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131"/>
  </p:notesMasterIdLst>
  <p:handoutMasterIdLst>
    <p:handoutMasterId r:id="rId132"/>
  </p:handoutMasterIdLst>
  <p:sldIdLst>
    <p:sldId id="300" r:id="rId2"/>
    <p:sldId id="450" r:id="rId3"/>
    <p:sldId id="258" r:id="rId4"/>
    <p:sldId id="451" r:id="rId5"/>
    <p:sldId id="260" r:id="rId6"/>
    <p:sldId id="259" r:id="rId7"/>
    <p:sldId id="362" r:id="rId8"/>
    <p:sldId id="452" r:id="rId9"/>
    <p:sldId id="286" r:id="rId10"/>
    <p:sldId id="453" r:id="rId11"/>
    <p:sldId id="363" r:id="rId12"/>
    <p:sldId id="454" r:id="rId13"/>
    <p:sldId id="336" r:id="rId14"/>
    <p:sldId id="262" r:id="rId15"/>
    <p:sldId id="263" r:id="rId16"/>
    <p:sldId id="264" r:id="rId17"/>
    <p:sldId id="361" r:id="rId18"/>
    <p:sldId id="265" r:id="rId19"/>
    <p:sldId id="267" r:id="rId20"/>
    <p:sldId id="266" r:id="rId21"/>
    <p:sldId id="268" r:id="rId22"/>
    <p:sldId id="337" r:id="rId23"/>
    <p:sldId id="269" r:id="rId24"/>
    <p:sldId id="270" r:id="rId25"/>
    <p:sldId id="324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01" r:id="rId36"/>
    <p:sldId id="297" r:id="rId37"/>
    <p:sldId id="271" r:id="rId38"/>
    <p:sldId id="288" r:id="rId39"/>
    <p:sldId id="289" r:id="rId40"/>
    <p:sldId id="273" r:id="rId41"/>
    <p:sldId id="298" r:id="rId42"/>
    <p:sldId id="338" r:id="rId43"/>
    <p:sldId id="339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29" r:id="rId110"/>
    <p:sldId id="430" r:id="rId111"/>
    <p:sldId id="431" r:id="rId112"/>
    <p:sldId id="432" r:id="rId113"/>
    <p:sldId id="433" r:id="rId114"/>
    <p:sldId id="434" r:id="rId115"/>
    <p:sldId id="435" r:id="rId116"/>
    <p:sldId id="436" r:id="rId117"/>
    <p:sldId id="437" r:id="rId118"/>
    <p:sldId id="438" r:id="rId119"/>
    <p:sldId id="439" r:id="rId120"/>
    <p:sldId id="440" r:id="rId121"/>
    <p:sldId id="441" r:id="rId122"/>
    <p:sldId id="442" r:id="rId123"/>
    <p:sldId id="443" r:id="rId124"/>
    <p:sldId id="444" r:id="rId125"/>
    <p:sldId id="445" r:id="rId126"/>
    <p:sldId id="446" r:id="rId127"/>
    <p:sldId id="447" r:id="rId128"/>
    <p:sldId id="448" r:id="rId129"/>
    <p:sldId id="449" r:id="rId130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9900"/>
    <a:srgbClr val="A57133"/>
    <a:srgbClr val="264D8B"/>
    <a:srgbClr val="007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3"/>
    <p:restoredTop sz="93465"/>
  </p:normalViewPr>
  <p:slideViewPr>
    <p:cSldViewPr>
      <p:cViewPr varScale="1">
        <p:scale>
          <a:sx n="87" d="100"/>
          <a:sy n="87" d="100"/>
        </p:scale>
        <p:origin x="31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F473B8C4-A538-D749-99DD-D9F57FE739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39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F0764F-8D88-9E42-AF44-B948792BA6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7208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581DD1-4F6E-F147-8C01-786C916D91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C1D1201-88B0-CB4B-9A02-6C86679D847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25AE34F-D35E-1046-B3AC-6CE4F97DCB9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7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DF0B0-C38C-4F4E-901F-B5163EBF054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8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E6B3BC-71F3-444F-B550-AAF1B805E6D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34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C21205-8A9B-9046-B659-66403DFCD30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66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7B98F2-BD8D-8640-9675-252AE89AD84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12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811442-BC7B-8540-A226-7BA96C157ECC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53272AA-A58D-7D42-BA98-15952BB2633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174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590F85F-6332-7446-A1C6-F94A18E69EB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B4E759-5010-2248-8CCF-71DC647277D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6B23DF-2882-1741-9272-DC87E776B4D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69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904A28E-F329-AA42-A52A-27FD033A8D6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1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926CBDA-F981-0441-8187-93AC79C96C7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56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1BD695A-427D-BD4F-B961-B9821CD8F05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2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EA287A-4666-7A4B-88D0-2321E8AE6A0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835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C2D083D-C63B-7C4D-91D7-DC12861013A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55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5ED7CBA-582A-7E4D-84D9-F854626637D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67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AE6B2E5-6512-544F-889B-490ECC39E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107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E23751-3A7F-894F-8595-42089A45962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25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BA58D4-A74F-5C4A-89F8-B27264A9AB4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39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7527052-5A2A-CA47-AFB0-7C564AC1298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1E9519-7FE9-6D46-8AB8-63FA4CEA46D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24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8924C4-C1D5-5A47-A6B5-0320C9895D9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8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DC9DA17-57CD-BD4C-A451-459D99B62E0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506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67F465-7BE9-1444-849D-639C7DAE5B2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97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18B47E-B616-BD4C-AE25-39DC2D6ED90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2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4D0F82-54EC-0B4D-B7F1-899EE29B0FD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66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01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7AC0DF-D14E-2A4D-BD49-1783F2B819F5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9675" cy="284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403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F8A91CA-3D64-5C4C-858B-AD0F7F8598A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10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52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D98C7F-498A-494C-BD07-BF8F7740321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552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5007136-3D78-B447-A53C-10621BF9872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9520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4925D6-E274-F64C-A948-93D2564D255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16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F4F5D10-1E2C-2742-8FA7-D29E32B7A80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81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B41822-6E3F-B346-B551-2E5D078C9F5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82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50BE58C5-62B4-B744-987E-B2B573D7FFE5}" type="slidenum">
              <a:rPr lang="en-GB" altLang="en-US" sz="1200"/>
              <a:pPr eaLnBrk="1" hangingPunct="1"/>
              <a:t>65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375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fld id="{2BB708C6-0CBD-0C44-AEE4-1AE187E04F50}" type="slidenum">
              <a:rPr lang="en-GB" altLang="en-US" sz="1200"/>
              <a:pPr eaLnBrk="1" hangingPunct="1"/>
              <a:t>66</a:t>
            </a:fld>
            <a:endParaRPr lang="en-GB" altLang="en-US" sz="120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276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Objects First with Java</a:t>
            </a:r>
          </a:p>
        </p:txBody>
      </p:sp>
      <p:sp>
        <p:nvSpPr>
          <p:cNvPr id="53251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latin typeface="Courier New" panose="02070309020205020404" pitchFamily="49" charset="0"/>
              </a:rPr>
              <a:t>© David J. Barnes and Michael Kölling</a:t>
            </a:r>
          </a:p>
        </p:txBody>
      </p:sp>
      <p:sp>
        <p:nvSpPr>
          <p:cNvPr id="53252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7053E4-AE53-4EB4-B858-C42F16E5BD24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67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211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856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2390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2390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7CF4B6-F9DB-456B-878D-35CF27FE0992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69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31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57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E87876-5CA6-F143-8FE5-6A1AE7FF6BC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5067300" cy="7540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endParaRPr lang="en-US" altLang="en-US" dirty="0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18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D1FF63-A02B-7E41-8252-1E437B59E37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2049463" cy="2746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not true here (of course)</a:t>
            </a:r>
          </a:p>
        </p:txBody>
      </p:sp>
    </p:spTree>
    <p:extLst>
      <p:ext uri="{BB962C8B-B14F-4D97-AF65-F5344CB8AC3E}">
        <p14:creationId xmlns:p14="http://schemas.microsoft.com/office/powerpoint/2010/main" val="885529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198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C23A1D3-11F7-C44F-93C4-2952F0B4CD6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1890586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DD18EC8-A5D3-DC48-8BA9-09D654DD3E1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1978025" cy="2746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true now (same object)</a:t>
            </a:r>
          </a:p>
        </p:txBody>
      </p:sp>
    </p:spTree>
    <p:extLst>
      <p:ext uri="{BB962C8B-B14F-4D97-AF65-F5344CB8AC3E}">
        <p14:creationId xmlns:p14="http://schemas.microsoft.com/office/powerpoint/2010/main" val="26451120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39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E16377B-DF6C-FD4A-A60F-835AD991714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280155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95041C1-0555-7043-AD36-5701C3C507F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4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259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C30653-83D8-C347-A2C6-4B254C05E98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816350" cy="2746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== is still not true here (different objects, == tests identity)</a:t>
            </a:r>
          </a:p>
        </p:txBody>
      </p:sp>
    </p:spTree>
    <p:extLst>
      <p:ext uri="{BB962C8B-B14F-4D97-AF65-F5344CB8AC3E}">
        <p14:creationId xmlns:p14="http://schemas.microsoft.com/office/powerpoint/2010/main" val="2220849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4750B62-6FCE-C249-86C5-E1EDEF985DA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273425" cy="514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also explain: how to pass an ArrayList for testing </a:t>
            </a:r>
          </a:p>
          <a:p>
            <a:pPr marL="39688" eaLnBrk="1" hangingPunct="1">
              <a:spcBef>
                <a:spcPts val="450"/>
              </a:spcBef>
            </a:pPr>
            <a:endParaRPr lang="en-US" altLang="en-US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6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131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131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894C1F-375B-42D5-BDAE-8FCD4D7AE12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85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java.util.Iterator</a:t>
            </a:r>
            <a:r>
              <a:rPr lang="en-US" dirty="0">
                <a:latin typeface="Times New Roman" charset="0"/>
                <a:ea typeface="ＭＳ Ｐゴシック" charset="0"/>
              </a:rPr>
              <a:t> use = (1) create it object using .iterator method, (2)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it.hasNext</a:t>
            </a:r>
            <a:r>
              <a:rPr lang="en-US" dirty="0">
                <a:latin typeface="Times New Roman" charset="0"/>
                <a:ea typeface="ＭＳ Ｐゴシック" charset="0"/>
              </a:rPr>
              <a:t> in loop condition, (3)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it.next</a:t>
            </a:r>
            <a:r>
              <a:rPr lang="en-US" dirty="0">
                <a:latin typeface="Times New Roman" charset="0"/>
                <a:ea typeface="ＭＳ Ｐゴシック" charset="0"/>
              </a:rPr>
              <a:t> to get the next object, (4)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it.remove</a:t>
            </a:r>
            <a:r>
              <a:rPr lang="en-US" dirty="0">
                <a:latin typeface="Times New Roman" charset="0"/>
                <a:ea typeface="ＭＳ Ｐゴシック" charset="0"/>
              </a:rPr>
              <a:t>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2532621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131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131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D88462-5810-44FA-B667-D42B49663C8E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86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Use </a:t>
            </a:r>
            <a:r>
              <a:rPr lang="en-US" dirty="0" err="1">
                <a:latin typeface="Times New Roman" charset="0"/>
                <a:ea typeface="ＭＳ Ｐゴシック" charset="0"/>
              </a:rPr>
              <a:t>ArrayList</a:t>
            </a:r>
            <a:r>
              <a:rPr lang="en-US" dirty="0">
                <a:latin typeface="Times New Roman" charset="0"/>
                <a:ea typeface="ＭＳ Ｐゴシック" charset="0"/>
              </a:rPr>
              <a:t>&lt;Track&gt; tracks (i.e. first row of students) to demo </a:t>
            </a:r>
            <a:r>
              <a:rPr lang="en-US" dirty="0" err="1">
                <a:latin typeface="Times New Roman" charset="0"/>
                <a:ea typeface="ＭＳ Ｐゴシック" charset="0"/>
              </a:rPr>
              <a:t>it.next</a:t>
            </a:r>
            <a:r>
              <a:rPr lang="en-US" dirty="0">
                <a:latin typeface="Times New Roman" charset="0"/>
                <a:ea typeface="ＭＳ Ｐゴシック" charset="0"/>
              </a:rPr>
              <a:t> -&gt; (1) retrieve current object, (2) increment it to next, (3) return the retrieved object from #1</a:t>
            </a:r>
          </a:p>
        </p:txBody>
      </p:sp>
    </p:spTree>
    <p:extLst>
      <p:ext uri="{BB962C8B-B14F-4D97-AF65-F5344CB8AC3E}">
        <p14:creationId xmlns:p14="http://schemas.microsoft.com/office/powerpoint/2010/main" val="41072493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EA0502-9A5B-DB46-A095-BED14C615ED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687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2B5C7F8-B990-5241-A5E6-745E93A68AA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15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C4C592B-1571-2E41-BC1F-340999BD633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2876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13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F0C07ED-2008-7C46-9C13-034EE5E7783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320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DFEC976-FCFD-4042-B18B-C87FA6BC7C8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006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647A17-149F-5D4A-8720-7C67F4F85E9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6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842B3B-4695-3243-92CD-5FA56539F45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13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74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D020D19-499C-0E48-B4A8-3C18F3055F4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913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0906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95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912F60-F274-8C4F-B512-50521445A6C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109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604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Use ArrayList&lt;Track&gt; tracks to demo it.remove -&gt; (1) removes pointer of LAST object from tracks, (2) shifts ALL objects from current-to-last up one, (3) it still points to the correct element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7D6BBB9-DE4C-4CAB-960F-12762D59C73D}" type="slidenum">
              <a:rPr lang="en-GB" altLang="en-US"/>
              <a:pPr/>
              <a:t>111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4801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What if the 2</a:t>
            </a:r>
            <a:r>
              <a:rPr lang="en-US" baseline="30000" dirty="0"/>
              <a:t>nd</a:t>
            </a:r>
            <a:r>
              <a:rPr lang="en-US" baseline="0" dirty="0"/>
              <a:t> to last element is removed?  Will the last element get searched?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0764F-8D88-9E42-AF44-B948792BA633}" type="slidenum">
              <a:rPr lang="en-GB" altLang="en-US" smtClean="0"/>
              <a:pPr>
                <a:defRPr/>
              </a:pPr>
              <a:t>114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3826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2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BA4F94-65DE-2342-A39D-165C1E8D91E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115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849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F228B0-BD61-46B3-9585-24C558FE24CA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116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java.util.ArrayList</a:t>
            </a:r>
            <a:r>
              <a:rPr lang="en-US" dirty="0">
                <a:latin typeface="Times New Roman" charset="0"/>
                <a:ea typeface="ＭＳ Ｐゴシック" charset="0"/>
              </a:rPr>
              <a:t> constructors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</a:t>
            </a:r>
            <a:r>
              <a:rPr lang="en-US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, (3) one list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101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66B914-1326-440A-9FEB-501D72F30999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117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java.util.Random</a:t>
            </a:r>
            <a:r>
              <a:rPr lang="en-US" dirty="0">
                <a:latin typeface="Times New Roman" charset="0"/>
                <a:ea typeface="ＭＳ Ｐゴシック" charset="0"/>
              </a:rPr>
              <a:t> constructors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long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 for seed </a:t>
            </a:r>
          </a:p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Random.nextInt</a:t>
            </a:r>
            <a:r>
              <a:rPr lang="en-US" dirty="0">
                <a:latin typeface="Times New Roman" charset="0"/>
                <a:ea typeface="ＭＳ Ｐゴシック" charset="0"/>
              </a:rPr>
              <a:t> methods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</a:t>
            </a:r>
            <a:r>
              <a:rPr lang="en-US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 … other Random methods?</a:t>
            </a:r>
          </a:p>
        </p:txBody>
      </p:sp>
    </p:spTree>
    <p:extLst>
      <p:ext uri="{BB962C8B-B14F-4D97-AF65-F5344CB8AC3E}">
        <p14:creationId xmlns:p14="http://schemas.microsoft.com/office/powerpoint/2010/main" val="2420197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CF65CB-A61B-4066-95E9-70655331AF71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118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** Ways to return a copied list of only Track elements containing “an” – (1) COPY &amp; REMOVE, (2) NEW &amp; ADD</a:t>
            </a: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** Ways to play a random Track order every time starting – (1) </a:t>
            </a:r>
            <a:r>
              <a:rPr lang="en-US" dirty="0" err="1">
                <a:latin typeface="Times New Roman" charset="0"/>
                <a:ea typeface="ＭＳ Ｐゴシック" charset="0"/>
              </a:rPr>
              <a:t>Collections.shuffle</a:t>
            </a:r>
            <a:r>
              <a:rPr lang="en-US" dirty="0">
                <a:latin typeface="Times New Roman" charset="0"/>
                <a:ea typeface="ＭＳ Ｐゴシック" charset="0"/>
              </a:rPr>
              <a:t> (if </a:t>
            </a:r>
            <a:r>
              <a:rPr lang="en-US" dirty="0" err="1">
                <a:latin typeface="Times New Roman" charset="0"/>
                <a:ea typeface="ＭＳ Ｐゴシック" charset="0"/>
              </a:rPr>
              <a:t>orig</a:t>
            </a:r>
            <a:r>
              <a:rPr lang="en-US" dirty="0">
                <a:latin typeface="Times New Roman" charset="0"/>
                <a:ea typeface="ＭＳ Ｐゴシック" charset="0"/>
              </a:rPr>
              <a:t> changed), (2) Random w/ seed index, (3) COPY </a:t>
            </a:r>
            <a:r>
              <a:rPr lang="en-US">
                <a:latin typeface="Times New Roman" charset="0"/>
                <a:ea typeface="ＭＳ Ｐゴシック" charset="0"/>
              </a:rPr>
              <a:t>&amp; shuffle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690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4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3AF5891-FB7A-9B41-8680-9A3DBDF3E61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7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45A5AB0-80B8-9B49-AED4-78389CC381B9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854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ArrayList.isEmpty()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7A00B1C-C263-4E8E-9F8B-C577E1EA262A}" type="slidenum">
              <a:rPr lang="en-GB" altLang="en-US"/>
              <a:pPr/>
              <a:t>127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31182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1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095480-F1D1-C047-9E33-E45C7DA5E3F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16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0764F-8D88-9E42-AF44-B948792BA633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632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0FFDF2E-7DED-2748-BE2F-AAFBD3E135A8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5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Introduction to collections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8475663" y="6537325"/>
            <a:ext cx="262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sym typeface="Trebuchet MS" charset="0"/>
              </a:rPr>
              <a:t>6.0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1081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err="1"/>
              <a:t>ArrayList</a:t>
            </a:r>
            <a:endParaRPr lang="en-GB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412875"/>
            <a:ext cx="7461448" cy="4911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/>
              <a:t>ArrayList</a:t>
            </a:r>
            <a:r>
              <a:rPr lang="en-US" altLang="en-US" sz="2400" dirty="0"/>
              <a:t> class represents a </a:t>
            </a:r>
            <a:r>
              <a:rPr lang="en-US" altLang="en-US" sz="2400" dirty="0">
                <a:solidFill>
                  <a:srgbClr val="FF0000"/>
                </a:solidFill>
              </a:rPr>
              <a:t>dynamic array-like data structure</a:t>
            </a:r>
            <a:r>
              <a:rPr lang="en-US" altLang="en-US" sz="2400" dirty="0"/>
              <a:t> that can 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Grow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shrink</a:t>
            </a:r>
            <a:r>
              <a:rPr lang="en-US" altLang="en-US" sz="2000" dirty="0"/>
              <a:t> in size as elements are </a:t>
            </a:r>
            <a:r>
              <a:rPr lang="en-US" altLang="en-US" sz="2000" dirty="0">
                <a:solidFill>
                  <a:srgbClr val="00B050"/>
                </a:solidFill>
              </a:rPr>
              <a:t>added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removed</a:t>
            </a:r>
            <a:r>
              <a:rPr lang="en-US" altLang="en-US" sz="2000" dirty="0"/>
              <a:t>.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It is one of the most commonly used classes for working with lists or collections of objects.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2" name="Star: 24 Points 1">
            <a:extLst>
              <a:ext uri="{FF2B5EF4-FFF2-40B4-BE49-F238E27FC236}">
                <a16:creationId xmlns:a16="http://schemas.microsoft.com/office/drawing/2014/main" id="{B3F74026-8F58-B3C6-F1DA-44A2F5A963BA}"/>
              </a:ext>
            </a:extLst>
          </p:cNvPr>
          <p:cNvSpPr/>
          <p:nvPr/>
        </p:nvSpPr>
        <p:spPr bwMode="auto">
          <a:xfrm>
            <a:off x="2339752" y="4164360"/>
            <a:ext cx="4896544" cy="2160240"/>
          </a:xfrm>
          <a:prstGeom prst="star24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Difference between Array and </a:t>
            </a:r>
            <a:r>
              <a:rPr kumimoji="0" lang="en-SG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ArrayList</a:t>
            </a:r>
            <a:r>
              <a:rPr kumimoji="0" lang="en-SG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1906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949450" y="592138"/>
            <a:ext cx="663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 err="1">
                <a:cs typeface="Courier New" charset="0"/>
              </a:rPr>
              <a:t>System.out.println</a:t>
            </a:r>
            <a:r>
              <a:rPr lang="en-US" sz="2400" dirty="0">
                <a:cs typeface="Courier New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t.getDetails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);</a:t>
            </a:r>
          </a:p>
        </p:txBody>
      </p:sp>
      <p:sp>
        <p:nvSpPr>
          <p:cNvPr id="22532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34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5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8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39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0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1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46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7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8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9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0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9" name="Rectangle 21"/>
          <p:cNvSpPr>
            <a:spLocks/>
          </p:cNvSpPr>
          <p:nvPr/>
        </p:nvSpPr>
        <p:spPr bwMode="auto">
          <a:xfrm>
            <a:off x="4837113" y="4730750"/>
            <a:ext cx="3633787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r>
              <a:rPr lang="en-US" altLang="en-US" sz="2000" b="0" i="1" dirty="0" err="1">
                <a:solidFill>
                  <a:srgbClr val="FF0000"/>
                </a:solidFill>
                <a:latin typeface="+mn-lt"/>
                <a:sym typeface="Courier" charset="0"/>
              </a:rPr>
              <a:t>t.getDetails</a:t>
            </a:r>
            <a:r>
              <a:rPr lang="en-US" altLang="en-US" sz="2000" b="0" i="1" dirty="0">
                <a:solidFill>
                  <a:srgbClr val="FF0000"/>
                </a:solidFill>
                <a:latin typeface="+mn-lt"/>
                <a:sym typeface="Courier" charset="0"/>
              </a:rPr>
              <a:t>( )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makes an external method call to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Track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class with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object to print out the String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artist, title and filename fields.</a:t>
            </a:r>
          </a:p>
        </p:txBody>
      </p:sp>
      <p:sp>
        <p:nvSpPr>
          <p:cNvPr id="22552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1401763" y="4029075"/>
            <a:ext cx="644525" cy="2065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255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04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355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5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5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3574" name="Rectangle 21"/>
          <p:cNvSpPr>
            <a:spLocks/>
          </p:cNvSpPr>
          <p:nvPr/>
        </p:nvSpPr>
        <p:spPr bwMode="auto">
          <a:xfrm>
            <a:off x="4487863" y="4622800"/>
            <a:ext cx="47117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    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3575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6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3577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8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3579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925638" y="563563"/>
            <a:ext cx="59610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1</a:t>
            </a:r>
            <a:r>
              <a:rPr lang="en-US" sz="2400" baseline="30000" dirty="0">
                <a:cs typeface="Courier New" charset="0"/>
              </a:rPr>
              <a:t>st</a:t>
            </a:r>
            <a:r>
              <a:rPr lang="en-US" sz="2400" dirty="0">
                <a:cs typeface="Courier New" charset="0"/>
              </a:rPr>
              <a:t> iteration of while body</a:t>
            </a:r>
          </a:p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and repeat loop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1863" y="5435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993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4579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1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2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5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6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7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8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93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4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5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6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7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4598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4599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600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4601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602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3360738" y="4016375"/>
            <a:ext cx="671512" cy="7493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87763" y="592138"/>
            <a:ext cx="2459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2</a:t>
            </a:r>
            <a:r>
              <a:rPr lang="en-US" sz="2400" baseline="30000" dirty="0">
                <a:cs typeface="Courier New" charset="0"/>
              </a:rPr>
              <a:t>nd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7029450" y="4487863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24606" name="Line 18"/>
          <p:cNvSpPr>
            <a:spLocks noChangeShapeType="1"/>
          </p:cNvSpPr>
          <p:nvPr/>
        </p:nvSpPr>
        <p:spPr bwMode="auto">
          <a:xfrm rot="10800000" flipH="1">
            <a:off x="3360738" y="4021138"/>
            <a:ext cx="2095500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1401763" y="3970338"/>
            <a:ext cx="1987550" cy="2124075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4608" name="TextBox 45"/>
          <p:cNvSpPr txBox="1">
            <a:spLocks noChangeArrowheads="1"/>
          </p:cNvSpPr>
          <p:nvPr/>
        </p:nvSpPr>
        <p:spPr bwMode="auto">
          <a:xfrm>
            <a:off x="1989138" y="4765675"/>
            <a:ext cx="42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4609" name="TextBox 46"/>
          <p:cNvSpPr txBox="1">
            <a:spLocks noChangeArrowheads="1"/>
          </p:cNvSpPr>
          <p:nvPr/>
        </p:nvSpPr>
        <p:spPr bwMode="auto">
          <a:xfrm>
            <a:off x="3217863" y="4194175"/>
            <a:ext cx="919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Courier New" panose="02070309020205020404" pitchFamily="49" charset="0"/>
              </a:rPr>
              <a:t>hasNext</a:t>
            </a:r>
          </a:p>
        </p:txBody>
      </p:sp>
      <p:sp>
        <p:nvSpPr>
          <p:cNvPr id="24610" name="TextBox 48"/>
          <p:cNvSpPr txBox="1">
            <a:spLocks noChangeArrowheads="1"/>
          </p:cNvSpPr>
          <p:nvPr/>
        </p:nvSpPr>
        <p:spPr bwMode="auto">
          <a:xfrm>
            <a:off x="4300538" y="3976688"/>
            <a:ext cx="711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235564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5603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05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6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9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0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1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2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7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8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9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0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1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5622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5623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4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562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27388" y="592138"/>
            <a:ext cx="338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2</a:t>
            </a:r>
            <a:r>
              <a:rPr lang="en-US" sz="2400" baseline="30000" dirty="0">
                <a:cs typeface="Courier New" charset="0"/>
              </a:rPr>
              <a:t>nd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5628" name="Line 18"/>
          <p:cNvSpPr>
            <a:spLocks noChangeShapeType="1"/>
          </p:cNvSpPr>
          <p:nvPr/>
        </p:nvSpPr>
        <p:spPr bwMode="auto">
          <a:xfrm rot="10800000" flipH="1">
            <a:off x="3360738" y="4021138"/>
            <a:ext cx="2095500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31863" y="5435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2167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6627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29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0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3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34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5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6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41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2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3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4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5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6646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6647" name="Rectangle 27"/>
          <p:cNvSpPr>
            <a:spLocks/>
          </p:cNvSpPr>
          <p:nvPr/>
        </p:nvSpPr>
        <p:spPr bwMode="auto">
          <a:xfrm>
            <a:off x="2278063" y="5859463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8" name="TextBox 4"/>
          <p:cNvSpPr txBox="1">
            <a:spLocks noChangeArrowheads="1"/>
          </p:cNvSpPr>
          <p:nvPr/>
        </p:nvSpPr>
        <p:spPr bwMode="auto">
          <a:xfrm>
            <a:off x="2214563" y="5489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6649" name="AutoShape 16"/>
          <p:cNvSpPr>
            <a:spLocks/>
          </p:cNvSpPr>
          <p:nvPr/>
        </p:nvSpPr>
        <p:spPr bwMode="auto">
          <a:xfrm>
            <a:off x="4046538" y="4816475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50" name="Rectangle 17"/>
          <p:cNvSpPr>
            <a:spLocks/>
          </p:cNvSpPr>
          <p:nvPr/>
        </p:nvSpPr>
        <p:spPr bwMode="auto">
          <a:xfrm>
            <a:off x="4059238" y="489267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4654550" y="4051300"/>
            <a:ext cx="573088" cy="760413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87763" y="592138"/>
            <a:ext cx="2459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3</a:t>
            </a:r>
            <a:r>
              <a:rPr lang="en-US" sz="2400" baseline="30000" dirty="0">
                <a:cs typeface="Courier New" charset="0"/>
              </a:rPr>
              <a:t>rd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6653" name="Line 18"/>
          <p:cNvSpPr>
            <a:spLocks noChangeShapeType="1"/>
          </p:cNvSpPr>
          <p:nvPr/>
        </p:nvSpPr>
        <p:spPr bwMode="auto">
          <a:xfrm rot="10800000" flipH="1">
            <a:off x="4640263" y="4021138"/>
            <a:ext cx="20923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2536825" y="3921125"/>
            <a:ext cx="2300288" cy="2119313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6655" name="TextBox 45"/>
          <p:cNvSpPr txBox="1">
            <a:spLocks noChangeArrowheads="1"/>
          </p:cNvSpPr>
          <p:nvPr/>
        </p:nvSpPr>
        <p:spPr bwMode="auto">
          <a:xfrm>
            <a:off x="3124200" y="47117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260040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7651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53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7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58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9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0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65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6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7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8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9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7670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7671" name="Rectangle 27"/>
          <p:cNvSpPr>
            <a:spLocks/>
          </p:cNvSpPr>
          <p:nvPr/>
        </p:nvSpPr>
        <p:spPr bwMode="auto">
          <a:xfrm>
            <a:off x="2278063" y="5859463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72" name="TextBox 4"/>
          <p:cNvSpPr txBox="1">
            <a:spLocks noChangeArrowheads="1"/>
          </p:cNvSpPr>
          <p:nvPr/>
        </p:nvSpPr>
        <p:spPr bwMode="auto">
          <a:xfrm>
            <a:off x="2214563" y="5489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7673" name="AutoShape 16"/>
          <p:cNvSpPr>
            <a:spLocks/>
          </p:cNvSpPr>
          <p:nvPr/>
        </p:nvSpPr>
        <p:spPr bwMode="auto">
          <a:xfrm>
            <a:off x="4046538" y="4816475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74" name="Rectangle 17"/>
          <p:cNvSpPr>
            <a:spLocks/>
          </p:cNvSpPr>
          <p:nvPr/>
        </p:nvSpPr>
        <p:spPr bwMode="auto">
          <a:xfrm>
            <a:off x="4059238" y="489267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27388" y="592138"/>
            <a:ext cx="338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3</a:t>
            </a:r>
            <a:r>
              <a:rPr lang="en-US" sz="2400" baseline="30000" dirty="0">
                <a:cs typeface="Courier New" charset="0"/>
              </a:rPr>
              <a:t>rd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7676" name="Line 18"/>
          <p:cNvSpPr>
            <a:spLocks noChangeShapeType="1"/>
          </p:cNvSpPr>
          <p:nvPr/>
        </p:nvSpPr>
        <p:spPr bwMode="auto">
          <a:xfrm rot="10800000" flipH="1">
            <a:off x="4640263" y="4021138"/>
            <a:ext cx="20923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78038" y="5381625"/>
            <a:ext cx="8699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7314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867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7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8694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8695" name="Rectangle 27"/>
          <p:cNvSpPr>
            <a:spLocks/>
          </p:cNvSpPr>
          <p:nvPr/>
        </p:nvSpPr>
        <p:spPr bwMode="auto">
          <a:xfrm>
            <a:off x="4729163" y="5959475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6" name="TextBox 4"/>
          <p:cNvSpPr txBox="1">
            <a:spLocks noChangeArrowheads="1"/>
          </p:cNvSpPr>
          <p:nvPr/>
        </p:nvSpPr>
        <p:spPr bwMode="auto">
          <a:xfrm>
            <a:off x="4665663" y="55895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8697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8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6781800" y="4021138"/>
            <a:ext cx="238125" cy="8001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27438" y="5921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4th iteration</a:t>
            </a:r>
          </a:p>
        </p:txBody>
      </p:sp>
      <p:sp>
        <p:nvSpPr>
          <p:cNvPr id="28701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5026025" y="4021138"/>
            <a:ext cx="1471613" cy="2116137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8703" name="TextBox 45"/>
          <p:cNvSpPr txBox="1">
            <a:spLocks noChangeArrowheads="1"/>
          </p:cNvSpPr>
          <p:nvPr/>
        </p:nvSpPr>
        <p:spPr bwMode="auto">
          <a:xfrm>
            <a:off x="5443538" y="47625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801517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9699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1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2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5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6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7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8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13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4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5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6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7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9718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9719" name="Rectangle 27"/>
          <p:cNvSpPr>
            <a:spLocks/>
          </p:cNvSpPr>
          <p:nvPr/>
        </p:nvSpPr>
        <p:spPr bwMode="auto">
          <a:xfrm>
            <a:off x="4729163" y="5959475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20" name="TextBox 4"/>
          <p:cNvSpPr txBox="1">
            <a:spLocks noChangeArrowheads="1"/>
          </p:cNvSpPr>
          <p:nvPr/>
        </p:nvSpPr>
        <p:spPr bwMode="auto">
          <a:xfrm>
            <a:off x="4665663" y="55895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9721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22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65475" y="592138"/>
            <a:ext cx="3503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4th iteration</a:t>
            </a:r>
          </a:p>
        </p:txBody>
      </p:sp>
      <p:sp>
        <p:nvSpPr>
          <p:cNvPr id="29724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9138" y="5481638"/>
            <a:ext cx="8699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773207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30723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25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9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0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1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2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7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8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9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0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1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0742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30743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4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27438" y="5921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5th iteration</a:t>
            </a:r>
          </a:p>
        </p:txBody>
      </p:sp>
      <p:sp>
        <p:nvSpPr>
          <p:cNvPr id="30746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TextBox 36"/>
          <p:cNvSpPr txBox="1">
            <a:spLocks noChangeArrowheads="1"/>
          </p:cNvSpPr>
          <p:nvPr/>
        </p:nvSpPr>
        <p:spPr bwMode="auto">
          <a:xfrm>
            <a:off x="2170113" y="4292600"/>
            <a:ext cx="96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30748" name="TextBox 40"/>
          <p:cNvSpPr txBox="1">
            <a:spLocks noChangeArrowheads="1"/>
          </p:cNvSpPr>
          <p:nvPr/>
        </p:nvSpPr>
        <p:spPr bwMode="auto">
          <a:xfrm>
            <a:off x="7497763" y="4324350"/>
            <a:ext cx="116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Courier New" panose="02070309020205020404" pitchFamily="49" charset="0"/>
              </a:rPr>
              <a:t>hasNext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8475" y="5921375"/>
            <a:ext cx="3730625" cy="7080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NO more elements,</a:t>
            </a:r>
          </a:p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so the while loop STOPS!!</a:t>
            </a:r>
          </a:p>
        </p:txBody>
      </p:sp>
    </p:spTree>
    <p:extLst>
      <p:ext uri="{BB962C8B-B14F-4D97-AF65-F5344CB8AC3E}">
        <p14:creationId xmlns:p14="http://schemas.microsoft.com/office/powerpoint/2010/main" val="24195473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9857"/>
            <a:ext cx="7772400" cy="680106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Index versus Iterator</a:t>
            </a:r>
          </a:p>
        </p:txBody>
      </p:sp>
      <p:sp>
        <p:nvSpPr>
          <p:cNvPr id="14848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070478"/>
            <a:ext cx="7620000" cy="5761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Times" charset="0"/>
              <a:buChar char="•"/>
              <a:defRPr/>
            </a:pPr>
            <a:r>
              <a:rPr lang="en-GB" sz="2800" dirty="0">
                <a:cs typeface="MS PGothic" charset="0"/>
              </a:rPr>
              <a:t>Ways to iterate over a collection: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dirty="0">
                <a:cs typeface="MS PGothic" charset="0"/>
              </a:rPr>
              <a:t>for-each loop </a:t>
            </a:r>
            <a:r>
              <a:rPr lang="en-GB" sz="1800" i="1" dirty="0">
                <a:cs typeface="MS PGothic" charset="0"/>
              </a:rPr>
              <a:t>(definite iteration)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Process every element w/o removing an element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dirty="0">
                <a:cs typeface="MS PGothic" charset="0"/>
              </a:rPr>
              <a:t>while loop </a:t>
            </a:r>
            <a:r>
              <a:rPr lang="en-GB" sz="1800" i="1" dirty="0">
                <a:cs typeface="MS PGothic" charset="0"/>
              </a:rPr>
              <a:t>(indefinite iteration)</a:t>
            </a:r>
            <a:endParaRPr lang="en-GB" sz="1800" dirty="0">
              <a:cs typeface="MS PGothic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if we might want to stop part way through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for repetition that doesn't involve a collection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b="1" dirty="0">
                <a:latin typeface="+mj-lt"/>
                <a:cs typeface="MS PGothic" charset="0"/>
              </a:rPr>
              <a:t> </a:t>
            </a:r>
            <a:r>
              <a:rPr lang="en-GB" sz="2400" b="1" dirty="0">
                <a:latin typeface="Courier New" charset="0"/>
                <a:cs typeface="MS PGothic" charset="0"/>
              </a:rPr>
              <a:t>Iterator</a:t>
            </a:r>
            <a:r>
              <a:rPr lang="en-GB" sz="2400" dirty="0">
                <a:cs typeface="MS PGothic" charset="0"/>
              </a:rPr>
              <a:t> object </a:t>
            </a:r>
            <a:r>
              <a:rPr lang="en-GB" sz="1600" i="1" dirty="0">
                <a:cs typeface="MS PGothic" charset="0"/>
              </a:rPr>
              <a:t>(indefinite iteration)</a:t>
            </a:r>
            <a:endParaRPr lang="en-GB" sz="1600" dirty="0">
              <a:cs typeface="MS PGothic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if we might want to stop part way through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Often used with collections where indexed access is not very efficient, or impossible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Available for all collections in the Java class library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to remove from a collection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Times" charset="0"/>
              <a:buChar char="•"/>
              <a:defRPr/>
            </a:pPr>
            <a:r>
              <a:rPr lang="en-GB" sz="2800" dirty="0">
                <a:cs typeface="MS PGothic" charset="0"/>
              </a:rPr>
              <a:t>Iteration is important programming </a:t>
            </a:r>
            <a:r>
              <a:rPr lang="en-GB" sz="2800" i="1" dirty="0">
                <a:cs typeface="MS PGothic" charset="0"/>
              </a:rPr>
              <a:t>pattern</a:t>
            </a:r>
            <a:endParaRPr lang="en-GB" sz="2800" dirty="0"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381000"/>
            <a:ext cx="77724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dirty="0">
                <a:solidFill>
                  <a:srgbClr val="7F6F5E"/>
                </a:solidFill>
                <a:latin typeface="+mj-lt"/>
                <a:ea typeface="+mj-ea"/>
                <a:cs typeface="+mj-cs"/>
              </a:rPr>
              <a:t>Key methods of class</a:t>
            </a:r>
            <a:br>
              <a:rPr lang="en-US" altLang="en-US" sz="4400" dirty="0">
                <a:solidFill>
                  <a:srgbClr val="7F6F5E"/>
                </a:solidFill>
                <a:latin typeface="+mj-lt"/>
                <a:ea typeface="+mj-ea"/>
                <a:cs typeface="+mj-cs"/>
              </a:rPr>
            </a:br>
            <a:r>
              <a:rPr lang="en-US" altLang="en-US" sz="4400" dirty="0" err="1">
                <a:solidFill>
                  <a:srgbClr val="7F6F5E"/>
                </a:solidFill>
                <a:latin typeface="+mj-lt"/>
                <a:ea typeface="+mj-ea"/>
                <a:cs typeface="+mj-cs"/>
              </a:rPr>
              <a:t>ArrayList</a:t>
            </a:r>
            <a:endParaRPr lang="en-US" altLang="en-US" sz="4400" dirty="0">
              <a:solidFill>
                <a:srgbClr val="7F6F5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1556792"/>
            <a:ext cx="6477000" cy="49685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b="0" dirty="0"/>
              <a:t>	</a:t>
            </a:r>
            <a:r>
              <a:rPr lang="en-GB" altLang="en-US" sz="2800" b="0" dirty="0"/>
              <a:t>The </a:t>
            </a:r>
            <a:r>
              <a:rPr lang="en-GB" alt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ArrayList</a:t>
            </a:r>
            <a:r>
              <a:rPr lang="en-GB" altLang="en-US" sz="2800" b="0" dirty="0"/>
              <a:t> class implements list functionality with methods for the following operations:</a:t>
            </a:r>
          </a:p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endParaRPr lang="en-GB" altLang="en-US" sz="100" b="0" dirty="0"/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add(item)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add(index, 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remove(item)</a:t>
            </a: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 remove(index)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get(index)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size()</a:t>
            </a:r>
            <a:endParaRPr lang="en-GB" altLang="en-US" sz="26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r>
              <a:rPr lang="en-GB" altLang="en-US" sz="2600" b="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isEmpty</a:t>
            </a:r>
            <a:r>
              <a:rPr lang="en-GB" alt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en-GB" altLang="en-US" b="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  <a:buFontTx/>
              <a:buChar char="—"/>
            </a:pP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973942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5888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elements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2887663"/>
            <a:ext cx="7993063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6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Impossible with a </a:t>
            </a:r>
            <a:r>
              <a:rPr lang="en-US" sz="2800" b="0" i="1" kern="0" dirty="0">
                <a:cs typeface="MS PGothic" charset="0"/>
              </a:rPr>
              <a:t>for-each</a:t>
            </a:r>
            <a:r>
              <a:rPr lang="en-US" sz="2800" b="0" kern="0" dirty="0">
                <a:cs typeface="MS PGothic" charset="0"/>
              </a:rPr>
              <a:t> loop</a:t>
            </a:r>
          </a:p>
          <a:p>
            <a:pPr lvl="1" eaLnBrk="1" hangingPunct="1">
              <a:spcBef>
                <a:spcPts val="1600"/>
              </a:spcBef>
              <a:buFont typeface="Trebuchet MS" panose="020B0603020202020204" pitchFamily="34" charset="0"/>
              <a:buChar char="–"/>
              <a:defRPr/>
            </a:pPr>
            <a:r>
              <a:rPr lang="en-US" b="0" kern="0" dirty="0">
                <a:latin typeface="+mj-lt"/>
                <a:cs typeface="MS PGothic" charset="0"/>
              </a:rPr>
              <a:t>Trying to remove( ) during an iteration causes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600"/>
              </a:spcBef>
              <a:buFont typeface="Times" charset="0"/>
              <a:buChar char="•"/>
              <a:defRPr/>
            </a:pPr>
            <a:r>
              <a:rPr lang="en-US" sz="2800" b="0" i="1" kern="0" dirty="0">
                <a:cs typeface="MS PGothic" charset="0"/>
              </a:rPr>
              <a:t>while</a:t>
            </a:r>
            <a:r>
              <a:rPr lang="en-US" sz="2800" b="0" kern="0" dirty="0">
                <a:cs typeface="MS PGothic" charset="0"/>
              </a:rPr>
              <a:t> loop possible, but NOT recommended</a:t>
            </a:r>
          </a:p>
          <a:p>
            <a:pPr lvl="1" eaLnBrk="1" hangingPunct="1">
              <a:spcBef>
                <a:spcPts val="1600"/>
              </a:spcBef>
              <a:buFont typeface="Trebuchet MS" panose="020B0603020202020204" pitchFamily="34" charset="0"/>
              <a:buChar char="–"/>
              <a:defRPr/>
            </a:pPr>
            <a:r>
              <a:rPr lang="en-US" b="0" kern="0" dirty="0">
                <a:cs typeface="MS PGothic" charset="0"/>
              </a:rPr>
              <a:t>Easy to get indices wrong when removing</a:t>
            </a:r>
            <a:endParaRPr lang="en-US" b="0" kern="0" dirty="0">
              <a:latin typeface="+mj-lt"/>
              <a:cs typeface="Courier New" panose="02070309020205020404" pitchFamily="49" charset="0"/>
            </a:endParaRPr>
          </a:p>
          <a:p>
            <a:pPr eaLnBrk="1" hangingPunct="1">
              <a:spcBef>
                <a:spcPts val="16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0" kern="0" dirty="0">
                <a:latin typeface="+mj-lt"/>
                <a:cs typeface="Courier New" panose="02070309020205020404" pitchFamily="49" charset="0"/>
              </a:rPr>
              <a:t>Proper solution is use of </a:t>
            </a:r>
            <a:r>
              <a:rPr lang="en-US" sz="2800" b="0" i="1" kern="0" dirty="0">
                <a:latin typeface="+mj-lt"/>
                <a:cs typeface="Courier New" panose="02070309020205020404" pitchFamily="49" charset="0"/>
              </a:rPr>
              <a:t>Iterator</a:t>
            </a:r>
            <a:r>
              <a:rPr lang="en-US" sz="2800" b="0" kern="0" dirty="0">
                <a:latin typeface="+mj-lt"/>
                <a:cs typeface="Courier New" panose="02070309020205020404" pitchFamily="49" charset="0"/>
              </a:rPr>
              <a:t> with while</a:t>
            </a:r>
            <a:endParaRPr lang="en-US" sz="2400" b="0" kern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31888" y="1231900"/>
            <a:ext cx="7489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for each track in the collection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if </a:t>
            </a:r>
            <a:r>
              <a:rPr lang="en-US" dirty="0" err="1">
                <a:cs typeface="Courier New" charset="0"/>
              </a:rPr>
              <a:t>track.getArtist</a:t>
            </a:r>
            <a:r>
              <a:rPr lang="en-US" dirty="0">
                <a:cs typeface="Courier New" charset="0"/>
              </a:rPr>
              <a:t>( ) is the out-of-favor artist: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collection.remove</a:t>
            </a:r>
            <a:r>
              <a:rPr lang="en-US" dirty="0">
                <a:cs typeface="Courier New" charset="0"/>
              </a:rPr>
              <a:t>(track)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9334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81075"/>
            <a:ext cx="7467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Iterator&lt;Track&gt; 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it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tracks.iterator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while(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hasNext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Track 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next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String artist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t.getArtist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if(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artist.equals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artistToRemove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remove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}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3348038" y="3357563"/>
            <a:ext cx="4953000" cy="727075"/>
            <a:chOff x="2109" y="2659"/>
            <a:chExt cx="3120" cy="458"/>
          </a:xfrm>
        </p:grpSpPr>
        <p:sp>
          <p:nvSpPr>
            <p:cNvPr id="180229" name="AutoShape 8"/>
            <p:cNvSpPr>
              <a:spLocks noChangeArrowheads="1"/>
            </p:cNvSpPr>
            <p:nvPr/>
          </p:nvSpPr>
          <p:spPr bwMode="auto">
            <a:xfrm>
              <a:off x="2109" y="2840"/>
              <a:ext cx="3120" cy="2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00" dirty="0">
                  <a:solidFill>
                    <a:srgbClr val="A57133"/>
                  </a:solidFill>
                  <a:latin typeface="Trebuchet MS" pitchFamily="34" charset="0"/>
                </a:rPr>
                <a:t>Use the </a:t>
              </a:r>
              <a:r>
                <a:rPr lang="en-US" altLang="en-US" sz="2000" dirty="0">
                  <a:solidFill>
                    <a:srgbClr val="A57133"/>
                  </a:solidFill>
                  <a:latin typeface="Courier New Bold" charset="0"/>
                </a:rPr>
                <a:t>Iterator</a:t>
              </a:r>
              <a:r>
                <a:rPr lang="ja-JP" altLang="en-US" sz="2000" dirty="0">
                  <a:solidFill>
                    <a:srgbClr val="A57133"/>
                  </a:solidFill>
                  <a:latin typeface="Trebuchet MS" pitchFamily="34" charset="0"/>
                </a:rPr>
                <a:t>’</a:t>
              </a:r>
              <a:r>
                <a:rPr lang="en-US" altLang="ja-JP" sz="2000" dirty="0">
                  <a:solidFill>
                    <a:srgbClr val="A57133"/>
                  </a:solidFill>
                  <a:latin typeface="Trebuchet MS" pitchFamily="34" charset="0"/>
                </a:rPr>
                <a:t>s </a:t>
              </a:r>
              <a:r>
                <a:rPr lang="en-US" altLang="ja-JP" sz="2000" dirty="0">
                  <a:solidFill>
                    <a:srgbClr val="A57133"/>
                  </a:solidFill>
                  <a:latin typeface="Courier New Bold" charset="0"/>
                </a:rPr>
                <a:t>remove</a:t>
              </a:r>
              <a:r>
                <a:rPr lang="en-US" altLang="ja-JP" sz="2000" dirty="0">
                  <a:solidFill>
                    <a:srgbClr val="A57133"/>
                  </a:solidFill>
                  <a:latin typeface="Trebuchet MS" pitchFamily="34" charset="0"/>
                </a:rPr>
                <a:t> method.</a:t>
              </a:r>
              <a:endParaRPr lang="en-US" altLang="en-US" sz="2000" dirty="0">
                <a:solidFill>
                  <a:srgbClr val="A57133"/>
                </a:solidFill>
                <a:latin typeface="Trebuchet MS" pitchFamily="34" charset="0"/>
              </a:endParaRPr>
            </a:p>
          </p:txBody>
        </p:sp>
        <p:sp>
          <p:nvSpPr>
            <p:cNvPr id="180230" name="Line 6"/>
            <p:cNvSpPr>
              <a:spLocks noChangeShapeType="1"/>
            </p:cNvSpPr>
            <p:nvPr/>
          </p:nvSpPr>
          <p:spPr bwMode="auto">
            <a:xfrm flipH="1" flipV="1">
              <a:off x="2472" y="2659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>
                <a:latin typeface="Courier New" charset="0"/>
                <a:ea typeface="MS PGothic" charset="0"/>
                <a:cs typeface="Times" charset="0"/>
              </a:endParaRPr>
            </a:p>
          </p:txBody>
        </p:sp>
      </p:grpSp>
      <p:sp>
        <p:nvSpPr>
          <p:cNvPr id="33797" name="TextBox 11"/>
          <p:cNvSpPr txBox="1">
            <a:spLocks noChangeArrowheads="1"/>
          </p:cNvSpPr>
          <p:nvPr/>
        </p:nvSpPr>
        <p:spPr bwMode="auto">
          <a:xfrm>
            <a:off x="923925" y="4292600"/>
            <a:ext cx="8064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 variable in the loop body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Iterator’s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 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NOT the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ArrayList’s</a:t>
            </a:r>
            <a:endParaRPr lang="en-US" altLang="en-US" sz="2400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Iterator’s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retrieved using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ALLOWS the element to be removed during loop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abstracts removal and keeps iteration in sync</a:t>
            </a:r>
          </a:p>
        </p:txBody>
      </p:sp>
    </p:spTree>
    <p:extLst>
      <p:ext uri="{BB962C8B-B14F-4D97-AF65-F5344CB8AC3E}">
        <p14:creationId xmlns:p14="http://schemas.microsoft.com/office/powerpoint/2010/main" val="29882535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75" y="4322763"/>
            <a:ext cx="5038725" cy="2465387"/>
          </a:xfrm>
        </p:spPr>
        <p:txBody>
          <a:bodyPr/>
          <a:lstStyle/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while(</a:t>
            </a:r>
            <a:r>
              <a:rPr lang="en-US" sz="1800" b="1" dirty="0" err="1">
                <a:solidFill>
                  <a:srgbClr val="7030A0"/>
                </a:solidFill>
                <a:latin typeface="Courier New Bold" charset="0"/>
                <a:cs typeface="MS PGothic" charset="0"/>
              </a:rPr>
              <a:t>it.hasNext</a:t>
            </a:r>
            <a:r>
              <a:rPr lang="en-US" sz="1800" b="1" dirty="0">
                <a:solidFill>
                  <a:srgbClr val="7030A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</a:t>
            </a:r>
            <a:r>
              <a:rPr lang="en-US" sz="1800" b="1" dirty="0">
                <a:solidFill>
                  <a:srgbClr val="7030A0"/>
                </a:solidFill>
                <a:latin typeface="Courier New Bold" charset="0"/>
                <a:cs typeface="MS PGothic" charset="0"/>
              </a:rPr>
              <a:t> 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{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</a:t>
            </a:r>
            <a:r>
              <a:rPr lang="en-US" sz="1800" b="1" dirty="0">
                <a:solidFill>
                  <a:srgbClr val="663300"/>
                </a:solidFill>
                <a:latin typeface="Courier New Bold" charset="0"/>
                <a:cs typeface="MS PGothic" charset="0"/>
              </a:rPr>
              <a:t>Track t = </a:t>
            </a:r>
            <a:r>
              <a:rPr lang="en-US" sz="18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it.next</a:t>
            </a:r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String artist = 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t.getArtist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if(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artist.equals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artistToRemove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)) 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{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  </a:t>
            </a:r>
            <a:r>
              <a:rPr lang="en-US" sz="1800" b="1" dirty="0" err="1">
                <a:solidFill>
                  <a:srgbClr val="00B050"/>
                </a:solidFill>
                <a:latin typeface="Courier New Bold" charset="0"/>
                <a:cs typeface="MS PGothic" charset="0"/>
              </a:rPr>
              <a:t>it.remove</a:t>
            </a:r>
            <a:r>
              <a:rPr lang="en-US" sz="1800" b="1" dirty="0">
                <a:solidFill>
                  <a:srgbClr val="00B05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}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}</a:t>
            </a:r>
          </a:p>
        </p:txBody>
      </p:sp>
      <p:sp>
        <p:nvSpPr>
          <p:cNvPr id="34820" name="AutoShape 2"/>
          <p:cNvSpPr>
            <a:spLocks/>
          </p:cNvSpPr>
          <p:nvPr/>
        </p:nvSpPr>
        <p:spPr bwMode="auto">
          <a:xfrm>
            <a:off x="17430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Rectangle 3"/>
          <p:cNvSpPr>
            <a:spLocks/>
          </p:cNvSpPr>
          <p:nvPr/>
        </p:nvSpPr>
        <p:spPr bwMode="auto">
          <a:xfrm>
            <a:off x="1793875" y="2560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22" name="AutoShape 4"/>
          <p:cNvSpPr>
            <a:spLocks/>
          </p:cNvSpPr>
          <p:nvPr/>
        </p:nvSpPr>
        <p:spPr bwMode="auto">
          <a:xfrm>
            <a:off x="3560763" y="9207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3" name="Rectangle 5"/>
          <p:cNvSpPr>
            <a:spLocks/>
          </p:cNvSpPr>
          <p:nvPr/>
        </p:nvSpPr>
        <p:spPr bwMode="auto">
          <a:xfrm>
            <a:off x="3560763" y="9969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2882900" y="21097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AutoShape 7"/>
          <p:cNvSpPr>
            <a:spLocks/>
          </p:cNvSpPr>
          <p:nvPr/>
        </p:nvSpPr>
        <p:spPr bwMode="auto">
          <a:xfrm>
            <a:off x="31908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6" name="Rectangle 8"/>
          <p:cNvSpPr>
            <a:spLocks/>
          </p:cNvSpPr>
          <p:nvPr/>
        </p:nvSpPr>
        <p:spPr bwMode="auto">
          <a:xfrm>
            <a:off x="32416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27" name="AutoShape 9"/>
          <p:cNvSpPr>
            <a:spLocks/>
          </p:cNvSpPr>
          <p:nvPr/>
        </p:nvSpPr>
        <p:spPr bwMode="auto">
          <a:xfrm>
            <a:off x="46386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8" name="AutoShape 10"/>
          <p:cNvSpPr>
            <a:spLocks/>
          </p:cNvSpPr>
          <p:nvPr/>
        </p:nvSpPr>
        <p:spPr bwMode="auto">
          <a:xfrm>
            <a:off x="60864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9" name="Rectangle 11"/>
          <p:cNvSpPr>
            <a:spLocks/>
          </p:cNvSpPr>
          <p:nvPr/>
        </p:nvSpPr>
        <p:spPr bwMode="auto">
          <a:xfrm>
            <a:off x="61372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 flipH="1">
            <a:off x="4021138" y="2135188"/>
            <a:ext cx="3683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4716463" y="20812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4"/>
          <p:cNvSpPr>
            <a:spLocks noChangeShapeType="1"/>
          </p:cNvSpPr>
          <p:nvPr/>
        </p:nvSpPr>
        <p:spPr bwMode="auto">
          <a:xfrm>
            <a:off x="5138738" y="2111375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Rectangle 20"/>
          <p:cNvSpPr>
            <a:spLocks/>
          </p:cNvSpPr>
          <p:nvPr/>
        </p:nvSpPr>
        <p:spPr bwMode="auto">
          <a:xfrm>
            <a:off x="46894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34" name="TextBox 23"/>
          <p:cNvSpPr txBox="1">
            <a:spLocks noChangeArrowheads="1"/>
          </p:cNvSpPr>
          <p:nvPr/>
        </p:nvSpPr>
        <p:spPr bwMode="auto">
          <a:xfrm>
            <a:off x="3836988" y="19208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5" name="TextBox 24"/>
          <p:cNvSpPr txBox="1">
            <a:spLocks noChangeArrowheads="1"/>
          </p:cNvSpPr>
          <p:nvPr/>
        </p:nvSpPr>
        <p:spPr bwMode="auto">
          <a:xfrm>
            <a:off x="4257675" y="19240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6" name="TextBox 25"/>
          <p:cNvSpPr txBox="1">
            <a:spLocks noChangeArrowheads="1"/>
          </p:cNvSpPr>
          <p:nvPr/>
        </p:nvSpPr>
        <p:spPr bwMode="auto">
          <a:xfrm>
            <a:off x="46545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7" name="TextBox 26"/>
          <p:cNvSpPr txBox="1">
            <a:spLocks noChangeArrowheads="1"/>
          </p:cNvSpPr>
          <p:nvPr/>
        </p:nvSpPr>
        <p:spPr bwMode="auto">
          <a:xfrm>
            <a:off x="50990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8" name="TextBox 27"/>
          <p:cNvSpPr txBox="1">
            <a:spLocks noChangeArrowheads="1"/>
          </p:cNvSpPr>
          <p:nvPr/>
        </p:nvSpPr>
        <p:spPr bwMode="auto">
          <a:xfrm>
            <a:off x="3783013" y="16779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4839" name="Rectangle 27"/>
          <p:cNvSpPr>
            <a:spLocks/>
          </p:cNvSpPr>
          <p:nvPr/>
        </p:nvSpPr>
        <p:spPr bwMode="auto">
          <a:xfrm>
            <a:off x="995363" y="52403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40" name="TextBox 29"/>
          <p:cNvSpPr txBox="1">
            <a:spLocks noChangeArrowheads="1"/>
          </p:cNvSpPr>
          <p:nvPr/>
        </p:nvSpPr>
        <p:spPr bwMode="auto">
          <a:xfrm>
            <a:off x="933450" y="487045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4841" name="AutoShape 16"/>
          <p:cNvSpPr>
            <a:spLocks/>
          </p:cNvSpPr>
          <p:nvPr/>
        </p:nvSpPr>
        <p:spPr bwMode="auto">
          <a:xfrm>
            <a:off x="2619375" y="40973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42" name="Rectangle 17"/>
          <p:cNvSpPr>
            <a:spLocks/>
          </p:cNvSpPr>
          <p:nvPr/>
        </p:nvSpPr>
        <p:spPr bwMode="auto">
          <a:xfrm>
            <a:off x="2632075" y="41735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rot="10800000" flipH="1">
            <a:off x="3213100" y="3343275"/>
            <a:ext cx="671513" cy="7493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4844" name="Line 18"/>
          <p:cNvSpPr>
            <a:spLocks noChangeShapeType="1"/>
          </p:cNvSpPr>
          <p:nvPr/>
        </p:nvSpPr>
        <p:spPr bwMode="auto">
          <a:xfrm rot="10800000" flipH="1">
            <a:off x="3213100" y="3348038"/>
            <a:ext cx="2097088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1254125" y="3297238"/>
            <a:ext cx="1987550" cy="2124075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34846" name="TextBox 36"/>
          <p:cNvSpPr txBox="1">
            <a:spLocks noChangeArrowheads="1"/>
          </p:cNvSpPr>
          <p:nvPr/>
        </p:nvSpPr>
        <p:spPr bwMode="auto">
          <a:xfrm>
            <a:off x="1843088" y="4092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24675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35843" name="AutoShape 2"/>
          <p:cNvSpPr>
            <a:spLocks/>
          </p:cNvSpPr>
          <p:nvPr/>
        </p:nvSpPr>
        <p:spPr bwMode="auto">
          <a:xfrm>
            <a:off x="17430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4" name="Rectangle 3"/>
          <p:cNvSpPr>
            <a:spLocks/>
          </p:cNvSpPr>
          <p:nvPr/>
        </p:nvSpPr>
        <p:spPr bwMode="auto">
          <a:xfrm>
            <a:off x="1793875" y="2560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45" name="AutoShape 4"/>
          <p:cNvSpPr>
            <a:spLocks/>
          </p:cNvSpPr>
          <p:nvPr/>
        </p:nvSpPr>
        <p:spPr bwMode="auto">
          <a:xfrm>
            <a:off x="3560763" y="9207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6" name="Rectangle 5"/>
          <p:cNvSpPr>
            <a:spLocks/>
          </p:cNvSpPr>
          <p:nvPr/>
        </p:nvSpPr>
        <p:spPr bwMode="auto">
          <a:xfrm>
            <a:off x="3560763" y="9969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2882900" y="21097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AutoShape 7"/>
          <p:cNvSpPr>
            <a:spLocks/>
          </p:cNvSpPr>
          <p:nvPr/>
        </p:nvSpPr>
        <p:spPr bwMode="auto">
          <a:xfrm>
            <a:off x="31908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9" name="Rectangle 8"/>
          <p:cNvSpPr>
            <a:spLocks/>
          </p:cNvSpPr>
          <p:nvPr/>
        </p:nvSpPr>
        <p:spPr bwMode="auto">
          <a:xfrm>
            <a:off x="32416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0" name="AutoShape 9"/>
          <p:cNvSpPr>
            <a:spLocks/>
          </p:cNvSpPr>
          <p:nvPr/>
        </p:nvSpPr>
        <p:spPr bwMode="auto">
          <a:xfrm>
            <a:off x="46386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1" name="AutoShape 10"/>
          <p:cNvSpPr>
            <a:spLocks/>
          </p:cNvSpPr>
          <p:nvPr/>
        </p:nvSpPr>
        <p:spPr bwMode="auto">
          <a:xfrm>
            <a:off x="60864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2" name="Rectangle 11"/>
          <p:cNvSpPr>
            <a:spLocks/>
          </p:cNvSpPr>
          <p:nvPr/>
        </p:nvSpPr>
        <p:spPr bwMode="auto">
          <a:xfrm>
            <a:off x="61372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4021138" y="2135188"/>
            <a:ext cx="3683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716463" y="20812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5138738" y="2111375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0"/>
          <p:cNvSpPr>
            <a:spLocks/>
          </p:cNvSpPr>
          <p:nvPr/>
        </p:nvSpPr>
        <p:spPr bwMode="auto">
          <a:xfrm>
            <a:off x="46894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7" name="TextBox 23"/>
          <p:cNvSpPr txBox="1">
            <a:spLocks noChangeArrowheads="1"/>
          </p:cNvSpPr>
          <p:nvPr/>
        </p:nvSpPr>
        <p:spPr bwMode="auto">
          <a:xfrm>
            <a:off x="3836988" y="19208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8" name="TextBox 24"/>
          <p:cNvSpPr txBox="1">
            <a:spLocks noChangeArrowheads="1"/>
          </p:cNvSpPr>
          <p:nvPr/>
        </p:nvSpPr>
        <p:spPr bwMode="auto">
          <a:xfrm>
            <a:off x="4257675" y="19240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9" name="TextBox 25"/>
          <p:cNvSpPr txBox="1">
            <a:spLocks noChangeArrowheads="1"/>
          </p:cNvSpPr>
          <p:nvPr/>
        </p:nvSpPr>
        <p:spPr bwMode="auto">
          <a:xfrm>
            <a:off x="46545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0" name="TextBox 26"/>
          <p:cNvSpPr txBox="1">
            <a:spLocks noChangeArrowheads="1"/>
          </p:cNvSpPr>
          <p:nvPr/>
        </p:nvSpPr>
        <p:spPr bwMode="auto">
          <a:xfrm>
            <a:off x="50990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1" name="TextBox 27"/>
          <p:cNvSpPr txBox="1">
            <a:spLocks noChangeArrowheads="1"/>
          </p:cNvSpPr>
          <p:nvPr/>
        </p:nvSpPr>
        <p:spPr bwMode="auto">
          <a:xfrm>
            <a:off x="3783013" y="16779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5862" name="Rectangle 27"/>
          <p:cNvSpPr>
            <a:spLocks/>
          </p:cNvSpPr>
          <p:nvPr/>
        </p:nvSpPr>
        <p:spPr bwMode="auto">
          <a:xfrm>
            <a:off x="995363" y="52403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3" name="TextBox 29"/>
          <p:cNvSpPr txBox="1">
            <a:spLocks noChangeArrowheads="1"/>
          </p:cNvSpPr>
          <p:nvPr/>
        </p:nvSpPr>
        <p:spPr bwMode="auto">
          <a:xfrm>
            <a:off x="933450" y="487045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5864" name="AutoShape 16"/>
          <p:cNvSpPr>
            <a:spLocks/>
          </p:cNvSpPr>
          <p:nvPr/>
        </p:nvSpPr>
        <p:spPr bwMode="auto">
          <a:xfrm>
            <a:off x="2619375" y="40973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5" name="Rectangle 17"/>
          <p:cNvSpPr>
            <a:spLocks/>
          </p:cNvSpPr>
          <p:nvPr/>
        </p:nvSpPr>
        <p:spPr bwMode="auto">
          <a:xfrm>
            <a:off x="2632075" y="41735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866" name="Line 18"/>
          <p:cNvSpPr>
            <a:spLocks noChangeShapeType="1"/>
          </p:cNvSpPr>
          <p:nvPr/>
        </p:nvSpPr>
        <p:spPr bwMode="auto">
          <a:xfrm rot="10800000" flipH="1">
            <a:off x="3213100" y="3348038"/>
            <a:ext cx="2097088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1254125" y="3297238"/>
            <a:ext cx="1987550" cy="212407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35868" name="TextBox 36"/>
          <p:cNvSpPr txBox="1">
            <a:spLocks noChangeArrowheads="1"/>
          </p:cNvSpPr>
          <p:nvPr/>
        </p:nvSpPr>
        <p:spPr bwMode="auto">
          <a:xfrm>
            <a:off x="1843088" y="4092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35869" name="TextBox 1"/>
          <p:cNvSpPr txBox="1">
            <a:spLocks noChangeArrowheads="1"/>
          </p:cNvSpPr>
          <p:nvPr/>
        </p:nvSpPr>
        <p:spPr bwMode="auto">
          <a:xfrm>
            <a:off x="4187825" y="3913188"/>
            <a:ext cx="4778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Iterator</a:t>
            </a:r>
            <a:r>
              <a:rPr lang="en-US" altLang="en-US" sz="2200" dirty="0">
                <a:solidFill>
                  <a:srgbClr val="00B050"/>
                </a:solidFill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Courier New Bold" panose="02070609020205020404" pitchFamily="49" charset="0"/>
              </a:rPr>
              <a:t>remove </a:t>
            </a:r>
            <a:r>
              <a:rPr lang="en-US" altLang="en-US" sz="2200" dirty="0">
                <a:solidFill>
                  <a:schemeClr val="tx1"/>
                </a:solidFill>
              </a:rPr>
              <a:t>method</a:t>
            </a:r>
            <a:r>
              <a:rPr lang="en-US" altLang="en-US" sz="2200" dirty="0">
                <a:solidFill>
                  <a:srgbClr val="00B050"/>
                </a:solidFill>
                <a:latin typeface="Courier New Bold" panose="02070609020205020404" pitchFamily="49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will: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remove the LAST element that returned by </a:t>
            </a:r>
            <a:r>
              <a:rPr lang="en-US" altLang="en-US" sz="2200" i="1" dirty="0">
                <a:solidFill>
                  <a:srgbClr val="FF0000"/>
                </a:solidFill>
              </a:rPr>
              <a:t>Iterator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handle indices of remaining elements (abstraction)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keeps iteration properly in sync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BUT limited to removing only last element 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70" name="Line 18"/>
          <p:cNvSpPr>
            <a:spLocks noChangeShapeType="1"/>
          </p:cNvSpPr>
          <p:nvPr/>
        </p:nvSpPr>
        <p:spPr bwMode="auto">
          <a:xfrm rot="10800000" flipH="1">
            <a:off x="3209925" y="3352800"/>
            <a:ext cx="573088" cy="73183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70288" y="3473450"/>
            <a:ext cx="903287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00B050"/>
                </a:solidFill>
                <a:latin typeface="Courier New Bold" charset="0"/>
                <a:cs typeface="MS PGothic" charset="0"/>
              </a:rPr>
              <a:t>remove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7413" y="2260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00B050"/>
                </a:solidFill>
                <a:latin typeface="+mn-lt"/>
              </a:rPr>
              <a:t>X</a:t>
            </a:r>
          </a:p>
        </p:txBody>
      </p:sp>
      <p:sp>
        <p:nvSpPr>
          <p:cNvPr id="35873" name="Line 18"/>
          <p:cNvSpPr>
            <a:spLocks noChangeShapeType="1"/>
          </p:cNvSpPr>
          <p:nvPr/>
        </p:nvSpPr>
        <p:spPr bwMode="auto">
          <a:xfrm rot="10800000" flipV="1">
            <a:off x="4416425" y="2959100"/>
            <a:ext cx="687388" cy="15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18"/>
          <p:cNvSpPr>
            <a:spLocks noChangeShapeType="1"/>
          </p:cNvSpPr>
          <p:nvPr/>
        </p:nvSpPr>
        <p:spPr bwMode="auto">
          <a:xfrm rot="10800000" flipV="1">
            <a:off x="5895975" y="2959100"/>
            <a:ext cx="687388" cy="15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54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39223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Removing from a collection without using an Iterator?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114550"/>
            <a:ext cx="7467600" cy="367485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 err="1">
                <a:latin typeface="Courier New Bold" charset="0"/>
              </a:rPr>
              <a:t>int</a:t>
            </a:r>
            <a:r>
              <a:rPr lang="en-US" sz="2400" b="1" dirty="0">
                <a:latin typeface="Courier New Bold" charset="0"/>
              </a:rPr>
              <a:t> index = 0;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while(index &lt; </a:t>
            </a:r>
            <a:r>
              <a:rPr lang="en-US" sz="2400" b="1" dirty="0" err="1">
                <a:latin typeface="Courier New Bold" charset="0"/>
              </a:rPr>
              <a:t>tracks.size</a:t>
            </a:r>
            <a:r>
              <a:rPr lang="en-US" sz="2400" b="1" dirty="0">
                <a:latin typeface="Courier New Bold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Track t = </a:t>
            </a:r>
            <a:r>
              <a:rPr lang="en-US" sz="2400" b="1" dirty="0" err="1">
                <a:latin typeface="Courier New Bold" charset="0"/>
              </a:rPr>
              <a:t>tracks.get</a:t>
            </a:r>
            <a:r>
              <a:rPr lang="en-US" sz="2400" b="1" dirty="0"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String artist = </a:t>
            </a:r>
            <a:r>
              <a:rPr lang="en-US" sz="2400" b="1" dirty="0" err="1">
                <a:latin typeface="Courier New Bold" charset="0"/>
              </a:rPr>
              <a:t>t.getArtist</a:t>
            </a:r>
            <a:r>
              <a:rPr lang="en-US" sz="2400" b="1" dirty="0">
                <a:latin typeface="Courier New Bold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if(</a:t>
            </a:r>
            <a:r>
              <a:rPr lang="en-US" sz="2400" b="1" dirty="0" err="1">
                <a:latin typeface="Courier New Bold" charset="0"/>
              </a:rPr>
              <a:t>artist.equals</a:t>
            </a:r>
            <a:r>
              <a:rPr lang="en-US" sz="2400" b="1" dirty="0">
                <a:latin typeface="Courier New Bold" charset="0"/>
              </a:rPr>
              <a:t>(</a:t>
            </a:r>
            <a:r>
              <a:rPr lang="en-US" sz="2400" b="1" dirty="0" err="1">
                <a:latin typeface="Courier New Bold" charset="0"/>
              </a:rPr>
              <a:t>artistToRemove</a:t>
            </a:r>
            <a:r>
              <a:rPr lang="en-US" sz="2400" b="1" dirty="0">
                <a:latin typeface="Courier New Bold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    </a:t>
            </a:r>
            <a:r>
              <a:rPr lang="en-US" sz="2400" b="1" dirty="0" err="1">
                <a:latin typeface="Courier New Bold" charset="0"/>
              </a:rPr>
              <a:t>tracks.remove</a:t>
            </a:r>
            <a:r>
              <a:rPr lang="en-US" sz="2400" b="1" dirty="0"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index++;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3707904" y="5619936"/>
            <a:ext cx="4104456" cy="5107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CC9900"/>
                </a:solidFill>
                <a:effectLst/>
                <a:latin typeface="Trebuchet MS" charset="0"/>
                <a:ea typeface="ＭＳ Ｐゴシック" charset="0"/>
              </a:rPr>
              <a:t>Can you spot what is wrong?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7349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515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44625" y="979488"/>
            <a:ext cx="7312025" cy="53276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Use an </a:t>
            </a:r>
            <a:r>
              <a:rPr lang="en-US" sz="2800" i="1" dirty="0" err="1">
                <a:cs typeface="MS PGothic" charset="0"/>
              </a:rPr>
              <a:t>ArrayList</a:t>
            </a:r>
            <a:r>
              <a:rPr lang="en-US" sz="2800" i="1" dirty="0">
                <a:cs typeface="MS PGothic" charset="0"/>
              </a:rPr>
              <a:t> </a:t>
            </a:r>
            <a:r>
              <a:rPr lang="en-US" sz="2800" dirty="0">
                <a:cs typeface="MS PGothic" charset="0"/>
              </a:rPr>
              <a:t>to store an arbitrary number of object in a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Loop statements allow a block of statements to be repeated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i="1" dirty="0">
                <a:cs typeface="MS PGothic" charset="0"/>
              </a:rPr>
              <a:t>for-each</a:t>
            </a:r>
            <a:r>
              <a:rPr lang="en-US" sz="2800" dirty="0">
                <a:cs typeface="MS PGothic" charset="0"/>
              </a:rPr>
              <a:t> iterates over a whole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i="1" dirty="0">
                <a:cs typeface="MS PGothic" charset="0"/>
              </a:rPr>
              <a:t>while</a:t>
            </a:r>
            <a:r>
              <a:rPr lang="en-US" sz="2800" dirty="0">
                <a:cs typeface="MS PGothic" charset="0"/>
              </a:rPr>
              <a:t> loop allows the repetition to be controlled by a </a:t>
            </a:r>
            <a:r>
              <a:rPr lang="en-US" sz="2800" i="1" dirty="0" err="1">
                <a:cs typeface="MS PGothic" charset="0"/>
              </a:rPr>
              <a:t>boolean</a:t>
            </a:r>
            <a:r>
              <a:rPr lang="en-US" sz="2800" dirty="0">
                <a:cs typeface="MS PGothic" charset="0"/>
              </a:rPr>
              <a:t> expression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All collection classes provide </a:t>
            </a:r>
            <a:r>
              <a:rPr lang="en-US" sz="2800" b="1" i="1" dirty="0">
                <a:latin typeface="Courier New" charset="0"/>
                <a:cs typeface="MS PGothic" charset="0"/>
              </a:rPr>
              <a:t>Iterator</a:t>
            </a:r>
            <a:r>
              <a:rPr lang="en-US" sz="2800" dirty="0">
                <a:cs typeface="MS PGothic" charset="0"/>
              </a:rPr>
              <a:t> objects that provide sequential access and modification to a whole collection</a:t>
            </a:r>
          </a:p>
        </p:txBody>
      </p:sp>
    </p:spTree>
    <p:extLst>
      <p:ext uri="{BB962C8B-B14F-4D97-AF65-F5344CB8AC3E}">
        <p14:creationId xmlns:p14="http://schemas.microsoft.com/office/powerpoint/2010/main" val="7587305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813" y="230188"/>
            <a:ext cx="7772400" cy="11112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New COPY of </a:t>
            </a:r>
            <a:br>
              <a:rPr lang="en-US" dirty="0"/>
            </a:br>
            <a:r>
              <a:rPr lang="en-US" dirty="0"/>
              <a:t>an existing </a:t>
            </a:r>
            <a:r>
              <a:rPr lang="en-US" i="1" dirty="0" err="1"/>
              <a:t>ArrayList</a:t>
            </a:r>
            <a:endParaRPr lang="en-US" i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103438"/>
            <a:ext cx="7762875" cy="33115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cs typeface="MS PGothic" charset="0"/>
              </a:rPr>
              <a:t>Declare a variable with the same </a:t>
            </a:r>
            <a:r>
              <a:rPr lang="en-US" sz="2400" i="1" dirty="0" err="1">
                <a:solidFill>
                  <a:srgbClr val="00B050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00B050"/>
                </a:solidFill>
                <a:cs typeface="MS PGothic" charset="0"/>
              </a:rPr>
              <a:t> of &lt;Element&gt; </a:t>
            </a:r>
            <a:r>
              <a:rPr lang="en-US" sz="2400" dirty="0">
                <a:solidFill>
                  <a:srgbClr val="00B050"/>
                </a:solidFill>
                <a:cs typeface="MS PGothic" charset="0"/>
              </a:rPr>
              <a:t>type as the original </a:t>
            </a:r>
            <a:r>
              <a:rPr lang="en-US" sz="2400" i="1" dirty="0" err="1">
                <a:solidFill>
                  <a:srgbClr val="00B050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00B050"/>
                </a:solidFill>
                <a:cs typeface="MS PGothic" charset="0"/>
              </a:rPr>
              <a:t> </a:t>
            </a:r>
            <a:endParaRPr lang="en-US" sz="2400" dirty="0">
              <a:solidFill>
                <a:srgbClr val="00B050"/>
              </a:solidFill>
              <a:cs typeface="MS PGothic" charset="0"/>
            </a:endParaRP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Create a 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new </a:t>
            </a:r>
            <a:r>
              <a:rPr lang="en-US" sz="2400" i="1" dirty="0" err="1">
                <a:solidFill>
                  <a:srgbClr val="A57133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object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(with the same element type as original) to store the copy in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Pass the original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as the parameter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MS PGothic" charset="0"/>
              </a:rPr>
              <a:t>Point the variable to the new COPY of the original list with exact same contents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88" y="1500188"/>
            <a:ext cx="80803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100" i="1" kern="0" dirty="0" err="1">
                <a:solidFill>
                  <a:srgbClr val="00B050"/>
                </a:solidFill>
                <a:latin typeface="+mj-lt"/>
                <a:cs typeface="MS PGothic" charset="0"/>
              </a:rPr>
              <a:t>ArrayList</a:t>
            </a:r>
            <a:r>
              <a:rPr lang="en-US" sz="2100" i="1" kern="0" dirty="0">
                <a:solidFill>
                  <a:srgbClr val="00B050"/>
                </a:solidFill>
                <a:latin typeface="+mj-lt"/>
                <a:cs typeface="MS PGothic" charset="0"/>
              </a:rPr>
              <a:t>&lt;Track&gt; </a:t>
            </a:r>
            <a:r>
              <a:rPr lang="en-US" sz="2100" i="1" kern="0" dirty="0" err="1">
                <a:solidFill>
                  <a:srgbClr val="00B050"/>
                </a:solidFill>
                <a:latin typeface="+mj-lt"/>
                <a:cs typeface="MS PGothic" charset="0"/>
              </a:rPr>
              <a:t>copiedList</a:t>
            </a:r>
            <a:r>
              <a:rPr lang="en-US" sz="2100" i="1" kern="0" dirty="0">
                <a:solidFill>
                  <a:srgbClr val="00B050"/>
                </a:solidFill>
                <a:latin typeface="+mj-lt"/>
                <a:cs typeface="MS PGothic" charset="0"/>
              </a:rPr>
              <a:t> </a:t>
            </a:r>
            <a:r>
              <a:rPr lang="en-US" sz="2100" i="1" kern="0" dirty="0">
                <a:latin typeface="+mj-lt"/>
                <a:cs typeface="MS PGothic" charset="0"/>
              </a:rPr>
              <a:t>= </a:t>
            </a:r>
            <a:r>
              <a:rPr lang="en-US" sz="2100" i="1" kern="0" dirty="0">
                <a:solidFill>
                  <a:srgbClr val="A57133"/>
                </a:solidFill>
                <a:latin typeface="+mj-lt"/>
                <a:cs typeface="MS PGothic" charset="0"/>
              </a:rPr>
              <a:t>new </a:t>
            </a:r>
            <a:r>
              <a:rPr lang="en-US" sz="2100" i="1" kern="0" dirty="0" err="1">
                <a:solidFill>
                  <a:srgbClr val="A57133"/>
                </a:solidFill>
                <a:latin typeface="+mj-lt"/>
                <a:cs typeface="MS PGothic" charset="0"/>
              </a:rPr>
              <a:t>ArrayList</a:t>
            </a:r>
            <a:r>
              <a:rPr lang="en-US" sz="2100" i="1" kern="0" dirty="0">
                <a:solidFill>
                  <a:srgbClr val="A57133"/>
                </a:solidFill>
                <a:latin typeface="+mj-lt"/>
                <a:cs typeface="MS PGothic" charset="0"/>
              </a:rPr>
              <a:t>&lt;Track&gt;</a:t>
            </a:r>
            <a:r>
              <a:rPr lang="en-US" sz="2100" i="1" kern="0" dirty="0">
                <a:solidFill>
                  <a:schemeClr val="accent2">
                    <a:lumMod val="75000"/>
                  </a:schemeClr>
                </a:solidFill>
                <a:latin typeface="+mj-lt"/>
                <a:cs typeface="MS PGothic" charset="0"/>
              </a:rPr>
              <a:t>(tracks)</a:t>
            </a:r>
            <a:r>
              <a:rPr lang="en-US" sz="2100" i="1" kern="0" dirty="0">
                <a:latin typeface="+mj-lt"/>
                <a:cs typeface="MS PGothic" charset="0"/>
              </a:rPr>
              <a:t>;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979488" y="5410200"/>
            <a:ext cx="7777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Only ONE instance of each object element – but TWO ArrayList objects which point to the same objects in exactly the same order!!</a:t>
            </a:r>
          </a:p>
        </p:txBody>
      </p:sp>
    </p:spTree>
    <p:extLst>
      <p:ext uri="{BB962C8B-B14F-4D97-AF65-F5344CB8AC3E}">
        <p14:creationId xmlns:p14="http://schemas.microsoft.com/office/powerpoint/2010/main" val="39170150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772400" cy="110807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Random </a:t>
            </a:r>
            <a:r>
              <a:rPr lang="en-US" dirty="0"/>
              <a:t>library class</a:t>
            </a:r>
            <a:endParaRPr lang="en-US" i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50975" y="2420938"/>
            <a:ext cx="7312025" cy="443706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dirty="0">
                <a:cs typeface="MS PGothic" charset="0"/>
              </a:rPr>
              <a:t>Generates a pseudo-random number by: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Using the </a:t>
            </a:r>
            <a:r>
              <a:rPr lang="en-US" sz="2800" i="1" dirty="0">
                <a:cs typeface="MS PGothic" charset="0"/>
              </a:rPr>
              <a:t>Random </a:t>
            </a:r>
            <a:r>
              <a:rPr lang="en-US" sz="2800" dirty="0">
                <a:cs typeface="MS PGothic" charset="0"/>
              </a:rPr>
              <a:t>library class imported from the </a:t>
            </a:r>
            <a:r>
              <a:rPr lang="en-US" sz="2800" i="1" dirty="0" err="1">
                <a:cs typeface="MS PGothic" charset="0"/>
              </a:rPr>
              <a:t>java.util</a:t>
            </a:r>
            <a:r>
              <a:rPr lang="en-US" sz="2800" dirty="0">
                <a:cs typeface="MS PGothic" charset="0"/>
              </a:rPr>
              <a:t> package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Creating an instance of class </a:t>
            </a:r>
            <a:r>
              <a:rPr lang="en-US" sz="2800" i="1" dirty="0">
                <a:cs typeface="MS PGothic" charset="0"/>
              </a:rPr>
              <a:t>Random</a:t>
            </a:r>
            <a:r>
              <a:rPr lang="en-US" sz="2800" dirty="0">
                <a:cs typeface="MS PGothic" charset="0"/>
              </a:rPr>
              <a:t> and assigning it to a local variable 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With that instance, call the method </a:t>
            </a:r>
            <a:r>
              <a:rPr lang="en-US" sz="2800" i="1" dirty="0" err="1">
                <a:cs typeface="MS PGothic" charset="0"/>
              </a:rPr>
              <a:t>nextInt</a:t>
            </a:r>
            <a:r>
              <a:rPr lang="en-US" sz="2800" i="1" dirty="0">
                <a:cs typeface="MS PGothic" charset="0"/>
              </a:rPr>
              <a:t> </a:t>
            </a:r>
            <a:r>
              <a:rPr lang="en-US" sz="2800" dirty="0">
                <a:cs typeface="MS PGothic" charset="0"/>
              </a:rPr>
              <a:t>to get a number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cs typeface="MS PGothic" charset="0"/>
              </a:rPr>
              <a:t>Optional parameter – upper limit </a:t>
            </a:r>
            <a:r>
              <a:rPr lang="en-US" sz="2400" i="1" dirty="0">
                <a:cs typeface="MS PGothic" charset="0"/>
              </a:rPr>
              <a:t>size </a:t>
            </a:r>
            <a:r>
              <a:rPr lang="en-US" sz="2400" dirty="0">
                <a:cs typeface="MS PGothic" charset="0"/>
              </a:rPr>
              <a:t>passed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916238" y="981075"/>
            <a:ext cx="51847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import </a:t>
            </a:r>
            <a:r>
              <a:rPr lang="en-US" dirty="0" err="1">
                <a:cs typeface="Courier New" charset="0"/>
              </a:rPr>
              <a:t>java.util.Random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Random rand = new Random();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int</a:t>
            </a:r>
            <a:r>
              <a:rPr lang="en-US" dirty="0">
                <a:cs typeface="Courier New" charset="0"/>
              </a:rPr>
              <a:t> index = </a:t>
            </a:r>
            <a:r>
              <a:rPr lang="en-US" dirty="0" err="1">
                <a:cs typeface="Courier New" charset="0"/>
              </a:rPr>
              <a:t>rand.nextInt</a:t>
            </a:r>
            <a:r>
              <a:rPr lang="en-US" dirty="0">
                <a:cs typeface="Courier New" charset="0"/>
              </a:rPr>
              <a:t>(size);</a:t>
            </a:r>
          </a:p>
        </p:txBody>
      </p:sp>
    </p:spTree>
    <p:extLst>
      <p:ext uri="{BB962C8B-B14F-4D97-AF65-F5344CB8AC3E}">
        <p14:creationId xmlns:p14="http://schemas.microsoft.com/office/powerpoint/2010/main" val="16695382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772400" cy="102235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Collections </a:t>
            </a:r>
            <a:r>
              <a:rPr lang="en-US" dirty="0"/>
              <a:t>library class</a:t>
            </a:r>
            <a:endParaRPr lang="en-US" i="1" dirty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798638" y="1241425"/>
            <a:ext cx="66167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import </a:t>
            </a:r>
            <a:r>
              <a:rPr lang="en-US" dirty="0" err="1">
                <a:cs typeface="Courier New" charset="0"/>
              </a:rPr>
              <a:t>java.util.Collections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ArrayList</a:t>
            </a:r>
            <a:r>
              <a:rPr lang="en-US" dirty="0">
                <a:cs typeface="Courier New" charset="0"/>
              </a:rPr>
              <a:t>&lt;String&gt; files = new </a:t>
            </a:r>
            <a:r>
              <a:rPr lang="en-US" dirty="0" err="1">
                <a:cs typeface="Courier New" charset="0"/>
              </a:rPr>
              <a:t>ArrayList</a:t>
            </a:r>
            <a:r>
              <a:rPr lang="en-US" dirty="0">
                <a:cs typeface="Courier New" charset="0"/>
              </a:rPr>
              <a:t>&lt; &gt;();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Collections.shuffle</a:t>
            </a:r>
            <a:r>
              <a:rPr lang="en-US" dirty="0">
                <a:cs typeface="Courier New" charset="0"/>
              </a:rPr>
              <a:t>(files);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50975" y="2709863"/>
            <a:ext cx="73120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Shuffles the items in a collection by: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Using the </a:t>
            </a:r>
            <a:r>
              <a:rPr lang="en-US" sz="2800" b="0" i="1" kern="0" dirty="0">
                <a:cs typeface="MS PGothic" charset="0"/>
              </a:rPr>
              <a:t>Collections </a:t>
            </a:r>
            <a:r>
              <a:rPr lang="en-US" sz="2800" b="0" kern="0" dirty="0">
                <a:cs typeface="MS PGothic" charset="0"/>
              </a:rPr>
              <a:t>library class imported from the </a:t>
            </a:r>
            <a:r>
              <a:rPr lang="en-US" sz="2800" b="0" i="1" kern="0" dirty="0" err="1">
                <a:cs typeface="MS PGothic" charset="0"/>
              </a:rPr>
              <a:t>java.util</a:t>
            </a:r>
            <a:r>
              <a:rPr lang="en-US" sz="2800" b="0" kern="0" dirty="0">
                <a:cs typeface="MS PGothic" charset="0"/>
              </a:rPr>
              <a:t> package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Calls the method </a:t>
            </a:r>
            <a:r>
              <a:rPr lang="en-US" sz="2800" b="0" i="1" kern="0" dirty="0">
                <a:cs typeface="MS PGothic" charset="0"/>
              </a:rPr>
              <a:t>shuffle </a:t>
            </a:r>
            <a:r>
              <a:rPr lang="en-US" sz="2800" b="0" kern="0" dirty="0">
                <a:cs typeface="MS PGothic" charset="0"/>
              </a:rPr>
              <a:t>to randomly change the order of existing items in the collection without removing/adding items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b="0" kern="0" dirty="0">
                <a:cs typeface="MS PGothic" charset="0"/>
              </a:rPr>
              <a:t>Parameter – pass the entire collection</a:t>
            </a:r>
          </a:p>
        </p:txBody>
      </p:sp>
    </p:spTree>
    <p:extLst>
      <p:ext uri="{BB962C8B-B14F-4D97-AF65-F5344CB8AC3E}">
        <p14:creationId xmlns:p14="http://schemas.microsoft.com/office/powerpoint/2010/main" val="32271894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0"/>
            <a:ext cx="77724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auction </a:t>
            </a:r>
            <a:r>
              <a:rPr lang="en-US" b="0" kern="0" dirty="0"/>
              <a:t>project example</a:t>
            </a:r>
            <a:endParaRPr lang="en-US" b="0" i="1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0788" y="1268413"/>
            <a:ext cx="7542212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Online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Auction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system with: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Set of items (called </a:t>
            </a:r>
            <a:r>
              <a:rPr lang="en-US" sz="2800" b="0" i="1" kern="0" dirty="0">
                <a:cs typeface="MS PGothic" charset="0"/>
              </a:rPr>
              <a:t>lots</a:t>
            </a:r>
            <a:r>
              <a:rPr lang="en-US" sz="2800" b="0" kern="0" dirty="0">
                <a:cs typeface="MS PGothic" charset="0"/>
              </a:rPr>
              <a:t>) offered for sale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Each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Lot</a:t>
            </a:r>
            <a:r>
              <a:rPr lang="en-US" sz="2800" b="0" i="1" kern="0" dirty="0"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assigned a unique lot number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Person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can try to buy the lot by bidding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At close of auction, highest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Bid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wins lot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Any lots with no bids remain sold at close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Unsold lots may be offered in later auction</a:t>
            </a:r>
          </a:p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endParaRPr lang="en-US" sz="1200" b="0" kern="0" dirty="0">
              <a:cs typeface="MS PGothic" charset="0"/>
            </a:endParaRPr>
          </a:p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Classes: 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Auction, Bid, Lot, Person</a:t>
            </a:r>
            <a:endParaRPr lang="en-US" sz="2800" b="0" kern="0" dirty="0"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2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C141F7-CCD7-14AE-1A01-1F2D885BAE4B}"/>
              </a:ext>
            </a:extLst>
          </p:cNvPr>
          <p:cNvSpPr txBox="1"/>
          <p:nvPr/>
        </p:nvSpPr>
        <p:spPr>
          <a:xfrm>
            <a:off x="971600" y="1196752"/>
            <a:ext cx="770485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highlight>
                  <a:srgbClr val="00FFFF"/>
                </a:highlight>
                <a:latin typeface="+mj-lt"/>
              </a:rPr>
              <a:t>Dynamic Sizing: </a:t>
            </a:r>
            <a:r>
              <a:rPr lang="en-US" sz="1400" dirty="0">
                <a:solidFill>
                  <a:srgbClr val="002060"/>
                </a:solidFill>
              </a:rPr>
              <a:t>Unlike regular arrays in Java, which have a fixed size, an </a:t>
            </a:r>
            <a:r>
              <a:rPr lang="en-US" sz="1400" dirty="0" err="1">
                <a:solidFill>
                  <a:srgbClr val="002060"/>
                </a:solidFill>
              </a:rPr>
              <a:t>ArrayList</a:t>
            </a:r>
            <a:r>
              <a:rPr lang="en-US" sz="1400" dirty="0">
                <a:solidFill>
                  <a:srgbClr val="002060"/>
                </a:solidFill>
              </a:rPr>
              <a:t> can dynamically resize itself to accommodate more elements as needed. </a:t>
            </a:r>
          </a:p>
          <a:p>
            <a:r>
              <a:rPr lang="en-US" sz="1600" dirty="0">
                <a:solidFill>
                  <a:srgbClr val="002060"/>
                </a:solidFill>
                <a:highlight>
                  <a:srgbClr val="00FFFF"/>
                </a:highlight>
                <a:latin typeface="+mj-lt"/>
              </a:rPr>
              <a:t>Generics: </a:t>
            </a:r>
            <a:r>
              <a:rPr lang="en-US" sz="1400" dirty="0">
                <a:solidFill>
                  <a:srgbClr val="002060"/>
                </a:solidFill>
              </a:rPr>
              <a:t>You can create an </a:t>
            </a:r>
            <a:r>
              <a:rPr lang="en-US" sz="1400" dirty="0" err="1">
                <a:solidFill>
                  <a:srgbClr val="002060"/>
                </a:solidFill>
              </a:rPr>
              <a:t>ArrayList</a:t>
            </a:r>
            <a:r>
              <a:rPr lang="en-US" sz="1400" dirty="0">
                <a:solidFill>
                  <a:srgbClr val="002060"/>
                </a:solidFill>
              </a:rPr>
              <a:t> of a specific type of object, such as </a:t>
            </a:r>
            <a:r>
              <a:rPr lang="en-US" sz="1400" dirty="0" err="1">
                <a:solidFill>
                  <a:srgbClr val="002060"/>
                </a:solidFill>
              </a:rPr>
              <a:t>ArrayList</a:t>
            </a:r>
            <a:r>
              <a:rPr lang="en-US" sz="1400" dirty="0">
                <a:solidFill>
                  <a:srgbClr val="002060"/>
                </a:solidFill>
              </a:rPr>
              <a:t>&lt;String&gt; for a list of strings or </a:t>
            </a:r>
            <a:r>
              <a:rPr lang="en-US" sz="1400" dirty="0" err="1">
                <a:solidFill>
                  <a:srgbClr val="002060"/>
                </a:solidFill>
              </a:rPr>
              <a:t>ArrayList</a:t>
            </a:r>
            <a:r>
              <a:rPr lang="en-US" sz="1400" dirty="0">
                <a:solidFill>
                  <a:srgbClr val="002060"/>
                </a:solidFill>
              </a:rPr>
              <a:t>&lt;Integer&gt; for a list of integers. This type safety helps prevent runtime type errors.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Methods for Adding and Removing Elements: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add(element): </a:t>
            </a:r>
            <a:r>
              <a:rPr lang="en-US" sz="1400" dirty="0">
                <a:solidFill>
                  <a:srgbClr val="002060"/>
                </a:solidFill>
              </a:rPr>
              <a:t>Adds an element to the end of the list.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add(index, element): </a:t>
            </a:r>
            <a:r>
              <a:rPr lang="en-US" sz="1400" dirty="0">
                <a:solidFill>
                  <a:srgbClr val="002060"/>
                </a:solidFill>
              </a:rPr>
              <a:t>Inserts an element at a specified index.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remove(index): </a:t>
            </a:r>
            <a:r>
              <a:rPr lang="en-US" sz="1400" dirty="0">
                <a:solidFill>
                  <a:srgbClr val="002060"/>
                </a:solidFill>
              </a:rPr>
              <a:t>Removes the element at a specified index.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remove(element): </a:t>
            </a:r>
            <a:r>
              <a:rPr lang="en-US" sz="1400" dirty="0">
                <a:solidFill>
                  <a:srgbClr val="002060"/>
                </a:solidFill>
              </a:rPr>
              <a:t>Removes the first occurrence of the specified element.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clear(): </a:t>
            </a:r>
            <a:r>
              <a:rPr lang="en-US" sz="1400" dirty="0">
                <a:solidFill>
                  <a:srgbClr val="002060"/>
                </a:solidFill>
              </a:rPr>
              <a:t>Removes all elements from the list.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DBDDF-7815-7A1B-A333-84CAFBC652A2}"/>
              </a:ext>
            </a:extLst>
          </p:cNvPr>
          <p:cNvSpPr txBox="1"/>
          <p:nvPr/>
        </p:nvSpPr>
        <p:spPr>
          <a:xfrm>
            <a:off x="947019" y="4941168"/>
            <a:ext cx="74888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Methods for Accessing Elements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: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get(index): </a:t>
            </a:r>
            <a:r>
              <a:rPr lang="en-US" sz="1400" dirty="0">
                <a:solidFill>
                  <a:srgbClr val="002060"/>
                </a:solidFill>
              </a:rPr>
              <a:t>Retrieves the element at a specified index.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set(index, element): </a:t>
            </a:r>
            <a:r>
              <a:rPr lang="en-US" sz="1400" dirty="0">
                <a:solidFill>
                  <a:srgbClr val="002060"/>
                </a:solidFill>
              </a:rPr>
              <a:t>Replaces the element at a specified index with a new element.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size(): </a:t>
            </a:r>
            <a:r>
              <a:rPr lang="en-US" sz="1400" dirty="0">
                <a:solidFill>
                  <a:srgbClr val="002060"/>
                </a:solidFill>
              </a:rPr>
              <a:t>Returns the number of elements in the list.</a:t>
            </a:r>
          </a:p>
          <a:p>
            <a:r>
              <a:rPr lang="en-US" sz="1400" dirty="0" err="1">
                <a:solidFill>
                  <a:srgbClr val="002060"/>
                </a:solidFill>
                <a:highlight>
                  <a:srgbClr val="FF00FF"/>
                </a:highlight>
              </a:rPr>
              <a:t>isEmpty</a:t>
            </a:r>
            <a:r>
              <a:rPr lang="en-US" sz="1400" dirty="0">
                <a:solidFill>
                  <a:srgbClr val="002060"/>
                </a:solidFill>
                <a:highlight>
                  <a:srgbClr val="FF00FF"/>
                </a:highlight>
              </a:rPr>
              <a:t>(): </a:t>
            </a:r>
            <a:r>
              <a:rPr lang="en-US" sz="1400" dirty="0">
                <a:solidFill>
                  <a:srgbClr val="002060"/>
                </a:solidFill>
              </a:rPr>
              <a:t>Checks if the list is empty.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84198-926C-6568-14BD-5BF1B0316E9C}"/>
              </a:ext>
            </a:extLst>
          </p:cNvPr>
          <p:cNvSpPr txBox="1"/>
          <p:nvPr/>
        </p:nvSpPr>
        <p:spPr>
          <a:xfrm>
            <a:off x="947019" y="476672"/>
            <a:ext cx="7657429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7F6F5E"/>
                </a:solidFill>
                <a:latin typeface="+mj-lt"/>
                <a:ea typeface="+mj-ea"/>
                <a:cs typeface="+mj-cs"/>
              </a:rPr>
              <a:t>key characteristics of the </a:t>
            </a:r>
            <a:r>
              <a:rPr lang="en-US" sz="2400" dirty="0" err="1">
                <a:solidFill>
                  <a:srgbClr val="7F6F5E"/>
                </a:solidFill>
                <a:latin typeface="+mj-lt"/>
                <a:ea typeface="+mj-ea"/>
                <a:cs typeface="+mj-cs"/>
              </a:rPr>
              <a:t>ArrayList</a:t>
            </a:r>
            <a:r>
              <a:rPr lang="en-US" sz="2400" dirty="0">
                <a:solidFill>
                  <a:srgbClr val="7F6F5E"/>
                </a:solidFill>
                <a:latin typeface="+mj-lt"/>
                <a:ea typeface="+mj-ea"/>
                <a:cs typeface="+mj-cs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134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58850" y="-49213"/>
            <a:ext cx="7772400" cy="10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auction </a:t>
            </a:r>
            <a:r>
              <a:rPr lang="en-US" b="0" kern="0" dirty="0"/>
              <a:t>project</a:t>
            </a:r>
            <a:endParaRPr lang="en-US" b="0" i="1" kern="0" dirty="0"/>
          </a:p>
        </p:txBody>
      </p:sp>
      <p:pic>
        <p:nvPicPr>
          <p:cNvPr id="4198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7048500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5522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auction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i="1" dirty="0">
                <a:ea typeface="MS PGothic" charset="-128"/>
              </a:rPr>
              <a:t>auction</a:t>
            </a:r>
            <a:r>
              <a:rPr lang="en-US" altLang="en-US" dirty="0">
                <a:ea typeface="MS PGothic" charset="-128"/>
              </a:rPr>
              <a:t> project provides further illustration of collections and iteration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Examples of using </a:t>
            </a:r>
            <a:r>
              <a:rPr lang="en-US" altLang="en-US" dirty="0">
                <a:latin typeface="Courier New Bold" charset="0"/>
                <a:ea typeface="MS PGothic" charset="-128"/>
              </a:rPr>
              <a:t>null</a:t>
            </a:r>
            <a:endParaRPr lang="en-US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Anonymous objects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Chaining method calls</a:t>
            </a:r>
          </a:p>
        </p:txBody>
      </p:sp>
      <p:sp>
        <p:nvSpPr>
          <p:cNvPr id="153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952231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4035" name="Rectangle 2"/>
          <p:cNvSpPr txBox="1">
            <a:spLocks noChangeArrowheads="1"/>
          </p:cNvSpPr>
          <p:nvPr/>
        </p:nvSpPr>
        <p:spPr bwMode="auto">
          <a:xfrm>
            <a:off x="990600" y="0"/>
            <a:ext cx="77724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auction project</a:t>
            </a:r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884238" y="1030288"/>
            <a:ext cx="79851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Times" panose="02020603050405020304" pitchFamily="18" charset="0"/>
              <a:buNone/>
            </a:pPr>
            <a:r>
              <a:rPr lang="en-US" altLang="en-US" sz="2800" b="0">
                <a:solidFill>
                  <a:schemeClr val="tx1"/>
                </a:solidFill>
              </a:rPr>
              <a:t>Online </a:t>
            </a:r>
            <a:r>
              <a:rPr lang="en-US" altLang="en-US" sz="2800" b="0" i="1">
                <a:solidFill>
                  <a:srgbClr val="FF0000"/>
                </a:solidFill>
              </a:rPr>
              <a:t>Auction</a:t>
            </a:r>
            <a:r>
              <a:rPr lang="en-US" altLang="en-US" sz="2800" b="0">
                <a:solidFill>
                  <a:schemeClr val="tx1"/>
                </a:solidFill>
              </a:rPr>
              <a:t> system:</a:t>
            </a:r>
            <a:endParaRPr lang="en-US" altLang="en-US" sz="2400" b="0"/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Sell items via </a:t>
            </a:r>
            <a:r>
              <a:rPr lang="en-US" altLang="en-US" sz="2600" b="0" i="1"/>
              <a:t>enterLot </a:t>
            </a:r>
            <a:r>
              <a:rPr lang="en-US" altLang="en-US" sz="2600" b="0"/>
              <a:t>with String description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Auction </a:t>
            </a:r>
            <a:r>
              <a:rPr lang="en-US" altLang="en-US" sz="2600" b="0"/>
              <a:t>object creates </a:t>
            </a:r>
            <a:r>
              <a:rPr lang="en-US" altLang="en-US" sz="2600" b="0" i="1"/>
              <a:t>Lot </a:t>
            </a:r>
            <a:r>
              <a:rPr lang="en-US" altLang="en-US" sz="2600" b="0"/>
              <a:t>object for entered lot</a:t>
            </a:r>
          </a:p>
          <a:p>
            <a:pPr lvl="1" eaLnBrk="1" hangingPunct="1">
              <a:spcBef>
                <a:spcPts val="1200"/>
              </a:spcBef>
              <a:buFont typeface="Times" panose="02020603050405020304" pitchFamily="18" charset="0"/>
              <a:buChar char="•"/>
            </a:pPr>
            <a:r>
              <a:rPr lang="en-US" altLang="en-US" sz="2200" b="0"/>
              <a:t>lot </a:t>
            </a:r>
            <a:r>
              <a:rPr lang="en-US" altLang="en-US" sz="2200" b="0" i="1"/>
              <a:t>number </a:t>
            </a:r>
            <a:r>
              <a:rPr lang="en-US" altLang="en-US" sz="2200" b="0"/>
              <a:t>and </a:t>
            </a:r>
            <a:r>
              <a:rPr lang="en-US" altLang="en-US" sz="2200" b="0" i="1"/>
              <a:t>description </a:t>
            </a:r>
            <a:r>
              <a:rPr lang="en-US" altLang="en-US" sz="2200" b="0"/>
              <a:t>is assigned with no bidders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Bidder </a:t>
            </a:r>
            <a:r>
              <a:rPr lang="en-US" altLang="en-US" sz="2600" b="0" i="1"/>
              <a:t>Person </a:t>
            </a:r>
            <a:r>
              <a:rPr lang="en-US" altLang="en-US" sz="2600" b="0"/>
              <a:t>can register with only their </a:t>
            </a:r>
            <a:r>
              <a:rPr lang="en-US" altLang="en-US" sz="2600" b="0" i="1"/>
              <a:t>name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Place bid with </a:t>
            </a:r>
            <a:r>
              <a:rPr lang="en-US" altLang="en-US" sz="2600" b="0" i="1"/>
              <a:t>bidFor</a:t>
            </a:r>
            <a:r>
              <a:rPr lang="en-US" altLang="en-US" sz="2600" b="0"/>
              <a:t> method of </a:t>
            </a:r>
            <a:r>
              <a:rPr lang="en-US" altLang="en-US" sz="2600" b="0" i="1"/>
              <a:t>Auction </a:t>
            </a:r>
            <a:r>
              <a:rPr lang="en-US" altLang="en-US" sz="2600" b="0"/>
              <a:t>object with lot number and how much to bid</a:t>
            </a:r>
          </a:p>
          <a:p>
            <a:pPr lvl="1" eaLnBrk="1" hangingPunct="1">
              <a:spcBef>
                <a:spcPts val="1200"/>
              </a:spcBef>
              <a:buFont typeface="Times" panose="02020603050405020304" pitchFamily="18" charset="0"/>
              <a:buChar char="•"/>
            </a:pPr>
            <a:r>
              <a:rPr lang="en-US" altLang="en-US" sz="2200" b="0"/>
              <a:t>Lot </a:t>
            </a:r>
            <a:r>
              <a:rPr lang="en-US" altLang="en-US" sz="2200" b="0" i="1"/>
              <a:t>number </a:t>
            </a:r>
            <a:r>
              <a:rPr lang="en-US" altLang="en-US" sz="2200" b="0"/>
              <a:t>passed so </a:t>
            </a:r>
            <a:r>
              <a:rPr lang="en-US" altLang="en-US" sz="2200" b="0" i="1"/>
              <a:t>Lot </a:t>
            </a:r>
            <a:r>
              <a:rPr lang="en-US" altLang="en-US" sz="2200" b="0"/>
              <a:t>objects internal to </a:t>
            </a:r>
            <a:r>
              <a:rPr lang="en-US" altLang="en-US" sz="2200" b="0" i="1"/>
              <a:t>Auction</a:t>
            </a:r>
            <a:endParaRPr lang="en-US" altLang="en-US" sz="2600" b="0"/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Auction </a:t>
            </a:r>
            <a:r>
              <a:rPr lang="en-US" altLang="en-US" sz="2600" b="0"/>
              <a:t>object transforms </a:t>
            </a:r>
            <a:r>
              <a:rPr lang="en-US" altLang="en-US" sz="2600" b="0" i="1"/>
              <a:t>bid</a:t>
            </a:r>
            <a:r>
              <a:rPr lang="en-US" altLang="en-US" sz="2600" b="0"/>
              <a:t> amount to object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Lot</a:t>
            </a:r>
            <a:r>
              <a:rPr lang="en-US" altLang="en-US" sz="2600" b="0"/>
              <a:t> records the highest bid object</a:t>
            </a:r>
          </a:p>
        </p:txBody>
      </p:sp>
    </p:spTree>
    <p:extLst>
      <p:ext uri="{BB962C8B-B14F-4D97-AF65-F5344CB8AC3E}">
        <p14:creationId xmlns:p14="http://schemas.microsoft.com/office/powerpoint/2010/main" val="13057774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null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0668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Used with object types</a:t>
            </a:r>
          </a:p>
          <a:p>
            <a:pPr>
              <a:defRPr/>
            </a:pPr>
            <a:r>
              <a:rPr lang="en-US" altLang="en-US" b="0" kern="0"/>
              <a:t>Used to indicate …  'no object'</a:t>
            </a:r>
          </a:p>
          <a:p>
            <a:pPr>
              <a:defRPr/>
            </a:pPr>
            <a:r>
              <a:rPr lang="en-US" altLang="en-US" b="0" kern="0"/>
              <a:t>Used to indicate </a:t>
            </a:r>
            <a:r>
              <a:rPr lang="ja-JP" altLang="en-US" b="0" kern="0"/>
              <a:t>‘</a:t>
            </a:r>
            <a:r>
              <a:rPr lang="en-US" altLang="ja-JP" b="0" kern="0"/>
              <a:t>no bid yet</a:t>
            </a:r>
            <a:r>
              <a:rPr lang="ja-JP" altLang="en-US" b="0" kern="0"/>
              <a:t>’</a:t>
            </a:r>
            <a:r>
              <a:rPr lang="en-US" altLang="ja-JP" b="0" kern="0"/>
              <a:t> at the intialization of </a:t>
            </a:r>
            <a:r>
              <a:rPr lang="en-US" altLang="ja-JP" b="0" i="1" kern="0"/>
              <a:t>highestBid </a:t>
            </a:r>
            <a:r>
              <a:rPr lang="en-US" altLang="ja-JP" b="0" kern="0"/>
              <a:t>in the auction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     highestBid = null;</a:t>
            </a:r>
            <a:r>
              <a:rPr lang="en-US" altLang="en-US" b="0" kern="0"/>
              <a:t> </a:t>
            </a:r>
          </a:p>
          <a:p>
            <a:pPr>
              <a:defRPr/>
            </a:pPr>
            <a:r>
              <a:rPr lang="en-US" altLang="en-US" b="0" kern="0"/>
              <a:t>We can test if an object variable holds the </a:t>
            </a:r>
            <a:r>
              <a:rPr lang="en-US" altLang="en-US" b="1" i="1" kern="0">
                <a:solidFill>
                  <a:srgbClr val="FF0000"/>
                </a:solidFill>
                <a:latin typeface="Courier New Bold" charset="0"/>
              </a:rPr>
              <a:t>null</a:t>
            </a:r>
            <a:r>
              <a:rPr lang="en-US" altLang="en-US" b="0" kern="0"/>
              <a:t> value:</a:t>
            </a:r>
            <a:br>
              <a:rPr lang="en-US" altLang="en-US" b="0" kern="0"/>
            </a:br>
            <a:r>
              <a:rPr lang="en-US" altLang="en-US" b="0" kern="0"/>
              <a:t>       </a:t>
            </a: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if(highestBid == null) </a:t>
            </a:r>
            <a:r>
              <a:rPr lang="en-US" altLang="en-US" sz="2800" b="1" kern="0">
                <a:solidFill>
                  <a:schemeClr val="tx1"/>
                </a:solidFill>
                <a:latin typeface="Courier New Bold"/>
              </a:rPr>
              <a:t>…</a:t>
            </a:r>
            <a:endParaRPr lang="en-US" altLang="en-US" sz="2800" b="1" ker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en-US" b="0" kern="0"/>
              <a:t>Attempt to de-reference </a:t>
            </a:r>
            <a:r>
              <a:rPr lang="en-US" altLang="en-US" b="0" i="1" kern="0"/>
              <a:t>null</a:t>
            </a:r>
            <a:r>
              <a:rPr lang="en-US" altLang="en-US" b="0" kern="0"/>
              <a:t> pointer: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		 NullPointerException</a:t>
            </a:r>
            <a:endParaRPr lang="en-US" altLang="en-US" sz="2800" b="1" kern="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841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Anonymous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b="0" kern="0"/>
              <a:t>Objects are often created and handed on elsewhere immediately:</a:t>
            </a:r>
            <a:br>
              <a:rPr lang="en-US" altLang="en-US" b="0" kern="0"/>
            </a:br>
            <a:br>
              <a:rPr lang="en-US" altLang="en-US" b="0" kern="0"/>
            </a:br>
            <a:r>
              <a:rPr lang="en-US" altLang="en-US" b="0" kern="0"/>
              <a:t>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Lot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furtherLot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 = </a:t>
            </a:r>
            <a:r>
              <a:rPr lang="en-US" altLang="en-US" sz="2800" b="1" kern="0">
                <a:solidFill>
                  <a:srgbClr val="336600"/>
                </a:solidFill>
                <a:latin typeface="Courier New Bold" charset="0"/>
              </a:rPr>
              <a:t>new Lot(…)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b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</a:b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	lots.add(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furtherLot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);</a:t>
            </a:r>
            <a:br>
              <a:rPr lang="en-US" altLang="en-US" b="0" kern="0">
                <a:solidFill>
                  <a:schemeClr val="tx1"/>
                </a:solidFill>
                <a:latin typeface="Courier New Bold" charset="0"/>
              </a:rPr>
            </a:br>
            <a:endParaRPr lang="en-US" altLang="en-US" b="0" kern="0">
              <a:latin typeface="Courier New Bold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b="0" kern="0"/>
              <a:t>We don</a:t>
            </a:r>
            <a:r>
              <a:rPr lang="ja-JP" altLang="en-US" b="0" kern="0"/>
              <a:t>’</a:t>
            </a:r>
            <a:r>
              <a:rPr lang="en-US" altLang="ja-JP" b="0" kern="0"/>
              <a:t>t really need </a:t>
            </a:r>
            <a:r>
              <a:rPr lang="en-US" altLang="ja-JP" b="0" kern="0">
                <a:latin typeface="Courier New Bold" charset="0"/>
              </a:rPr>
              <a:t>furtherLot</a:t>
            </a:r>
            <a:r>
              <a:rPr lang="en-US" altLang="ja-JP" b="0" kern="0"/>
              <a:t>:</a:t>
            </a:r>
            <a:br>
              <a:rPr lang="en-US" altLang="ja-JP" b="0" kern="0"/>
            </a:br>
            <a:br>
              <a:rPr lang="en-US" altLang="ja-JP" b="0" kern="0"/>
            </a:br>
            <a:r>
              <a:rPr lang="en-US" altLang="ja-JP" b="0" kern="0"/>
              <a:t>	</a:t>
            </a:r>
            <a:r>
              <a:rPr lang="en-US" altLang="ja-JP" sz="2800" b="1" kern="0">
                <a:solidFill>
                  <a:schemeClr val="tx1"/>
                </a:solidFill>
                <a:latin typeface="Courier New Bold" charset="0"/>
              </a:rPr>
              <a:t>lots.add(</a:t>
            </a:r>
            <a:r>
              <a:rPr lang="en-US" altLang="ja-JP" sz="2800" b="1" kern="0">
                <a:solidFill>
                  <a:srgbClr val="336600"/>
                </a:solidFill>
                <a:latin typeface="Courier New Bold" charset="0"/>
              </a:rPr>
              <a:t>new Lot(…)</a:t>
            </a:r>
            <a:r>
              <a:rPr lang="en-US" altLang="ja-JP" sz="2800" b="1" kern="0">
                <a:solidFill>
                  <a:schemeClr val="tx1"/>
                </a:solidFill>
                <a:latin typeface="Courier New Bold" charset="0"/>
              </a:rPr>
              <a:t>);</a:t>
            </a:r>
            <a:endParaRPr lang="en-US" altLang="en-US" sz="2800" b="1" kern="0" dirty="0">
              <a:latin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599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Chaining method calls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196752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Methods often return objects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We often immediately call a method on the returned object:</a:t>
            </a:r>
            <a:br>
              <a:rPr lang="en-US" altLang="en-US" b="0" kern="0"/>
            </a:br>
            <a:endParaRPr lang="en-US" altLang="en-US" sz="1000" b="0" kern="0"/>
          </a:p>
          <a:p>
            <a:pPr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b="0" kern="0"/>
              <a:t>	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hlink"/>
                </a:solidFill>
                <a:latin typeface="Courier New Bold" charset="0"/>
              </a:rPr>
              <a:t>lot.</a:t>
            </a:r>
            <a:r>
              <a:rPr lang="en-US" altLang="en-US" sz="2800" b="1" kern="0">
                <a:solidFill>
                  <a:srgbClr val="663300"/>
                </a:solidFill>
                <a:latin typeface="Courier New Bold" charset="0"/>
              </a:rPr>
              <a:t>getHighestBid()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br>
              <a:rPr lang="en-US" altLang="en-US" sz="2800" b="1" kern="0">
                <a:latin typeface="Courier New Bold" charset="0"/>
              </a:rPr>
            </a:br>
            <a:r>
              <a:rPr lang="en-US" altLang="en-US" sz="2800" b="1" kern="0">
                <a:latin typeface="Courier New Bold" charset="0"/>
              </a:rPr>
              <a:t>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Person bidder 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.getBidder()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endParaRPr lang="en-US" altLang="en-US" sz="2800" b="1" kern="0">
              <a:latin typeface="Courier New Bold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We can use the </a:t>
            </a:r>
            <a:r>
              <a:rPr lang="en-US" altLang="en-US" b="0" i="1" u="sng" kern="0"/>
              <a:t>anonymous</a:t>
            </a:r>
            <a:r>
              <a:rPr lang="en-US" altLang="en-US" b="0" kern="0"/>
              <a:t> object concept and </a:t>
            </a:r>
            <a:r>
              <a:rPr lang="en-US" altLang="en-US" b="0" i="1" u="sng" kern="0"/>
              <a:t>chain</a:t>
            </a:r>
            <a:r>
              <a:rPr lang="en-US" altLang="en-US" b="0" kern="0"/>
              <a:t> method calls:</a:t>
            </a:r>
          </a:p>
          <a:p>
            <a:pPr>
              <a:spcBef>
                <a:spcPct val="0"/>
              </a:spcBef>
              <a:buFont typeface="Times" charset="0"/>
              <a:buNone/>
              <a:defRPr/>
            </a:pPr>
            <a:br>
              <a:rPr lang="en-US" altLang="en-US" sz="1000" b="0" kern="0"/>
            </a:b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Person bidder 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hlink"/>
                </a:solidFill>
                <a:latin typeface="Courier New Bold" charset="0"/>
              </a:rPr>
              <a:t>lot.</a:t>
            </a:r>
            <a:r>
              <a:rPr lang="en-US" altLang="en-US" sz="2800" b="1" kern="0">
                <a:solidFill>
                  <a:srgbClr val="663300"/>
                </a:solidFill>
                <a:latin typeface="Courier New Bold" charset="0"/>
              </a:rPr>
              <a:t>getHighestBid()</a:t>
            </a:r>
            <a:r>
              <a:rPr lang="en-US" altLang="en-US" sz="2800" b="1" kern="0">
                <a:latin typeface="Courier New Bold" charset="0"/>
              </a:rPr>
              <a:t>.getBidder()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endParaRPr lang="en-US" altLang="en-US" sz="2800" b="1" kern="0" dirty="0">
              <a:latin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012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Chaining method calls</a:t>
            </a:r>
          </a:p>
        </p:txBody>
      </p:sp>
      <p:sp>
        <p:nvSpPr>
          <p:cNvPr id="159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Each method in the chain is called on the object returned from the previous method call in the chain.</a:t>
            </a:r>
          </a:p>
        </p:txBody>
      </p:sp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1116013" y="3573463"/>
            <a:ext cx="7194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String name =</a:t>
            </a:r>
            <a:br>
              <a:rPr lang="en-US" altLang="en-US" sz="2000"/>
            </a:br>
            <a:r>
              <a:rPr lang="en-US" altLang="en-US" sz="2000"/>
              <a:t>    lot.getHighestBid().getBidder().getName();</a:t>
            </a:r>
          </a:p>
        </p:txBody>
      </p:sp>
      <p:grpSp>
        <p:nvGrpSpPr>
          <p:cNvPr id="159748" name="Group 21"/>
          <p:cNvGrpSpPr>
            <a:grpSpLocks/>
          </p:cNvGrpSpPr>
          <p:nvPr/>
        </p:nvGrpSpPr>
        <p:grpSpPr bwMode="auto">
          <a:xfrm>
            <a:off x="971550" y="4581525"/>
            <a:ext cx="4464050" cy="508000"/>
            <a:chOff x="0" y="0"/>
            <a:chExt cx="1584" cy="320"/>
          </a:xfrm>
        </p:grpSpPr>
        <p:sp>
          <p:nvSpPr>
            <p:cNvPr id="159758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9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Bid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Lot</a:t>
              </a:r>
            </a:p>
          </p:txBody>
        </p:sp>
      </p:grpSp>
      <p:grpSp>
        <p:nvGrpSpPr>
          <p:cNvPr id="159749" name="Group 21"/>
          <p:cNvGrpSpPr>
            <a:grpSpLocks/>
          </p:cNvGrpSpPr>
          <p:nvPr/>
        </p:nvGrpSpPr>
        <p:grpSpPr bwMode="auto">
          <a:xfrm>
            <a:off x="1773238" y="5229225"/>
            <a:ext cx="5103812" cy="508000"/>
            <a:chOff x="0" y="0"/>
            <a:chExt cx="1584" cy="320"/>
          </a:xfrm>
        </p:grpSpPr>
        <p:sp>
          <p:nvSpPr>
            <p:cNvPr id="159756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7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Person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Bid</a:t>
              </a:r>
            </a:p>
          </p:txBody>
        </p:sp>
      </p:grpSp>
      <p:grpSp>
        <p:nvGrpSpPr>
          <p:cNvPr id="159750" name="Group 21"/>
          <p:cNvGrpSpPr>
            <a:grpSpLocks/>
          </p:cNvGrpSpPr>
          <p:nvPr/>
        </p:nvGrpSpPr>
        <p:grpSpPr bwMode="auto">
          <a:xfrm>
            <a:off x="3059113" y="5878513"/>
            <a:ext cx="5462587" cy="508000"/>
            <a:chOff x="0" y="0"/>
            <a:chExt cx="1584" cy="320"/>
          </a:xfrm>
        </p:grpSpPr>
        <p:sp>
          <p:nvSpPr>
            <p:cNvPr id="159754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5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String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Person</a:t>
              </a:r>
            </a:p>
          </p:txBody>
        </p:sp>
      </p:grpSp>
      <p:sp>
        <p:nvSpPr>
          <p:cNvPr id="159751" name="Line 15"/>
          <p:cNvSpPr>
            <a:spLocks noChangeShapeType="1"/>
          </p:cNvSpPr>
          <p:nvPr/>
        </p:nvSpPr>
        <p:spPr bwMode="auto">
          <a:xfrm flipV="1">
            <a:off x="7524750" y="4292600"/>
            <a:ext cx="0" cy="158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2" name="Line 16"/>
          <p:cNvSpPr>
            <a:spLocks noChangeShapeType="1"/>
          </p:cNvSpPr>
          <p:nvPr/>
        </p:nvSpPr>
        <p:spPr bwMode="auto">
          <a:xfrm flipV="1">
            <a:off x="5795963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3" name="Line 17"/>
          <p:cNvSpPr>
            <a:spLocks noChangeShapeType="1"/>
          </p:cNvSpPr>
          <p:nvPr/>
        </p:nvSpPr>
        <p:spPr bwMode="auto">
          <a:xfrm flipV="1">
            <a:off x="3348038" y="42926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129073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0" i="1" kern="0" dirty="0"/>
              <a:t>while</a:t>
            </a:r>
            <a:r>
              <a:rPr lang="en-US" altLang="en-US" b="0" kern="0" dirty="0"/>
              <a:t> versus </a:t>
            </a:r>
            <a:r>
              <a:rPr lang="en-US" altLang="en-US" b="0" i="1" kern="0" dirty="0"/>
              <a:t>do-while</a:t>
            </a:r>
            <a:endParaRPr lang="en-US" altLang="en-US" b="0" kern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3338" y="1341438"/>
            <a:ext cx="7215187" cy="17541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Iterator&lt;</a:t>
            </a:r>
            <a:r>
              <a:rPr lang="en-US" dirty="0" err="1">
                <a:cs typeface="Courier New" charset="0"/>
              </a:rPr>
              <a:t>ElementType</a:t>
            </a:r>
            <a:r>
              <a:rPr lang="en-US" dirty="0">
                <a:cs typeface="Courier New" charset="0"/>
              </a:rPr>
              <a:t>&gt; it = </a:t>
            </a:r>
            <a:r>
              <a:rPr lang="en-US" dirty="0" err="1">
                <a:cs typeface="Courier New" charset="0"/>
              </a:rPr>
              <a:t>myCollection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.iterator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Courier New" charset="0"/>
              </a:rPr>
              <a:t>while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.hasNext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CC99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	possibly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.remove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03338" y="4076700"/>
            <a:ext cx="7469187" cy="2586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if collection has at least 1 element 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Iterator&lt;</a:t>
            </a:r>
            <a:r>
              <a:rPr lang="en-US" dirty="0" err="1">
                <a:cs typeface="Courier New" charset="0"/>
              </a:rPr>
              <a:t>ElementType</a:t>
            </a:r>
            <a:r>
              <a:rPr lang="en-US" dirty="0">
                <a:cs typeface="Courier New" charset="0"/>
              </a:rPr>
              <a:t>&gt; it = </a:t>
            </a:r>
            <a:r>
              <a:rPr lang="en-US" dirty="0" err="1">
                <a:cs typeface="Courier New" charset="0"/>
              </a:rPr>
              <a:t>myCollection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.iterator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do </a:t>
            </a: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CC99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	possibly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.remove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/>
              <a:t>  }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while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.hasNext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513" y="3500438"/>
            <a:ext cx="49545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How is a </a:t>
            </a:r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do-while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loop different?</a:t>
            </a:r>
          </a:p>
        </p:txBody>
      </p:sp>
    </p:spTree>
    <p:extLst>
      <p:ext uri="{BB962C8B-B14F-4D97-AF65-F5344CB8AC3E}">
        <p14:creationId xmlns:p14="http://schemas.microsoft.com/office/powerpoint/2010/main" val="25491621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96752"/>
            <a:ext cx="7467600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i="1" dirty="0">
                <a:ea typeface="MS PGothic" charset="-128"/>
              </a:rPr>
              <a:t>Collections</a:t>
            </a:r>
            <a:r>
              <a:rPr lang="en-US" altLang="en-US" dirty="0">
                <a:ea typeface="MS PGothic" charset="-128"/>
              </a:rPr>
              <a:t> are used widely in many different applications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Java library provides many different </a:t>
            </a:r>
            <a:r>
              <a:rPr lang="en-US" altLang="en-US" i="1" dirty="0">
                <a:ea typeface="MS PGothic" charset="-128"/>
              </a:rPr>
              <a:t>ready made </a:t>
            </a:r>
            <a:r>
              <a:rPr lang="en-US" altLang="en-US" dirty="0">
                <a:ea typeface="MS PGothic" charset="-128"/>
              </a:rPr>
              <a:t>collection classes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Collections are often manipulated using </a:t>
            </a:r>
            <a:r>
              <a:rPr lang="en-US" altLang="en-US" i="1" dirty="0">
                <a:ea typeface="MS PGothic" charset="-128"/>
              </a:rPr>
              <a:t>iterative</a:t>
            </a:r>
            <a:r>
              <a:rPr lang="en-US" altLang="en-US" dirty="0">
                <a:ea typeface="MS PGothic" charset="-128"/>
              </a:rPr>
              <a:t> control structures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i="1" dirty="0">
                <a:ea typeface="MS PGothic" charset="-128"/>
              </a:rPr>
              <a:t>while loop </a:t>
            </a:r>
            <a:r>
              <a:rPr lang="en-US" altLang="en-US" dirty="0">
                <a:ea typeface="MS PGothic" charset="-128"/>
              </a:rPr>
              <a:t>is the most important control structure to master</a:t>
            </a:r>
          </a:p>
        </p:txBody>
      </p:sp>
      <p:sp>
        <p:nvSpPr>
          <p:cNvPr id="160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294174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0770"/>
            <a:ext cx="7467600" cy="4644534"/>
          </a:xfrm>
        </p:spPr>
        <p:txBody>
          <a:bodyPr/>
          <a:lstStyle/>
          <a:p>
            <a:r>
              <a:rPr lang="en-US" dirty="0"/>
              <a:t>Some collections lend themselves to index-based access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provides a versatile means to iterate over different types of collection</a:t>
            </a:r>
          </a:p>
          <a:p>
            <a:pPr>
              <a:spcBef>
                <a:spcPts val="2400"/>
              </a:spcBef>
            </a:pPr>
            <a:r>
              <a:rPr lang="en-US" dirty="0"/>
              <a:t>Removal using 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is less error-prone in most circumstance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581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en-US" dirty="0"/>
              <a:t>Creating an </a:t>
            </a:r>
            <a:r>
              <a:rPr lang="en-US" altLang="en-US" dirty="0" err="1"/>
              <a:t>ArrayList</a:t>
            </a:r>
            <a:r>
              <a:rPr lang="en-US" altLang="en-US" dirty="0"/>
              <a:t> object in the constructor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412875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0000"/>
              </a:spcBef>
              <a:defRPr/>
            </a:pPr>
            <a:r>
              <a:rPr lang="en-US" altLang="en-US" sz="2800" b="0" kern="0" dirty="0"/>
              <a:t>In Java versions prior to version 7 </a:t>
            </a:r>
          </a:p>
          <a:p>
            <a:pPr algn="ctr"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800" b="1" kern="0" dirty="0">
                <a:solidFill>
                  <a:srgbClr val="FF0000"/>
                </a:solidFill>
                <a:latin typeface="Courier New Bold" charset="0"/>
              </a:rPr>
              <a:t>files = new </a:t>
            </a:r>
            <a:r>
              <a:rPr lang="en-US" altLang="en-US" sz="2800" b="1" kern="0" dirty="0" err="1">
                <a:solidFill>
                  <a:srgbClr val="FF0000"/>
                </a:solidFill>
                <a:latin typeface="Courier New Bold" charset="0"/>
              </a:rPr>
              <a:t>ArrayList</a:t>
            </a:r>
            <a:r>
              <a:rPr lang="en-US" altLang="en-US" sz="2800" b="1" kern="0" dirty="0">
                <a:solidFill>
                  <a:srgbClr val="FF0000"/>
                </a:solidFill>
                <a:latin typeface="Courier New Bold" charset="0"/>
              </a:rPr>
              <a:t>&lt;String&gt;( );</a:t>
            </a:r>
            <a:endParaRPr lang="en-US" altLang="en-US" sz="2800" b="0" kern="0" dirty="0">
              <a:solidFill>
                <a:srgbClr val="FF0000"/>
              </a:solidFill>
              <a:latin typeface="Courier New Bold" charset="0"/>
            </a:endParaRPr>
          </a:p>
          <a:p>
            <a:pPr>
              <a:spcBef>
                <a:spcPct val="10000"/>
              </a:spcBef>
              <a:defRPr/>
            </a:pPr>
            <a:endParaRPr lang="en-US" altLang="en-US" sz="2800" b="0" kern="0" dirty="0">
              <a:latin typeface="Courier New Bold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en-US" sz="2800" b="0" kern="0" dirty="0"/>
              <a:t>Java 7 introduced </a:t>
            </a:r>
            <a:r>
              <a:rPr lang="ja-JP" altLang="en-US" sz="2800" b="0" kern="0" dirty="0"/>
              <a:t>‘</a:t>
            </a:r>
            <a:r>
              <a:rPr lang="en-US" altLang="ja-JP" sz="2800" b="0" kern="0" dirty="0"/>
              <a:t>diamond notation</a:t>
            </a:r>
            <a:r>
              <a:rPr lang="ja-JP" altLang="en-US" sz="2800" b="0" kern="0" dirty="0"/>
              <a:t>’</a:t>
            </a:r>
            <a:r>
              <a:rPr lang="en-US" altLang="ja-JP" sz="2800" b="0" kern="0" dirty="0"/>
              <a:t>  </a:t>
            </a:r>
          </a:p>
          <a:p>
            <a:pPr algn="ctr"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800" b="1" kern="0" dirty="0">
                <a:solidFill>
                  <a:srgbClr val="FF0000"/>
                </a:solidFill>
                <a:latin typeface="Courier New Bold" charset="0"/>
              </a:rPr>
              <a:t>files = new </a:t>
            </a:r>
            <a:r>
              <a:rPr lang="en-US" altLang="en-US" sz="2800" b="1" kern="0" dirty="0" err="1">
                <a:solidFill>
                  <a:srgbClr val="FF0000"/>
                </a:solidFill>
                <a:latin typeface="Courier New Bold" charset="0"/>
              </a:rPr>
              <a:t>ArrayList</a:t>
            </a:r>
            <a:r>
              <a:rPr lang="en-US" altLang="en-US" sz="2800" b="1" kern="0" dirty="0">
                <a:solidFill>
                  <a:srgbClr val="FF0000"/>
                </a:solidFill>
                <a:latin typeface="Courier New Bold" charset="0"/>
              </a:rPr>
              <a:t>&lt; &gt;( );</a:t>
            </a:r>
            <a:endParaRPr lang="en-US" altLang="en-US" sz="2800" b="0" kern="0" dirty="0">
              <a:solidFill>
                <a:srgbClr val="FF0000"/>
              </a:solidFill>
              <a:latin typeface="Courier New Bold" charset="0"/>
            </a:endParaRP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800" b="0" kern="0" dirty="0"/>
              <a:t>	</a:t>
            </a:r>
            <a:r>
              <a:rPr lang="en-US" altLang="en-US" sz="2800" b="0" kern="0" dirty="0">
                <a:highlight>
                  <a:srgbClr val="FFFF00"/>
                </a:highlight>
              </a:rPr>
              <a:t>where the type parameter can be inferred from the variable it is being assigned to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438400" y="5105400"/>
            <a:ext cx="17526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90800" y="5181600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myMusic: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1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505200" y="5791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baseline="3000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</a:t>
            </a:r>
            <a:endParaRPr lang="en-US" altLang="en-US" sz="16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819400" y="5867400"/>
            <a:ext cx="533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files</a:t>
            </a:r>
            <a:endParaRPr lang="en-US" altLang="en-US" sz="1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657600" y="58674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181600" y="5105400"/>
            <a:ext cx="20574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0" y="5181600"/>
            <a:ext cx="17526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:ArrayList&lt;String&gt;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343400" y="5486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new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648"/>
            <a:ext cx="7772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4000" dirty="0"/>
              <a:t>Object structures with</a:t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4000" i="1" dirty="0" err="1"/>
              <a:t>ArrayList</a:t>
            </a:r>
            <a:r>
              <a:rPr lang="en-US" altLang="en-US" sz="4000" i="1" dirty="0"/>
              <a:t> </a:t>
            </a:r>
            <a:r>
              <a:rPr lang="en-US" altLang="en-US" sz="4000" dirty="0"/>
              <a:t>collections</a:t>
            </a:r>
            <a:endParaRPr lang="en-US" altLang="en-US" sz="40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1371600"/>
          <a:ext cx="53340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734586" imgH="3057143" progId="Paint.Picture">
                  <p:embed/>
                </p:oleObj>
              </mc:Choice>
              <mc:Fallback>
                <p:oleObj name="Bitmap Image" r:id="rId3" imgW="4734586" imgH="3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53340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01398" y="4851956"/>
            <a:ext cx="7772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Only a single field that stores an object of type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ArrayList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&lt;String&gt;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All work to access and manage the data is done in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ArrayList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object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Benefits of abstraction by not knowing details of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how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work is done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Helps us avoid duplication of information and behavior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72400" cy="38370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Adding a third file</a:t>
            </a:r>
          </a:p>
        </p:txBody>
      </p:sp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800" y="762000"/>
          <a:ext cx="502920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80952" imgH="4695238" progId="Paint.Picture">
                  <p:embed/>
                </p:oleObj>
              </mc:Choice>
              <mc:Fallback>
                <p:oleObj name="Bitmap Image" r:id="rId3" imgW="7780952" imgH="46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502920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7696200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Dynamic capacity with ability to increase and/or decrease as needed with its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add( )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remove( )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methods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Keeps an internal count of the number of items with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size( )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method returning that count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Maintains the items in the order inserted with each new item added to the end of the list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As an item is removed, all items following after the removed item are shifted up and forward in order to fill the removed item’s space</a:t>
            </a: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Features of the collection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557338"/>
            <a:ext cx="7467600" cy="4751387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increases its capacity as necessary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keeps a private count of the number of items in the list</a:t>
            </a:r>
          </a:p>
          <a:p>
            <a:pPr lvl="1" eaLnBrk="1" hangingPunct="1">
              <a:defRPr/>
            </a:pPr>
            <a:r>
              <a:rPr lang="en-US" altLang="en-US" sz="2600" b="1" dirty="0"/>
              <a:t>size()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accessor</a:t>
            </a: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It keeps the objects in order of adding, but is otherwise unsorted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Details of how this is done are hidden</a:t>
            </a:r>
          </a:p>
          <a:p>
            <a:pPr lvl="1" eaLnBrk="1" hangingPunct="1">
              <a:defRPr/>
            </a:pPr>
            <a:r>
              <a:rPr lang="en-US" altLang="en-US" sz="2600" dirty="0"/>
              <a:t>Does that matter? </a:t>
            </a:r>
          </a:p>
          <a:p>
            <a:pPr lvl="1" eaLnBrk="1" hangingPunct="1">
              <a:defRPr/>
            </a:pPr>
            <a:r>
              <a:rPr lang="en-US" altLang="en-US" sz="2600" dirty="0"/>
              <a:t>Does not knowing prevent us from using it?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with </a:t>
            </a:r>
            <a:r>
              <a:rPr lang="en-US" b="1" dirty="0"/>
              <a:t>any</a:t>
            </a:r>
            <a:r>
              <a:rPr lang="en-US" dirty="0"/>
              <a:t> class type: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Track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ts val="2400"/>
              </a:spcBef>
            </a:pPr>
            <a:r>
              <a:rPr lang="en-US" dirty="0"/>
              <a:t>Each will store multiple objects of the specific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3248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9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the collection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27125" y="1412875"/>
            <a:ext cx="56451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public class MusicOrganizer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private ArrayList&lt;String&gt; files;</a:t>
            </a:r>
            <a:br>
              <a:rPr lang="en-US" altLang="en-US" sz="1800">
                <a:solidFill>
                  <a:schemeClr val="tx1"/>
                </a:solidFill>
                <a:latin typeface="Courier New" charset="0"/>
              </a:rPr>
            </a:br>
            <a:endParaRPr lang="en-US" altLang="en-US" sz="18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public void addFile(String filename)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    files.add(filename);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public int getNumberOfFiles()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    return files.size();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659563" y="3573463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Adding a new file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5486400" y="4797425"/>
            <a:ext cx="32766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Returning the number of files</a:t>
            </a:r>
          </a:p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(</a:t>
            </a:r>
            <a:r>
              <a:rPr lang="en-US" altLang="en-US" b="0" i="1">
                <a:solidFill>
                  <a:srgbClr val="A57133"/>
                </a:solidFill>
                <a:latin typeface="Trebuchet MS" charset="0"/>
              </a:rPr>
              <a:t>delegation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)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H="1">
            <a:off x="5148263" y="37893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H="1" flipV="1">
            <a:off x="5181600" y="517683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 dirty="0" err="1"/>
              <a:t>ArrayList</a:t>
            </a:r>
            <a:r>
              <a:rPr lang="en-US" altLang="en-US" i="1" dirty="0"/>
              <a:t> </a:t>
            </a:r>
            <a:r>
              <a:rPr lang="en-US" altLang="en-US" dirty="0"/>
              <a:t>Index numbering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44061"/>
              </p:ext>
            </p:extLst>
          </p:nvPr>
        </p:nvGraphicFramePr>
        <p:xfrm>
          <a:off x="1600200" y="1066800"/>
          <a:ext cx="65532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52381" imgH="4648849" progId="Paint.Picture">
                  <p:embed/>
                </p:oleObj>
              </mc:Choice>
              <mc:Fallback>
                <p:oleObj name="Bitmap Image" r:id="rId3" imgW="7752381" imgH="46488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65532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5029200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Implicit numbering which starts with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0 (same as String class)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Last item in the collection has the index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size-1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Thus, valid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values would be between [0 . . . size( )-1]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C55C-7D0C-A8A4-8E03-F283BB01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1194-782E-8CBF-0D41-DD705F0C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93" y="1841500"/>
            <a:ext cx="7543800" cy="4267200"/>
          </a:xfrm>
        </p:spPr>
        <p:txBody>
          <a:bodyPr/>
          <a:lstStyle/>
          <a:p>
            <a:r>
              <a:rPr lang="en-US" sz="2400" dirty="0"/>
              <a:t>Any group of individual objects which are represented </a:t>
            </a:r>
            <a:r>
              <a:rPr lang="en-US" sz="2400" dirty="0">
                <a:highlight>
                  <a:srgbClr val="FF0000"/>
                </a:highlight>
              </a:rPr>
              <a:t>as a single unit </a:t>
            </a:r>
            <a:r>
              <a:rPr lang="en-US" sz="2400" dirty="0"/>
              <a:t>is known as a collection of objects. </a:t>
            </a:r>
          </a:p>
          <a:p>
            <a:pPr lvl="1"/>
            <a:r>
              <a:rPr lang="en-US" sz="2000" dirty="0"/>
              <a:t>Collection framework is used to </a:t>
            </a:r>
            <a:r>
              <a:rPr lang="en-US" sz="2000" u="sng" dirty="0"/>
              <a:t>store</a:t>
            </a:r>
            <a:r>
              <a:rPr lang="en-US" sz="2000" dirty="0"/>
              <a:t>, </a:t>
            </a:r>
            <a:r>
              <a:rPr lang="en-US" sz="2000" u="sng" dirty="0"/>
              <a:t>retrieve</a:t>
            </a:r>
            <a:r>
              <a:rPr lang="en-US" sz="2000" dirty="0"/>
              <a:t> and </a:t>
            </a:r>
            <a:r>
              <a:rPr lang="en-US" sz="2000" u="sng" dirty="0"/>
              <a:t>manipulate collections</a:t>
            </a:r>
            <a:r>
              <a:rPr lang="en-US" sz="2000" dirty="0"/>
              <a:t>.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40CA-8B1B-99B4-2FF4-FDCBA1A5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6" y="3738469"/>
            <a:ext cx="4392488" cy="31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Retrieving </a:t>
            </a:r>
            <a:r>
              <a:rPr lang="en-US" dirty="0"/>
              <a:t>an object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from the collection</a:t>
            </a:r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4419600" y="2257425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5867400" y="30988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5334000" y="47371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endParaRPr lang="en-GB" altLang="en-US" sz="1000"/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1325563" y="2060575"/>
            <a:ext cx="625042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GB" altLang="en-US" sz="1800" dirty="0" err="1">
                <a:solidFill>
                  <a:schemeClr val="tx1"/>
                </a:solidFill>
                <a:latin typeface="Courier New" charset="0"/>
              </a:rPr>
              <a:t>listFile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(int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if(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&gt;=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0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 &amp;&amp;</a:t>
            </a:r>
            <a:r>
              <a:rPr lang="en-US" altLang="en-US" sz="18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&lt; </a:t>
            </a:r>
            <a:r>
              <a:rPr lang="en-GB" altLang="en-US" sz="1800" dirty="0" err="1">
                <a:solidFill>
                  <a:schemeClr val="tx1"/>
                </a:solidFill>
                <a:latin typeface="Courier New" charset="0"/>
              </a:rPr>
              <a:t>files.size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()) {</a:t>
            </a:r>
            <a:br>
              <a:rPr lang="en-GB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        String filename = files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.get(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;</a:t>
            </a:r>
            <a:endParaRPr altLang="en-US" sz="1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    System.out.println(</a:t>
            </a:r>
            <a:r>
              <a:rPr lang="en-GB" altLang="en-US" sz="1800" dirty="0">
                <a:solidFill>
                  <a:schemeClr val="tx1"/>
                </a:solidFill>
                <a:latin typeface="Courier New" charset="0"/>
              </a:rPr>
              <a:t>filename</a:t>
            </a: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        // This is not a valid </a:t>
            </a:r>
            <a:r>
              <a:rPr lang="en-GB" altLang="en-US" sz="1800" dirty="0">
                <a:solidFill>
                  <a:srgbClr val="009900"/>
                </a:solidFill>
                <a:latin typeface="Courier New" charset="0"/>
              </a:rPr>
              <a:t>index</a:t>
            </a: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rgbClr val="009900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8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3017" name="AutoShape 10"/>
          <p:cNvSpPr>
            <a:spLocks noChangeArrowheads="1"/>
          </p:cNvSpPr>
          <p:nvPr/>
        </p:nvSpPr>
        <p:spPr bwMode="auto">
          <a:xfrm>
            <a:off x="5076825" y="4941888"/>
            <a:ext cx="350996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Retrieve and print the file name</a:t>
            </a:r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 flipH="1">
            <a:off x="3779838" y="2420938"/>
            <a:ext cx="25209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9" name="Line 16"/>
          <p:cNvSpPr>
            <a:spLocks noChangeShapeType="1"/>
          </p:cNvSpPr>
          <p:nvPr/>
        </p:nvSpPr>
        <p:spPr bwMode="auto">
          <a:xfrm flipH="1">
            <a:off x="5652119" y="2420939"/>
            <a:ext cx="64866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 flipH="1" flipV="1">
            <a:off x="6660231" y="3343275"/>
            <a:ext cx="1296318" cy="159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21" name="AutoShape 6"/>
          <p:cNvSpPr>
            <a:spLocks noChangeArrowheads="1"/>
          </p:cNvSpPr>
          <p:nvPr/>
        </p:nvSpPr>
        <p:spPr bwMode="auto">
          <a:xfrm>
            <a:off x="2124075" y="5373688"/>
            <a:ext cx="280828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Needed? (Error message?)</a:t>
            </a:r>
          </a:p>
        </p:txBody>
      </p:sp>
      <p:sp>
        <p:nvSpPr>
          <p:cNvPr id="43022" name="Line 20"/>
          <p:cNvSpPr>
            <a:spLocks noChangeShapeType="1"/>
          </p:cNvSpPr>
          <p:nvPr/>
        </p:nvSpPr>
        <p:spPr bwMode="auto">
          <a:xfrm flipV="1">
            <a:off x="3348038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318510" y="1916905"/>
            <a:ext cx="2386012" cy="7159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0">
                <a:solidFill>
                  <a:srgbClr val="A57133"/>
                </a:solidFill>
                <a:latin typeface="Trebuchet MS" pitchFamily="34" charset="0"/>
              </a:rPr>
              <a:t>Index validity checks</a:t>
            </a:r>
          </a:p>
          <a:p>
            <a:pPr algn="ctr" eaLnBrk="1" hangingPunct="1">
              <a:defRPr/>
            </a:pPr>
            <a:r>
              <a:rPr lang="en-US" altLang="en-US" sz="1800" b="0">
                <a:solidFill>
                  <a:srgbClr val="A57133"/>
                </a:solidFill>
                <a:latin typeface="Trebuchet MS" pitchFamily="34" charset="0"/>
              </a:rPr>
              <a:t>between [0 … size-1]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0"/>
            <a:ext cx="77724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Removal may affect numbering</a:t>
            </a:r>
            <a:endParaRPr lang="en-US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24216"/>
              </p:ext>
            </p:extLst>
          </p:nvPr>
        </p:nvGraphicFramePr>
        <p:xfrm>
          <a:off x="1047800" y="3849687"/>
          <a:ext cx="419100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4286" imgH="4686954" progId="Paint.Picture">
                  <p:embed/>
                </p:oleObj>
              </mc:Choice>
              <mc:Fallback>
                <p:oleObj name="Bitmap Image" r:id="rId3" imgW="7714286" imgH="46869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800" y="3849687"/>
                        <a:ext cx="4191000" cy="2546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654064"/>
              </p:ext>
            </p:extLst>
          </p:nvPr>
        </p:nvGraphicFramePr>
        <p:xfrm>
          <a:off x="1047800" y="801687"/>
          <a:ext cx="41148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752381" imgH="4648849" progId="Paint.Picture">
                  <p:embed/>
                </p:oleObj>
              </mc:Choice>
              <mc:Fallback>
                <p:oleObj name="Bitmap Image" r:id="rId5" imgW="7752381" imgH="46488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800" y="801687"/>
                        <a:ext cx="4114800" cy="2465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67400" y="801687"/>
            <a:ext cx="32766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Removal process may change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values of other objects in the list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Collection moves all subsequent items up by 1 position to fill the gap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Indices of items in front of (preceding) the removed item are UNCHANGED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Indices of items after (following) the removed item are decreased by 1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Same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shifting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”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of items may also occur if adding new items into positions other than the end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648000" y="3240087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0400" y="3316287"/>
            <a:ext cx="213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files.remove(1);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88913"/>
            <a:ext cx="77724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The general utility of indices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052513"/>
            <a:ext cx="74676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Index values: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start at 0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are numbered sequentially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b="0" kern="0"/>
              <a:t>have no gaps in consecutive objects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200" b="0" kern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Using integers to index collections has a general utility: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next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index + 1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previous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index –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last</a:t>
            </a:r>
            <a:r>
              <a:rPr lang="en-US" altLang="ja-JP" b="0" kern="0"/>
              <a:t>: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list.size( ) – 1</a:t>
            </a:r>
            <a:endParaRPr lang="en-US" altLang="ja-JP" b="0" kern="0">
              <a:latin typeface="Courier New Bold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ja-JP" b="0" u="sng" kern="0"/>
              <a:t>the first three</a:t>
            </a:r>
            <a:r>
              <a:rPr lang="en-US" altLang="ja-JP" b="0" kern="0"/>
              <a:t>: items at indices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0</a:t>
            </a:r>
            <a:r>
              <a:rPr lang="en-US" altLang="ja-JP" b="0" kern="0">
                <a:solidFill>
                  <a:srgbClr val="FF0000"/>
                </a:solidFill>
              </a:rPr>
              <a:t>,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1</a:t>
            </a:r>
            <a:r>
              <a:rPr lang="en-US" altLang="ja-JP" b="0" kern="0">
                <a:solidFill>
                  <a:srgbClr val="FF0000"/>
                </a:solidFill>
              </a:rPr>
              <a:t>, </a:t>
            </a:r>
            <a:r>
              <a:rPr lang="en-US" altLang="ja-JP" b="0" kern="0">
                <a:solidFill>
                  <a:srgbClr val="FF0000"/>
                </a:solidFill>
                <a:latin typeface="Courier New Bold" charset="0"/>
              </a:rPr>
              <a:t>2</a:t>
            </a:r>
            <a:endParaRPr lang="en-US" altLang="ja-JP" b="0" kern="0">
              <a:latin typeface="Courier New Bold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en-US" sz="1200" b="0" kern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en-US" sz="3000" b="0" kern="0"/>
              <a:t>We could use loops and iteration to access items in </a:t>
            </a:r>
            <a:r>
              <a:rPr lang="en-US" altLang="en-US" sz="3000" b="1" i="1" kern="0"/>
              <a:t>sequence</a:t>
            </a:r>
            <a:r>
              <a:rPr lang="en-US" altLang="en-US" sz="3000" b="0" kern="0"/>
              <a:t>:  </a:t>
            </a:r>
            <a:r>
              <a:rPr lang="en-US" altLang="en-US" sz="3000" b="0" kern="0">
                <a:latin typeface="Courier New Bold" charset="0"/>
              </a:rPr>
              <a:t>0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1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2</a:t>
            </a:r>
            <a:r>
              <a:rPr lang="en-US" altLang="en-US" sz="3000" b="0" kern="0"/>
              <a:t>,</a:t>
            </a:r>
            <a:r>
              <a:rPr lang="en-US" altLang="en-US" sz="3000" b="0" kern="0">
                <a:latin typeface="Courier New Bold" charset="0"/>
              </a:rPr>
              <a:t> …</a:t>
            </a:r>
            <a:endParaRPr lang="en-US" altLang="en-US" sz="3000" b="0" kern="0" dirty="0">
              <a:latin typeface="Courier New Bold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19200" y="1341438"/>
            <a:ext cx="7467600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Collections allow an arbitrary number of objects to be stored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Class libraries usually contain tried-and-tested collection classes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Java</a:t>
            </a:r>
            <a:r>
              <a:rPr lang="ja-JP" altLang="en-US" dirty="0"/>
              <a:t>’</a:t>
            </a:r>
            <a:r>
              <a:rPr lang="en-US" altLang="ja-JP" dirty="0"/>
              <a:t>s class libraries are called </a:t>
            </a:r>
            <a:r>
              <a:rPr lang="en-US" altLang="ja-JP" i="1" dirty="0"/>
              <a:t>packages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endParaRPr lang="en-US" altLang="ja-JP" sz="1800" dirty="0"/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altLang="en-US" dirty="0"/>
              <a:t>We have used the </a:t>
            </a:r>
            <a:r>
              <a:rPr lang="en-US" altLang="en-US" b="1" dirty="0" err="1">
                <a:latin typeface="Courier New" pitchFamily="49" charset="0"/>
              </a:rPr>
              <a:t>ArrayList</a:t>
            </a:r>
            <a:r>
              <a:rPr lang="en-US" altLang="en-US" dirty="0"/>
              <a:t> class from the </a:t>
            </a:r>
            <a:r>
              <a:rPr lang="en-US" altLang="en-US" b="1" dirty="0" err="1">
                <a:latin typeface="Courier New" pitchFamily="49" charset="0"/>
              </a:rPr>
              <a:t>java.util</a:t>
            </a:r>
            <a:r>
              <a:rPr lang="en-US" altLang="en-US" dirty="0"/>
              <a:t> package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374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1142111" y="1340768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Items may be added and removed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Each item has an index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Index values may change if items are removed (or further items added)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main </a:t>
            </a: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methods are </a:t>
            </a:r>
            <a:r>
              <a:rPr lang="en-US" altLang="en-US" b="1" dirty="0">
                <a:latin typeface="Courier New" charset="0"/>
                <a:ea typeface="MS PGothic" charset="-128"/>
              </a:rPr>
              <a:t>add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get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b="1" dirty="0">
                <a:latin typeface="Courier New" charset="0"/>
                <a:ea typeface="MS PGothic" charset="-128"/>
              </a:rPr>
              <a:t>remove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b="1" dirty="0">
                <a:latin typeface="Courier New" charset="0"/>
                <a:ea typeface="MS PGothic" charset="-128"/>
              </a:rPr>
              <a:t>size</a:t>
            </a: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b="1" dirty="0" err="1">
                <a:latin typeface="Courier New" charset="0"/>
                <a:ea typeface="MS PGothic" charset="-128"/>
              </a:rPr>
              <a:t>ArrayList</a:t>
            </a:r>
            <a:r>
              <a:rPr lang="en-US" altLang="en-US" dirty="0">
                <a:ea typeface="MS PGothic" charset="-128"/>
              </a:rPr>
              <a:t> is a </a:t>
            </a:r>
            <a:r>
              <a:rPr lang="en-US" altLang="en-US" i="1" dirty="0">
                <a:ea typeface="MS PGothic" charset="-128"/>
              </a:rPr>
              <a:t>parameterized</a:t>
            </a:r>
            <a:r>
              <a:rPr lang="en-US" altLang="en-US" dirty="0">
                <a:ea typeface="MS PGothic" charset="-128"/>
              </a:rPr>
              <a:t> or </a:t>
            </a:r>
            <a:r>
              <a:rPr lang="en-US" altLang="en-US" i="1" dirty="0">
                <a:ea typeface="MS PGothic" charset="-128"/>
              </a:rPr>
              <a:t>generic</a:t>
            </a:r>
            <a:r>
              <a:rPr lang="en-US" altLang="en-US" dirty="0">
                <a:ea typeface="MS PGothic" charset="-128"/>
              </a:rPr>
              <a:t> type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3200"/>
            <a:ext cx="6773863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Interlude: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Some popular errors...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0);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 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77155" name="Oval 3"/>
          <p:cNvSpPr>
            <a:spLocks/>
          </p:cNvSpPr>
          <p:nvPr/>
        </p:nvSpPr>
        <p:spPr bwMode="auto">
          <a:xfrm>
            <a:off x="4495800" y="27686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1054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953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132263" y="609600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 as before!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975600" cy="52578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889500" y="609600"/>
            <a:ext cx="3700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 again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981075"/>
            <a:ext cx="7975600" cy="55499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0)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;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076825" y="609600"/>
            <a:ext cx="354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and the same again…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requirement to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group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597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Many applications involve </a:t>
            </a:r>
            <a:r>
              <a:rPr lang="en-US" sz="2800" i="1" u="sng" dirty="0">
                <a:highlight>
                  <a:srgbClr val="FFFF00"/>
                </a:highlight>
                <a:ea typeface="+mn-ea"/>
                <a:cs typeface="+mn-cs"/>
              </a:rPr>
              <a:t>collections</a:t>
            </a:r>
            <a:r>
              <a:rPr lang="en-US" sz="2800" dirty="0">
                <a:ea typeface="+mn-ea"/>
                <a:cs typeface="+mn-cs"/>
              </a:rPr>
              <a:t> of objects:</a:t>
            </a:r>
          </a:p>
          <a:p>
            <a:pPr lvl="1" eaLnBrk="1" hangingPunct="1">
              <a:defRPr/>
            </a:pPr>
            <a:r>
              <a:rPr lang="en-US" sz="2400" dirty="0">
                <a:highlight>
                  <a:srgbClr val="00FF00"/>
                </a:highlight>
                <a:ea typeface="+mn-ea"/>
              </a:rPr>
              <a:t>Personal organizers</a:t>
            </a:r>
          </a:p>
          <a:p>
            <a:pPr lvl="1" eaLnBrk="1" hangingPunct="1">
              <a:defRPr/>
            </a:pPr>
            <a:r>
              <a:rPr lang="en-US" sz="2400" dirty="0">
                <a:highlight>
                  <a:srgbClr val="00FFFF"/>
                </a:highlight>
                <a:ea typeface="+mn-ea"/>
              </a:rPr>
              <a:t>Library catalogs</a:t>
            </a:r>
          </a:p>
          <a:p>
            <a:pPr lvl="1" eaLnBrk="1" hangingPunct="1">
              <a:defRPr/>
            </a:pPr>
            <a:r>
              <a:rPr lang="en-US" sz="2400" dirty="0">
                <a:highlight>
                  <a:srgbClr val="CC9900"/>
                </a:highlight>
                <a:ea typeface="+mn-ea"/>
              </a:rPr>
              <a:t>Student record systems</a:t>
            </a:r>
          </a:p>
          <a:p>
            <a:pPr lvl="1" eaLnBrk="1" hangingPunct="1">
              <a:defRPr/>
            </a:pPr>
            <a:r>
              <a:rPr lang="en-US" sz="2400" dirty="0">
                <a:highlight>
                  <a:srgbClr val="FF0000"/>
                </a:highlight>
              </a:rPr>
              <a:t>Music organizer</a:t>
            </a:r>
            <a:endParaRPr lang="en-US" sz="2400" dirty="0">
              <a:highlight>
                <a:srgbClr val="FF0000"/>
              </a:highlight>
              <a:ea typeface="+mn-ea"/>
            </a:endParaRPr>
          </a:p>
          <a:p>
            <a:pPr eaLnBrk="1" hangingPunct="1">
              <a:defRPr/>
            </a:pPr>
            <a:r>
              <a:rPr lang="en-US" sz="2800" dirty="0"/>
              <a:t>N</a:t>
            </a:r>
            <a:r>
              <a:rPr lang="en-US" sz="2800" dirty="0">
                <a:ea typeface="+mn-ea"/>
                <a:cs typeface="+mn-cs"/>
              </a:rPr>
              <a:t>umber of items to be stored </a:t>
            </a:r>
            <a:r>
              <a:rPr lang="en-US" sz="2800" dirty="0"/>
              <a:t>is </a:t>
            </a:r>
            <a:r>
              <a:rPr lang="en-US" sz="2800" i="1" dirty="0">
                <a:highlight>
                  <a:srgbClr val="FFFF00"/>
                </a:highlight>
              </a:rPr>
              <a:t>dynamic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Items </a:t>
            </a:r>
            <a:r>
              <a:rPr lang="en-US" sz="2400" dirty="0">
                <a:highlight>
                  <a:srgbClr val="009900"/>
                </a:highlight>
                <a:ea typeface="+mn-ea"/>
              </a:rPr>
              <a:t>added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Items </a:t>
            </a:r>
            <a:r>
              <a:rPr lang="en-US" sz="2400" dirty="0">
                <a:highlight>
                  <a:srgbClr val="FF0000"/>
                </a:highlight>
                <a:ea typeface="+mn-ea"/>
              </a:rPr>
              <a:t>deleted</a:t>
            </a:r>
          </a:p>
          <a:p>
            <a:pPr lvl="1" eaLnBrk="1" hangingPunct="1">
              <a:defRPr/>
            </a:pPr>
            <a:r>
              <a:rPr lang="en-US" sz="2400" dirty="0"/>
              <a:t>Items </a:t>
            </a:r>
            <a:r>
              <a:rPr lang="en-US" sz="2400" dirty="0">
                <a:highlight>
                  <a:srgbClr val="FF00FF"/>
                </a:highlight>
              </a:rPr>
              <a:t>retrieved</a:t>
            </a:r>
            <a:endParaRPr lang="en-US" sz="2400" dirty="0">
              <a:highlight>
                <a:srgbClr val="FF00FF"/>
              </a:highlight>
              <a:ea typeface="+mn-ea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if(isEmpty = true)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81251" name="Oval 3"/>
          <p:cNvSpPr>
            <a:spLocks/>
          </p:cNvSpPr>
          <p:nvPr/>
        </p:nvSpPr>
        <p:spPr bwMode="auto">
          <a:xfrm>
            <a:off x="3048000" y="2730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alt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 Print out info (number of entries).</a:t>
            </a:r>
            <a:b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093783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showStatus()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if(isEmpty == true)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System.out.println("Organizer is empty");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else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System.out.print("Organizer holds 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System.out.println(files.size() + "files");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4515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alt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The correct version</a:t>
            </a:r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48133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What</a:t>
            </a:r>
            <a:r>
              <a:rPr lang="ja-JP" altLang="en-US" sz="2800" b="0">
                <a:solidFill>
                  <a:srgbClr val="A57133"/>
                </a:solidFill>
              </a:rPr>
              <a:t>’</a:t>
            </a:r>
            <a:r>
              <a:rPr lang="en-US" altLang="ja-JP" sz="2800" b="0">
                <a:solidFill>
                  <a:srgbClr val="A57133"/>
                </a:solidFill>
              </a:rPr>
              <a:t>s wrong here?</a:t>
            </a:r>
            <a:endParaRPr lang="en-US" altLang="en-US" sz="2800" b="0">
              <a:solidFill>
                <a:srgbClr val="A57133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308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49925" y="609600"/>
            <a:ext cx="287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This is the same.</a:t>
            </a: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43500"/>
          </a:xfrm>
        </p:spPr>
        <p:txBody>
          <a:bodyPr rIns="81279"/>
          <a:lstStyle/>
          <a:p>
            <a:pPr algn="l" eaLnBrk="1" hangingPunct="1"/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/**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Store a new file in the organizer. If the 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 organizer is full, save it and start a new one.</a:t>
            </a:r>
            <a:b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rgbClr val="242082"/>
                </a:solidFill>
                <a:latin typeface="Courier New" charset="0"/>
                <a:ea typeface="MS PGothic" charset="-128"/>
              </a:rPr>
              <a:t> */</a:t>
            </a:r>
            <a:br>
              <a:rPr lang="en-US" altLang="en-US" sz="2000" b="1"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public void addFile(String filename)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if(files.size() == 100) {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files.save();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</a:t>
            </a:r>
            <a: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  <a:t>// starting new list</a:t>
            </a:r>
            <a:br>
              <a:rPr lang="en-US" altLang="en-US" sz="2000" b="1">
                <a:solidFill>
                  <a:schemeClr val="bg2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    files = new ArrayList&lt;String&gt;();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}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   files.add(filename);</a:t>
            </a:r>
            <a:b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</a:br>
            <a:r>
              <a:rPr lang="en-US" altLang="en-US" sz="2000" b="1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85347" name="Oval 3"/>
          <p:cNvSpPr>
            <a:spLocks/>
          </p:cNvSpPr>
          <p:nvPr/>
        </p:nvSpPr>
        <p:spPr bwMode="auto">
          <a:xfrm>
            <a:off x="4686300" y="2984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85348" name="Oval 4"/>
          <p:cNvSpPr>
            <a:spLocks/>
          </p:cNvSpPr>
          <p:nvPr/>
        </p:nvSpPr>
        <p:spPr bwMode="auto">
          <a:xfrm>
            <a:off x="1295400" y="42291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>
                <a:solidFill>
                  <a:srgbClr val="A57133"/>
                </a:solidFill>
              </a:rPr>
              <a:t>The correct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Collections and the for-each loop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65338"/>
            <a:ext cx="7162800" cy="4030662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Collections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Iteration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Loops: the for-each loop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73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Iteration</a:t>
            </a: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38772" y="1340768"/>
            <a:ext cx="7467600" cy="4611687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We often want to perform some actions an arbitrary number of times</a:t>
            </a:r>
          </a:p>
          <a:p>
            <a:pPr lvl="1" eaLnBrk="1" hangingPunct="1">
              <a:defRPr/>
            </a:pPr>
            <a:r>
              <a:rPr lang="en-US" altLang="en-US" sz="2400" dirty="0"/>
              <a:t>e.g. print ALL the file names in the organizer</a:t>
            </a:r>
          </a:p>
          <a:p>
            <a:pPr lvl="1" eaLnBrk="1" hangingPunct="1">
              <a:defRPr/>
            </a:pPr>
            <a:r>
              <a:rPr lang="en-US" altLang="en-US" sz="2400" dirty="0"/>
              <a:t>How many are there?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Most programming languages include </a:t>
            </a:r>
            <a:r>
              <a:rPr lang="en-US" altLang="en-US" sz="2800" i="1" u="sng" dirty="0"/>
              <a:t>loop statements</a:t>
            </a:r>
            <a:r>
              <a:rPr lang="en-US" altLang="en-US" sz="2800" dirty="0"/>
              <a:t> or </a:t>
            </a:r>
            <a:r>
              <a:rPr lang="en-US" altLang="en-US" sz="2800" i="1" u="sng" dirty="0"/>
              <a:t>iterative control structures</a:t>
            </a:r>
            <a:r>
              <a:rPr lang="en-US" altLang="en-US" sz="2800" i="1" dirty="0"/>
              <a:t> </a:t>
            </a:r>
            <a:r>
              <a:rPr lang="en-US" altLang="en-US" sz="2800" dirty="0"/>
              <a:t>to make this possible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sz="2000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sz="2800" dirty="0"/>
              <a:t>Java has several sorts of loop statement</a:t>
            </a:r>
          </a:p>
          <a:p>
            <a:pPr lvl="1" eaLnBrk="1" hangingPunct="1">
              <a:defRPr/>
            </a:pPr>
            <a:r>
              <a:rPr lang="en-US" altLang="en-US" sz="2400" dirty="0"/>
              <a:t>We will start with its </a:t>
            </a:r>
            <a:r>
              <a:rPr lang="en-US" altLang="en-US" sz="2400" i="1" dirty="0">
                <a:solidFill>
                  <a:srgbClr val="FF0000"/>
                </a:solidFill>
              </a:rPr>
              <a:t>for-each loop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Iteration fundamentals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159695" y="1538354"/>
            <a:ext cx="74676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The process of repeating some actions over and over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Loops provide us with a way to control how many times we repeat those actions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With a collection, we often want to repeat the actions: </a:t>
            </a:r>
            <a:r>
              <a:rPr lang="en-GB" i="1" dirty="0">
                <a:ea typeface="+mn-ea"/>
                <a:cs typeface="+mn-cs"/>
              </a:rPr>
              <a:t>exactly</a:t>
            </a:r>
            <a:r>
              <a:rPr lang="en-GB" dirty="0">
                <a:ea typeface="+mn-ea"/>
                <a:cs typeface="+mn-cs"/>
              </a:rPr>
              <a:t> </a:t>
            </a:r>
            <a:r>
              <a:rPr lang="en-GB" i="1" dirty="0">
                <a:solidFill>
                  <a:srgbClr val="FF0000"/>
                </a:solidFill>
                <a:ea typeface="+mn-ea"/>
                <a:cs typeface="+mn-cs"/>
              </a:rPr>
              <a:t>once</a:t>
            </a:r>
            <a:r>
              <a:rPr lang="en-GB" i="1" dirty="0">
                <a:ea typeface="+mn-ea"/>
                <a:cs typeface="+mn-cs"/>
              </a:rPr>
              <a:t> for every object in the collection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For-each loop pseudo code</a:t>
            </a:r>
          </a:p>
        </p:txBody>
      </p:sp>
      <p:sp>
        <p:nvSpPr>
          <p:cNvPr id="8089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743200" y="3124200"/>
            <a:ext cx="4953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for(</a:t>
            </a:r>
            <a:r>
              <a:rPr lang="en-US" altLang="en-US" sz="1600" i="1" dirty="0" err="1">
                <a:solidFill>
                  <a:srgbClr val="FF0000"/>
                </a:solidFill>
                <a:latin typeface="Courier New" charset="0"/>
              </a:rPr>
              <a:t>ElementType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 element : collection</a:t>
            </a: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600" i="1" dirty="0">
                <a:solidFill>
                  <a:schemeClr val="tx1"/>
                </a:solidFill>
                <a:latin typeface="Courier New" charset="0"/>
              </a:rPr>
              <a:t>loop body</a:t>
            </a:r>
            <a:endParaRPr lang="en-US" altLang="en-US" sz="16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4572000" y="24384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loop header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3352800" y="2667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A57133"/>
                </a:solidFill>
              </a:rPr>
              <a:t>for</a:t>
            </a:r>
            <a:r>
              <a:rPr lang="en-US" altLang="en-US" b="0">
                <a:solidFill>
                  <a:srgbClr val="A57133"/>
                </a:solidFill>
                <a:latin typeface="Times New Roman" charset="0"/>
              </a:rPr>
              <a:t> 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keyword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H="1" flipV="1">
            <a:off x="4572000" y="35814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3124200" y="1828800"/>
            <a:ext cx="3581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General form of the for-each loop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019800" y="2667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562600" y="3733800"/>
            <a:ext cx="3124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Statement(s) to be repeated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66800" y="5181600"/>
            <a:ext cx="75438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chemeClr val="tx1"/>
                </a:solidFill>
              </a:rPr>
              <a:t>For each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 i="1">
                <a:solidFill>
                  <a:srgbClr val="FF0000"/>
                </a:solidFill>
              </a:rPr>
              <a:t>element</a:t>
            </a:r>
            <a:r>
              <a:rPr lang="en-US" altLang="en-US" sz="1800">
                <a:solidFill>
                  <a:schemeClr val="tx1"/>
                </a:solidFill>
              </a:rPr>
              <a:t> in </a:t>
            </a:r>
            <a:r>
              <a:rPr lang="en-US" altLang="en-US" sz="1800" i="1">
                <a:solidFill>
                  <a:srgbClr val="FF0000"/>
                </a:solidFill>
              </a:rPr>
              <a:t>collection</a:t>
            </a:r>
            <a:r>
              <a:rPr lang="en-US" altLang="en-US" sz="1800">
                <a:solidFill>
                  <a:schemeClr val="tx1"/>
                </a:solidFill>
              </a:rPr>
              <a:t>, do the things in the </a:t>
            </a:r>
            <a:r>
              <a:rPr lang="en-US" altLang="en-US" sz="1800" i="1" u="sng">
                <a:solidFill>
                  <a:schemeClr val="tx1"/>
                </a:solidFill>
              </a:rPr>
              <a:t>loop body</a:t>
            </a:r>
            <a:r>
              <a:rPr lang="en-US" altLang="en-US" sz="1600">
                <a:solidFill>
                  <a:schemeClr val="tx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** where </a:t>
            </a:r>
            <a:r>
              <a:rPr lang="en-US" altLang="en-US" sz="1600" i="1">
                <a:solidFill>
                  <a:srgbClr val="FF0000"/>
                </a:solidFill>
                <a:latin typeface="Courier New" panose="02070309020205020404" pitchFamily="49" charset="0"/>
              </a:rPr>
              <a:t>element</a:t>
            </a:r>
            <a:r>
              <a:rPr lang="en-US" altLang="en-US" sz="1600" i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is indeed a variable declaration of type </a:t>
            </a:r>
            <a:r>
              <a:rPr lang="en-US" altLang="en-US" sz="1600" i="1">
                <a:solidFill>
                  <a:srgbClr val="FF0000"/>
                </a:solidFill>
                <a:latin typeface="Courier New" panose="02070309020205020404" pitchFamily="49" charset="0"/>
              </a:rPr>
              <a:t>ElementType </a:t>
            </a:r>
            <a:r>
              <a:rPr lang="en-US" altLang="en-US" sz="1600">
                <a:solidFill>
                  <a:schemeClr val="tx1"/>
                </a:solidFill>
              </a:rPr>
              <a:t>and the variable is known as the </a:t>
            </a:r>
            <a:r>
              <a:rPr lang="en-US" altLang="en-US" sz="1600" i="1" u="sng">
                <a:solidFill>
                  <a:schemeClr val="tx1"/>
                </a:solidFill>
              </a:rPr>
              <a:t>loop variable</a:t>
            </a:r>
            <a:endParaRPr lang="en-US" altLang="en-US" sz="1600" i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828800" y="4584700"/>
            <a:ext cx="6477000" cy="368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Pseudo-code expression of the actions of a for-each loop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11AFF-6658-4250-0DB2-9B061F2FA4BA}"/>
              </a:ext>
            </a:extLst>
          </p:cNvPr>
          <p:cNvSpPr txBox="1"/>
          <p:nvPr/>
        </p:nvSpPr>
        <p:spPr>
          <a:xfrm>
            <a:off x="971600" y="1173687"/>
            <a:ext cx="75608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+mj-lt"/>
              </a:rPr>
              <a:t>In Java, a class library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/>
                </a:solidFill>
                <a:latin typeface="+mj-lt"/>
              </a:rPr>
              <a:t>A collection of pre-compiled classes, interfaces, and methods that provide a </a:t>
            </a:r>
            <a:r>
              <a:rPr lang="en-US" sz="2000" b="0" dirty="0">
                <a:solidFill>
                  <a:schemeClr val="accent2"/>
                </a:solidFill>
                <a:latin typeface="+mj-lt"/>
              </a:rPr>
              <a:t>wide range of reusable functionality </a:t>
            </a:r>
            <a:r>
              <a:rPr lang="en-US" sz="2000" b="0" dirty="0">
                <a:solidFill>
                  <a:schemeClr val="tx2"/>
                </a:solidFill>
                <a:latin typeface="+mj-lt"/>
              </a:rPr>
              <a:t>to Java developers.</a:t>
            </a:r>
          </a:p>
          <a:p>
            <a:endParaRPr lang="en-US" sz="2000" b="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/>
                </a:solidFill>
                <a:latin typeface="+mj-lt"/>
              </a:rPr>
              <a:t> These libraries can be used to perform various tasks </a:t>
            </a:r>
            <a:r>
              <a:rPr lang="en-US" sz="2000" b="0" dirty="0">
                <a:solidFill>
                  <a:schemeClr val="accent2"/>
                </a:solidFill>
                <a:latin typeface="+mj-lt"/>
              </a:rPr>
              <a:t>without having to implement them from scratch.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/>
                </a:solidFill>
                <a:latin typeface="+mj-lt"/>
              </a:rPr>
              <a:t>Class libraries are organized into </a:t>
            </a:r>
            <a:r>
              <a:rPr lang="en-US" sz="2000" b="0" dirty="0">
                <a:solidFill>
                  <a:schemeClr val="accent2"/>
                </a:solidFill>
                <a:latin typeface="+mj-lt"/>
              </a:rPr>
              <a:t>packages</a:t>
            </a:r>
            <a:r>
              <a:rPr lang="en-US" sz="2000" b="0" dirty="0">
                <a:solidFill>
                  <a:schemeClr val="tx2"/>
                </a:solidFill>
                <a:latin typeface="+mj-lt"/>
              </a:rPr>
              <a:t>, and each package contains related classes and interfaces.</a:t>
            </a:r>
            <a:endParaRPr lang="en-SG" sz="2000" b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948C8-4905-1864-1595-BB4C6D9E1A28}"/>
              </a:ext>
            </a:extLst>
          </p:cNvPr>
          <p:cNvSpPr txBox="1">
            <a:spLocks noChangeArrowheads="1"/>
          </p:cNvSpPr>
          <p:nvPr/>
        </p:nvSpPr>
        <p:spPr>
          <a:xfrm>
            <a:off x="929426" y="188640"/>
            <a:ext cx="7772400" cy="65047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kern="0"/>
              <a:t>Class Libraries</a:t>
            </a:r>
            <a:endParaRPr lang="en-US" b="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3E908-6C51-70FF-2CE3-6A5E5CFF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8" y="4509120"/>
            <a:ext cx="4523023" cy="22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3837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 Java example</a:t>
            </a:r>
          </a:p>
        </p:txBody>
      </p:sp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835696" y="1124744"/>
            <a:ext cx="652303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 List all file names in the organizer.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listAllFiles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80010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i="1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keyword introduces loop with details between ( )</a:t>
            </a: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 loop variable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en-US" sz="1800" i="1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is declared of type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endParaRPr lang="en-US" altLang="en-US" sz="1800">
              <a:solidFill>
                <a:srgbClr val="264D8B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 loop body repeated for each element in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files</a:t>
            </a:r>
            <a:r>
              <a:rPr lang="en-US" altLang="en-US" sz="1800" i="1">
                <a:solidFill>
                  <a:srgbClr val="264D8B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ArrayList</a:t>
            </a: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 each time, variable </a:t>
            </a:r>
            <a:r>
              <a:rPr lang="en-US" altLang="en-US" sz="1800" i="1">
                <a:solidFill>
                  <a:srgbClr val="264D8B"/>
                </a:solidFill>
                <a:latin typeface="Courier New" panose="02070309020205020404" pitchFamily="49" charset="0"/>
              </a:rPr>
              <a:t>filename </a:t>
            </a: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holds one of the elements</a:t>
            </a:r>
          </a:p>
          <a:p>
            <a:pPr eaLnBrk="1" hangingPunct="1">
              <a:spcBef>
                <a:spcPct val="15000"/>
              </a:spcBef>
              <a:buClrTx/>
              <a:buFontTx/>
              <a:buChar char="•"/>
            </a:pPr>
            <a:r>
              <a:rPr lang="en-US" altLang="en-US" sz="1800">
                <a:solidFill>
                  <a:srgbClr val="264D8B"/>
                </a:solidFill>
                <a:latin typeface="Courier New" panose="02070309020205020404" pitchFamily="49" charset="0"/>
              </a:rPr>
              <a:t> allows access to the object for that particular element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195736" y="3823494"/>
            <a:ext cx="50609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each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in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files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, print out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3744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40768"/>
            <a:ext cx="7467600" cy="4896544"/>
          </a:xfrm>
        </p:spPr>
        <p:txBody>
          <a:bodyPr rIns="233680"/>
          <a:lstStyle/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Loop statements allow a block of statements to be repeated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The for-each loop allows iteration over a whole collection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>
                <a:ea typeface="+mn-ea"/>
                <a:cs typeface="+mn-cs"/>
              </a:rPr>
              <a:t>With a for-each loop </a:t>
            </a:r>
            <a:r>
              <a:rPr lang="en-US" sz="2800" i="1" dirty="0">
                <a:ea typeface="+mn-ea"/>
                <a:cs typeface="+mn-cs"/>
              </a:rPr>
              <a:t>every</a:t>
            </a:r>
            <a:r>
              <a:rPr lang="en-US" sz="2800" dirty="0">
                <a:ea typeface="+mn-ea"/>
                <a:cs typeface="+mn-cs"/>
              </a:rPr>
              <a:t> object in the collection is made available </a:t>
            </a:r>
            <a:r>
              <a:rPr lang="en-US" sz="2800" i="1" dirty="0">
                <a:ea typeface="+mn-ea"/>
                <a:cs typeface="+mn-cs"/>
              </a:rPr>
              <a:t>exactly once </a:t>
            </a:r>
            <a:r>
              <a:rPr lang="en-US" sz="2800" dirty="0">
                <a:ea typeface="+mn-ea"/>
                <a:cs typeface="+mn-cs"/>
              </a:rPr>
              <a:t>to the loop’s body</a:t>
            </a:r>
          </a:p>
          <a:p>
            <a:pPr marL="382588" eaLnBrk="1" hangingPunct="1">
              <a:spcBef>
                <a:spcPts val="2400"/>
              </a:spcBef>
              <a:buClr>
                <a:srgbClr val="345477"/>
              </a:buClr>
              <a:defRPr/>
            </a:pPr>
            <a:r>
              <a:rPr lang="en-US" sz="2800" dirty="0"/>
              <a:t>But the for-each loop does NOT provide the index position of the current element</a:t>
            </a:r>
            <a:endParaRPr lang="en-US" sz="2800" dirty="0">
              <a:ea typeface="+mn-ea"/>
              <a:cs typeface="+mn-cs"/>
            </a:endParaRPr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5159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Selective processing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1159695" y="1422514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Statements may be nested, giving greater selectivity to the actions: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31976" y="2644387"/>
            <a:ext cx="65230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findFiles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(String </a:t>
            </a:r>
            <a:r>
              <a:rPr lang="en-US" altLang="en-US" sz="1800" dirty="0" err="1">
                <a:solidFill>
                  <a:srgbClr val="FF0000"/>
                </a:solidFill>
                <a:latin typeface="Courier New" charset="0"/>
              </a:rPr>
              <a:t>searchString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for(String filename : files)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if(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filename.contains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charset="0"/>
              </a:rPr>
              <a:t>searchString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)) {</a:t>
            </a:r>
            <a:br>
              <a:rPr lang="en-US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(filename);</a:t>
            </a:r>
            <a:br>
              <a:rPr lang="en-US" altLang="en-US" sz="18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00319" y="4933562"/>
            <a:ext cx="55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contains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gives a partial match of the filename; use </a:t>
            </a:r>
            <a:r>
              <a:rPr lang="en-US" i="1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equals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for an exact match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292551" y="3694331"/>
            <a:ext cx="1152128" cy="1239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59695" y="5869571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264D8B"/>
                </a:solidFill>
                <a:latin typeface="Times New Roman" panose="02020603050405020304" pitchFamily="18" charset="0"/>
              </a:rPr>
              <a:t>** using </a:t>
            </a:r>
            <a:r>
              <a:rPr lang="en-US" altLang="en-US" sz="1800" i="1" dirty="0">
                <a:solidFill>
                  <a:srgbClr val="264D8B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800" dirty="0">
                <a:solidFill>
                  <a:srgbClr val="264D8B"/>
                </a:solidFill>
                <a:latin typeface="Times New Roman" panose="02020603050405020304" pitchFamily="18" charset="0"/>
              </a:rPr>
              <a:t>statement to only print filenames matching the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searchString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Critique of for-each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77280" y="1074658"/>
            <a:ext cx="7467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Only use for any type of collection  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Accesses each element in sequence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Same action for each element but may use selective filter using </a:t>
            </a:r>
            <a:r>
              <a:rPr lang="en-US" altLang="en-US" sz="2800" b="0" i="1" kern="0"/>
              <a:t>if</a:t>
            </a:r>
            <a:r>
              <a:rPr lang="en-US" altLang="en-US" sz="2800" b="0" kern="0"/>
              <a:t> statements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Easy 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Termination happens naturally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But, the collection cannot be changed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There is no index provided during access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200" b="0" kern="0"/>
              <a:t>Not all collections are index-based</a:t>
            </a:r>
            <a:endParaRPr lang="en-US" altLang="en-US" sz="24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Can</a:t>
            </a:r>
            <a:r>
              <a:rPr lang="ja-JP" altLang="en-US" sz="2800" b="0" kern="0"/>
              <a:t> NOT</a:t>
            </a:r>
            <a:r>
              <a:rPr lang="en-US" altLang="ja-JP" sz="2800" b="0" kern="0"/>
              <a:t> stop part way through loop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200" b="0" kern="0"/>
              <a:t>e.g. Find-the-first-that-matches</a:t>
            </a:r>
            <a:endParaRPr lang="en-US" altLang="en-US" sz="24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800" b="0" kern="0"/>
              <a:t>Provides </a:t>
            </a:r>
            <a:r>
              <a:rPr lang="en-US" altLang="ja-JP" sz="2600" b="0" i="1" kern="0">
                <a:solidFill>
                  <a:srgbClr val="FF0000"/>
                </a:solidFill>
              </a:rPr>
              <a:t>definite iteration</a:t>
            </a:r>
            <a:r>
              <a:rPr lang="en-US" altLang="ja-JP" sz="2800" b="0" kern="0"/>
              <a:t> of ENTIRE list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ja-JP" sz="2200" b="0" kern="0"/>
              <a:t>a.k.a. </a:t>
            </a:r>
            <a:r>
              <a:rPr lang="en-US" altLang="ja-JP" sz="2200" b="0" i="1" kern="0"/>
              <a:t>bounded iteration</a:t>
            </a:r>
            <a:endParaRPr lang="en-US" altLang="en-US" sz="2400" b="0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b="0" kern="0" dirty="0"/>
              <a:t>for-each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066800"/>
            <a:ext cx="7467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/>
              <a:t>PROS</a:t>
            </a:r>
            <a:endParaRPr lang="en-US" altLang="en-US" sz="28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easy to use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access to ALL items one-by-one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ability to change the state of the item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terminates automatically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selective filter using </a:t>
            </a:r>
            <a:r>
              <a:rPr lang="en-US" altLang="en-US" sz="2000" b="0" i="1" kern="0"/>
              <a:t>if-else</a:t>
            </a:r>
            <a:r>
              <a:rPr lang="en-US" altLang="en-US" sz="2000" b="0" kern="0"/>
              <a:t> statements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actions in body may be complicated with multiple lines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use on ANY type of collection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abstraction from details of how handling occurs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1600" b="0" kern="0"/>
          </a:p>
          <a:p>
            <a:pPr>
              <a:lnSpc>
                <a:spcPct val="90000"/>
              </a:lnSpc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0" kern="0"/>
              <a:t>CONS</a:t>
            </a:r>
            <a:endParaRPr lang="en-US" altLang="en-US" sz="2800" b="0" kern="0"/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no index provided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can NOT stop during looping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definite iteration of ALL items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can NOT remove or add elements during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use for collections only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2000" b="0" kern="0"/>
              <a:t>access must be to ALL items in sequence [0 to size-1]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2800" b="0" kern="0"/>
          </a:p>
        </p:txBody>
      </p:sp>
    </p:spTree>
    <p:extLst>
      <p:ext uri="{BB962C8B-B14F-4D97-AF65-F5344CB8AC3E}">
        <p14:creationId xmlns:p14="http://schemas.microsoft.com/office/powerpoint/2010/main" val="4175363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/>
            <a:r>
              <a:rPr lang="en-US" altLang="en-US">
                <a:ea typeface="MS PGothic" charset="-128"/>
              </a:rPr>
              <a:t>Indefinite iteration -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2187450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2065338"/>
            <a:ext cx="7162800" cy="4030662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The difference between iterations: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definite</a:t>
            </a:r>
            <a:r>
              <a:rPr lang="en-US" altLang="en-US" dirty="0"/>
              <a:t> … size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indefinite (unbounded)</a:t>
            </a:r>
            <a:r>
              <a:rPr lang="en-US" altLang="en-US" dirty="0"/>
              <a:t>  … 0 - infinite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 dirty="0"/>
              <a:t>The while loop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550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Search tasks are indefinite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35121"/>
            <a:ext cx="7543800" cy="49688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Consider: searching for your keys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cannot predict, </a:t>
            </a:r>
            <a:r>
              <a:rPr lang="en-US" altLang="en-US" i="1" u="sng" dirty="0">
                <a:ea typeface="MS PGothic" charset="-128"/>
              </a:rPr>
              <a:t>in advance</a:t>
            </a:r>
            <a:r>
              <a:rPr lang="en-US" altLang="en-US" dirty="0">
                <a:ea typeface="MS PGothic" charset="-128"/>
              </a:rPr>
              <a:t>, how many places you will have to look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There may be an absolute limit 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i.e. check EVERY possible location</a:t>
            </a:r>
          </a:p>
          <a:p>
            <a:r>
              <a:rPr lang="en-US" altLang="en-US" dirty="0">
                <a:ea typeface="MS PGothic" charset="-128"/>
              </a:rPr>
              <a:t>Or, it may not be any at all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i.e. check 0 locations (you had them!)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You will stop when you find them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MS PGothic" charset="-128"/>
              </a:rPr>
              <a:t>Infinite loops </a:t>
            </a:r>
            <a:r>
              <a:rPr lang="en-US" altLang="ja-JP" dirty="0">
                <a:ea typeface="MS PGothic" charset="-128"/>
              </a:rPr>
              <a:t>are also possible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dirty="0">
                <a:ea typeface="MS PGothic" charset="-128"/>
              </a:rPr>
              <a:t>Through error or the nature of the task.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88835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The while loop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163034" y="1147180"/>
            <a:ext cx="7467600" cy="5040560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A for-each loop repeats the loop body for every object in a collection</a:t>
            </a:r>
          </a:p>
          <a:p>
            <a:pPr lvl="1" eaLnBrk="1" hangingPunct="1">
              <a:spcBef>
                <a:spcPts val="0"/>
              </a:spcBef>
            </a:pPr>
            <a:r>
              <a:rPr lang="en-GB" altLang="en-US" dirty="0">
                <a:ea typeface="MS PGothic" charset="-128"/>
              </a:rPr>
              <a:t>Sometimes we require more flexibility</a:t>
            </a:r>
          </a:p>
          <a:p>
            <a:pPr lvl="1" eaLnBrk="1" hangingPunct="1">
              <a:spcBef>
                <a:spcPts val="0"/>
              </a:spcBef>
            </a:pPr>
            <a:r>
              <a:rPr lang="en-GB" altLang="en-US" dirty="0">
                <a:ea typeface="MS PGothic" charset="-128"/>
              </a:rPr>
              <a:t>The while loop supports flexibility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We use a </a:t>
            </a:r>
            <a:r>
              <a:rPr lang="en-GB" altLang="en-US" i="1" dirty="0" err="1">
                <a:solidFill>
                  <a:srgbClr val="FF0000"/>
                </a:solidFill>
                <a:ea typeface="MS PGothic" charset="-128"/>
              </a:rPr>
              <a:t>boolean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condition to decide whether or not to keep iterating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Maybe NO need to search to the end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This is a </a:t>
            </a:r>
            <a:r>
              <a:rPr lang="en-GB" altLang="en-US" i="1" dirty="0">
                <a:ea typeface="MS PGothic" charset="-128"/>
              </a:rPr>
              <a:t>very</a:t>
            </a:r>
            <a:r>
              <a:rPr lang="en-GB" altLang="en-US" dirty="0">
                <a:ea typeface="MS PGothic" charset="-128"/>
              </a:rPr>
              <a:t> flexible approach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Not tied to collections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7491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While loop pseudo code</a:t>
            </a:r>
          </a:p>
        </p:txBody>
      </p:sp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743200" y="3124200"/>
            <a:ext cx="3200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loop condition</a:t>
            </a: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en-US" sz="1600" i="1" dirty="0">
                <a:solidFill>
                  <a:srgbClr val="FF0000"/>
                </a:solidFill>
                <a:latin typeface="Courier New" charset="0"/>
              </a:rPr>
              <a:t>loop body</a:t>
            </a:r>
            <a:endParaRPr lang="en-US" altLang="en-US" sz="16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charset="0"/>
              </a:rPr>
              <a:t>} </a:t>
            </a: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856054" y="5532315"/>
            <a:ext cx="40414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while</a:t>
            </a:r>
            <a:r>
              <a:rPr lang="en-US" altLang="en-US" sz="1800" dirty="0">
                <a:solidFill>
                  <a:schemeClr val="tx1"/>
                </a:solidFill>
              </a:rPr>
              <a:t> we wish to continue,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     do the things in the loop body</a:t>
            </a:r>
          </a:p>
        </p:txBody>
      </p:sp>
      <p:sp>
        <p:nvSpPr>
          <p:cNvPr id="96261" name="AutoShape 7"/>
          <p:cNvSpPr>
            <a:spLocks noChangeArrowheads="1"/>
          </p:cNvSpPr>
          <p:nvPr/>
        </p:nvSpPr>
        <p:spPr bwMode="auto">
          <a:xfrm>
            <a:off x="5257800" y="2590800"/>
            <a:ext cx="3058616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 err="1">
                <a:solidFill>
                  <a:srgbClr val="A57133"/>
                </a:solidFill>
                <a:latin typeface="Trebuchet MS" charset="0"/>
              </a:rPr>
              <a:t>boolean</a:t>
            </a:r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 test (true or false)</a:t>
            </a:r>
          </a:p>
        </p:txBody>
      </p:sp>
      <p:sp>
        <p:nvSpPr>
          <p:cNvPr id="96262" name="Line 8"/>
          <p:cNvSpPr>
            <a:spLocks noChangeShapeType="1"/>
          </p:cNvSpPr>
          <p:nvPr/>
        </p:nvSpPr>
        <p:spPr bwMode="auto">
          <a:xfrm flipH="1">
            <a:off x="43434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AutoShape 10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  <a:latin typeface="Times New Roman" charset="0"/>
              </a:rPr>
              <a:t> </a:t>
            </a:r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keyword</a:t>
            </a:r>
          </a:p>
        </p:txBody>
      </p:sp>
      <p:sp>
        <p:nvSpPr>
          <p:cNvPr id="96264" name="Line 11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4"/>
          <p:cNvSpPr>
            <a:spLocks noChangeShapeType="1"/>
          </p:cNvSpPr>
          <p:nvPr/>
        </p:nvSpPr>
        <p:spPr bwMode="auto">
          <a:xfrm flipH="1">
            <a:off x="47244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AutoShape 16"/>
          <p:cNvSpPr>
            <a:spLocks noChangeArrowheads="1"/>
          </p:cNvSpPr>
          <p:nvPr/>
        </p:nvSpPr>
        <p:spPr bwMode="auto">
          <a:xfrm>
            <a:off x="2566988" y="4495800"/>
            <a:ext cx="4467225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Pseudo-code expression </a:t>
            </a:r>
          </a:p>
          <a:p>
            <a:pPr algn="ctr" eaLnBrk="1" hangingPunct="1"/>
            <a:r>
              <a:rPr lang="en-US" altLang="en-US" b="0" dirty="0">
                <a:solidFill>
                  <a:srgbClr val="A57133"/>
                </a:solidFill>
                <a:latin typeface="Trebuchet MS" charset="0"/>
              </a:rPr>
              <a:t>of the actions of a while loop</a:t>
            </a:r>
          </a:p>
        </p:txBody>
      </p:sp>
      <p:sp>
        <p:nvSpPr>
          <p:cNvPr id="96268" name="AutoShape 18"/>
          <p:cNvSpPr>
            <a:spLocks noChangeArrowheads="1"/>
          </p:cNvSpPr>
          <p:nvPr/>
        </p:nvSpPr>
        <p:spPr bwMode="auto">
          <a:xfrm>
            <a:off x="3124200" y="1828800"/>
            <a:ext cx="3200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b="0">
                <a:solidFill>
                  <a:srgbClr val="A57133"/>
                </a:solidFill>
                <a:latin typeface="Trebuchet MS" charset="0"/>
              </a:rPr>
              <a:t>General form of a while loop</a:t>
            </a:r>
          </a:p>
        </p:txBody>
      </p:sp>
      <p:sp>
        <p:nvSpPr>
          <p:cNvPr id="96269" name="Rectangle 2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70" name="Rectangle 2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71" name="AutoShape 2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715000" y="3276600"/>
            <a:ext cx="2971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Statements to be repeated</a:t>
            </a:r>
          </a:p>
        </p:txBody>
      </p:sp>
    </p:spTree>
    <p:extLst>
      <p:ext uri="{BB962C8B-B14F-4D97-AF65-F5344CB8AC3E}">
        <p14:creationId xmlns:p14="http://schemas.microsoft.com/office/powerpoint/2010/main" val="27271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9426" y="188640"/>
            <a:ext cx="7772400" cy="650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Class Libraries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58014" y="839114"/>
            <a:ext cx="7643812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Provides many useful classless.</a:t>
            </a:r>
            <a:endParaRPr lang="en-US" altLang="en-US" sz="2100" dirty="0"/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2400" dirty="0"/>
              <a:t>     Java calls its libraries </a:t>
            </a:r>
            <a:r>
              <a:rPr lang="en-US" altLang="en-US" sz="2400" i="1" dirty="0">
                <a:solidFill>
                  <a:srgbClr val="FF0000"/>
                </a:solidFill>
              </a:rPr>
              <a:t>packages.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US" altLang="en-US" sz="2800" dirty="0"/>
              <a:t>Use library classes the same way as classes that you write </a:t>
            </a:r>
            <a:r>
              <a:rPr lang="en-US" altLang="en-US" sz="2100" dirty="0"/>
              <a:t>(</a:t>
            </a:r>
            <a:r>
              <a:rPr lang="en-US" altLang="en-US" sz="2100" dirty="0" err="1"/>
              <a:t>i.e</a:t>
            </a:r>
            <a:r>
              <a:rPr lang="en-US" altLang="en-US" sz="2100" dirty="0"/>
              <a:t> </a:t>
            </a:r>
            <a:r>
              <a:rPr lang="en-US" altLang="en-US" sz="2100" i="1" dirty="0"/>
              <a:t>constructor/methods</a:t>
            </a:r>
            <a:r>
              <a:rPr lang="en-US" altLang="en-US" sz="2100" dirty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Looking for your keys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7154" y="1676400"/>
            <a:ext cx="7467600" cy="1828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while(</a:t>
            </a:r>
            <a:r>
              <a:rPr lang="en-US" altLang="en-US" sz="2400" b="1" i="1" kern="0">
                <a:latin typeface="Courier New" pitchFamily="49" charset="0"/>
              </a:rPr>
              <a:t>the keys are </a:t>
            </a:r>
            <a:r>
              <a:rPr lang="en-US" altLang="en-US" sz="2400" b="1" i="1" kern="0">
                <a:solidFill>
                  <a:srgbClr val="FF0000"/>
                </a:solidFill>
                <a:latin typeface="Courier New" pitchFamily="49" charset="0"/>
              </a:rPr>
              <a:t>missing</a:t>
            </a:r>
            <a:r>
              <a:rPr lang="en-US" altLang="en-US" sz="2400" b="1" kern="0">
                <a:latin typeface="Courier New" pitchFamily="49" charset="0"/>
              </a:rPr>
              <a:t>) 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{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    </a:t>
            </a:r>
            <a:r>
              <a:rPr lang="en-US" altLang="en-US" sz="2400" b="1" i="1" kern="0">
                <a:latin typeface="Courier New" pitchFamily="49" charset="0"/>
              </a:rPr>
              <a:t>look in the next place</a:t>
            </a:r>
            <a:r>
              <a:rPr lang="en-US" altLang="en-US" sz="2400" b="1" kern="0">
                <a:latin typeface="Courier New" pitchFamily="49" charset="0"/>
              </a:rPr>
              <a:t>;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400" b="1" ker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67154" y="4495800"/>
            <a:ext cx="74676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while(</a:t>
            </a: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US" altLang="en-US" sz="2400">
                <a:latin typeface="Courier New" panose="02070309020205020404" pitchFamily="49" charset="0"/>
              </a:rPr>
              <a:t> (</a:t>
            </a:r>
            <a:r>
              <a:rPr lang="en-US" altLang="en-US" sz="2400" i="1">
                <a:latin typeface="Courier New" panose="02070309020205020404" pitchFamily="49" charset="0"/>
              </a:rPr>
              <a:t>the keys have been </a:t>
            </a: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r>
              <a:rPr lang="en-US" altLang="en-US" sz="2400">
                <a:latin typeface="Courier New" panose="02070309020205020404" pitchFamily="49" charset="0"/>
              </a:rPr>
              <a:t>))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i="1">
                <a:latin typeface="Courier New" panose="02070309020205020404" pitchFamily="49" charset="0"/>
              </a:rPr>
              <a:t>look in the next place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2554" y="1066800"/>
            <a:ext cx="1371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CC9900"/>
                </a:solidFill>
              </a:rPr>
              <a:t>while(true)</a:t>
            </a:r>
            <a:endParaRPr lang="en-US" altLang="en-US" sz="1800" b="0">
              <a:solidFill>
                <a:srgbClr val="A57133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358154" y="1371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38954" y="3886200"/>
            <a:ext cx="1752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CC9900"/>
                </a:solidFill>
              </a:rPr>
              <a:t>while(!(false))</a:t>
            </a:r>
            <a:endParaRPr lang="en-US" altLang="en-US" sz="1800" b="0">
              <a:solidFill>
                <a:srgbClr val="A57133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38754" y="41910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891554" y="4191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2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Looking for your keys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 err="1">
                <a:latin typeface="Courier New" pitchFamily="49" charset="0"/>
              </a:rPr>
              <a:t>boolean</a:t>
            </a:r>
            <a:r>
              <a:rPr lang="en-US" altLang="en-US" sz="2400" b="1" kern="0" dirty="0">
                <a:latin typeface="Courier New" pitchFamily="49" charset="0"/>
              </a:rPr>
              <a:t> </a:t>
            </a:r>
            <a:r>
              <a:rPr lang="en-US" altLang="en-US" sz="2400" b="1" kern="0" dirty="0">
                <a:solidFill>
                  <a:srgbClr val="FF0000"/>
                </a:solidFill>
                <a:latin typeface="Courier New" pitchFamily="49" charset="0"/>
              </a:rPr>
              <a:t>searching</a:t>
            </a:r>
            <a:r>
              <a:rPr lang="en-US" altLang="en-US" sz="2400" b="1" kern="0" dirty="0">
                <a:latin typeface="Courier New" pitchFamily="49" charset="0"/>
              </a:rPr>
              <a:t> = true;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endParaRPr lang="en-US" altLang="en-US" sz="1200" b="1" kern="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while(</a:t>
            </a:r>
            <a:r>
              <a:rPr lang="en-US" altLang="en-US" sz="2400" b="1" kern="0" dirty="0">
                <a:solidFill>
                  <a:srgbClr val="FF0000"/>
                </a:solidFill>
                <a:latin typeface="Courier New" pitchFamily="49" charset="0"/>
              </a:rPr>
              <a:t>searching</a:t>
            </a:r>
            <a:r>
              <a:rPr lang="en-US" altLang="en-US" sz="2400" b="1" kern="0" dirty="0">
                <a:latin typeface="Courier New" pitchFamily="49" charset="0"/>
              </a:rPr>
              <a:t>) 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if(</a:t>
            </a:r>
            <a:r>
              <a:rPr lang="en-US" altLang="en-US" sz="2400" b="1" i="1" kern="0" dirty="0">
                <a:latin typeface="Courier New" pitchFamily="49" charset="0"/>
              </a:rPr>
              <a:t>they are in the next place) 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i="1" kern="0" dirty="0">
                <a:latin typeface="Courier New" pitchFamily="49" charset="0"/>
              </a:rPr>
              <a:t>	  {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    searching = false;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    }</a:t>
            </a:r>
          </a:p>
          <a:p>
            <a:pPr>
              <a:spcBef>
                <a:spcPct val="10000"/>
              </a:spcBef>
              <a:buFont typeface="Times" charset="0"/>
              <a:buNone/>
              <a:defRPr/>
            </a:pPr>
            <a:r>
              <a:rPr lang="en-US" altLang="en-US" sz="2400" b="1" kern="0" dirty="0">
                <a:latin typeface="Courier New" pitchFamily="49" charset="0"/>
              </a:rPr>
              <a:t>}</a:t>
            </a:r>
          </a:p>
          <a:p>
            <a:pPr>
              <a:buFont typeface="Times" charset="0"/>
              <a:buNone/>
              <a:defRPr/>
            </a:pPr>
            <a:endParaRPr lang="en-US" altLang="en-US" sz="2400" b="1" kern="0" dirty="0">
              <a:latin typeface="Courier New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338388" y="5091113"/>
            <a:ext cx="5156200" cy="993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Font typeface="Times" charset="0"/>
              <a:buNone/>
              <a:defRPr/>
            </a:pPr>
            <a:r>
              <a:rPr lang="en-US" altLang="en-US" sz="2400">
                <a:solidFill>
                  <a:srgbClr val="A57133"/>
                </a:solidFill>
              </a:rPr>
              <a:t>Suppose we don</a:t>
            </a:r>
            <a:r>
              <a:rPr lang="ja-JP" altLang="en-US" sz="2400">
                <a:solidFill>
                  <a:srgbClr val="A57133"/>
                </a:solidFill>
              </a:rPr>
              <a:t>’</a:t>
            </a:r>
            <a:r>
              <a:rPr lang="en-US" altLang="ja-JP" sz="2400">
                <a:solidFill>
                  <a:srgbClr val="A57133"/>
                </a:solidFill>
              </a:rPr>
              <a:t>t find them?</a:t>
            </a:r>
          </a:p>
          <a:p>
            <a:pPr algn="ctr" eaLnBrk="1" hangingPunct="1">
              <a:buFont typeface="Times" charset="0"/>
              <a:buNone/>
              <a:defRPr/>
            </a:pPr>
            <a:r>
              <a:rPr lang="en-US" altLang="ja-JP" sz="2400">
                <a:solidFill>
                  <a:srgbClr val="FF0000"/>
                </a:solidFill>
              </a:rPr>
              <a:t>Infinite loop</a:t>
            </a:r>
            <a:endParaRPr lang="en-US" altLang="en-US" sz="2400">
              <a:solidFill>
                <a:srgbClr val="A57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40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1985" y="133364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 dirty="0"/>
              <a:t>for-each</a:t>
            </a:r>
            <a:r>
              <a:rPr lang="en-US" altLang="en-US" dirty="0"/>
              <a:t>  ==  </a:t>
            </a:r>
            <a:r>
              <a:rPr lang="en-US" altLang="en-US" i="1" dirty="0"/>
              <a:t>while</a:t>
            </a:r>
            <a:endParaRPr lang="en-US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17785" y="3181364"/>
            <a:ext cx="6523038" cy="233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public void listAllFiles()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int index = 0;</a:t>
            </a:r>
            <a:endParaRPr lang="en-US" alt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while(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index &lt; files.size()</a:t>
            </a: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) {</a:t>
            </a:r>
            <a:b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    String filename = files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.get(index);</a:t>
            </a:r>
            <a:endParaRPr lang="en-US" alt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    System.out.println(filename);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index++;</a:t>
            </a:r>
            <a:endParaRPr lang="en-US" alt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1585" y="5010164"/>
            <a:ext cx="252095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Increment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by 1</a:t>
            </a:r>
            <a:endParaRPr lang="en-GB" i="1">
              <a:solidFill>
                <a:srgbClr val="A57133"/>
              </a:solidFill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 flipV="1">
            <a:off x="4103785" y="4857764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284385" y="5695964"/>
            <a:ext cx="6996113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while the value of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is less than the size of the collection, get and print the next file name, and then increment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817785" y="1123964"/>
            <a:ext cx="6248400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void listAllFiles()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for(String filename : files)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System.out.println(filename);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5723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Elements of the loop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ea typeface="MS PGothic" charset="-128"/>
              </a:rPr>
              <a:t>We have declared an index variable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ea typeface="MS PGothic" charset="-128"/>
              </a:rPr>
              <a:t>The condition must be expressed correctly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ea typeface="MS PGothic" charset="-128"/>
              </a:rPr>
              <a:t>We have to fetch each element</a:t>
            </a:r>
          </a:p>
          <a:p>
            <a:pPr marL="514350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ea typeface="MS PGothic" charset="-128"/>
              </a:rPr>
              <a:t>The index variable must be incremented explicitly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385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260350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altLang="en-US" b="0" i="1" kern="0"/>
              <a:t>while </a:t>
            </a:r>
            <a:r>
              <a:rPr lang="en-GB" altLang="en-US" b="0" kern="0"/>
              <a:t>loop search</a:t>
            </a:r>
            <a:endParaRPr lang="en-GB" altLang="en-US" b="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1371600"/>
            <a:ext cx="74676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sz="2400" dirty="0"/>
              <a:t>PROS</a:t>
            </a:r>
            <a:endParaRPr lang="en-US" altLang="en-US" sz="28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can stop at any time during looping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indefinite iteration of SOME items using loop condition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may change collection during loop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use explicit index variable inside and outside of loop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index variable records location of item at all times</a:t>
            </a: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16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Times" panose="02020603050405020304" pitchFamily="18" charset="0"/>
              <a:buNone/>
            </a:pPr>
            <a:r>
              <a:rPr lang="en-US" altLang="en-US" sz="2400" dirty="0"/>
              <a:t>CONS</a:t>
            </a:r>
            <a:endParaRPr lang="en-US" altLang="en-US" sz="24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more effort to code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requires index looping variable declaration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maintain looping variable and manually increment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correctly determine loop condition for termination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must .get item using index to access the item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en-US" sz="2200" b="0" dirty="0"/>
              <a:t>NOT guaranteed to stop with possible infinite loop</a:t>
            </a: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8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000" b="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642920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604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for-each versus while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1219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GB" altLang="en-US" b="1" dirty="0"/>
              <a:t>for-each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easier to write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safer because it is guaranteed to stop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access is handled for you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Access ALL items without changing collection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Char char="•"/>
              <a:defRPr/>
            </a:pPr>
            <a:r>
              <a:rPr lang="en-GB" altLang="en-US" b="1" dirty="0"/>
              <a:t>while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don’t </a:t>
            </a:r>
            <a:r>
              <a:rPr lang="en-GB" altLang="en-US" i="1" dirty="0"/>
              <a:t>have</a:t>
            </a:r>
            <a:r>
              <a:rPr lang="en-GB" altLang="en-US" dirty="0"/>
              <a:t> to process entire collection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doesn’t have to be used with a collection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dirty="0"/>
              <a:t>take care to watch for an </a:t>
            </a:r>
            <a:r>
              <a:rPr lang="en-GB" altLang="en-US" i="1" dirty="0"/>
              <a:t>infinite loop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Access only SOME items, includes a record of the index location, and also could be used for non-collections</a:t>
            </a:r>
          </a:p>
        </p:txBody>
      </p:sp>
    </p:spTree>
    <p:extLst>
      <p:ext uri="{BB962C8B-B14F-4D97-AF65-F5344CB8AC3E}">
        <p14:creationId xmlns:p14="http://schemas.microsoft.com/office/powerpoint/2010/main" val="3816342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Searching a collection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980728"/>
            <a:ext cx="746760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A re-occurring fundamental activity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Applicable beyond collections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Indefinite iteration because we don’t know exactly where to look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We must code for both success (stops midway) and failure (after all searched) using an exhausted search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Either MUST make the loop</a:t>
            </a:r>
            <a:r>
              <a:rPr lang="en-US" altLang="ja-JP" sz="3000" b="0" kern="0" dirty="0"/>
              <a:t> condition </a:t>
            </a:r>
            <a:r>
              <a:rPr lang="en-US" altLang="ja-JP" sz="3000" b="0" i="1" kern="0" dirty="0"/>
              <a:t>false </a:t>
            </a:r>
            <a:r>
              <a:rPr lang="en-US" altLang="ja-JP" sz="3000" b="0" kern="0" dirty="0"/>
              <a:t>to terminate the loop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sz="3000" b="0" kern="0" dirty="0"/>
              <a:t>Even works if collection is empty</a:t>
            </a: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740058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MS PGothic" charset="-128"/>
              </a:rPr>
              <a:t>Finishing</a:t>
            </a:r>
            <a:r>
              <a:rPr lang="en-US" altLang="en-US">
                <a:ea typeface="MS PGothic" charset="-128"/>
              </a:rPr>
              <a:t> a search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3600" b="0" kern="0">
                <a:solidFill>
                  <a:srgbClr val="FF0000"/>
                </a:solidFill>
              </a:rPr>
              <a:t>So when do we </a:t>
            </a:r>
            <a:r>
              <a:rPr lang="en-US" altLang="en-US" sz="3600" b="0" u="sng" kern="0">
                <a:solidFill>
                  <a:srgbClr val="FF0000"/>
                </a:solidFill>
              </a:rPr>
              <a:t>finish</a:t>
            </a:r>
            <a:r>
              <a:rPr lang="en-US" altLang="en-US" sz="3600" b="0" kern="0">
                <a:solidFill>
                  <a:srgbClr val="FF0000"/>
                </a:solidFill>
              </a:rPr>
              <a:t> a search?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Times" charset="0"/>
              <a:buNone/>
              <a:defRPr/>
            </a:pPr>
            <a:endParaRPr lang="en-US" altLang="en-US" sz="900" b="0" kern="0"/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3600" b="0" kern="0"/>
              <a:t>No more items to check:</a:t>
            </a:r>
            <a:br>
              <a:rPr lang="en-US" altLang="en-US" sz="3600" b="0" kern="0"/>
            </a:br>
            <a:r>
              <a:rPr lang="en-US" altLang="en-US" sz="3600" b="0" kern="0"/>
              <a:t>	   </a:t>
            </a:r>
            <a:r>
              <a:rPr lang="en-US" altLang="en-US" sz="2800" b="1" kern="0">
                <a:latin typeface="Courier New" pitchFamily="49" charset="0"/>
              </a:rPr>
              <a:t>index &gt;= files.size()</a:t>
            </a:r>
          </a:p>
          <a:p>
            <a:pPr algn="ctr">
              <a:lnSpc>
                <a:spcPct val="90000"/>
              </a:lnSpc>
              <a:spcBef>
                <a:spcPct val="35000"/>
              </a:spcBef>
              <a:buFont typeface="Times" charset="0"/>
              <a:buNone/>
              <a:defRPr/>
            </a:pPr>
            <a:r>
              <a:rPr lang="en-US" altLang="en-US" b="1" kern="0">
                <a:solidFill>
                  <a:srgbClr val="FF0000"/>
                </a:solidFill>
              </a:rPr>
              <a:t>OR</a:t>
            </a:r>
            <a:endParaRPr lang="en-US" altLang="en-US" sz="2800" b="1" ker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3600" b="0" kern="0"/>
              <a:t>Item has been found:</a:t>
            </a:r>
            <a:br>
              <a:rPr lang="en-US" altLang="en-US" b="0" kern="0"/>
            </a:br>
            <a:r>
              <a:rPr lang="en-US" altLang="en-US" b="0" kern="0"/>
              <a:t>		</a:t>
            </a:r>
            <a:r>
              <a:rPr lang="en-US" altLang="en-US" sz="2800" b="1" kern="0">
                <a:latin typeface="Courier New" pitchFamily="49" charset="0"/>
              </a:rPr>
              <a:t>found == true</a:t>
            </a:r>
            <a:br>
              <a:rPr lang="en-US" altLang="en-US" sz="2800" b="1" kern="0">
                <a:latin typeface="Courier New" pitchFamily="49" charset="0"/>
              </a:rPr>
            </a:br>
            <a:r>
              <a:rPr lang="en-US" altLang="en-US" sz="2800" b="1" kern="0">
                <a:latin typeface="Courier New" pitchFamily="49" charset="0"/>
              </a:rPr>
              <a:t>		    found</a:t>
            </a:r>
            <a:br>
              <a:rPr lang="en-US" altLang="en-US" sz="2800" b="1" kern="0">
                <a:latin typeface="Courier New" pitchFamily="49" charset="0"/>
              </a:rPr>
            </a:br>
            <a:r>
              <a:rPr lang="en-US" altLang="en-US" sz="2800" b="1" kern="0">
                <a:latin typeface="Courier New" pitchFamily="49" charset="0"/>
              </a:rPr>
              <a:t>		 ! searching</a:t>
            </a:r>
            <a:br>
              <a:rPr lang="en-US" altLang="en-US" sz="2800" b="1" kern="0">
                <a:latin typeface="Courier New" pitchFamily="49" charset="0"/>
              </a:rPr>
            </a:br>
            <a:endParaRPr lang="en-US" altLang="en-US" sz="2800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96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 a search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We need to state the condition for </a:t>
            </a:r>
            <a:r>
              <a:rPr lang="en-US" altLang="en-US" i="1" dirty="0">
                <a:ea typeface="MS PGothic" charset="-128"/>
              </a:rPr>
              <a:t>continuing</a:t>
            </a:r>
            <a:r>
              <a:rPr lang="en-US" altLang="en-US" dirty="0">
                <a:ea typeface="MS PGothic" charset="-128"/>
              </a:rPr>
              <a:t>: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So the loop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condition will be the </a:t>
            </a:r>
            <a:r>
              <a:rPr lang="en-US" altLang="ja-JP" i="1" dirty="0">
                <a:ea typeface="MS PGothic" charset="-128"/>
              </a:rPr>
              <a:t>opposite</a:t>
            </a:r>
            <a:r>
              <a:rPr lang="en-US" altLang="ja-JP" dirty="0">
                <a:ea typeface="MS PGothic" charset="-128"/>
              </a:rPr>
              <a:t> of that for finishing:</a:t>
            </a:r>
            <a:br>
              <a:rPr lang="en-US" altLang="ja-JP" sz="2800" dirty="0">
                <a:ea typeface="MS PGothic" charset="-128"/>
              </a:rPr>
            </a:br>
            <a:r>
              <a:rPr lang="en-US" altLang="ja-JP" sz="2400" b="1" dirty="0">
                <a:latin typeface="Courier New" charset="0"/>
                <a:ea typeface="MS PGothic" charset="-128"/>
              </a:rPr>
              <a:t>index &lt; </a:t>
            </a:r>
            <a:r>
              <a:rPr lang="en-US" altLang="ja-JP" sz="2400" b="1" dirty="0" err="1">
                <a:latin typeface="Courier New" charset="0"/>
                <a:ea typeface="MS PGothic" charset="-128"/>
              </a:rPr>
              <a:t>files.size</a:t>
            </a:r>
            <a:r>
              <a:rPr lang="en-US" altLang="ja-JP" sz="2400" b="1" dirty="0">
                <a:latin typeface="Courier New" charset="0"/>
                <a:ea typeface="MS PGothic" charset="-128"/>
              </a:rPr>
              <a:t>() </a:t>
            </a:r>
            <a:r>
              <a:rPr lang="en-US" altLang="ja-JP" sz="2400" b="1">
                <a:latin typeface="Courier New" charset="0"/>
                <a:ea typeface="MS PGothic" charset="-128"/>
              </a:rPr>
              <a:t>&amp;&amp; !found</a:t>
            </a:r>
            <a:br>
              <a:rPr lang="en-US" altLang="ja-JP" sz="2400" b="1" dirty="0">
                <a:latin typeface="Courier New" charset="0"/>
                <a:ea typeface="MS PGothic" charset="-128"/>
              </a:rPr>
            </a:br>
            <a:r>
              <a:rPr lang="en-US" altLang="ja-JP" sz="2400" b="1" dirty="0">
                <a:latin typeface="Courier New" charset="0"/>
                <a:ea typeface="MS PGothic" charset="-128"/>
              </a:rPr>
              <a:t>index &lt; </a:t>
            </a:r>
            <a:r>
              <a:rPr lang="en-US" altLang="ja-JP" sz="2400" b="1" dirty="0" err="1">
                <a:latin typeface="Courier New" charset="0"/>
                <a:ea typeface="MS PGothic" charset="-128"/>
              </a:rPr>
              <a:t>files.size</a:t>
            </a:r>
            <a:r>
              <a:rPr lang="en-US" altLang="ja-JP" sz="2400" b="1" dirty="0">
                <a:latin typeface="Courier New" charset="0"/>
                <a:ea typeface="MS PGothic" charset="-128"/>
              </a:rPr>
              <a:t>() &amp;&amp; searching</a:t>
            </a:r>
          </a:p>
          <a:p>
            <a:pPr eaLnBrk="1" hangingPunct="1"/>
            <a:r>
              <a:rPr lang="en-US" altLang="en-US" b="1" dirty="0">
                <a:ea typeface="MS PGothic" charset="-128"/>
              </a:rPr>
              <a:t>NB: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ja-JP" altLang="en-US" dirty="0">
                <a:ea typeface="MS PGothic" charset="-128"/>
              </a:rPr>
              <a:t>‘</a:t>
            </a:r>
            <a:r>
              <a:rPr lang="en-US" altLang="ja-JP" dirty="0">
                <a:ea typeface="MS PGothic" charset="-128"/>
              </a:rPr>
              <a:t>or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becomes </a:t>
            </a:r>
            <a:r>
              <a:rPr lang="ja-JP" altLang="en-US" dirty="0">
                <a:ea typeface="MS PGothic" charset="-128"/>
              </a:rPr>
              <a:t>‘</a:t>
            </a:r>
            <a:r>
              <a:rPr lang="en-US" altLang="ja-JP" dirty="0">
                <a:ea typeface="MS PGothic" charset="-128"/>
              </a:rPr>
              <a:t>and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when inverting everything.</a:t>
            </a:r>
          </a:p>
          <a:p>
            <a:pPr eaLnBrk="1" hangingPunct="1"/>
            <a:endParaRPr lang="en-US" altLang="en-US" sz="2800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94996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04800"/>
            <a:ext cx="7772400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sz="3600">
                <a:solidFill>
                  <a:srgbClr val="FF0000"/>
                </a:solidFill>
              </a:rPr>
              <a:t>&gt;=</a:t>
            </a:r>
            <a:r>
              <a:rPr lang="en-US" altLang="en-US" b="0">
                <a:solidFill>
                  <a:srgbClr val="FF0000"/>
                </a:solidFill>
              </a:rPr>
              <a:t>  becomes  </a:t>
            </a:r>
            <a:r>
              <a:rPr lang="en-US" altLang="en-US" sz="3600">
                <a:solidFill>
                  <a:srgbClr val="FF0000"/>
                </a:solidFill>
              </a:rPr>
              <a:t>&lt;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No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Still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An organizer for music files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highlight>
                  <a:srgbClr val="FF00FF"/>
                </a:highlight>
                <a:uLnTx/>
                <a:uFillTx/>
                <a:latin typeface="Trebuchet MS"/>
                <a:ea typeface="MS PGothic"/>
                <a:cs typeface="+mn-cs"/>
              </a:rPr>
              <a:t>COLLECTION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Contains a group of songs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highlight>
                  <a:srgbClr val="CC9900"/>
                </a:highlight>
                <a:uLnTx/>
                <a:uFillTx/>
                <a:latin typeface="Trebuchet MS"/>
                <a:ea typeface="MS PGothic"/>
                <a:cs typeface="+mn-cs"/>
              </a:rPr>
              <a:t>ITEMS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highlight>
                  <a:srgbClr val="FF00FF"/>
                </a:highlight>
                <a:uLnTx/>
                <a:uFillTx/>
                <a:latin typeface="Trebuchet MS"/>
                <a:ea typeface="MS PGothic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Songs are stored as its filename only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No pre-defined limit on the number of songs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highlight>
                  <a:srgbClr val="00FFFF"/>
                </a:highlight>
                <a:uLnTx/>
                <a:uFillTx/>
                <a:latin typeface="Trebuchet MS"/>
                <a:ea typeface="MS PGothic"/>
                <a:cs typeface="+mn-cs"/>
              </a:rPr>
              <a:t>OPERATIONS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 files may be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added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Song files may be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deleted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How many song files are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stored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(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i.e. size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Get a song filename from the group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4D8B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sz="3600">
                <a:solidFill>
                  <a:srgbClr val="FF0000"/>
                </a:solidFill>
              </a:rPr>
              <a:t>&gt;=</a:t>
            </a:r>
            <a:r>
              <a:rPr lang="en-US" altLang="en-US" b="0">
                <a:solidFill>
                  <a:srgbClr val="FF0000"/>
                </a:solidFill>
              </a:rPr>
              <a:t>  becomes  </a:t>
            </a:r>
            <a:r>
              <a:rPr lang="en-US" altLang="en-US" sz="3600">
                <a:solidFill>
                  <a:srgbClr val="FF0000"/>
                </a:solidFill>
              </a:rPr>
              <a:t>&lt;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No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&gt;=</a:t>
            </a:r>
            <a:r>
              <a:rPr lang="en-US" altLang="ja-JP" sz="2400">
                <a:latin typeface="Courier New" panose="02070309020205020404" pitchFamily="49" charset="0"/>
              </a:rPr>
              <a:t>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 u="sng">
                <a:solidFill>
                  <a:srgbClr val="FF0000"/>
                </a:solidFill>
              </a:rPr>
              <a:t>Still more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ja-JP" sz="2400">
                <a:latin typeface="Courier New" panose="02070309020205020404" pitchFamily="49" charset="0"/>
              </a:rPr>
              <a:t> files.size() &amp;&amp;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3780" name="Oval 3"/>
          <p:cNvSpPr>
            <a:spLocks/>
          </p:cNvSpPr>
          <p:nvPr/>
        </p:nvSpPr>
        <p:spPr bwMode="auto">
          <a:xfrm>
            <a:off x="2743200" y="31242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Oval 3"/>
          <p:cNvSpPr>
            <a:spLocks/>
          </p:cNvSpPr>
          <p:nvPr/>
        </p:nvSpPr>
        <p:spPr bwMode="auto">
          <a:xfrm>
            <a:off x="2667000" y="53340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OR  becomes  AND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 u="sng">
                <a:solidFill>
                  <a:srgbClr val="FF0000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 u="sng">
                <a:solidFill>
                  <a:srgbClr val="FF0000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60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OR  becomes  AND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 u="sng">
                <a:solidFill>
                  <a:srgbClr val="FF0000"/>
                </a:solidFill>
              </a:rPr>
              <a:t>OR</a:t>
            </a:r>
            <a:r>
              <a:rPr lang="en-US" altLang="en-US" b="0"/>
              <a:t> Item is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|| </a:t>
            </a:r>
            <a:r>
              <a:rPr lang="en-US" altLang="ja-JP" sz="2400">
                <a:latin typeface="Courier New" panose="02070309020205020404" pitchFamily="49" charset="0"/>
              </a:rPr>
              <a:t> found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 u="sng">
                <a:solidFill>
                  <a:srgbClr val="FF0000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/>
              <a:t>not</a:t>
            </a:r>
            <a:r>
              <a:rPr lang="en-US" altLang="en-US" b="0"/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ja-JP" sz="2400">
                <a:latin typeface="Courier New" panose="02070309020205020404" pitchFamily="49" charset="0"/>
              </a:rPr>
              <a:t>  !found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9924" name="Oval 3"/>
          <p:cNvSpPr>
            <a:spLocks/>
          </p:cNvSpPr>
          <p:nvPr/>
        </p:nvSpPr>
        <p:spPr bwMode="auto">
          <a:xfrm>
            <a:off x="5638800" y="31242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9925" name="Oval 3"/>
          <p:cNvSpPr>
            <a:spLocks/>
          </p:cNvSpPr>
          <p:nvPr/>
        </p:nvSpPr>
        <p:spPr bwMode="auto">
          <a:xfrm>
            <a:off x="5486400" y="53340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 autoUpdateAnimBg="0"/>
      <p:bldP spid="20992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true  becomes  </a:t>
            </a:r>
            <a:r>
              <a:rPr lang="en-US" altLang="en-US">
                <a:solidFill>
                  <a:srgbClr val="FF0000"/>
                </a:solidFill>
              </a:rPr>
              <a:t>!</a:t>
            </a:r>
            <a:r>
              <a:rPr lang="en-US" altLang="en-US" b="0">
                <a:solidFill>
                  <a:srgbClr val="FF0000"/>
                </a:solidFill>
              </a:rPr>
              <a:t>true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</a:t>
            </a:r>
            <a:r>
              <a:rPr lang="en-US" altLang="en-US" b="0" u="sng">
                <a:solidFill>
                  <a:srgbClr val="FF0000"/>
                </a:solidFill>
              </a:rPr>
              <a:t>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found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 u="sng">
                <a:solidFill>
                  <a:srgbClr val="FF0000"/>
                </a:solidFill>
              </a:rPr>
              <a:t>not</a:t>
            </a:r>
            <a:r>
              <a:rPr lang="en-US" altLang="en-US" b="0" u="sng">
                <a:solidFill>
                  <a:srgbClr val="FF0000"/>
                </a:solidFill>
              </a:rPr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</a:t>
            </a:r>
            <a:r>
              <a:rPr lang="en-US" altLang="ja-JP" sz="2800">
                <a:latin typeface="Courier New" panose="02070309020205020404" pitchFamily="49" charset="0"/>
              </a:rPr>
              <a:t>!</a:t>
            </a:r>
            <a:r>
              <a:rPr lang="en-US" altLang="ja-JP" sz="2400">
                <a:latin typeface="Courier New" panose="02070309020205020404" pitchFamily="49" charset="0"/>
              </a:rPr>
              <a:t>found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77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Search condition</a:t>
            </a:r>
            <a:br>
              <a:rPr lang="en-US" altLang="en-US" sz="4400" b="0">
                <a:solidFill>
                  <a:srgbClr val="44AAC6"/>
                </a:solidFill>
              </a:rPr>
            </a:br>
            <a:r>
              <a:rPr lang="en-US" altLang="en-US" sz="4400" b="0">
                <a:solidFill>
                  <a:srgbClr val="44AAC6"/>
                </a:solidFill>
              </a:rPr>
              <a:t> </a:t>
            </a:r>
            <a:r>
              <a:rPr lang="en-US" altLang="en-US" b="0">
                <a:solidFill>
                  <a:srgbClr val="FF0000"/>
                </a:solidFill>
              </a:rPr>
              <a:t>true  becomes  </a:t>
            </a:r>
            <a:r>
              <a:rPr lang="en-US" altLang="en-US">
                <a:solidFill>
                  <a:srgbClr val="FF0000"/>
                </a:solidFill>
              </a:rPr>
              <a:t>!</a:t>
            </a:r>
            <a:r>
              <a:rPr lang="en-US" altLang="en-US" b="0">
                <a:solidFill>
                  <a:srgbClr val="FF0000"/>
                </a:solidFill>
              </a:rPr>
              <a:t>true</a:t>
            </a:r>
            <a:endParaRPr lang="en-US" altLang="en-US" sz="4400" b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66800" y="1905000"/>
            <a:ext cx="7620000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FINISH</a:t>
            </a:r>
            <a:r>
              <a:rPr lang="en-US" altLang="en-US" b="0">
                <a:solidFill>
                  <a:srgbClr val="A57133"/>
                </a:solidFill>
              </a:rPr>
              <a:t> search when:</a:t>
            </a:r>
            <a:endParaRPr lang="en-US" altLang="en-US" b="0"/>
          </a:p>
          <a:p>
            <a:pPr eaLnBrk="1" hangingPunct="1"/>
            <a:r>
              <a:rPr lang="en-US" altLang="en-US" b="0"/>
              <a:t>No more items </a:t>
            </a:r>
            <a:r>
              <a:rPr lang="en-US" altLang="en-US" sz="2400">
                <a:solidFill>
                  <a:srgbClr val="264D8B"/>
                </a:solidFill>
              </a:rPr>
              <a:t>OR</a:t>
            </a:r>
            <a:r>
              <a:rPr lang="en-US" altLang="en-US" b="0"/>
              <a:t> Item is </a:t>
            </a:r>
            <a:r>
              <a:rPr lang="en-US" altLang="en-US" b="0" u="sng">
                <a:solidFill>
                  <a:srgbClr val="FF0000"/>
                </a:solidFill>
              </a:rPr>
              <a:t>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&gt;= files.size() ||  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r>
              <a:rPr lang="en-US" altLang="ja-JP" sz="2400">
                <a:latin typeface="Courier New" panose="02070309020205020404" pitchFamily="49" charset="0"/>
              </a:rPr>
              <a:t> </a:t>
            </a:r>
            <a:br>
              <a:rPr lang="en-US" altLang="ja-JP" sz="2400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A57133"/>
                </a:solidFill>
              </a:rPr>
              <a:t>CONTINUE</a:t>
            </a:r>
            <a:r>
              <a:rPr lang="en-US" altLang="en-US" b="0">
                <a:solidFill>
                  <a:srgbClr val="A57133"/>
                </a:solidFill>
              </a:rPr>
              <a:t> search </a:t>
            </a:r>
            <a:r>
              <a:rPr lang="en-US" altLang="en-US" i="1">
                <a:solidFill>
                  <a:srgbClr val="A57133"/>
                </a:solidFill>
              </a:rPr>
              <a:t>while</a:t>
            </a:r>
            <a:r>
              <a:rPr lang="en-US" altLang="en-US" b="0">
                <a:solidFill>
                  <a:srgbClr val="A57133"/>
                </a:solidFill>
              </a:rPr>
              <a:t>:</a:t>
            </a:r>
            <a:endParaRPr lang="en-US" altLang="en-US"/>
          </a:p>
          <a:p>
            <a:pPr eaLnBrk="1" hangingPunct="1"/>
            <a:r>
              <a:rPr lang="en-US" altLang="en-US" b="0"/>
              <a:t>Still more items </a:t>
            </a:r>
            <a:r>
              <a:rPr lang="en-US" altLang="en-US" sz="2400">
                <a:solidFill>
                  <a:srgbClr val="264D8B"/>
                </a:solidFill>
              </a:rPr>
              <a:t>AND</a:t>
            </a:r>
            <a:r>
              <a:rPr lang="en-US" altLang="en-US" b="0"/>
              <a:t> Item is </a:t>
            </a:r>
            <a:r>
              <a:rPr lang="en-US" altLang="en-US" b="0" i="1" u="sng">
                <a:solidFill>
                  <a:srgbClr val="FF0000"/>
                </a:solidFill>
              </a:rPr>
              <a:t>not</a:t>
            </a:r>
            <a:r>
              <a:rPr lang="en-US" altLang="en-US" b="0" u="sng">
                <a:solidFill>
                  <a:srgbClr val="FF0000"/>
                </a:solidFill>
              </a:rPr>
              <a:t> found</a:t>
            </a:r>
            <a:br>
              <a:rPr lang="en-US" altLang="en-US" b="0"/>
            </a:br>
            <a:r>
              <a:rPr lang="en-US" altLang="en-US" sz="3600" b="0"/>
              <a:t>  </a:t>
            </a:r>
            <a:r>
              <a:rPr lang="en-US" altLang="ja-JP" sz="2400">
                <a:latin typeface="Courier New" panose="02070309020205020404" pitchFamily="49" charset="0"/>
              </a:rPr>
              <a:t>index &lt; files.size() &amp;&amp; </a:t>
            </a:r>
            <a:r>
              <a:rPr lang="en-US" altLang="ja-JP" sz="280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altLang="ja-JP" sz="2400">
                <a:solidFill>
                  <a:srgbClr val="FF0000"/>
                </a:solidFill>
                <a:latin typeface="Courier New" panose="02070309020205020404" pitchFamily="49" charset="0"/>
              </a:rPr>
              <a:t>found</a:t>
            </a:r>
            <a:endParaRPr lang="en-US" altLang="en-US" sz="2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6852" name="Oval 3"/>
          <p:cNvSpPr>
            <a:spLocks/>
          </p:cNvSpPr>
          <p:nvPr/>
        </p:nvSpPr>
        <p:spPr bwMode="auto">
          <a:xfrm>
            <a:off x="6324600" y="3124200"/>
            <a:ext cx="12954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6854" name="Oval 3"/>
          <p:cNvSpPr>
            <a:spLocks/>
          </p:cNvSpPr>
          <p:nvPr/>
        </p:nvSpPr>
        <p:spPr bwMode="auto">
          <a:xfrm>
            <a:off x="6248400" y="5257800"/>
            <a:ext cx="12954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  <p:bldP spid="206854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Searching a collection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(using </a:t>
            </a:r>
            <a:r>
              <a:rPr lang="en-GB" i="1" dirty="0"/>
              <a:t>searching)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127125" y="1778000"/>
            <a:ext cx="73310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dirty="0" err="1"/>
              <a:t>int</a:t>
            </a:r>
            <a:r>
              <a:rPr lang="en-GB" dirty="0"/>
              <a:t> index = 0;</a:t>
            </a:r>
          </a:p>
          <a:p>
            <a:pPr eaLnBrk="1" hangingPunct="1">
              <a:defRPr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searching = true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while(index &lt; </a:t>
            </a:r>
            <a:r>
              <a:rPr lang="en-GB" dirty="0" err="1"/>
              <a:t>files.size</a:t>
            </a:r>
            <a:r>
              <a:rPr lang="en-GB" dirty="0"/>
              <a:t>() &amp;&amp; </a:t>
            </a:r>
            <a:r>
              <a:rPr lang="en-GB" dirty="0">
                <a:solidFill>
                  <a:schemeClr val="accent2"/>
                </a:solidFill>
              </a:rPr>
              <a:t>searching</a:t>
            </a:r>
            <a:r>
              <a:rPr lang="en-GB" dirty="0"/>
              <a:t>) {</a:t>
            </a:r>
          </a:p>
          <a:p>
            <a:pPr eaLnBrk="1" hangingPunct="1">
              <a:defRPr/>
            </a:pPr>
            <a:r>
              <a:rPr lang="en-GB" dirty="0"/>
              <a:t>    String file = </a:t>
            </a:r>
            <a:r>
              <a:rPr lang="en-GB" dirty="0" err="1"/>
              <a:t>files.get</a:t>
            </a:r>
            <a:r>
              <a:rPr lang="en-GB" dirty="0"/>
              <a:t>(index);</a:t>
            </a:r>
          </a:p>
          <a:p>
            <a:pPr eaLnBrk="1" hangingPunct="1">
              <a:defRPr/>
            </a:pPr>
            <a:r>
              <a:rPr lang="en-GB" dirty="0"/>
              <a:t>    if(</a:t>
            </a:r>
            <a:r>
              <a:rPr lang="en-GB" dirty="0" err="1"/>
              <a:t>file.equals</a:t>
            </a:r>
            <a:r>
              <a:rPr lang="en-GB" dirty="0"/>
              <a:t>(</a:t>
            </a:r>
            <a:r>
              <a:rPr lang="en-GB" dirty="0" err="1"/>
              <a:t>searchString</a:t>
            </a:r>
            <a:r>
              <a:rPr lang="en-GB" dirty="0"/>
              <a:t>)) {</a:t>
            </a:r>
          </a:p>
          <a:p>
            <a:pPr eaLnBrk="1" hangingPunct="1">
              <a:defRPr/>
            </a:pPr>
            <a:r>
              <a:rPr lang="en-GB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searching = false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    else {</a:t>
            </a:r>
          </a:p>
          <a:p>
            <a:pPr eaLnBrk="1" hangingPunct="1">
              <a:defRPr/>
            </a:pPr>
            <a:r>
              <a:rPr lang="en-GB" dirty="0"/>
              <a:t>        index++;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}</a:t>
            </a:r>
          </a:p>
          <a:p>
            <a:pPr eaLnBrk="1" hangingPunct="1">
              <a:defRPr/>
            </a:pPr>
            <a:r>
              <a:rPr lang="en-GB" dirty="0"/>
              <a:t>// Either we found it at index, </a:t>
            </a:r>
          </a:p>
          <a:p>
            <a:pPr eaLnBrk="1" hangingPunct="1">
              <a:defRPr/>
            </a:pPr>
            <a:r>
              <a:rPr lang="en-GB" dirty="0"/>
              <a:t>// </a:t>
            </a:r>
            <a:r>
              <a:rPr lang="en-GB" dirty="0">
                <a:cs typeface="Times" charset="0"/>
              </a:rPr>
              <a:t>or we searched the whole </a:t>
            </a:r>
            <a:r>
              <a:rPr lang="en-GB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2525619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Searching a collection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(using </a:t>
            </a:r>
            <a:r>
              <a:rPr lang="en-GB" i="1" dirty="0"/>
              <a:t>found)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127125" y="1778000"/>
            <a:ext cx="73310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dirty="0" err="1"/>
              <a:t>int</a:t>
            </a:r>
            <a:r>
              <a:rPr lang="en-GB" dirty="0"/>
              <a:t> index = 0;</a:t>
            </a:r>
          </a:p>
          <a:p>
            <a:pPr eaLnBrk="1" hangingPunct="1">
              <a:defRPr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found = false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while(index &lt; </a:t>
            </a:r>
            <a:r>
              <a:rPr lang="en-GB" dirty="0" err="1"/>
              <a:t>files.size</a:t>
            </a:r>
            <a:r>
              <a:rPr lang="en-GB" dirty="0"/>
              <a:t>() &amp;&amp; </a:t>
            </a:r>
            <a:r>
              <a:rPr lang="en-GB" dirty="0">
                <a:solidFill>
                  <a:schemeClr val="accent2"/>
                </a:solidFill>
              </a:rPr>
              <a:t>!found</a:t>
            </a:r>
            <a:r>
              <a:rPr lang="en-GB" dirty="0"/>
              <a:t>) {</a:t>
            </a:r>
          </a:p>
          <a:p>
            <a:pPr eaLnBrk="1" hangingPunct="1">
              <a:defRPr/>
            </a:pPr>
            <a:r>
              <a:rPr lang="en-GB" dirty="0"/>
              <a:t>    String file = </a:t>
            </a:r>
            <a:r>
              <a:rPr lang="en-GB" dirty="0" err="1"/>
              <a:t>files.get</a:t>
            </a:r>
            <a:r>
              <a:rPr lang="en-GB" dirty="0"/>
              <a:t>(index);</a:t>
            </a:r>
          </a:p>
          <a:p>
            <a:pPr eaLnBrk="1" hangingPunct="1">
              <a:defRPr/>
            </a:pPr>
            <a:r>
              <a:rPr lang="en-GB" dirty="0"/>
              <a:t>    if(</a:t>
            </a:r>
            <a:r>
              <a:rPr lang="en-GB" dirty="0" err="1"/>
              <a:t>file.equals</a:t>
            </a:r>
            <a:r>
              <a:rPr lang="en-GB" dirty="0"/>
              <a:t>(</a:t>
            </a:r>
            <a:r>
              <a:rPr lang="en-GB" dirty="0" err="1"/>
              <a:t>searchString</a:t>
            </a:r>
            <a:r>
              <a:rPr lang="en-GB" dirty="0"/>
              <a:t>)) {</a:t>
            </a:r>
          </a:p>
          <a:p>
            <a:pPr eaLnBrk="1" hangingPunct="1">
              <a:defRPr/>
            </a:pPr>
            <a:r>
              <a:rPr lang="en-GB" dirty="0"/>
              <a:t>        // We don't need to keep looking.</a:t>
            </a:r>
          </a:p>
          <a:p>
            <a:pPr eaLnBrk="1" hangingPunct="1">
              <a:defRPr/>
            </a:pPr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found = true</a:t>
            </a:r>
            <a:r>
              <a:rPr lang="en-GB" dirty="0"/>
              <a:t>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    else {</a:t>
            </a:r>
          </a:p>
          <a:p>
            <a:pPr eaLnBrk="1" hangingPunct="1">
              <a:defRPr/>
            </a:pPr>
            <a:r>
              <a:rPr lang="en-GB" dirty="0"/>
              <a:t>        index++;</a:t>
            </a:r>
          </a:p>
          <a:p>
            <a:pPr eaLnBrk="1" hangingPunct="1">
              <a:defRPr/>
            </a:pPr>
            <a:r>
              <a:rPr lang="en-GB" dirty="0"/>
              <a:t>    }</a:t>
            </a:r>
          </a:p>
          <a:p>
            <a:pPr eaLnBrk="1" hangingPunct="1">
              <a:defRPr/>
            </a:pPr>
            <a:r>
              <a:rPr lang="en-GB" dirty="0"/>
              <a:t>}</a:t>
            </a:r>
          </a:p>
          <a:p>
            <a:pPr eaLnBrk="1" hangingPunct="1">
              <a:defRPr/>
            </a:pPr>
            <a:r>
              <a:rPr lang="en-GB" dirty="0"/>
              <a:t>// Either we found it at index, </a:t>
            </a:r>
          </a:p>
          <a:p>
            <a:pPr eaLnBrk="1" hangingPunct="1">
              <a:defRPr/>
            </a:pPr>
            <a:r>
              <a:rPr lang="en-GB" dirty="0"/>
              <a:t>// </a:t>
            </a:r>
            <a:r>
              <a:rPr lang="en-GB" dirty="0">
                <a:cs typeface="Times" charset="0"/>
              </a:rPr>
              <a:t>or we searched the whole </a:t>
            </a:r>
            <a:r>
              <a:rPr lang="en-GB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4090215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/>
              <a:t>Method </a:t>
            </a:r>
            <a:r>
              <a:rPr lang="en-GB" altLang="en-US" i="1"/>
              <a:t>findFirst </a:t>
            </a:r>
            <a:endParaRPr lang="en-GB" alt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838200"/>
            <a:ext cx="7924800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int findFirst(String searchString)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int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boolean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searching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= true;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while(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searching &amp;&amp;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index &lt; files.size()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String filename = files.get(index);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if(filename.contains(searchString))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{                        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Match found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    searching = false;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  	// Stop searching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else     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Not found here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{	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Keep searching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    index++;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Move to next item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if(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searching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) 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NO match found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return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-1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;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Return out-of-bounds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} 		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  index for failures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{			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Return item index of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 return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; 		</a:t>
            </a:r>
            <a:r>
              <a:rPr lang="en-GB" altLang="en-US" sz="1800">
                <a:solidFill>
                  <a:srgbClr val="A57133"/>
                </a:solidFill>
                <a:latin typeface="Courier New" panose="02070309020205020404" pitchFamily="49" charset="0"/>
              </a:rPr>
              <a:t>//   where it is found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70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Indefinite iteration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Does the search still work if the collection is empty (but not null)?</a:t>
            </a:r>
          </a:p>
          <a:p>
            <a:pPr lvl="1">
              <a:defRPr/>
            </a:pPr>
            <a:r>
              <a:rPr lang="en-US" altLang="en-US" b="0" kern="0"/>
              <a:t>Yes! The loop</a:t>
            </a:r>
            <a:r>
              <a:rPr lang="ja-JP" altLang="en-US" b="0" kern="0"/>
              <a:t>’</a:t>
            </a:r>
            <a:r>
              <a:rPr lang="en-US" altLang="ja-JP" b="0" kern="0"/>
              <a:t>s body would NOT be entered in that case.</a:t>
            </a:r>
          </a:p>
          <a:p>
            <a:pPr>
              <a:defRPr/>
            </a:pPr>
            <a:endParaRPr lang="en-US" altLang="ja-JP" b="0" kern="0"/>
          </a:p>
          <a:p>
            <a:pPr>
              <a:defRPr/>
            </a:pPr>
            <a:r>
              <a:rPr lang="en-US" altLang="en-US" b="0" kern="0"/>
              <a:t>Important feature of </a:t>
            </a:r>
            <a:r>
              <a:rPr lang="en-US" altLang="en-US" b="0" i="1" kern="0"/>
              <a:t>while</a:t>
            </a:r>
            <a:r>
              <a:rPr lang="en-US" altLang="en-US" b="0" kern="0"/>
              <a:t>:</a:t>
            </a:r>
          </a:p>
          <a:p>
            <a:pPr lvl="1">
              <a:defRPr/>
            </a:pPr>
            <a:r>
              <a:rPr lang="en-US" altLang="en-US" b="0" kern="0"/>
              <a:t>The body of the </a:t>
            </a:r>
            <a:r>
              <a:rPr lang="en-US" altLang="en-US" b="0" i="1" kern="0"/>
              <a:t>while </a:t>
            </a:r>
            <a:r>
              <a:rPr lang="en-US" altLang="en-US" b="0" kern="0"/>
              <a:t>could be executed </a:t>
            </a:r>
            <a:r>
              <a:rPr lang="en-US" altLang="en-US" b="0" i="1" u="sng" kern="0"/>
              <a:t>zero or more</a:t>
            </a:r>
            <a:r>
              <a:rPr lang="en-US" altLang="en-US" b="0" kern="0"/>
              <a:t> times.</a:t>
            </a: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571459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506412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While with non-collections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7488238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rgbClr val="A57133"/>
                </a:solidFill>
                <a:latin typeface="Courier New" pitchFamily="49" charset="0"/>
              </a:rPr>
              <a:t>// Print all even numbers from 2 to 30</a:t>
            </a:r>
            <a:endParaRPr lang="en-GB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index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while(index &lt;=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30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   System.out.println(index);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    index = </a:t>
            </a:r>
            <a:r>
              <a:rPr lang="en-GB" altLang="en-US" sz="2400">
                <a:solidFill>
                  <a:srgbClr val="FF0000"/>
                </a:solidFill>
                <a:latin typeface="Courier New" pitchFamily="49" charset="0"/>
              </a:rPr>
              <a:t>index + 2</a:t>
            </a: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  <a:defRPr/>
            </a:pPr>
            <a:r>
              <a:rPr lang="en-GB" altLang="en-US" sz="24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5181600"/>
            <a:ext cx="7696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200" dirty="0">
                <a:solidFill>
                  <a:srgbClr val="264D8B"/>
                </a:solidFill>
              </a:rPr>
              <a:t>NOTE:  </a:t>
            </a:r>
            <a:r>
              <a:rPr lang="en-GB" altLang="en-US" sz="2200" b="0" dirty="0">
                <a:solidFill>
                  <a:srgbClr val="264D8B"/>
                </a:solidFill>
              </a:rPr>
              <a:t>This while loop uses </a:t>
            </a:r>
            <a:r>
              <a:rPr lang="en-GB" altLang="en-US" sz="2200" b="0" i="1" u="sng" dirty="0">
                <a:solidFill>
                  <a:srgbClr val="264D8B"/>
                </a:solidFill>
              </a:rPr>
              <a:t>definite iteration</a:t>
            </a:r>
            <a:r>
              <a:rPr lang="en-GB" altLang="en-US" sz="2200" b="0" dirty="0">
                <a:solidFill>
                  <a:srgbClr val="264D8B"/>
                </a:solidFill>
              </a:rPr>
              <a:t>, since it is clear from the start exactly how many times the loop will be repeated.  But, we could NOT have used a </a:t>
            </a:r>
            <a:r>
              <a:rPr lang="en-GB" altLang="en-US" sz="2200" b="0" i="1" dirty="0">
                <a:solidFill>
                  <a:srgbClr val="264D8B"/>
                </a:solidFill>
              </a:rPr>
              <a:t>for-each </a:t>
            </a:r>
            <a:r>
              <a:rPr lang="en-GB" altLang="en-US" sz="2200" b="0" dirty="0">
                <a:solidFill>
                  <a:srgbClr val="264D8B"/>
                </a:solidFill>
              </a:rPr>
              <a:t>loop, because there is </a:t>
            </a:r>
            <a:r>
              <a:rPr lang="en-GB" altLang="en-US" sz="2200" b="0" u="sng" dirty="0">
                <a:solidFill>
                  <a:srgbClr val="264D8B"/>
                </a:solidFill>
              </a:rPr>
              <a:t>no collection</a:t>
            </a:r>
            <a:r>
              <a:rPr lang="en-GB" altLang="en-US" sz="2200" b="0" dirty="0">
                <a:solidFill>
                  <a:srgbClr val="264D8B"/>
                </a:solidFill>
              </a:rPr>
              <a:t> of items.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1066800" y="1524000"/>
            <a:ext cx="1665288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local variable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1905000" y="1905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AutoShape 4"/>
          <p:cNvSpPr>
            <a:spLocks noChangeArrowheads="1"/>
          </p:cNvSpPr>
          <p:nvPr/>
        </p:nvSpPr>
        <p:spPr bwMode="auto">
          <a:xfrm>
            <a:off x="4818063" y="1600200"/>
            <a:ext cx="2268537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START: index start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6" name="AutoShape 4"/>
          <p:cNvSpPr>
            <a:spLocks noChangeArrowheads="1"/>
          </p:cNvSpPr>
          <p:nvPr/>
        </p:nvSpPr>
        <p:spPr bwMode="auto">
          <a:xfrm>
            <a:off x="5692775" y="2286000"/>
            <a:ext cx="207962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STOP: index end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7" name="AutoShape 4"/>
          <p:cNvSpPr>
            <a:spLocks noChangeArrowheads="1"/>
          </p:cNvSpPr>
          <p:nvPr/>
        </p:nvSpPr>
        <p:spPr bwMode="auto">
          <a:xfrm>
            <a:off x="6402388" y="4191000"/>
            <a:ext cx="133350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A57133"/>
                </a:solidFill>
              </a:rPr>
              <a:t>increment</a:t>
            </a:r>
            <a:endParaRPr lang="en-GB" altLang="en-US" sz="1800" i="1">
              <a:solidFill>
                <a:srgbClr val="A57133"/>
              </a:solidFill>
            </a:endParaRPr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3657600" y="175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4343400" y="24384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 flipH="1" flipV="1">
            <a:off x="5334000" y="4343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F6F5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kern="0"/>
              <a:t>Music collection example</a:t>
            </a:r>
            <a:br>
              <a:rPr lang="en-US" altLang="en-US" b="0" kern="0"/>
            </a:br>
            <a:r>
              <a:rPr lang="en-US" altLang="en-US" b="1" i="1" kern="0"/>
              <a:t>MusicOrganizer</a:t>
            </a:r>
            <a:endParaRPr lang="en-US" altLang="en-US" b="0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447800"/>
            <a:ext cx="7825680" cy="48006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 dirty="0">
                <a:highlight>
                  <a:srgbClr val="FFFF00"/>
                </a:highlight>
              </a:rPr>
              <a:t>CLASS</a:t>
            </a:r>
            <a:endParaRPr lang="en-US" altLang="en-US" sz="2800" b="0" kern="0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</a:t>
            </a:r>
            <a:r>
              <a:rPr lang="en-US" altLang="en-US" sz="2800" b="0" i="1" kern="0" dirty="0" err="1"/>
              <a:t>MusicOrganizer</a:t>
            </a:r>
            <a:r>
              <a:rPr lang="en-US" altLang="en-US" sz="2800" b="0" kern="0" dirty="0"/>
              <a:t> containing various song files.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 dirty="0">
                <a:highlight>
                  <a:srgbClr val="FFFF00"/>
                </a:highlight>
              </a:rPr>
              <a:t>FIELDS</a:t>
            </a:r>
            <a:r>
              <a:rPr lang="en-US" altLang="en-US" sz="2800" b="0" kern="0" dirty="0"/>
              <a:t> 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Dynamic </a:t>
            </a:r>
            <a:r>
              <a:rPr lang="en-US" altLang="en-US" sz="2800" b="0" i="1" kern="0" dirty="0" err="1">
                <a:solidFill>
                  <a:srgbClr val="FF0000"/>
                </a:solidFill>
              </a:rPr>
              <a:t>ArrayList</a:t>
            </a:r>
            <a:r>
              <a:rPr lang="en-US" altLang="en-US" sz="2800" b="0" i="1" kern="0" dirty="0">
                <a:solidFill>
                  <a:srgbClr val="FF0000"/>
                </a:solidFill>
              </a:rPr>
              <a:t> </a:t>
            </a:r>
            <a:r>
              <a:rPr lang="en-US" altLang="en-US" sz="2800" b="0" kern="0" dirty="0"/>
              <a:t>storage for a varying number of song </a:t>
            </a:r>
            <a:r>
              <a:rPr lang="en-US" altLang="en-US" sz="2800" b="0" i="1" kern="0" dirty="0"/>
              <a:t>String </a:t>
            </a:r>
            <a:r>
              <a:rPr lang="en-US" altLang="en-US" sz="2800" b="0" kern="0" dirty="0"/>
              <a:t>filenames.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sz="10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1" kern="0" dirty="0">
                <a:highlight>
                  <a:srgbClr val="FFFF00"/>
                </a:highlight>
              </a:rPr>
              <a:t>METHODS</a:t>
            </a:r>
            <a:endParaRPr lang="en-US" altLang="en-US" sz="2800" b="0" kern="0" dirty="0"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</a:t>
            </a:r>
            <a:r>
              <a:rPr lang="en-US" altLang="en-US" sz="2800" b="0" i="1" kern="0" dirty="0" err="1"/>
              <a:t>addFile</a:t>
            </a:r>
            <a:endParaRPr lang="en-US" altLang="en-US" sz="28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</a:t>
            </a:r>
            <a:r>
              <a:rPr lang="en-US" altLang="en-US" sz="2800" b="0" i="1" kern="0" dirty="0" err="1"/>
              <a:t>removeFile</a:t>
            </a:r>
            <a:endParaRPr lang="en-US" altLang="en-US" sz="28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</a:t>
            </a:r>
            <a:r>
              <a:rPr lang="en-US" altLang="en-US" sz="2800" b="0" i="1" kern="0" dirty="0" err="1"/>
              <a:t>getNumberOfFiles</a:t>
            </a:r>
            <a:endParaRPr lang="en-US" altLang="en-US" sz="2800" b="0" kern="0" dirty="0"/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800" b="0" kern="0" dirty="0"/>
              <a:t>*  </a:t>
            </a:r>
            <a:r>
              <a:rPr lang="en-US" altLang="en-US" sz="2800" b="0" i="1" kern="0" dirty="0" err="1"/>
              <a:t>listFile</a:t>
            </a:r>
            <a:endParaRPr lang="en-US" altLang="en-US" sz="2800" b="0" kern="0" dirty="0"/>
          </a:p>
        </p:txBody>
      </p:sp>
    </p:spTree>
    <p:extLst>
      <p:ext uri="{BB962C8B-B14F-4D97-AF65-F5344CB8AC3E}">
        <p14:creationId xmlns:p14="http://schemas.microsoft.com/office/powerpoint/2010/main" val="969535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MS PGothic" charset="0"/>
              </a:rPr>
              <a:t>The </a:t>
            </a:r>
            <a:r>
              <a:rPr lang="en-US">
                <a:latin typeface="Courier New Bold" charset="0"/>
                <a:cs typeface="MS PGothic" charset="0"/>
              </a:rPr>
              <a:t>String</a:t>
            </a:r>
            <a:r>
              <a:rPr lang="en-US">
                <a:cs typeface="MS PGothic" charset="0"/>
              </a:rPr>
              <a:t> class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altLang="en-US"/>
              <a:t> class is defined in the </a:t>
            </a:r>
            <a:r>
              <a:rPr lang="en-US" altLang="en-US" b="1">
                <a:latin typeface="Courier New" pitchFamily="49" charset="0"/>
              </a:rPr>
              <a:t>java.lang</a:t>
            </a:r>
            <a:r>
              <a:rPr lang="en-US" altLang="en-US"/>
              <a:t> package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It has some special features that need a little care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altLang="en-US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In particular, comparison of 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altLang="en-US"/>
              <a:t> objects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421193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67708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String equality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80520"/>
          </a:xfrm>
          <a:ln>
            <a:noFill/>
          </a:ln>
        </p:spPr>
        <p:txBody>
          <a:bodyPr rIns="233680"/>
          <a:lstStyle/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if(input 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==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"bye") {</a:t>
            </a:r>
            <a:r>
              <a:rPr lang="en-US" altLang="en-US" sz="2400" dirty="0">
                <a:latin typeface="Courier New Bold" charset="0"/>
                <a:ea typeface="ヒラギノ角ゴ ProN W6" charset="-128"/>
                <a:sym typeface="Courier New Bold" charset="0"/>
              </a:rPr>
              <a:t>		</a:t>
            </a: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}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if(</a:t>
            </a:r>
            <a:r>
              <a:rPr lang="en-US" altLang="en-US" sz="2400" dirty="0" err="1">
                <a:latin typeface="Courier New Bold" charset="0"/>
                <a:ea typeface="MS PGothic" charset="-128"/>
                <a:sym typeface="Courier New Bold" charset="0"/>
              </a:rPr>
              <a:t>input</a:t>
            </a:r>
            <a:r>
              <a:rPr lang="en-US" altLang="en-US" sz="2400" dirty="0" err="1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.equals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(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"bye"</a:t>
            </a:r>
            <a:r>
              <a:rPr lang="en-US" altLang="en-US" sz="24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)</a:t>
            </a: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) {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    ...</a:t>
            </a: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  <a:t>}</a:t>
            </a:r>
            <a:br>
              <a:rPr lang="en-US" altLang="en-US" sz="2400" dirty="0">
                <a:latin typeface="Courier New Bold" charset="0"/>
                <a:ea typeface="MS PGothic" charset="-128"/>
                <a:sym typeface="Courier New Bold" charset="0"/>
              </a:rPr>
            </a:br>
            <a:endParaRPr lang="en-US" altLang="en-US" sz="2400" dirty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algn="ctr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b="1" dirty="0">
                <a:solidFill>
                  <a:schemeClr val="accent2"/>
                </a:solidFill>
                <a:ea typeface="MS PGothic" charset="-128"/>
              </a:rPr>
              <a:t>Important: </a:t>
            </a:r>
          </a:p>
          <a:p>
            <a:pPr marL="382588" algn="ctr" eaLnBrk="1" hangingPunct="1">
              <a:buFont typeface="Times" charset="0"/>
              <a:buNone/>
              <a:tabLst>
                <a:tab pos="382588" algn="l"/>
                <a:tab pos="954088" algn="l"/>
              </a:tabLst>
            </a:pPr>
            <a:r>
              <a:rPr lang="en-US" altLang="en-US" sz="2700" dirty="0">
                <a:solidFill>
                  <a:schemeClr val="accent2"/>
                </a:solidFill>
                <a:ea typeface="MS PGothic" charset="-128"/>
              </a:rPr>
              <a:t>Always use</a:t>
            </a:r>
            <a:r>
              <a:rPr lang="en-US" altLang="en-US" sz="2700" dirty="0">
                <a:solidFill>
                  <a:schemeClr val="accent2"/>
                </a:solidFill>
                <a:latin typeface="Trebuchet MS Bold" charset="0"/>
                <a:ea typeface="MS PGothic" charset="-128"/>
                <a:sym typeface="Trebuchet MS Bold" charset="0"/>
              </a:rPr>
              <a:t> </a:t>
            </a:r>
            <a:r>
              <a:rPr lang="en-US" altLang="en-US" sz="2700" i="1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.equals </a:t>
            </a:r>
            <a:r>
              <a:rPr lang="en-US" altLang="en-US" sz="2700" dirty="0">
                <a:solidFill>
                  <a:schemeClr val="accent2"/>
                </a:solidFill>
                <a:ea typeface="MS PGothic" charset="-128"/>
                <a:sym typeface="Courier New Bold" charset="0"/>
              </a:rPr>
              <a:t>to test String equality!</a:t>
            </a:r>
            <a:endParaRPr lang="en-US" altLang="en-US" sz="2700" dirty="0">
              <a:solidFill>
                <a:schemeClr val="accent2"/>
              </a:solidFill>
              <a:ea typeface="ヒラギノ角ゴ ProN W6" charset="-128"/>
              <a:sym typeface="Courier New Bold" charset="0"/>
            </a:endParaRPr>
          </a:p>
        </p:txBody>
      </p:sp>
      <p:sp>
        <p:nvSpPr>
          <p:cNvPr id="1146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6096000" y="1556792"/>
            <a:ext cx="2514600" cy="508000"/>
            <a:chOff x="0" y="0"/>
            <a:chExt cx="1584" cy="320"/>
          </a:xfrm>
        </p:grpSpPr>
        <p:sp>
          <p:nvSpPr>
            <p:cNvPr id="114696" name="AutoShape 5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4697" name="Rectangle 6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identity</a:t>
              </a:r>
            </a:p>
          </p:txBody>
        </p:sp>
      </p:grpSp>
      <p:grpSp>
        <p:nvGrpSpPr>
          <p:cNvPr id="114693" name="Group 7"/>
          <p:cNvGrpSpPr>
            <a:grpSpLocks/>
          </p:cNvGrpSpPr>
          <p:nvPr/>
        </p:nvGrpSpPr>
        <p:grpSpPr bwMode="auto">
          <a:xfrm>
            <a:off x="6096000" y="3284984"/>
            <a:ext cx="2514600" cy="508000"/>
            <a:chOff x="0" y="0"/>
            <a:chExt cx="1584" cy="320"/>
          </a:xfrm>
        </p:grpSpPr>
        <p:sp>
          <p:nvSpPr>
            <p:cNvPr id="114694" name="AutoShape 8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4695" name="Rectangle 9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tests equality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89872" y="2325688"/>
            <a:ext cx="227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n-lt"/>
              </a:rPr>
              <a:t>Do not </a:t>
            </a:r>
            <a:r>
              <a:rPr lang="en-US" sz="2800">
                <a:solidFill>
                  <a:schemeClr val="accent2"/>
                </a:solidFill>
                <a:latin typeface="+mn-lt"/>
              </a:rPr>
              <a:t>use!!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3419872" y="1916832"/>
            <a:ext cx="145692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392842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1</a:t>
            </a:r>
          </a:p>
        </p:txBody>
      </p:sp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16739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40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6741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6755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6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3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44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6746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6747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6748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6753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6754" name="Rectangle 16"/>
            <p:cNvSpPr>
              <a:spLocks/>
            </p:cNvSpPr>
            <p:nvPr/>
          </p:nvSpPr>
          <p:spPr bwMode="auto">
            <a:xfrm>
              <a:off x="116" y="32"/>
              <a:ext cx="3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Jill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6749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6750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6751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2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0568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2</a:t>
            </a:r>
          </a:p>
        </p:txBody>
      </p:sp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18787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88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18803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4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1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2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18794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18795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18796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18801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802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18797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18798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8799" name="Line 19"/>
          <p:cNvSpPr>
            <a:spLocks noChangeShapeType="1"/>
          </p:cNvSpPr>
          <p:nvPr/>
        </p:nvSpPr>
        <p:spPr bwMode="auto">
          <a:xfrm rot="10800000" flipH="1">
            <a:off x="54102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217863" y="3429000"/>
            <a:ext cx="2400299" cy="0"/>
          </a:xfrm>
          <a:prstGeom prst="line">
            <a:avLst/>
          </a:prstGeom>
          <a:noFill/>
          <a:ln w="19050">
            <a:solidFill>
              <a:srgbClr val="D33BC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886200" y="3048000"/>
            <a:ext cx="106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0" dirty="0">
                <a:solidFill>
                  <a:srgbClr val="D33BC8"/>
                </a:solidFill>
                <a:latin typeface="Times New Roman" panose="02020603050405020304" pitchFamily="18" charset="0"/>
              </a:rPr>
              <a:t>same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b="0" dirty="0">
                <a:solidFill>
                  <a:srgbClr val="D33BC8"/>
                </a:solidFill>
                <a:latin typeface="Times New Roman" panose="02020603050405020304" pitchFamily="18" charset="0"/>
              </a:rPr>
              <a:t>value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86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3</a:t>
            </a:r>
          </a:p>
        </p:txBody>
      </p:sp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0835" name="AutoShape 2"/>
          <p:cNvSpPr>
            <a:spLocks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36" name="Rectangle 4"/>
          <p:cNvSpPr>
            <a:spLocks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sym typeface="Trebuchet MS" charset="0"/>
              </a:rPr>
              <a:t>Other (non-String) objects:</a:t>
            </a:r>
          </a:p>
        </p:txBody>
      </p:sp>
      <p:sp>
        <p:nvSpPr>
          <p:cNvPr id="120837" name="Rectangle 5"/>
          <p:cNvSpPr>
            <a:spLocks/>
          </p:cNvSpPr>
          <p:nvPr/>
        </p:nvSpPr>
        <p:spPr bwMode="auto">
          <a:xfrm>
            <a:off x="2590800" y="5715000"/>
            <a:ext cx="3754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 </a:t>
            </a:r>
            <a:r>
              <a:rPr lang="en-US" altLang="en-US" sz="24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4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person2</a:t>
            </a:r>
            <a:r>
              <a:rPr lang="en-US" altLang="en-US" sz="2400" dirty="0">
                <a:solidFill>
                  <a:schemeClr val="tx1"/>
                </a:solidFill>
                <a:latin typeface="Helvetica" charset="0"/>
                <a:sym typeface="Helvetica" charset="0"/>
              </a:rPr>
              <a:t>  ?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2266950" y="3267075"/>
            <a:ext cx="952500" cy="312738"/>
            <a:chOff x="0" y="21"/>
            <a:chExt cx="600" cy="197"/>
          </a:xfrm>
        </p:grpSpPr>
        <p:sp>
          <p:nvSpPr>
            <p:cNvPr id="120851" name="Rectangle 7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2" name="Rectangle 8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39" name="Rectangle 9"/>
          <p:cNvSpPr>
            <a:spLocks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0" name="Line 10"/>
          <p:cNvSpPr>
            <a:spLocks noChangeShapeType="1"/>
          </p:cNvSpPr>
          <p:nvPr/>
        </p:nvSpPr>
        <p:spPr bwMode="auto">
          <a:xfrm rot="10800000" flipH="1">
            <a:off x="2057400" y="3886200"/>
            <a:ext cx="3079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Rectangle 11"/>
          <p:cNvSpPr>
            <a:spLocks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person1</a:t>
            </a:r>
          </a:p>
        </p:txBody>
      </p:sp>
      <p:sp>
        <p:nvSpPr>
          <p:cNvPr id="120842" name="Rectangle 12"/>
          <p:cNvSpPr>
            <a:spLocks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person2</a:t>
            </a:r>
          </a:p>
        </p:txBody>
      </p:sp>
      <p:sp>
        <p:nvSpPr>
          <p:cNvPr id="120843" name="AutoShape 13"/>
          <p:cNvSpPr>
            <a:spLocks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0844" name="Group 14"/>
          <p:cNvGrpSpPr>
            <a:grpSpLocks/>
          </p:cNvGrpSpPr>
          <p:nvPr/>
        </p:nvGrpSpPr>
        <p:grpSpPr bwMode="auto">
          <a:xfrm>
            <a:off x="5619750" y="3267075"/>
            <a:ext cx="952500" cy="312738"/>
            <a:chOff x="0" y="21"/>
            <a:chExt cx="600" cy="197"/>
          </a:xfrm>
        </p:grpSpPr>
        <p:sp>
          <p:nvSpPr>
            <p:cNvPr id="120849" name="Rectangle 1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850" name="Rectangle 16"/>
            <p:cNvSpPr>
              <a:spLocks/>
            </p:cNvSpPr>
            <p:nvPr/>
          </p:nvSpPr>
          <p:spPr bwMode="auto">
            <a:xfrm>
              <a:off x="52" y="32"/>
              <a:ext cx="4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“</a:t>
              </a:r>
              <a:r>
                <a:rPr lang="en-US" altLang="ja-JP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Fred</a:t>
              </a:r>
              <a:r>
                <a:rPr lang="ja-JP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”</a:t>
              </a:r>
              <a:endParaRPr lang="en-US" altLang="en-US" sz="1800" b="0" dirty="0">
                <a:solidFill>
                  <a:schemeClr val="tx1"/>
                </a:solidFill>
                <a:latin typeface="Helvetica" charset="0"/>
                <a:sym typeface="Helvetica" charset="0"/>
              </a:endParaRPr>
            </a:p>
          </p:txBody>
        </p:sp>
      </p:grpSp>
      <p:sp>
        <p:nvSpPr>
          <p:cNvPr id="120845" name="Rectangle 17"/>
          <p:cNvSpPr>
            <a:spLocks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:Person</a:t>
            </a:r>
          </a:p>
        </p:txBody>
      </p:sp>
      <p:sp>
        <p:nvSpPr>
          <p:cNvPr id="120846" name="Rectangle 18"/>
          <p:cNvSpPr>
            <a:spLocks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47" name="Line 19"/>
          <p:cNvSpPr>
            <a:spLocks noChangeShapeType="1"/>
          </p:cNvSpPr>
          <p:nvPr/>
        </p:nvSpPr>
        <p:spPr bwMode="auto">
          <a:xfrm rot="10800000">
            <a:off x="3657600" y="3810000"/>
            <a:ext cx="17541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8" name="Rectangle 20"/>
          <p:cNvSpPr>
            <a:spLocks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50" y="5715000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81883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2883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2901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2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  <a:r>
                <a:rPr lang="en-US" altLang="en-US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bye</a:t>
              </a: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</a:p>
          </p:txBody>
        </p:sp>
      </p:grpSp>
      <p:sp>
        <p:nvSpPr>
          <p:cNvPr id="122885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2888" name="AutoShape 10"/>
          <p:cNvSpPr>
            <a:spLocks/>
          </p:cNvSpPr>
          <p:nvPr/>
        </p:nvSpPr>
        <p:spPr bwMode="auto">
          <a:xfrm>
            <a:off x="53340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2889" name="Group 11"/>
          <p:cNvGrpSpPr>
            <a:grpSpLocks/>
          </p:cNvGrpSpPr>
          <p:nvPr/>
        </p:nvGrpSpPr>
        <p:grpSpPr bwMode="auto">
          <a:xfrm>
            <a:off x="5924550" y="4198938"/>
            <a:ext cx="952500" cy="312737"/>
            <a:chOff x="0" y="21"/>
            <a:chExt cx="600" cy="197"/>
          </a:xfrm>
        </p:grpSpPr>
        <p:sp>
          <p:nvSpPr>
            <p:cNvPr id="122899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900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  <a:r>
                <a:rPr lang="en-US" altLang="en-US" sz="1800" b="0" dirty="0">
                  <a:solidFill>
                    <a:srgbClr val="FF0000"/>
                  </a:solidFill>
                  <a:latin typeface="Helvetica" charset="0"/>
                  <a:sym typeface="Helvetica" charset="0"/>
                </a:rPr>
                <a:t>bye</a:t>
              </a:r>
              <a:r>
                <a:rPr lang="en-US" altLang="en-US" sz="18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</a:t>
              </a:r>
            </a:p>
          </p:txBody>
        </p:sp>
      </p:grpSp>
      <p:sp>
        <p:nvSpPr>
          <p:cNvPr id="122890" name="Rectangle 14"/>
          <p:cNvSpPr>
            <a:spLocks/>
          </p:cNvSpPr>
          <p:nvPr/>
        </p:nvSpPr>
        <p:spPr bwMode="auto">
          <a:xfrm>
            <a:off x="53340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2891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2892" name="Rectangle 16"/>
          <p:cNvSpPr>
            <a:spLocks/>
          </p:cNvSpPr>
          <p:nvPr/>
        </p:nvSpPr>
        <p:spPr bwMode="auto">
          <a:xfrm>
            <a:off x="1038225" y="1939925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reader.getInput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==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"bye"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) 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2893" name="Rectangle 18"/>
          <p:cNvSpPr>
            <a:spLocks/>
          </p:cNvSpPr>
          <p:nvPr/>
        </p:nvSpPr>
        <p:spPr bwMode="auto">
          <a:xfrm>
            <a:off x="4267200" y="3792538"/>
            <a:ext cx="68416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 dirty="0">
                <a:solidFill>
                  <a:srgbClr val="FF0000"/>
                </a:solidFill>
                <a:latin typeface="Trebuchet MS Bold" charset="0"/>
                <a:sym typeface="Trebuchet MS Bold" charset="0"/>
              </a:rPr>
              <a:t>==</a:t>
            </a:r>
          </a:p>
        </p:txBody>
      </p:sp>
      <p:sp>
        <p:nvSpPr>
          <p:cNvPr id="122894" name="Rectangle 19"/>
          <p:cNvSpPr>
            <a:spLocks/>
          </p:cNvSpPr>
          <p:nvPr/>
        </p:nvSpPr>
        <p:spPr bwMode="auto">
          <a:xfrm>
            <a:off x="7594600" y="3794125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2420" name="Rectangle 20"/>
          <p:cNvSpPr>
            <a:spLocks/>
          </p:cNvSpPr>
          <p:nvPr/>
        </p:nvSpPr>
        <p:spPr bwMode="auto">
          <a:xfrm>
            <a:off x="6918380" y="5624290"/>
            <a:ext cx="979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sym typeface="Trebuchet MS" charset="0"/>
              </a:rPr>
              <a:t>false!</a:t>
            </a:r>
          </a:p>
        </p:txBody>
      </p:sp>
      <p:grpSp>
        <p:nvGrpSpPr>
          <p:cNvPr id="122896" name="Group 21"/>
          <p:cNvGrpSpPr>
            <a:grpSpLocks/>
          </p:cNvGrpSpPr>
          <p:nvPr/>
        </p:nvGrpSpPr>
        <p:grpSpPr bwMode="auto">
          <a:xfrm>
            <a:off x="6248400" y="2235200"/>
            <a:ext cx="2438400" cy="508000"/>
            <a:chOff x="0" y="0"/>
            <a:chExt cx="1584" cy="320"/>
          </a:xfrm>
        </p:grpSpPr>
        <p:sp>
          <p:nvSpPr>
            <p:cNvPr id="122897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898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== tests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4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Identity vs equality (Strings)</a:t>
            </a:r>
          </a:p>
        </p:txBody>
      </p:sp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24931" name="AutoShape 2"/>
          <p:cNvSpPr>
            <a:spLocks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571750" y="4198938"/>
            <a:ext cx="952500" cy="312737"/>
            <a:chOff x="0" y="21"/>
            <a:chExt cx="600" cy="197"/>
          </a:xfrm>
        </p:grpSpPr>
        <p:sp>
          <p:nvSpPr>
            <p:cNvPr id="124949" name="Rectangle 5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50" name="Rectangle 6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3" name="Rectangle 7"/>
          <p:cNvSpPr>
            <a:spLocks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4" name="Line 8"/>
          <p:cNvSpPr>
            <a:spLocks noChangeShapeType="1"/>
          </p:cNvSpPr>
          <p:nvPr/>
        </p:nvSpPr>
        <p:spPr bwMode="auto">
          <a:xfrm rot="10800000" flipH="1">
            <a:off x="2362200" y="4818063"/>
            <a:ext cx="30797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5" name="Rectangle 9"/>
          <p:cNvSpPr>
            <a:spLocks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input</a:t>
            </a:r>
          </a:p>
        </p:txBody>
      </p:sp>
      <p:sp>
        <p:nvSpPr>
          <p:cNvPr id="124936" name="AutoShape 10"/>
          <p:cNvSpPr>
            <a:spLocks/>
          </p:cNvSpPr>
          <p:nvPr/>
        </p:nvSpPr>
        <p:spPr bwMode="auto">
          <a:xfrm>
            <a:off x="55626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grpSp>
        <p:nvGrpSpPr>
          <p:cNvPr id="124937" name="Group 11"/>
          <p:cNvGrpSpPr>
            <a:grpSpLocks/>
          </p:cNvGrpSpPr>
          <p:nvPr/>
        </p:nvGrpSpPr>
        <p:grpSpPr bwMode="auto">
          <a:xfrm>
            <a:off x="6153150" y="4198938"/>
            <a:ext cx="952500" cy="312737"/>
            <a:chOff x="0" y="21"/>
            <a:chExt cx="600" cy="197"/>
          </a:xfrm>
        </p:grpSpPr>
        <p:sp>
          <p:nvSpPr>
            <p:cNvPr id="124947" name="Rectangle 12"/>
            <p:cNvSpPr>
              <a:spLocks/>
            </p:cNvSpPr>
            <p:nvPr/>
          </p:nvSpPr>
          <p:spPr bwMode="auto">
            <a:xfrm>
              <a:off x="0" y="21"/>
              <a:ext cx="600" cy="1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8" name="Rectangle 13"/>
            <p:cNvSpPr>
              <a:spLocks/>
            </p:cNvSpPr>
            <p:nvPr/>
          </p:nvSpPr>
          <p:spPr bwMode="auto">
            <a:xfrm>
              <a:off x="107" y="33"/>
              <a:ext cx="3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"bye"</a:t>
              </a:r>
            </a:p>
          </p:txBody>
        </p:sp>
      </p:grpSp>
      <p:sp>
        <p:nvSpPr>
          <p:cNvPr id="124938" name="Rectangle 14"/>
          <p:cNvSpPr>
            <a:spLocks/>
          </p:cNvSpPr>
          <p:nvPr/>
        </p:nvSpPr>
        <p:spPr bwMode="auto">
          <a:xfrm>
            <a:off x="5562600" y="35988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:String</a:t>
            </a:r>
          </a:p>
        </p:txBody>
      </p:sp>
      <p:sp>
        <p:nvSpPr>
          <p:cNvPr id="124939" name="Rectangle 15"/>
          <p:cNvSpPr>
            <a:spLocks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4940" name="Rectangle 16"/>
          <p:cNvSpPr>
            <a:spLocks/>
          </p:cNvSpPr>
          <p:nvPr/>
        </p:nvSpPr>
        <p:spPr bwMode="auto">
          <a:xfrm>
            <a:off x="1038225" y="1939925"/>
            <a:ext cx="5156859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String input =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reader.getInput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if(</a:t>
            </a:r>
            <a:r>
              <a:rPr lang="en-US" altLang="en-US" sz="2000" b="0" dirty="0" err="1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input.equals</a:t>
            </a:r>
            <a:r>
              <a:rPr lang="en-US" altLang="en-US" sz="2000" b="0" dirty="0">
                <a:solidFill>
                  <a:srgbClr val="FF0000"/>
                </a:solidFill>
                <a:latin typeface="Courier New Bold" charset="0"/>
                <a:sym typeface="Courier New Bold" charset="0"/>
              </a:rPr>
              <a:t>("bye")</a:t>
            </a: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) 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...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124941" name="Rectangle 18"/>
          <p:cNvSpPr>
            <a:spLocks/>
          </p:cNvSpPr>
          <p:nvPr/>
        </p:nvSpPr>
        <p:spPr bwMode="auto">
          <a:xfrm>
            <a:off x="4191000" y="3892550"/>
            <a:ext cx="12916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latin typeface="Trebuchet MS Bold" charset="0"/>
                <a:sym typeface="Trebuchet MS Bold" charset="0"/>
              </a:rPr>
              <a:t>.equals</a:t>
            </a:r>
          </a:p>
        </p:txBody>
      </p:sp>
      <p:sp>
        <p:nvSpPr>
          <p:cNvPr id="124942" name="Rectangle 19"/>
          <p:cNvSpPr>
            <a:spLocks/>
          </p:cNvSpPr>
          <p:nvPr/>
        </p:nvSpPr>
        <p:spPr bwMode="auto">
          <a:xfrm>
            <a:off x="7823200" y="3794125"/>
            <a:ext cx="303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tx1"/>
                </a:solidFill>
                <a:latin typeface="Trebuchet MS Bold" charset="0"/>
                <a:sym typeface="Trebuchet MS Bold" charset="0"/>
              </a:rPr>
              <a:t>?</a:t>
            </a:r>
          </a:p>
        </p:txBody>
      </p:sp>
      <p:sp>
        <p:nvSpPr>
          <p:cNvPr id="104468" name="Rectangle 20"/>
          <p:cNvSpPr>
            <a:spLocks/>
          </p:cNvSpPr>
          <p:nvPr/>
        </p:nvSpPr>
        <p:spPr bwMode="auto">
          <a:xfrm>
            <a:off x="7004050" y="5665788"/>
            <a:ext cx="883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686" bIns="0">
            <a:spAutoFit/>
          </a:bodyPr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ts val="638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FF0000"/>
                </a:solidFill>
                <a:sym typeface="Trebuchet MS" charset="0"/>
              </a:rPr>
              <a:t>true!</a:t>
            </a:r>
          </a:p>
        </p:txBody>
      </p:sp>
      <p:grpSp>
        <p:nvGrpSpPr>
          <p:cNvPr id="124944" name="Group 21"/>
          <p:cNvGrpSpPr>
            <a:grpSpLocks/>
          </p:cNvGrpSpPr>
          <p:nvPr/>
        </p:nvGrpSpPr>
        <p:grpSpPr bwMode="auto">
          <a:xfrm>
            <a:off x="6248400" y="2235200"/>
            <a:ext cx="2438400" cy="660400"/>
            <a:chOff x="0" y="0"/>
            <a:chExt cx="1584" cy="320"/>
          </a:xfrm>
        </p:grpSpPr>
        <p:sp>
          <p:nvSpPr>
            <p:cNvPr id="124945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946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>
                  <a:solidFill>
                    <a:srgbClr val="A57133"/>
                  </a:solidFill>
                  <a:latin typeface="Trebuchet MS Bold" charset="0"/>
                  <a:sym typeface="Trebuchet MS Bold" charset="0"/>
                </a:rPr>
                <a:t>equals tests equality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196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MS PGothic" charset="0"/>
              </a:rPr>
              <a:t>The problem with Strings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The compiler </a:t>
            </a:r>
            <a:r>
              <a:rPr lang="en-US" altLang="en-US" u="sng"/>
              <a:t>merges</a:t>
            </a:r>
            <a:r>
              <a:rPr lang="en-US" altLang="en-US"/>
              <a:t> identical </a:t>
            </a:r>
            <a:r>
              <a:rPr lang="en-US" altLang="en-US" b="1">
                <a:latin typeface="Courier New" pitchFamily="49" charset="0"/>
              </a:rPr>
              <a:t>String</a:t>
            </a:r>
            <a:r>
              <a:rPr lang="en-US" altLang="en-US"/>
              <a:t> literals in the program code</a:t>
            </a:r>
          </a:p>
          <a:p>
            <a:pPr lvl="1" eaLnBrk="1" hangingPunct="1">
              <a:defRPr/>
            </a:pPr>
            <a:r>
              <a:rPr lang="en-US" altLang="en-US"/>
              <a:t>The result is reference equality for apparently distinct </a:t>
            </a:r>
            <a:r>
              <a:rPr lang="en-US" altLang="en-US" b="1">
                <a:latin typeface="Courier New" pitchFamily="49" charset="0"/>
              </a:rPr>
              <a:t>String</a:t>
            </a:r>
            <a:r>
              <a:rPr lang="en-US" altLang="en-US"/>
              <a:t> objects</a:t>
            </a:r>
          </a:p>
          <a:p>
            <a:pPr lvl="1" eaLnBrk="1" hangingPunct="1">
              <a:defRPr/>
            </a:pPr>
            <a:endParaRPr lang="en-US" altLang="en-US" sz="1600"/>
          </a:p>
          <a:p>
            <a:pPr eaLnBrk="1" hangingPunct="1">
              <a:buFont typeface="Times" charset="0"/>
              <a:buChar char="•"/>
              <a:defRPr/>
            </a:pPr>
            <a:r>
              <a:rPr lang="en-US" altLang="en-US"/>
              <a:t>But this cannot be done for identical strings that arise outside the program</a:t>
            </a:r>
            <a:r>
              <a:rPr lang="ja-JP" altLang="en-US"/>
              <a:t>’</a:t>
            </a:r>
            <a:r>
              <a:rPr lang="en-US" altLang="ja-JP"/>
              <a:t>s code</a:t>
            </a:r>
          </a:p>
          <a:p>
            <a:pPr lvl="1" eaLnBrk="1" hangingPunct="1">
              <a:defRPr/>
            </a:pPr>
            <a:r>
              <a:rPr lang="en-US" altLang="en-US"/>
              <a:t>e.g. 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1900923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Moving away from 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341438"/>
            <a:ext cx="7467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Our collection of </a:t>
            </a:r>
            <a:r>
              <a:rPr lang="en-US" altLang="en-US" b="1" i="1" u="sng" kern="0">
                <a:solidFill>
                  <a:srgbClr val="A57133"/>
                </a:solidFill>
              </a:rPr>
              <a:t>String</a:t>
            </a:r>
            <a:r>
              <a:rPr lang="en-US" altLang="en-US" b="0" kern="0"/>
              <a:t> objects for music tracks is limited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b="0" kern="0"/>
              <a:t> </a:t>
            </a:r>
            <a:r>
              <a:rPr lang="en-US" altLang="en-US" sz="2400" b="0" kern="0">
                <a:solidFill>
                  <a:srgbClr val="FF0000"/>
                </a:solidFill>
              </a:rPr>
              <a:t>private ArrayList&lt;</a:t>
            </a:r>
            <a:r>
              <a:rPr lang="en-US" altLang="en-US" sz="2400" b="1" kern="0">
                <a:solidFill>
                  <a:srgbClr val="A57133"/>
                </a:solidFill>
              </a:rPr>
              <a:t>String</a:t>
            </a:r>
            <a:r>
              <a:rPr lang="en-US" altLang="en-US" sz="2400" b="0" kern="0">
                <a:solidFill>
                  <a:srgbClr val="FF0000"/>
                </a:solidFill>
              </a:rPr>
              <a:t>&gt; tracks;</a:t>
            </a:r>
            <a:endParaRPr lang="en-US" altLang="en-US" b="0" kern="0"/>
          </a:p>
          <a:p>
            <a:pPr>
              <a:defRPr/>
            </a:pPr>
            <a:endParaRPr lang="en-US" altLang="en-US" sz="400" b="0" kern="0"/>
          </a:p>
          <a:p>
            <a:pPr>
              <a:defRPr/>
            </a:pPr>
            <a:r>
              <a:rPr lang="en-US" altLang="en-US" b="0" kern="0"/>
              <a:t>No separate id for artist, title, etc…</a:t>
            </a:r>
          </a:p>
          <a:p>
            <a:pPr>
              <a:defRPr/>
            </a:pPr>
            <a:endParaRPr lang="en-US" altLang="en-US" sz="400" b="0" kern="0"/>
          </a:p>
          <a:p>
            <a:pPr>
              <a:defRPr/>
            </a:pPr>
            <a:r>
              <a:rPr lang="en-US" altLang="en-US" b="0" kern="0"/>
              <a:t>Make </a:t>
            </a:r>
            <a:r>
              <a:rPr lang="en-US" altLang="en-US" b="1" i="1" u="sng" kern="0">
                <a:solidFill>
                  <a:srgbClr val="A57133"/>
                </a:solidFill>
              </a:rPr>
              <a:t>Track</a:t>
            </a:r>
            <a:r>
              <a:rPr lang="en-US" altLang="en-US" b="0" kern="0"/>
              <a:t> class with separate fields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artist;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title;</a:t>
            </a:r>
          </a:p>
          <a:p>
            <a:pPr algn="ctr"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String filename;</a:t>
            </a:r>
          </a:p>
          <a:p>
            <a:pPr>
              <a:defRPr/>
            </a:pPr>
            <a:r>
              <a:rPr lang="en-US" altLang="en-US" b="0" kern="0"/>
              <a:t>Changes collection of music tracks</a:t>
            </a:r>
          </a:p>
          <a:p>
            <a:pPr algn="ctr">
              <a:buFont typeface="Times" charset="0"/>
              <a:buNone/>
              <a:defRPr/>
            </a:pPr>
            <a:r>
              <a:rPr lang="en-US" altLang="en-US" sz="2400" b="0" kern="0">
                <a:solidFill>
                  <a:srgbClr val="FF0000"/>
                </a:solidFill>
              </a:rPr>
              <a:t>private ArrayList&lt;</a:t>
            </a:r>
            <a:r>
              <a:rPr lang="en-US" altLang="en-US" sz="2400" b="1" kern="0">
                <a:solidFill>
                  <a:srgbClr val="A57133"/>
                </a:solidFill>
              </a:rPr>
              <a:t>Track</a:t>
            </a:r>
            <a:r>
              <a:rPr lang="en-US" altLang="en-US" sz="2400" b="0" kern="0">
                <a:solidFill>
                  <a:srgbClr val="FF0000"/>
                </a:solidFill>
              </a:rPr>
              <a:t>&gt; tracks;</a:t>
            </a:r>
            <a:endParaRPr lang="en-US" altLang="en-US" sz="24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63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90600" y="82550"/>
            <a:ext cx="777240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ArrayList of</a:t>
            </a:r>
            <a:br>
              <a:rPr lang="en-GB" altLang="en-US" sz="4400" b="0">
                <a:solidFill>
                  <a:srgbClr val="44AAC6"/>
                </a:solidFill>
              </a:rPr>
            </a:br>
            <a:r>
              <a:rPr lang="en-GB" altLang="en-US" sz="4400" b="0">
                <a:solidFill>
                  <a:srgbClr val="44AAC6"/>
                </a:solidFill>
              </a:rPr>
              <a:t>non-String objects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28800" y="1600200"/>
            <a:ext cx="67818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public class MusicOrganizer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GB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// ArrayList of Track objects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ArrayList&lt;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&gt; tracks;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rgbClr val="A57133"/>
                </a:solidFill>
                <a:latin typeface="Courier New" panose="02070309020205020404" pitchFamily="49" charset="0"/>
              </a:rPr>
              <a:t>// non-String Track class definition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private String artist;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String title;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private String filename;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9347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84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java.util.ArrayList</a:t>
            </a:r>
            <a:r>
              <a:rPr lang="en-US" altLang="en-US" sz="1800" dirty="0"/>
              <a:t>;   </a:t>
            </a:r>
            <a:r>
              <a:rPr lang="en-US" altLang="en-US" sz="1800" dirty="0">
                <a:solidFill>
                  <a:srgbClr val="FF0000"/>
                </a:solidFill>
              </a:rPr>
              <a:t>// import statement</a:t>
            </a: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				 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7C25B3B5-4176-3012-E63F-383ADB020BE7}"/>
              </a:ext>
            </a:extLst>
          </p:cNvPr>
          <p:cNvSpPr/>
          <p:nvPr/>
        </p:nvSpPr>
        <p:spPr bwMode="auto">
          <a:xfrm>
            <a:off x="1187624" y="1268760"/>
            <a:ext cx="5832648" cy="1656184"/>
          </a:xfrm>
          <a:prstGeom prst="cloudCallout">
            <a:avLst>
              <a:gd name="adj1" fmla="val -40438"/>
              <a:gd name="adj2" fmla="val -69411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/>
              <a:t>The </a:t>
            </a:r>
            <a:r>
              <a:rPr lang="en-US" altLang="en-US" sz="1400" dirty="0">
                <a:highlight>
                  <a:srgbClr val="FF0000"/>
                </a:highlight>
              </a:rPr>
              <a:t>import keyword </a:t>
            </a:r>
            <a:r>
              <a:rPr lang="en-US" altLang="en-US" sz="1400" dirty="0"/>
              <a:t>is used to bring classes, interfaces, or other constructs from a </a:t>
            </a:r>
            <a:r>
              <a:rPr lang="en-US" altLang="en-US" sz="1400" dirty="0">
                <a:highlight>
                  <a:srgbClr val="FFFF00"/>
                </a:highlight>
              </a:rPr>
              <a:t>specific package </a:t>
            </a:r>
            <a:r>
              <a:rPr lang="en-US" altLang="en-US" sz="1400" dirty="0"/>
              <a:t>into your </a:t>
            </a:r>
            <a:r>
              <a:rPr lang="en-US" altLang="en-US" sz="1400" dirty="0">
                <a:highlight>
                  <a:srgbClr val="FFFF00"/>
                </a:highlight>
              </a:rPr>
              <a:t>current Java source file.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29DE891-DB30-44D2-4528-40391C07E2E2}"/>
              </a:ext>
            </a:extLst>
          </p:cNvPr>
          <p:cNvSpPr/>
          <p:nvPr/>
        </p:nvSpPr>
        <p:spPr bwMode="auto">
          <a:xfrm>
            <a:off x="1187624" y="1762877"/>
            <a:ext cx="5832648" cy="2448272"/>
          </a:xfrm>
          <a:prstGeom prst="cloudCallout">
            <a:avLst>
              <a:gd name="adj1" fmla="val -8613"/>
              <a:gd name="adj2" fmla="val -79874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/>
              <a:t>In Java, packages are used to organize classes and other code constructs into </a:t>
            </a:r>
            <a:r>
              <a:rPr lang="en-US" altLang="en-US" sz="1400" dirty="0">
                <a:highlight>
                  <a:srgbClr val="00FF00"/>
                </a:highlight>
              </a:rPr>
              <a:t>namespaces</a:t>
            </a:r>
            <a:r>
              <a:rPr lang="en-US" altLang="en-US" sz="1400" dirty="0"/>
              <a:t>. </a:t>
            </a:r>
          </a:p>
          <a:p>
            <a:r>
              <a:rPr lang="en-US" altLang="en-US" sz="1400" dirty="0"/>
              <a:t>The </a:t>
            </a:r>
            <a:r>
              <a:rPr lang="en-US" altLang="en-US" sz="1400" dirty="0" err="1">
                <a:highlight>
                  <a:srgbClr val="CC9900"/>
                </a:highlight>
              </a:rPr>
              <a:t>java.util</a:t>
            </a:r>
            <a:r>
              <a:rPr lang="en-US" altLang="en-US" sz="1400" dirty="0">
                <a:highlight>
                  <a:srgbClr val="CC9900"/>
                </a:highlight>
              </a:rPr>
              <a:t> package </a:t>
            </a:r>
            <a:r>
              <a:rPr lang="en-US" altLang="en-US" sz="1400" dirty="0"/>
              <a:t>is a </a:t>
            </a:r>
            <a:r>
              <a:rPr lang="en-US" altLang="en-US" sz="1400" dirty="0">
                <a:highlight>
                  <a:srgbClr val="FFFF00"/>
                </a:highlight>
              </a:rPr>
              <a:t>standard Java package that contains utility classes, including the </a:t>
            </a:r>
            <a:r>
              <a:rPr lang="en-US" altLang="en-US" sz="1400" dirty="0" err="1">
                <a:highlight>
                  <a:srgbClr val="FFFF00"/>
                </a:highlight>
              </a:rPr>
              <a:t>ArrayList</a:t>
            </a:r>
            <a:r>
              <a:rPr lang="en-US" altLang="en-US" sz="1400" dirty="0">
                <a:highlight>
                  <a:srgbClr val="FFFF00"/>
                </a:highlight>
              </a:rPr>
              <a:t> class.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Times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6528B-F3DB-5E2F-B5B8-F6E6835292F3}"/>
              </a:ext>
            </a:extLst>
          </p:cNvPr>
          <p:cNvSpPr txBox="1"/>
          <p:nvPr/>
        </p:nvSpPr>
        <p:spPr>
          <a:xfrm>
            <a:off x="899592" y="4365104"/>
            <a:ext cx="756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j-lt"/>
              </a:rPr>
              <a:t>When you include the statement </a:t>
            </a:r>
            <a:r>
              <a:rPr lang="en-US" b="0" dirty="0">
                <a:highlight>
                  <a:srgbClr val="FF00FF"/>
                </a:highlight>
                <a:latin typeface="+mj-lt"/>
              </a:rPr>
              <a:t>import </a:t>
            </a:r>
            <a:r>
              <a:rPr lang="en-US" b="0" dirty="0" err="1">
                <a:highlight>
                  <a:srgbClr val="FF00FF"/>
                </a:highlight>
                <a:latin typeface="+mj-lt"/>
              </a:rPr>
              <a:t>java.util.ArrayList</a:t>
            </a:r>
            <a:r>
              <a:rPr lang="en-US" b="0" dirty="0">
                <a:latin typeface="+mj-lt"/>
              </a:rPr>
              <a:t>; in your Java code,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dirty="0">
                <a:latin typeface="+mj-lt"/>
              </a:rPr>
              <a:t>You are telling the Java compiler that you want to use the </a:t>
            </a:r>
            <a:r>
              <a:rPr lang="en-US" b="0" dirty="0" err="1">
                <a:latin typeface="+mj-lt"/>
              </a:rPr>
              <a:t>ArrayList</a:t>
            </a:r>
            <a:r>
              <a:rPr lang="en-US" b="0" dirty="0">
                <a:latin typeface="+mj-lt"/>
              </a:rPr>
              <a:t> class from the </a:t>
            </a:r>
            <a:r>
              <a:rPr lang="en-US" b="0" dirty="0" err="1">
                <a:solidFill>
                  <a:srgbClr val="CC9900"/>
                </a:solidFill>
                <a:latin typeface="+mj-lt"/>
              </a:rPr>
              <a:t>java.util</a:t>
            </a:r>
            <a:r>
              <a:rPr lang="en-US" b="0" dirty="0">
                <a:solidFill>
                  <a:srgbClr val="CC9900"/>
                </a:solidFill>
                <a:latin typeface="+mj-lt"/>
              </a:rPr>
              <a:t> package </a:t>
            </a:r>
            <a:r>
              <a:rPr lang="en-US" b="0" dirty="0">
                <a:latin typeface="+mj-lt"/>
              </a:rPr>
              <a:t>in your current class.</a:t>
            </a:r>
          </a:p>
          <a:p>
            <a:pPr lvl="1"/>
            <a:r>
              <a:rPr lang="en-US" b="0" dirty="0">
                <a:latin typeface="+mj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dirty="0">
                <a:latin typeface="+mj-lt"/>
              </a:rPr>
              <a:t>After importing it, </a:t>
            </a:r>
            <a:r>
              <a:rPr lang="en-US" b="0" dirty="0">
                <a:highlight>
                  <a:srgbClr val="00FF00"/>
                </a:highlight>
                <a:latin typeface="+mj-lt"/>
              </a:rPr>
              <a:t>you can simply refer to </a:t>
            </a:r>
            <a:r>
              <a:rPr lang="en-US" b="0" dirty="0" err="1">
                <a:highlight>
                  <a:srgbClr val="00FF00"/>
                </a:highlight>
                <a:latin typeface="+mj-lt"/>
              </a:rPr>
              <a:t>ArrayList</a:t>
            </a:r>
            <a:r>
              <a:rPr lang="en-US" b="0" dirty="0">
                <a:highlight>
                  <a:srgbClr val="00FF00"/>
                </a:highlight>
                <a:latin typeface="+mj-lt"/>
              </a:rPr>
              <a:t> </a:t>
            </a:r>
            <a:r>
              <a:rPr lang="en-US" b="0" dirty="0">
                <a:latin typeface="+mj-lt"/>
              </a:rPr>
              <a:t>in your code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without specifying the full package name every time</a:t>
            </a:r>
            <a:r>
              <a:rPr lang="en-US" b="0" dirty="0">
                <a:latin typeface="+mj-lt"/>
              </a:rPr>
              <a:t>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dirty="0">
                <a:latin typeface="+mj-lt"/>
              </a:rPr>
              <a:t>making your code more concise and readable.</a:t>
            </a:r>
            <a:endParaRPr lang="en-SG" b="0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2A37DF-4EC9-02FF-CD22-1A6C6FE4A6A1}"/>
              </a:ext>
            </a:extLst>
          </p:cNvPr>
          <p:cNvSpPr/>
          <p:nvPr/>
        </p:nvSpPr>
        <p:spPr bwMode="auto">
          <a:xfrm>
            <a:off x="1043608" y="245334"/>
            <a:ext cx="1008112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DE44E3-0D42-C2F1-77B2-BE58F8E0059F}"/>
              </a:ext>
            </a:extLst>
          </p:cNvPr>
          <p:cNvSpPr/>
          <p:nvPr/>
        </p:nvSpPr>
        <p:spPr bwMode="auto">
          <a:xfrm>
            <a:off x="2123728" y="260648"/>
            <a:ext cx="2808312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6" grpId="0"/>
      <p:bldP spid="7" grpId="0" animBg="1"/>
      <p:bldP spid="7" grpId="1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90600" y="2286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Class diagram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5181600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class MusicOrganizer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ArrayList&lt;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Track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&gt; tracks;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class Track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private String artist;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String title;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private String filename;</a:t>
            </a:r>
            <a:endParaRPr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57800" y="2590800"/>
            <a:ext cx="1447800" cy="838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0" y="25908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2578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1991" name="Group 13"/>
          <p:cNvGrpSpPr>
            <a:grpSpLocks/>
          </p:cNvGrpSpPr>
          <p:nvPr/>
        </p:nvGrpSpPr>
        <p:grpSpPr bwMode="auto">
          <a:xfrm>
            <a:off x="6629400" y="4800600"/>
            <a:ext cx="1371600" cy="838200"/>
            <a:chOff x="4032" y="2832"/>
            <a:chExt cx="864" cy="528"/>
          </a:xfrm>
        </p:grpSpPr>
        <p:sp>
          <p:nvSpPr>
            <p:cNvPr id="41996" name="Rectangle 8"/>
            <p:cNvSpPr>
              <a:spLocks noChangeArrowheads="1"/>
            </p:cNvSpPr>
            <p:nvPr/>
          </p:nvSpPr>
          <p:spPr bwMode="auto">
            <a:xfrm>
              <a:off x="4032" y="2832"/>
              <a:ext cx="864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1997" name="Text Box 9"/>
            <p:cNvSpPr txBox="1">
              <a:spLocks noChangeArrowheads="1"/>
            </p:cNvSpPr>
            <p:nvPr/>
          </p:nvSpPr>
          <p:spPr bwMode="auto">
            <a:xfrm>
              <a:off x="4080" y="283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Track</a:t>
              </a:r>
              <a:endPara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8" name="Line 10"/>
            <p:cNvSpPr>
              <a:spLocks noChangeShapeType="1"/>
            </p:cNvSpPr>
            <p:nvPr/>
          </p:nvSpPr>
          <p:spPr bwMode="auto">
            <a:xfrm>
              <a:off x="403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867400" y="3429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8674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 flipV="1">
            <a:off x="3200400" y="2057400"/>
            <a:ext cx="1066800" cy="2209800"/>
          </a:xfrm>
          <a:prstGeom prst="line">
            <a:avLst/>
          </a:prstGeom>
          <a:noFill/>
          <a:ln w="9525">
            <a:solidFill>
              <a:srgbClr val="D33BC8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5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D33BC8"/>
                </a:solidFill>
                <a:latin typeface="Arial" panose="020B0604020202020204" pitchFamily="34" charset="0"/>
              </a:rPr>
              <a:t>uses or references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04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90600" y="2286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>
                <a:solidFill>
                  <a:srgbClr val="44AAC6"/>
                </a:solidFill>
              </a:rPr>
              <a:t>Object diagram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7724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>
                <a:solidFill>
                  <a:srgbClr val="A57133"/>
                </a:solidFill>
              </a:rPr>
              <a:t>Suppose the project consists of the following:</a:t>
            </a:r>
            <a:endParaRPr lang="en-GB" altLang="en-US" sz="19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GB" altLang="en-US" sz="1900" b="0">
                <a:solidFill>
                  <a:schemeClr val="tx1"/>
                </a:solidFill>
              </a:rPr>
              <a:t> 1 object instance of the </a:t>
            </a:r>
            <a:r>
              <a:rPr lang="en-GB" altLang="en-US" sz="1900" i="1">
                <a:solidFill>
                  <a:srgbClr val="FF0000"/>
                </a:solidFill>
              </a:rPr>
              <a:t>MusicOrganizer</a:t>
            </a:r>
            <a:r>
              <a:rPr lang="en-GB" altLang="en-US" sz="1900" b="0">
                <a:solidFill>
                  <a:schemeClr val="tx1"/>
                </a:solidFill>
              </a:rPr>
              <a:t> class named </a:t>
            </a:r>
            <a:r>
              <a:rPr lang="en-GB" altLang="en-US" sz="1900" i="1">
                <a:solidFill>
                  <a:srgbClr val="FF0000"/>
                </a:solidFill>
              </a:rPr>
              <a:t>myMusic</a:t>
            </a:r>
            <a:endParaRPr lang="en-GB" altLang="en-US" sz="1900" i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GB" altLang="en-US" sz="1900" b="0">
                <a:solidFill>
                  <a:schemeClr val="tx1"/>
                </a:solidFill>
              </a:rPr>
              <a:t> 2 instances of </a:t>
            </a:r>
            <a:r>
              <a:rPr lang="en-GB" altLang="en-US" sz="1900" i="1">
                <a:solidFill>
                  <a:srgbClr val="FF0000"/>
                </a:solidFill>
              </a:rPr>
              <a:t>Track</a:t>
            </a:r>
            <a:r>
              <a:rPr lang="en-GB" altLang="en-US" sz="1900" b="0">
                <a:solidFill>
                  <a:schemeClr val="tx1"/>
                </a:solidFill>
              </a:rPr>
              <a:t> items in the </a:t>
            </a:r>
            <a:r>
              <a:rPr lang="en-GB" altLang="en-US" sz="1900" i="1">
                <a:solidFill>
                  <a:srgbClr val="FF0000"/>
                </a:solidFill>
              </a:rPr>
              <a:t>tracks</a:t>
            </a:r>
            <a:r>
              <a:rPr lang="en-GB" altLang="en-US" sz="1900" b="0">
                <a:solidFill>
                  <a:schemeClr val="tx1"/>
                </a:solidFill>
              </a:rPr>
              <a:t> ArrayList field of </a:t>
            </a:r>
            <a:r>
              <a:rPr lang="en-GB" altLang="en-US" sz="1900" i="1">
                <a:solidFill>
                  <a:srgbClr val="FF0000"/>
                </a:solidFill>
              </a:rPr>
              <a:t>myMusic</a:t>
            </a:r>
            <a:endParaRPr lang="en-GB" altLang="en-US" sz="2100" b="0" i="1">
              <a:solidFill>
                <a:srgbClr val="FF0000"/>
              </a:solidFill>
            </a:endParaRPr>
          </a:p>
          <a:p>
            <a:pPr lvl="2" eaLnBrk="1" hangingPunct="1">
              <a:spcBef>
                <a:spcPct val="0"/>
              </a:spcBef>
              <a:buClrTx/>
            </a:pPr>
            <a:r>
              <a:rPr lang="en-GB" altLang="en-US" sz="1900" i="1">
                <a:solidFill>
                  <a:srgbClr val="FF0000"/>
                </a:solidFill>
              </a:rPr>
              <a:t>new Track</a:t>
            </a:r>
            <a:r>
              <a:rPr lang="en-GB" altLang="en-US" sz="1900" b="0">
                <a:solidFill>
                  <a:schemeClr val="tx1"/>
                </a:solidFill>
              </a:rPr>
              <a:t>(“Maroon 5”, “Payphone”, “payphone.mp3”)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en-GB" altLang="en-US" sz="1900" i="1">
                <a:solidFill>
                  <a:srgbClr val="FF0000"/>
                </a:solidFill>
              </a:rPr>
              <a:t>new Track</a:t>
            </a:r>
            <a:r>
              <a:rPr lang="en-GB" altLang="en-US" sz="1900" b="0">
                <a:solidFill>
                  <a:schemeClr val="tx1"/>
                </a:solidFill>
              </a:rPr>
              <a:t>(“MTKO”, “Classic”, “classic.mp3”)</a:t>
            </a:r>
          </a:p>
        </p:txBody>
      </p:sp>
      <p:sp>
        <p:nvSpPr>
          <p:cNvPr id="43012" name="AutoShape 15"/>
          <p:cNvSpPr>
            <a:spLocks noChangeArrowheads="1"/>
          </p:cNvSpPr>
          <p:nvPr/>
        </p:nvSpPr>
        <p:spPr bwMode="auto">
          <a:xfrm>
            <a:off x="2057400" y="2819400"/>
            <a:ext cx="1524000" cy="1143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13" name="Text Box 16"/>
          <p:cNvSpPr txBox="1">
            <a:spLocks noChangeArrowheads="1"/>
          </p:cNvSpPr>
          <p:nvPr/>
        </p:nvSpPr>
        <p:spPr bwMode="auto">
          <a:xfrm>
            <a:off x="2133600" y="2895600"/>
            <a:ext cx="13716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myMusic: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17"/>
          <p:cNvSpPr txBox="1">
            <a:spLocks noChangeArrowheads="1"/>
          </p:cNvSpPr>
          <p:nvPr/>
        </p:nvSpPr>
        <p:spPr bwMode="auto">
          <a:xfrm>
            <a:off x="31242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5" name="Text Box 18"/>
          <p:cNvSpPr txBox="1">
            <a:spLocks noChangeArrowheads="1"/>
          </p:cNvSpPr>
          <p:nvPr/>
        </p:nvSpPr>
        <p:spPr bwMode="auto">
          <a:xfrm>
            <a:off x="2133600" y="35052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tracks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6" name="AutoShape 19"/>
          <p:cNvSpPr>
            <a:spLocks noChangeArrowheads="1"/>
          </p:cNvSpPr>
          <p:nvPr/>
        </p:nvSpPr>
        <p:spPr bwMode="auto">
          <a:xfrm>
            <a:off x="4495800" y="2895600"/>
            <a:ext cx="1676400" cy="10668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17" name="Text Box 20"/>
          <p:cNvSpPr txBox="1">
            <a:spLocks noChangeArrowheads="1"/>
          </p:cNvSpPr>
          <p:nvPr/>
        </p:nvSpPr>
        <p:spPr bwMode="auto">
          <a:xfrm>
            <a:off x="4572000" y="2971800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:ArrayList&lt;Track&gt;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Line 25"/>
          <p:cNvSpPr>
            <a:spLocks noChangeShapeType="1"/>
          </p:cNvSpPr>
          <p:nvPr/>
        </p:nvSpPr>
        <p:spPr bwMode="auto">
          <a:xfrm>
            <a:off x="3276600" y="3657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48768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876800" y="3276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0      1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21" name="Text Box 35"/>
          <p:cNvSpPr txBox="1">
            <a:spLocks noChangeArrowheads="1"/>
          </p:cNvSpPr>
          <p:nvPr/>
        </p:nvSpPr>
        <p:spPr bwMode="auto">
          <a:xfrm>
            <a:off x="5486400" y="35052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2" name="Line 36"/>
          <p:cNvSpPr>
            <a:spLocks noChangeShapeType="1"/>
          </p:cNvSpPr>
          <p:nvPr/>
        </p:nvSpPr>
        <p:spPr bwMode="auto">
          <a:xfrm flipH="1">
            <a:off x="2057400" y="3657600"/>
            <a:ext cx="2971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37"/>
          <p:cNvSpPr>
            <a:spLocks noChangeArrowheads="1"/>
          </p:cNvSpPr>
          <p:nvPr/>
        </p:nvSpPr>
        <p:spPr bwMode="auto">
          <a:xfrm>
            <a:off x="1447800" y="4953000"/>
            <a:ext cx="1295400" cy="1524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24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914400" cy="2286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:Track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5" name="Text Box 40"/>
          <p:cNvSpPr txBox="1">
            <a:spLocks noChangeArrowheads="1"/>
          </p:cNvSpPr>
          <p:nvPr/>
        </p:nvSpPr>
        <p:spPr bwMode="auto">
          <a:xfrm>
            <a:off x="1524000" y="53340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artist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6" name="Text Box 41"/>
          <p:cNvSpPr txBox="1">
            <a:spLocks noChangeArrowheads="1"/>
          </p:cNvSpPr>
          <p:nvPr/>
        </p:nvSpPr>
        <p:spPr bwMode="auto">
          <a:xfrm>
            <a:off x="2286000" y="5334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7" name="Text Box 42"/>
          <p:cNvSpPr txBox="1">
            <a:spLocks noChangeArrowheads="1"/>
          </p:cNvSpPr>
          <p:nvPr/>
        </p:nvSpPr>
        <p:spPr bwMode="auto">
          <a:xfrm>
            <a:off x="2286000" y="5715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8" name="Text Box 43"/>
          <p:cNvSpPr txBox="1">
            <a:spLocks noChangeArrowheads="1"/>
          </p:cNvSpPr>
          <p:nvPr/>
        </p:nvSpPr>
        <p:spPr bwMode="auto">
          <a:xfrm>
            <a:off x="2286000" y="60960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29" name="Line 45"/>
          <p:cNvSpPr>
            <a:spLocks noChangeShapeType="1"/>
          </p:cNvSpPr>
          <p:nvPr/>
        </p:nvSpPr>
        <p:spPr bwMode="auto">
          <a:xfrm flipH="1">
            <a:off x="5486400" y="3657600"/>
            <a:ext cx="1524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46"/>
          <p:cNvSpPr>
            <a:spLocks noChangeShapeType="1"/>
          </p:cNvSpPr>
          <p:nvPr/>
        </p:nvSpPr>
        <p:spPr bwMode="auto">
          <a:xfrm flipV="1">
            <a:off x="2438400" y="50292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AutoShape 47"/>
          <p:cNvSpPr>
            <a:spLocks noChangeArrowheads="1"/>
          </p:cNvSpPr>
          <p:nvPr/>
        </p:nvSpPr>
        <p:spPr bwMode="auto">
          <a:xfrm>
            <a:off x="3124200" y="47244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2" name="Text Box 48"/>
          <p:cNvSpPr txBox="1">
            <a:spLocks noChangeArrowheads="1"/>
          </p:cNvSpPr>
          <p:nvPr/>
        </p:nvSpPr>
        <p:spPr bwMode="auto">
          <a:xfrm>
            <a:off x="3276600" y="47244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3" name="Text Box 49"/>
          <p:cNvSpPr txBox="1">
            <a:spLocks noChangeArrowheads="1"/>
          </p:cNvSpPr>
          <p:nvPr/>
        </p:nvSpPr>
        <p:spPr bwMode="auto">
          <a:xfrm>
            <a:off x="3200400" y="50292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 dirty="0">
                <a:solidFill>
                  <a:srgbClr val="000000"/>
                </a:solidFill>
                <a:latin typeface="Courier New" pitchFamily="49" charset="0"/>
              </a:rPr>
              <a:t>“Maroon 5”</a:t>
            </a:r>
          </a:p>
        </p:txBody>
      </p:sp>
      <p:sp>
        <p:nvSpPr>
          <p:cNvPr id="43034" name="AutoShape 50"/>
          <p:cNvSpPr>
            <a:spLocks noChangeArrowheads="1"/>
          </p:cNvSpPr>
          <p:nvPr/>
        </p:nvSpPr>
        <p:spPr bwMode="auto">
          <a:xfrm>
            <a:off x="3124200" y="54102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5" name="Text Box 51"/>
          <p:cNvSpPr txBox="1">
            <a:spLocks noChangeArrowheads="1"/>
          </p:cNvSpPr>
          <p:nvPr/>
        </p:nvSpPr>
        <p:spPr bwMode="auto">
          <a:xfrm>
            <a:off x="3276600" y="54102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Text Box 52"/>
          <p:cNvSpPr txBox="1">
            <a:spLocks noChangeArrowheads="1"/>
          </p:cNvSpPr>
          <p:nvPr/>
        </p:nvSpPr>
        <p:spPr bwMode="auto">
          <a:xfrm>
            <a:off x="3200400" y="57150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 dirty="0">
                <a:solidFill>
                  <a:srgbClr val="000000"/>
                </a:solidFill>
                <a:latin typeface="Courier New" pitchFamily="49" charset="0"/>
              </a:rPr>
              <a:t>“Payphone”</a:t>
            </a:r>
            <a:endParaRPr lang="en-US" altLang="en-US" sz="1100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37" name="AutoShape 53"/>
          <p:cNvSpPr>
            <a:spLocks noChangeArrowheads="1"/>
          </p:cNvSpPr>
          <p:nvPr/>
        </p:nvSpPr>
        <p:spPr bwMode="auto">
          <a:xfrm>
            <a:off x="3124200" y="6096000"/>
            <a:ext cx="1524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38" name="Text Box 54"/>
          <p:cNvSpPr txBox="1">
            <a:spLocks noChangeArrowheads="1"/>
          </p:cNvSpPr>
          <p:nvPr/>
        </p:nvSpPr>
        <p:spPr bwMode="auto">
          <a:xfrm>
            <a:off x="3276600" y="60960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9" name="Text Box 55"/>
          <p:cNvSpPr txBox="1">
            <a:spLocks noChangeArrowheads="1"/>
          </p:cNvSpPr>
          <p:nvPr/>
        </p:nvSpPr>
        <p:spPr bwMode="auto">
          <a:xfrm>
            <a:off x="3200400" y="6400800"/>
            <a:ext cx="1371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  <a:latin typeface="Courier New" panose="02070309020205020404" pitchFamily="49" charset="0"/>
              </a:rPr>
              <a:t>“payphone.mp3”</a:t>
            </a:r>
          </a:p>
        </p:txBody>
      </p:sp>
      <p:sp>
        <p:nvSpPr>
          <p:cNvPr id="43040" name="Line 56"/>
          <p:cNvSpPr>
            <a:spLocks noChangeShapeType="1"/>
          </p:cNvSpPr>
          <p:nvPr/>
        </p:nvSpPr>
        <p:spPr bwMode="auto">
          <a:xfrm flipV="1">
            <a:off x="2438400" y="57150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57"/>
          <p:cNvSpPr>
            <a:spLocks noChangeShapeType="1"/>
          </p:cNvSpPr>
          <p:nvPr/>
        </p:nvSpPr>
        <p:spPr bwMode="auto">
          <a:xfrm>
            <a:off x="2438400" y="62484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AutoShape 58"/>
          <p:cNvSpPr>
            <a:spLocks noChangeArrowheads="1"/>
          </p:cNvSpPr>
          <p:nvPr/>
        </p:nvSpPr>
        <p:spPr bwMode="auto">
          <a:xfrm>
            <a:off x="4876800" y="4800600"/>
            <a:ext cx="1295400" cy="15240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43" name="Text Box 59"/>
          <p:cNvSpPr txBox="1">
            <a:spLocks noChangeArrowheads="1"/>
          </p:cNvSpPr>
          <p:nvPr/>
        </p:nvSpPr>
        <p:spPr bwMode="auto">
          <a:xfrm>
            <a:off x="4953000" y="4876800"/>
            <a:ext cx="914400" cy="2286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:Track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44" name="Text Box 60"/>
          <p:cNvSpPr txBox="1">
            <a:spLocks noChangeArrowheads="1"/>
          </p:cNvSpPr>
          <p:nvPr/>
        </p:nvSpPr>
        <p:spPr bwMode="auto">
          <a:xfrm>
            <a:off x="4953000" y="5181600"/>
            <a:ext cx="914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artist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endParaRPr lang="en-US" altLang="en-US" sz="900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5" name="Text Box 61"/>
          <p:cNvSpPr txBox="1">
            <a:spLocks noChangeArrowheads="1"/>
          </p:cNvSpPr>
          <p:nvPr/>
        </p:nvSpPr>
        <p:spPr bwMode="auto">
          <a:xfrm>
            <a:off x="5715000" y="5181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6" name="Text Box 62"/>
          <p:cNvSpPr txBox="1">
            <a:spLocks noChangeArrowheads="1"/>
          </p:cNvSpPr>
          <p:nvPr/>
        </p:nvSpPr>
        <p:spPr bwMode="auto">
          <a:xfrm>
            <a:off x="5715000" y="5562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7" name="Text Box 63"/>
          <p:cNvSpPr txBox="1">
            <a:spLocks noChangeArrowheads="1"/>
          </p:cNvSpPr>
          <p:nvPr/>
        </p:nvSpPr>
        <p:spPr bwMode="auto">
          <a:xfrm>
            <a:off x="5715000" y="5943600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48" name="Line 64"/>
          <p:cNvSpPr>
            <a:spLocks noChangeShapeType="1"/>
          </p:cNvSpPr>
          <p:nvPr/>
        </p:nvSpPr>
        <p:spPr bwMode="auto">
          <a:xfrm flipV="1">
            <a:off x="5867400" y="4876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AutoShape 65"/>
          <p:cNvSpPr>
            <a:spLocks noChangeArrowheads="1"/>
          </p:cNvSpPr>
          <p:nvPr/>
        </p:nvSpPr>
        <p:spPr bwMode="auto">
          <a:xfrm>
            <a:off x="6553200" y="45720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0" name="Text Box 66"/>
          <p:cNvSpPr txBox="1">
            <a:spLocks noChangeArrowheads="1"/>
          </p:cNvSpPr>
          <p:nvPr/>
        </p:nvSpPr>
        <p:spPr bwMode="auto">
          <a:xfrm>
            <a:off x="6705600" y="45720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1" name="Text Box 67"/>
          <p:cNvSpPr txBox="1">
            <a:spLocks noChangeArrowheads="1"/>
          </p:cNvSpPr>
          <p:nvPr/>
        </p:nvSpPr>
        <p:spPr bwMode="auto">
          <a:xfrm>
            <a:off x="6629400" y="48768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“MTKO”</a:t>
            </a:r>
          </a:p>
        </p:txBody>
      </p:sp>
      <p:sp>
        <p:nvSpPr>
          <p:cNvPr id="43052" name="AutoShape 68"/>
          <p:cNvSpPr>
            <a:spLocks noChangeArrowheads="1"/>
          </p:cNvSpPr>
          <p:nvPr/>
        </p:nvSpPr>
        <p:spPr bwMode="auto">
          <a:xfrm>
            <a:off x="6553200" y="5257800"/>
            <a:ext cx="11430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3" name="Text Box 69"/>
          <p:cNvSpPr txBox="1">
            <a:spLocks noChangeArrowheads="1"/>
          </p:cNvSpPr>
          <p:nvPr/>
        </p:nvSpPr>
        <p:spPr bwMode="auto">
          <a:xfrm>
            <a:off x="6705600" y="52578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4" name="Text Box 70"/>
          <p:cNvSpPr txBox="1">
            <a:spLocks noChangeArrowheads="1"/>
          </p:cNvSpPr>
          <p:nvPr/>
        </p:nvSpPr>
        <p:spPr bwMode="auto">
          <a:xfrm>
            <a:off x="6629400" y="5562600"/>
            <a:ext cx="9906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  <a:latin typeface="Courier New" panose="02070309020205020404" pitchFamily="49" charset="0"/>
              </a:rPr>
              <a:t>“Classic”</a:t>
            </a:r>
          </a:p>
        </p:txBody>
      </p:sp>
      <p:sp>
        <p:nvSpPr>
          <p:cNvPr id="43055" name="AutoShape 71"/>
          <p:cNvSpPr>
            <a:spLocks noChangeArrowheads="1"/>
          </p:cNvSpPr>
          <p:nvPr/>
        </p:nvSpPr>
        <p:spPr bwMode="auto">
          <a:xfrm>
            <a:off x="6553200" y="5943600"/>
            <a:ext cx="1371600" cy="6096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056" name="Text Box 72"/>
          <p:cNvSpPr txBox="1">
            <a:spLocks noChangeArrowheads="1"/>
          </p:cNvSpPr>
          <p:nvPr/>
        </p:nvSpPr>
        <p:spPr bwMode="auto">
          <a:xfrm>
            <a:off x="6705600" y="5943600"/>
            <a:ext cx="914400" cy="15240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 u="sng">
                <a:solidFill>
                  <a:srgbClr val="000000"/>
                </a:solidFill>
                <a:latin typeface="Arial" panose="020B0604020202020204" pitchFamily="34" charset="0"/>
              </a:rPr>
              <a:t>:String</a:t>
            </a:r>
            <a:endParaRPr lang="en-US" altLang="en-US" sz="9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57" name="Text Box 73"/>
          <p:cNvSpPr txBox="1">
            <a:spLocks noChangeArrowheads="1"/>
          </p:cNvSpPr>
          <p:nvPr/>
        </p:nvSpPr>
        <p:spPr bwMode="auto">
          <a:xfrm>
            <a:off x="6629400" y="6248400"/>
            <a:ext cx="1219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50" b="0">
                <a:solidFill>
                  <a:srgbClr val="000000"/>
                </a:solidFill>
                <a:latin typeface="Courier New" pitchFamily="49" charset="0"/>
              </a:rPr>
              <a:t>“classic.mp3”</a:t>
            </a:r>
            <a:endParaRPr lang="en-US" altLang="en-US" sz="1050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58" name="Line 74"/>
          <p:cNvSpPr>
            <a:spLocks noChangeShapeType="1"/>
          </p:cNvSpPr>
          <p:nvPr/>
        </p:nvSpPr>
        <p:spPr bwMode="auto">
          <a:xfrm flipV="1">
            <a:off x="5867400" y="55626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75"/>
          <p:cNvSpPr>
            <a:spLocks noChangeShapeType="1"/>
          </p:cNvSpPr>
          <p:nvPr/>
        </p:nvSpPr>
        <p:spPr bwMode="auto">
          <a:xfrm>
            <a:off x="5867400" y="60960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26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 dirty="0">
                <a:ea typeface="+mn-ea"/>
                <a:cs typeface="+mn-cs"/>
              </a:rPr>
              <a:t>Iterator objects</a:t>
            </a:r>
          </a:p>
        </p:txBody>
      </p:sp>
    </p:spTree>
    <p:extLst>
      <p:ext uri="{BB962C8B-B14F-4D97-AF65-F5344CB8AC3E}">
        <p14:creationId xmlns:p14="http://schemas.microsoft.com/office/powerpoint/2010/main" val="393998329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>
                <a:latin typeface="Courier New" charset="0"/>
                <a:cs typeface="MS PGothic" charset="0"/>
              </a:rPr>
              <a:t>Iterator</a:t>
            </a:r>
            <a:r>
              <a:rPr lang="en-US" dirty="0">
                <a:cs typeface="MS PGothic" charset="0"/>
              </a:rPr>
              <a:t> type</a:t>
            </a:r>
            <a:endParaRPr lang="en-US" dirty="0">
              <a:latin typeface="Courier New Bold" charset="0"/>
              <a:cs typeface="MS PGothic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413"/>
            <a:ext cx="7467600" cy="511333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Third variation to iterate over a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Uses a </a:t>
            </a:r>
            <a:r>
              <a:rPr lang="en-US" i="1" dirty="0">
                <a:cs typeface="MS PGothic" charset="0"/>
              </a:rPr>
              <a:t>while</a:t>
            </a:r>
            <a:r>
              <a:rPr lang="en-US" dirty="0">
                <a:cs typeface="MS PGothic" charset="0"/>
              </a:rPr>
              <a:t> loop and </a:t>
            </a:r>
            <a:r>
              <a:rPr lang="en-US" i="1" dirty="0">
                <a:cs typeface="MS PGothic" charset="0"/>
              </a:rPr>
              <a:t>Iterator </a:t>
            </a:r>
            <a:r>
              <a:rPr lang="en-US" dirty="0">
                <a:cs typeface="MS PGothic" charset="0"/>
              </a:rPr>
              <a:t>object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But NO integer index variable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Takes advantage of abstraction with use of library class (like </a:t>
            </a:r>
            <a:r>
              <a:rPr lang="en-US" i="1" dirty="0">
                <a:cs typeface="MS PGothic" charset="0"/>
              </a:rPr>
              <a:t>for-each</a:t>
            </a:r>
            <a:r>
              <a:rPr lang="en-US" dirty="0">
                <a:cs typeface="MS PGothic" charset="0"/>
              </a:rPr>
              <a:t>)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i="1" dirty="0">
                <a:cs typeface="MS PGothic" charset="0"/>
              </a:rPr>
              <a:t>import </a:t>
            </a:r>
            <a:r>
              <a:rPr lang="en-US" i="1" dirty="0" err="1">
                <a:cs typeface="MS PGothic" charset="0"/>
              </a:rPr>
              <a:t>java.util.Iterator</a:t>
            </a:r>
            <a:r>
              <a:rPr lang="en-US" i="1" dirty="0">
                <a:cs typeface="MS PGothic" charset="0"/>
              </a:rPr>
              <a:t>;</a:t>
            </a:r>
            <a:endParaRPr lang="en-US" dirty="0">
              <a:cs typeface="MS PGothic" charset="0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i="1" dirty="0">
                <a:cs typeface="MS PGothic" charset="0"/>
              </a:rPr>
              <a:t>Iterator </a:t>
            </a:r>
            <a:r>
              <a:rPr lang="en-US" dirty="0">
                <a:cs typeface="MS PGothic" charset="0"/>
              </a:rPr>
              <a:t>class vs. </a:t>
            </a:r>
            <a:r>
              <a:rPr lang="en-US" i="1" dirty="0">
                <a:cs typeface="MS PGothic" charset="0"/>
              </a:rPr>
              <a:t>iterator( ) </a:t>
            </a:r>
            <a:r>
              <a:rPr lang="en-US" dirty="0">
                <a:cs typeface="MS PGothic" charset="0"/>
              </a:rPr>
              <a:t>method</a:t>
            </a:r>
            <a:endParaRPr lang="en-US" i="1" dirty="0">
              <a:latin typeface="Courier New Bold" charset="0"/>
              <a:cs typeface="MS PGothic" charset="0"/>
            </a:endParaRPr>
          </a:p>
          <a:p>
            <a:pPr eaLnBrk="1" hangingPunct="1">
              <a:buFont typeface="Times" charset="0"/>
              <a:buChar char="•"/>
              <a:defRPr/>
            </a:pPr>
            <a:endParaRPr lang="en-US" dirty="0"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05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60648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charset="0"/>
                <a:ea typeface="MS PGothic" charset="-128"/>
              </a:rPr>
              <a:t>Iterator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dirty="0">
                <a:latin typeface="Courier New Bold" charset="0"/>
                <a:ea typeface="MS PGothic" charset="-128"/>
              </a:rPr>
              <a:t>iterator()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en-US" b="0" kern="0">
                <a:cs typeface="MS PGothic" charset="0"/>
              </a:rPr>
              <a:t>Collections (e.g. ArrayList) have an </a:t>
            </a:r>
            <a:r>
              <a:rPr lang="en-US" b="0" kern="0">
                <a:latin typeface="Courier New Bold" charset="0"/>
                <a:cs typeface="MS PGothic" charset="0"/>
              </a:rPr>
              <a:t>iterator()</a:t>
            </a:r>
            <a:r>
              <a:rPr lang="en-US" b="0" kern="0">
                <a:cs typeface="MS PGothic" charset="0"/>
              </a:rPr>
              <a:t> </a:t>
            </a:r>
            <a:r>
              <a:rPr lang="en-US" b="0" u="sng" kern="0">
                <a:cs typeface="MS PGothic" charset="0"/>
              </a:rPr>
              <a:t>method</a:t>
            </a:r>
          </a:p>
          <a:p>
            <a:pPr>
              <a:spcBef>
                <a:spcPts val="1800"/>
              </a:spcBef>
              <a:defRPr/>
            </a:pPr>
            <a:r>
              <a:rPr lang="en-US" b="0" kern="0">
                <a:cs typeface="MS PGothic" charset="0"/>
              </a:rPr>
              <a:t>This returns an </a:t>
            </a:r>
            <a:r>
              <a:rPr lang="en-US" b="0" kern="0">
                <a:latin typeface="Courier New Bold" charset="0"/>
                <a:cs typeface="MS PGothic" charset="0"/>
              </a:rPr>
              <a:t>Iterator</a:t>
            </a:r>
            <a:r>
              <a:rPr lang="en-US" b="0" kern="0">
                <a:cs typeface="MS PGothic" charset="0"/>
              </a:rPr>
              <a:t> </a:t>
            </a:r>
            <a:r>
              <a:rPr lang="en-US" b="0" u="sng" kern="0">
                <a:cs typeface="MS PGothic" charset="0"/>
              </a:rPr>
              <a:t>object</a:t>
            </a:r>
          </a:p>
          <a:p>
            <a:pPr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Iterator&lt;E&gt;</a:t>
            </a:r>
            <a:r>
              <a:rPr lang="en-US" b="0" kern="0">
                <a:cs typeface="MS PGothic" charset="0"/>
              </a:rPr>
              <a:t> has three methods: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boolean hasNext()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E next()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void remove()</a:t>
            </a:r>
            <a:endParaRPr lang="en-US" b="0" kern="0" dirty="0">
              <a:latin typeface="Courier New Bold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92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8425"/>
            <a:ext cx="7772400" cy="954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an Iterator object</a:t>
            </a:r>
          </a:p>
        </p:txBody>
      </p:sp>
      <p:sp>
        <p:nvSpPr>
          <p:cNvPr id="11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323975" y="2098675"/>
            <a:ext cx="71469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ElementType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&gt;</a:t>
            </a:r>
            <a:r>
              <a:rPr lang="en-US" dirty="0">
                <a:cs typeface="Courier New" charset="0"/>
              </a:rPr>
              <a:t> it = </a:t>
            </a:r>
            <a:r>
              <a:rPr lang="en-US" dirty="0" err="1">
                <a:cs typeface="Courier New" charset="0"/>
              </a:rPr>
              <a:t>myCollection.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urier New" charset="0"/>
              </a:rPr>
              <a:t>iterator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it.next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2170113" y="1512888"/>
            <a:ext cx="2700337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java.util.Iterator</a:t>
            </a:r>
            <a:endParaRPr lang="en-US" dirty="0">
              <a:solidFill>
                <a:srgbClr val="A57133"/>
              </a:solidFill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2238375" y="1920875"/>
            <a:ext cx="5810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5348288" y="1385888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returns an </a:t>
            </a:r>
            <a:r>
              <a:rPr lang="en-US" dirty="0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Iterator</a:t>
            </a: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object</a:t>
            </a: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7162800" y="1768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838200" y="3768725"/>
            <a:ext cx="80645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variable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type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collection (e.g. ArrayList) and assign the returned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to variable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altLang="en-US" sz="2400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*indexes* to the first element in the collection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it.hasNext()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 to see if there is an object at the index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it.next()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get the actual object and advance the index</a:t>
            </a:r>
            <a:endParaRPr lang="en-US" altLang="en-US" sz="2400" i="1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7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8425"/>
            <a:ext cx="7772400" cy="954088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Iterator</a:t>
            </a:r>
            <a:r>
              <a:rPr lang="en-US" dirty="0"/>
              <a:t> object example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990600" y="1077913"/>
            <a:ext cx="2700338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java.util.Iterator</a:t>
            </a:r>
            <a:endParaRPr lang="en-US" dirty="0">
              <a:solidFill>
                <a:srgbClr val="A57133"/>
              </a:solidFill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627313" y="1485900"/>
            <a:ext cx="288925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5292725" y="1077913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returns an </a:t>
            </a:r>
            <a:r>
              <a:rPr lang="en-US" dirty="0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Iterator</a:t>
            </a: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object</a:t>
            </a: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 flipH="1">
            <a:off x="6588125" y="1512888"/>
            <a:ext cx="576263" cy="836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1781175" y="1714500"/>
            <a:ext cx="61912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public void </a:t>
            </a:r>
            <a:r>
              <a:rPr lang="en-US" dirty="0" err="1">
                <a:cs typeface="Courier New" charset="0"/>
              </a:rPr>
              <a:t>listAllFiles</a:t>
            </a:r>
            <a:r>
              <a:rPr lang="en-US" dirty="0"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Iterator&lt;Track&gt; </a:t>
            </a:r>
            <a:r>
              <a:rPr lang="en-US" dirty="0">
                <a:cs typeface="Courier New" charset="0"/>
              </a:rPr>
              <a:t>it = </a:t>
            </a:r>
            <a:r>
              <a:rPr lang="en-US" dirty="0" err="1">
                <a:cs typeface="Courier New" charset="0"/>
              </a:rPr>
              <a:t>tracks.iterator</a:t>
            </a:r>
            <a:r>
              <a:rPr lang="en-US" dirty="0"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  <a:br>
              <a:rPr lang="en-US" dirty="0">
                <a:cs typeface="Courier New" charset="0"/>
              </a:rPr>
            </a:br>
            <a:r>
              <a:rPr lang="en-US" dirty="0">
                <a:cs typeface="Courier New" charset="0"/>
              </a:rPr>
              <a:t>        Track </a:t>
            </a:r>
            <a:r>
              <a:rPr lang="en-US" dirty="0" err="1">
                <a:cs typeface="Courier New" charset="0"/>
              </a:rPr>
              <a:t>tk</a:t>
            </a:r>
            <a:r>
              <a:rPr lang="en-US" dirty="0">
                <a:cs typeface="Courier New" charset="0"/>
              </a:rPr>
              <a:t> = 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System.out.println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tk.getDetails</a:t>
            </a:r>
            <a:r>
              <a:rPr lang="en-US" dirty="0"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7176" name="TextBox 11"/>
          <p:cNvSpPr txBox="1">
            <a:spLocks noChangeArrowheads="1"/>
          </p:cNvSpPr>
          <p:nvPr/>
        </p:nvSpPr>
        <p:spPr bwMode="auto">
          <a:xfrm>
            <a:off x="900113" y="3933825"/>
            <a:ext cx="80645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ALL tracks in the collection (like while &amp; for-each)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BUT do not need an index variable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current location, if there are any more items (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which one to return (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Iterator.next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next item AND moves past that item (can NOT go back)</a:t>
            </a:r>
            <a:endParaRPr lang="en-US" altLang="en-US" sz="2400" i="1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63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52513"/>
            <a:ext cx="63722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98425"/>
            <a:ext cx="77724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Iterator</a:t>
            </a:r>
            <a:r>
              <a:rPr lang="en-US" b="0" kern="0" dirty="0"/>
              <a:t>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1088" y="4724400"/>
            <a:ext cx="3967162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An iterator, after one iteration, pointing to the next item to be processed.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4067175" y="4908550"/>
            <a:ext cx="1225550" cy="320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3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552700"/>
            <a:ext cx="7772400" cy="1752600"/>
          </a:xfrm>
        </p:spPr>
        <p:txBody>
          <a:bodyPr rIns="81279"/>
          <a:lstStyle/>
          <a:p>
            <a:pPr eaLnBrk="1" hangingPunct="1"/>
            <a:r>
              <a:rPr lang="en-US" altLang="en-US">
                <a:ea typeface="MS PGothic" charset="-128"/>
              </a:rPr>
              <a:t>Iterator mechanics</a:t>
            </a:r>
          </a:p>
        </p:txBody>
      </p:sp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927957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3619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19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AutoShape 7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0" name="Rectangle 8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2" name="AutoShape 10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3" name="Rectangle 11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6210" name="AutoShape 16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6211" name="Rectangle 17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39" name="Rectangle 19"/>
          <p:cNvSpPr>
            <a:spLocks/>
          </p:cNvSpPr>
          <p:nvPr/>
        </p:nvSpPr>
        <p:spPr bwMode="auto">
          <a:xfrm>
            <a:off x="4991100" y="533400"/>
            <a:ext cx="3314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myList.iterator()</a:t>
            </a:r>
          </a:p>
        </p:txBody>
      </p:sp>
      <p:sp>
        <p:nvSpPr>
          <p:cNvPr id="136209" name="Rectangle 20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</p:spTree>
    <p:extLst>
      <p:ext uri="{BB962C8B-B14F-4D97-AF65-F5344CB8AC3E}">
        <p14:creationId xmlns:p14="http://schemas.microsoft.com/office/powerpoint/2010/main" val="2326602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14325"/>
            <a:ext cx="7772400" cy="52705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Collections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841375"/>
            <a:ext cx="7467600" cy="5187950"/>
          </a:xfrm>
        </p:spPr>
        <p:txBody>
          <a:bodyPr/>
          <a:lstStyle/>
          <a:p>
            <a:pPr algn="ctr" eaLnBrk="1" hangingPunct="1">
              <a:spcBef>
                <a:spcPct val="10000"/>
              </a:spcBef>
              <a:buFont typeface="Times" charset="0"/>
              <a:buNone/>
              <a:defRPr/>
            </a:pPr>
            <a:endParaRPr lang="en-GB" altLang="en-US" sz="800" dirty="0"/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r>
              <a:rPr lang="en-GB" altLang="en-US" dirty="0"/>
              <a:t>We specify ...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en-GB" altLang="en-US" dirty="0"/>
              <a:t>collection type:  </a:t>
            </a:r>
            <a:r>
              <a:rPr lang="en-GB" altLang="en-US" b="1" dirty="0" err="1">
                <a:solidFill>
                  <a:srgbClr val="FF0000"/>
                </a:solidFill>
                <a:latin typeface="Courier New" pitchFamily="49" charset="0"/>
              </a:rPr>
              <a:t>ArrayList</a:t>
            </a:r>
            <a:endParaRPr lang="en-GB" altLang="en-US" b="1" dirty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GB" altLang="en-US" dirty="0"/>
              <a:t>containing objects of type: </a:t>
            </a:r>
            <a:r>
              <a:rPr lang="en-GB" altLang="en-US" b="1" dirty="0">
                <a:solidFill>
                  <a:srgbClr val="FF0000"/>
                </a:solidFill>
                <a:latin typeface="Courier New" pitchFamily="49" charset="0"/>
              </a:rPr>
              <a:t>&lt;String&gt;</a:t>
            </a:r>
            <a:endParaRPr lang="en-GB" altLang="en-US" sz="2400" b="1" dirty="0">
              <a:latin typeface="Courier New Bold" charset="0"/>
            </a:endParaRPr>
          </a:p>
          <a:p>
            <a:pPr lvl="1" eaLnBrk="1" hangingPunct="1">
              <a:spcBef>
                <a:spcPct val="10000"/>
              </a:spcBef>
              <a:defRPr/>
            </a:pPr>
            <a:endParaRPr lang="en-GB" altLang="en-US" sz="1200" b="1" dirty="0">
              <a:latin typeface="Courier New Bold" charset="0"/>
            </a:endParaRPr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r>
              <a:rPr lang="en-GB" altLang="en-US" dirty="0"/>
              <a:t>We say ... </a:t>
            </a:r>
            <a:r>
              <a:rPr lang="en-GB" altLang="en-US" sz="3000" dirty="0">
                <a:solidFill>
                  <a:schemeClr val="tx1"/>
                </a:solidFill>
              </a:rPr>
              <a:t>“</a:t>
            </a:r>
            <a:r>
              <a:rPr lang="en-GB" altLang="en-US" sz="3000" dirty="0" err="1">
                <a:solidFill>
                  <a:schemeClr val="tx1"/>
                </a:solidFill>
              </a:rPr>
              <a:t>ArrayList</a:t>
            </a:r>
            <a:r>
              <a:rPr lang="en-GB" altLang="en-US" sz="3000" dirty="0">
                <a:solidFill>
                  <a:schemeClr val="tx1"/>
                </a:solidFill>
              </a:rPr>
              <a:t> of String”</a:t>
            </a:r>
            <a:endParaRPr lang="en-GB" altLang="en-US" sz="3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buFont typeface="Times" charset="0"/>
              <a:buChar char="•"/>
              <a:defRPr/>
            </a:pPr>
            <a:endParaRPr lang="en-GB" altLang="en-US" sz="2400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10000"/>
              </a:spcBef>
              <a:buFont typeface="Times" charset="0"/>
              <a:buNone/>
              <a:defRPr/>
            </a:pPr>
            <a:r>
              <a:rPr lang="en-GB" altLang="en-US" sz="2800" b="1" dirty="0">
                <a:solidFill>
                  <a:srgbClr val="FF0000"/>
                </a:solidFill>
                <a:latin typeface="Courier New Bold" charset="0"/>
              </a:rPr>
              <a:t>private </a:t>
            </a:r>
            <a:r>
              <a:rPr lang="en-GB" altLang="en-US" sz="2800" b="1" dirty="0" err="1">
                <a:solidFill>
                  <a:srgbClr val="FF0000"/>
                </a:solidFill>
                <a:latin typeface="Courier New Bold" charset="0"/>
              </a:rPr>
              <a:t>ArrayList</a:t>
            </a:r>
            <a:r>
              <a:rPr lang="en-GB" altLang="en-US" sz="2800" b="1" dirty="0">
                <a:solidFill>
                  <a:srgbClr val="FF0000"/>
                </a:solidFill>
                <a:latin typeface="Courier New Bold" charset="0"/>
              </a:rPr>
              <a:t>&lt;String&gt; files;</a:t>
            </a:r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3200400" y="4288904"/>
            <a:ext cx="1752600" cy="1219200"/>
          </a:xfrm>
          <a:prstGeom prst="flowChartAlternateProcess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352800" y="4365104"/>
            <a:ext cx="1524000" cy="441325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myMusic</a:t>
            </a:r>
            <a:r>
              <a:rPr lang="en-US" altLang="en-US" sz="1400" u="sng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MusicOrganizer</a:t>
            </a:r>
            <a:endParaRPr lang="en-US" altLang="en-US" sz="11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4267200" y="4974704"/>
            <a:ext cx="3048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0" baseline="3000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</a:t>
            </a:r>
            <a:endParaRPr lang="en-US" altLang="en-US" sz="1600" b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581400" y="5050904"/>
            <a:ext cx="533400" cy="304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files</a:t>
            </a:r>
            <a:endParaRPr lang="en-US" altLang="en-US" sz="1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4419600" y="50509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943600" y="489850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219200" y="5812904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* Only 1 field named </a:t>
            </a:r>
            <a:r>
              <a: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rPr>
              <a:t>files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is defined for the entire class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38242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3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7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8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9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50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5" name="Group 3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8267" name="AutoShape 15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8" name="Rectangle 16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9" name="Line 17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2" name="Rectangle 18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hasNext()?</a:t>
            </a:r>
          </a:p>
        </p:txBody>
      </p:sp>
      <p:sp>
        <p:nvSpPr>
          <p:cNvPr id="108563" name="Rectangle 19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8564" name="Rectangle 20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08565" name="Rectangle 21"/>
          <p:cNvSpPr>
            <a:spLocks/>
          </p:cNvSpPr>
          <p:nvPr/>
        </p:nvSpPr>
        <p:spPr bwMode="auto">
          <a:xfrm>
            <a:off x="1168400" y="5702300"/>
            <a:ext cx="5435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Element e = iterator.next();</a:t>
            </a:r>
          </a:p>
        </p:txBody>
      </p:sp>
      <p:sp>
        <p:nvSpPr>
          <p:cNvPr id="138259" name="Rectangle 22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8574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38264" name="AutoShape 24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5" name="Rectangle 25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1" name="Rectangle 27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H="1">
            <a:off x="1465263" y="2654300"/>
            <a:ext cx="1341437" cy="2441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Rectangle 29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  <p:extLst>
      <p:ext uri="{BB962C8B-B14F-4D97-AF65-F5344CB8AC3E}">
        <p14:creationId xmlns:p14="http://schemas.microsoft.com/office/powerpoint/2010/main" val="373474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3" grpId="0" autoUpdateAnimBg="0"/>
      <p:bldP spid="108564" grpId="0"/>
      <p:bldP spid="108565" grpId="0" autoUpdateAnimBg="0"/>
      <p:bldP spid="108571" grpId="0" animBg="1"/>
      <p:bldP spid="10857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0290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1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2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4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5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7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8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09583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9584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0305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9598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40314" name="AutoShape 19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5" name="Rectangle 20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6" name="Line 21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7" name="Group 29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0311" name="AutoShape 23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2" name="Rectangle 24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08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H="1">
            <a:off x="1476375" y="2667000"/>
            <a:ext cx="2790825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0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  <p:extLst>
      <p:ext uri="{BB962C8B-B14F-4D97-AF65-F5344CB8AC3E}">
        <p14:creationId xmlns:p14="http://schemas.microsoft.com/office/powerpoint/2010/main" val="1505289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/>
      <p:bldP spid="109583" grpId="0" autoUpdateAnimBg="0"/>
      <p:bldP spid="109584" grpId="0"/>
      <p:bldP spid="10959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2338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39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0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2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3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4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5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6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0607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0608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2353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2362" name="AutoShape 19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3" name="Rectangle 20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4" name="Line 21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1" name="Group 29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2359" name="AutoShape 23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0" name="Rectangle 24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56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1479550" y="2679700"/>
            <a:ext cx="4273550" cy="243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  <p:extLst>
      <p:ext uri="{BB962C8B-B14F-4D97-AF65-F5344CB8AC3E}">
        <p14:creationId xmlns:p14="http://schemas.microsoft.com/office/powerpoint/2010/main" val="3580254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  <p:bldP spid="110607" grpId="0" autoUpdateAnimBg="0"/>
      <p:bldP spid="110608" grpId="0"/>
      <p:bldP spid="11061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4386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7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88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0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1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2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3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4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1631" name="Rectangle 15"/>
          <p:cNvSpPr>
            <a:spLocks/>
          </p:cNvSpPr>
          <p:nvPr/>
        </p:nvSpPr>
        <p:spPr bwMode="auto">
          <a:xfrm>
            <a:off x="7632700" y="44069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1632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4401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4410" name="AutoShape 19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11" name="Rectangle 20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12" name="Line 21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4407" name="AutoShape 23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08" name="Rectangle 24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04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H="1">
            <a:off x="1481138" y="2652713"/>
            <a:ext cx="5618162" cy="2462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6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  <p:extLst>
      <p:ext uri="{BB962C8B-B14F-4D97-AF65-F5344CB8AC3E}">
        <p14:creationId xmlns:p14="http://schemas.microsoft.com/office/powerpoint/2010/main" val="371640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/>
      <p:bldP spid="111631" grpId="0" autoUpdateAnimBg="0"/>
      <p:bldP spid="111632" grpId="0"/>
      <p:bldP spid="11164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643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9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0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2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4" name="Rectangle 14"/>
          <p:cNvSpPr>
            <a:spLocks/>
          </p:cNvSpPr>
          <p:nvPr/>
        </p:nvSpPr>
        <p:spPr bwMode="auto">
          <a:xfrm>
            <a:off x="5435600" y="45593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2655" name="Rectangle 15"/>
          <p:cNvSpPr>
            <a:spLocks/>
          </p:cNvSpPr>
          <p:nvPr/>
        </p:nvSpPr>
        <p:spPr bwMode="auto">
          <a:xfrm>
            <a:off x="7493000" y="4368800"/>
            <a:ext cx="1117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 b="0">
                <a:solidFill>
                  <a:srgbClr val="BB2327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✗</a:t>
            </a:r>
          </a:p>
        </p:txBody>
      </p:sp>
      <p:sp>
        <p:nvSpPr>
          <p:cNvPr id="146448" name="Rectangle 16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46449" name="Group 23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6452" name="AutoShape 18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6453" name="Rectangle 19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6454" name="Line 20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50" name="Rectangle 21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51" name="Rectangle 22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  <p:extLst>
      <p:ext uri="{BB962C8B-B14F-4D97-AF65-F5344CB8AC3E}">
        <p14:creationId xmlns:p14="http://schemas.microsoft.com/office/powerpoint/2010/main" val="3923313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4" grpId="0"/>
      <p:bldP spid="112655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17412" name="Rectangle 19"/>
          <p:cNvSpPr>
            <a:spLocks/>
          </p:cNvSpPr>
          <p:nvPr/>
        </p:nvSpPr>
        <p:spPr bwMode="auto">
          <a:xfrm>
            <a:off x="2598738" y="687388"/>
            <a:ext cx="51133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1"/>
                </a:solidFill>
                <a:latin typeface="Courier New" panose="02070309020205020404" pitchFamily="49" charset="0"/>
                <a:sym typeface="Courier" charset="0"/>
              </a:rPr>
              <a:t>private ArrayList&lt;Track&gt; tracks;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  <a:sym typeface="Courier" charset="0"/>
            </a:endParaRPr>
          </a:p>
        </p:txBody>
      </p:sp>
      <p:sp>
        <p:nvSpPr>
          <p:cNvPr id="17413" name="AutoShape 2"/>
          <p:cNvSpPr>
            <a:spLocks/>
          </p:cNvSpPr>
          <p:nvPr/>
        </p:nvSpPr>
        <p:spPr bwMode="auto">
          <a:xfrm>
            <a:off x="26352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2686050" y="27273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15" name="AutoShape 4"/>
          <p:cNvSpPr>
            <a:spLocks/>
          </p:cNvSpPr>
          <p:nvPr/>
        </p:nvSpPr>
        <p:spPr bwMode="auto">
          <a:xfrm>
            <a:off x="1352550" y="1152525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1352550" y="1228725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20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2000" b="0" u="sng" dirty="0" err="1">
                <a:solidFill>
                  <a:schemeClr val="accent3"/>
                </a:solidFill>
                <a:sym typeface="Trebuchet MS" panose="020B0603020202020204" pitchFamily="34" charset="0"/>
              </a:rPr>
              <a:t>ArrayList</a:t>
            </a:r>
            <a:r>
              <a:rPr lang="en-US" altLang="en-US" sz="20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&lt;Track&gt;</a:t>
            </a:r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2298700" y="2363788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AutoShape 7"/>
          <p:cNvSpPr>
            <a:spLocks/>
          </p:cNvSpPr>
          <p:nvPr/>
        </p:nvSpPr>
        <p:spPr bwMode="auto">
          <a:xfrm>
            <a:off x="40830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7" name="Rectangle 8"/>
          <p:cNvSpPr>
            <a:spLocks/>
          </p:cNvSpPr>
          <p:nvPr/>
        </p:nvSpPr>
        <p:spPr bwMode="auto">
          <a:xfrm>
            <a:off x="41338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20" name="AutoShape 9"/>
          <p:cNvSpPr>
            <a:spLocks/>
          </p:cNvSpPr>
          <p:nvPr/>
        </p:nvSpPr>
        <p:spPr bwMode="auto">
          <a:xfrm>
            <a:off x="55308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421" name="AutoShape 10"/>
          <p:cNvSpPr>
            <a:spLocks/>
          </p:cNvSpPr>
          <p:nvPr/>
        </p:nvSpPr>
        <p:spPr bwMode="auto">
          <a:xfrm>
            <a:off x="69786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0" name="Rectangle 11"/>
          <p:cNvSpPr>
            <a:spLocks/>
          </p:cNvSpPr>
          <p:nvPr/>
        </p:nvSpPr>
        <p:spPr bwMode="auto">
          <a:xfrm>
            <a:off x="70294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3763963" y="3219450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>
            <a:off x="5211763" y="3219450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6659563" y="3219450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20"/>
          <p:cNvSpPr>
            <a:spLocks/>
          </p:cNvSpPr>
          <p:nvPr/>
        </p:nvSpPr>
        <p:spPr bwMode="auto">
          <a:xfrm>
            <a:off x="55816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grpSp>
        <p:nvGrpSpPr>
          <p:cNvPr id="17427" name="Group 59"/>
          <p:cNvGrpSpPr>
            <a:grpSpLocks/>
          </p:cNvGrpSpPr>
          <p:nvPr/>
        </p:nvGrpSpPr>
        <p:grpSpPr bwMode="auto">
          <a:xfrm>
            <a:off x="1816100" y="3998913"/>
            <a:ext cx="5588000" cy="2427287"/>
            <a:chOff x="1819875" y="1146081"/>
            <a:chExt cx="5588000" cy="2426594"/>
          </a:xfrm>
        </p:grpSpPr>
        <p:sp>
          <p:nvSpPr>
            <p:cNvPr id="17429" name="AutoShape 2"/>
            <p:cNvSpPr>
              <a:spLocks/>
            </p:cNvSpPr>
            <p:nvPr/>
          </p:nvSpPr>
          <p:spPr bwMode="auto">
            <a:xfrm>
              <a:off x="18198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0" name="Rectangle 3"/>
            <p:cNvSpPr>
              <a:spLocks/>
            </p:cNvSpPr>
            <p:nvPr/>
          </p:nvSpPr>
          <p:spPr bwMode="auto">
            <a:xfrm>
              <a:off x="1870675" y="27852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1" name="AutoShape 4"/>
            <p:cNvSpPr>
              <a:spLocks/>
            </p:cNvSpPr>
            <p:nvPr/>
          </p:nvSpPr>
          <p:spPr bwMode="auto">
            <a:xfrm>
              <a:off x="3637535" y="1146081"/>
              <a:ext cx="2057400" cy="12954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2" name="Rectangle 5"/>
            <p:cNvSpPr>
              <a:spLocks/>
            </p:cNvSpPr>
            <p:nvPr/>
          </p:nvSpPr>
          <p:spPr bwMode="auto">
            <a:xfrm>
              <a:off x="3637535" y="1222281"/>
              <a:ext cx="2057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20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tracks:</a:t>
              </a: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20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ArrayList&lt;Track&gt;</a:t>
              </a:r>
            </a:p>
          </p:txBody>
        </p:sp>
        <p:sp>
          <p:nvSpPr>
            <p:cNvPr id="17433" name="Line 6"/>
            <p:cNvSpPr>
              <a:spLocks noChangeShapeType="1"/>
            </p:cNvSpPr>
            <p:nvPr/>
          </p:nvSpPr>
          <p:spPr bwMode="auto">
            <a:xfrm flipH="1">
              <a:off x="2958630" y="2334352"/>
              <a:ext cx="1092928" cy="420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AutoShape 7"/>
            <p:cNvSpPr>
              <a:spLocks/>
            </p:cNvSpPr>
            <p:nvPr/>
          </p:nvSpPr>
          <p:spPr bwMode="auto">
            <a:xfrm>
              <a:off x="32676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5" name="Rectangle 8"/>
            <p:cNvSpPr>
              <a:spLocks/>
            </p:cNvSpPr>
            <p:nvPr/>
          </p:nvSpPr>
          <p:spPr bwMode="auto">
            <a:xfrm>
              <a:off x="33184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6" name="AutoShape 9"/>
            <p:cNvSpPr>
              <a:spLocks/>
            </p:cNvSpPr>
            <p:nvPr/>
          </p:nvSpPr>
          <p:spPr bwMode="auto">
            <a:xfrm>
              <a:off x="47154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7" name="AutoShape 10"/>
            <p:cNvSpPr>
              <a:spLocks/>
            </p:cNvSpPr>
            <p:nvPr/>
          </p:nvSpPr>
          <p:spPr bwMode="auto">
            <a:xfrm>
              <a:off x="61632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8" name="Rectangle 11"/>
            <p:cNvSpPr>
              <a:spLocks/>
            </p:cNvSpPr>
            <p:nvPr/>
          </p:nvSpPr>
          <p:spPr bwMode="auto">
            <a:xfrm>
              <a:off x="62140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9" name="Line 12"/>
            <p:cNvSpPr>
              <a:spLocks noChangeShapeType="1"/>
            </p:cNvSpPr>
            <p:nvPr/>
          </p:nvSpPr>
          <p:spPr bwMode="auto">
            <a:xfrm flipH="1">
              <a:off x="4098062" y="2359508"/>
              <a:ext cx="367710" cy="3686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13"/>
            <p:cNvSpPr>
              <a:spLocks noChangeShapeType="1"/>
            </p:cNvSpPr>
            <p:nvPr/>
          </p:nvSpPr>
          <p:spPr bwMode="auto">
            <a:xfrm>
              <a:off x="4792167" y="2306719"/>
              <a:ext cx="369887" cy="4040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14"/>
            <p:cNvSpPr>
              <a:spLocks noChangeShapeType="1"/>
            </p:cNvSpPr>
            <p:nvPr/>
          </p:nvSpPr>
          <p:spPr bwMode="auto">
            <a:xfrm>
              <a:off x="5215214" y="2336635"/>
              <a:ext cx="992653" cy="430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20"/>
            <p:cNvSpPr>
              <a:spLocks/>
            </p:cNvSpPr>
            <p:nvPr/>
          </p:nvSpPr>
          <p:spPr bwMode="auto">
            <a:xfrm>
              <a:off x="47662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43" name="TextBox 54"/>
            <p:cNvSpPr txBox="1">
              <a:spLocks noChangeArrowheads="1"/>
            </p:cNvSpPr>
            <p:nvPr/>
          </p:nvSpPr>
          <p:spPr bwMode="auto">
            <a:xfrm>
              <a:off x="3913363" y="2145979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4" name="TextBox 55"/>
            <p:cNvSpPr txBox="1">
              <a:spLocks noChangeArrowheads="1"/>
            </p:cNvSpPr>
            <p:nvPr/>
          </p:nvSpPr>
          <p:spPr bwMode="auto">
            <a:xfrm>
              <a:off x="4334031" y="2149377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5" name="TextBox 56"/>
            <p:cNvSpPr txBox="1">
              <a:spLocks noChangeArrowheads="1"/>
            </p:cNvSpPr>
            <p:nvPr/>
          </p:nvSpPr>
          <p:spPr bwMode="auto">
            <a:xfrm>
              <a:off x="4731367" y="2148753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6" name="TextBox 57"/>
            <p:cNvSpPr txBox="1">
              <a:spLocks noChangeArrowheads="1"/>
            </p:cNvSpPr>
            <p:nvPr/>
          </p:nvSpPr>
          <p:spPr bwMode="auto">
            <a:xfrm>
              <a:off x="5175547" y="2148753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7" name="TextBox 58"/>
            <p:cNvSpPr txBox="1">
              <a:spLocks noChangeArrowheads="1"/>
            </p:cNvSpPr>
            <p:nvPr/>
          </p:nvSpPr>
          <p:spPr bwMode="auto">
            <a:xfrm>
              <a:off x="3859711" y="1902685"/>
              <a:ext cx="1632023" cy="27699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0    1   2    3</a:t>
              </a:r>
            </a:p>
          </p:txBody>
        </p:sp>
      </p:grpSp>
      <p:sp>
        <p:nvSpPr>
          <p:cNvPr id="17428" name="TextBox 60"/>
          <p:cNvSpPr txBox="1">
            <a:spLocks noChangeArrowheads="1"/>
          </p:cNvSpPr>
          <p:nvPr/>
        </p:nvSpPr>
        <p:spPr bwMode="auto">
          <a:xfrm>
            <a:off x="6299200" y="3967163"/>
            <a:ext cx="2328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264D8B"/>
                </a:solidFill>
              </a:rPr>
              <a:t>Each </a:t>
            </a:r>
            <a:r>
              <a:rPr lang="en-US" altLang="en-US" sz="2000" i="1" u="sng">
                <a:solidFill>
                  <a:srgbClr val="264D8B"/>
                </a:solidFill>
              </a:rPr>
              <a:t>Track</a:t>
            </a:r>
            <a:r>
              <a:rPr lang="en-US" altLang="en-US" sz="2000">
                <a:solidFill>
                  <a:srgbClr val="264D8B"/>
                </a:solidFill>
              </a:rPr>
              <a:t> has: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artist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title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filename</a:t>
            </a:r>
          </a:p>
        </p:txBody>
      </p:sp>
    </p:spTree>
    <p:extLst>
      <p:ext uri="{BB962C8B-B14F-4D97-AF65-F5344CB8AC3E}">
        <p14:creationId xmlns:p14="http://schemas.microsoft.com/office/powerpoint/2010/main" val="33133940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27213" y="3873500"/>
            <a:ext cx="6249987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public void </a:t>
            </a:r>
            <a:r>
              <a:rPr lang="en-US" dirty="0" err="1">
                <a:cs typeface="Courier New" charset="0"/>
              </a:rPr>
              <a:t>listAllFiles</a:t>
            </a:r>
            <a:r>
              <a:rPr lang="en-US" dirty="0"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Iterator&lt;Track&gt; </a:t>
            </a:r>
            <a:r>
              <a:rPr lang="en-US" dirty="0">
                <a:cs typeface="Courier New" charset="0"/>
              </a:rPr>
              <a:t>it = </a:t>
            </a:r>
            <a:r>
              <a:rPr lang="en-US" dirty="0" err="1">
                <a:cs typeface="Courier New" charset="0"/>
              </a:rPr>
              <a:t>tracks.iterator</a:t>
            </a:r>
            <a:r>
              <a:rPr lang="en-US" dirty="0"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{</a:t>
            </a:r>
            <a:br>
              <a:rPr lang="en-US" dirty="0">
                <a:cs typeface="Courier New" charset="0"/>
              </a:rPr>
            </a:br>
            <a:r>
              <a:rPr lang="en-US" dirty="0">
                <a:cs typeface="Courier New" charset="0"/>
              </a:rPr>
              <a:t>        Track t = 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System.out.println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t.getDetails</a:t>
            </a:r>
            <a:r>
              <a:rPr lang="en-US" dirty="0"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18437" name="AutoShape 2"/>
          <p:cNvSpPr>
            <a:spLocks/>
          </p:cNvSpPr>
          <p:nvPr/>
        </p:nvSpPr>
        <p:spPr bwMode="auto">
          <a:xfrm>
            <a:off x="18192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38" name="Rectangle 3"/>
          <p:cNvSpPr>
            <a:spLocks/>
          </p:cNvSpPr>
          <p:nvPr/>
        </p:nvSpPr>
        <p:spPr bwMode="auto">
          <a:xfrm>
            <a:off x="1870075" y="27860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39" name="AutoShape 4"/>
          <p:cNvSpPr>
            <a:spLocks/>
          </p:cNvSpPr>
          <p:nvPr/>
        </p:nvSpPr>
        <p:spPr bwMode="auto">
          <a:xfrm>
            <a:off x="3636963" y="1146175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0" name="Rectangle 5"/>
          <p:cNvSpPr>
            <a:spLocks/>
          </p:cNvSpPr>
          <p:nvPr/>
        </p:nvSpPr>
        <p:spPr bwMode="auto">
          <a:xfrm>
            <a:off x="3636963" y="1222375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 flipH="1">
            <a:off x="2959100" y="2333625"/>
            <a:ext cx="109220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AutoShape 7"/>
          <p:cNvSpPr>
            <a:spLocks/>
          </p:cNvSpPr>
          <p:nvPr/>
        </p:nvSpPr>
        <p:spPr bwMode="auto">
          <a:xfrm>
            <a:off x="32670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3" name="Rectangle 8"/>
          <p:cNvSpPr>
            <a:spLocks/>
          </p:cNvSpPr>
          <p:nvPr/>
        </p:nvSpPr>
        <p:spPr bwMode="auto">
          <a:xfrm>
            <a:off x="33178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44" name="AutoShape 9"/>
          <p:cNvSpPr>
            <a:spLocks/>
          </p:cNvSpPr>
          <p:nvPr/>
        </p:nvSpPr>
        <p:spPr bwMode="auto">
          <a:xfrm>
            <a:off x="47148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5" name="AutoShape 10"/>
          <p:cNvSpPr>
            <a:spLocks/>
          </p:cNvSpPr>
          <p:nvPr/>
        </p:nvSpPr>
        <p:spPr bwMode="auto">
          <a:xfrm>
            <a:off x="61626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6" name="Rectangle 11"/>
          <p:cNvSpPr>
            <a:spLocks/>
          </p:cNvSpPr>
          <p:nvPr/>
        </p:nvSpPr>
        <p:spPr bwMode="auto">
          <a:xfrm>
            <a:off x="62134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 flipH="1">
            <a:off x="4097338" y="2359025"/>
            <a:ext cx="368300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4792663" y="2306638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4"/>
          <p:cNvSpPr>
            <a:spLocks noChangeShapeType="1"/>
          </p:cNvSpPr>
          <p:nvPr/>
        </p:nvSpPr>
        <p:spPr bwMode="auto">
          <a:xfrm>
            <a:off x="5214938" y="2336800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20"/>
          <p:cNvSpPr>
            <a:spLocks/>
          </p:cNvSpPr>
          <p:nvPr/>
        </p:nvSpPr>
        <p:spPr bwMode="auto">
          <a:xfrm>
            <a:off x="47656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51" name="TextBox 54"/>
          <p:cNvSpPr txBox="1">
            <a:spLocks noChangeArrowheads="1"/>
          </p:cNvSpPr>
          <p:nvPr/>
        </p:nvSpPr>
        <p:spPr bwMode="auto">
          <a:xfrm>
            <a:off x="3913188" y="2146300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2" name="TextBox 55"/>
          <p:cNvSpPr txBox="1">
            <a:spLocks noChangeArrowheads="1"/>
          </p:cNvSpPr>
          <p:nvPr/>
        </p:nvSpPr>
        <p:spPr bwMode="auto">
          <a:xfrm>
            <a:off x="4333875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3" name="TextBox 56"/>
          <p:cNvSpPr txBox="1">
            <a:spLocks noChangeArrowheads="1"/>
          </p:cNvSpPr>
          <p:nvPr/>
        </p:nvSpPr>
        <p:spPr bwMode="auto">
          <a:xfrm>
            <a:off x="4730750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4" name="TextBox 57"/>
          <p:cNvSpPr txBox="1">
            <a:spLocks noChangeArrowheads="1"/>
          </p:cNvSpPr>
          <p:nvPr/>
        </p:nvSpPr>
        <p:spPr bwMode="auto">
          <a:xfrm>
            <a:off x="5175250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5" name="TextBox 58"/>
          <p:cNvSpPr txBox="1">
            <a:spLocks noChangeArrowheads="1"/>
          </p:cNvSpPr>
          <p:nvPr/>
        </p:nvSpPr>
        <p:spPr bwMode="auto">
          <a:xfrm>
            <a:off x="3859213" y="1903413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</p:spTree>
    <p:extLst>
      <p:ext uri="{BB962C8B-B14F-4D97-AF65-F5344CB8AC3E}">
        <p14:creationId xmlns:p14="http://schemas.microsoft.com/office/powerpoint/2010/main" val="37382807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54125" y="581025"/>
            <a:ext cx="7373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Iterator&lt;Track&gt; it </a:t>
            </a:r>
            <a:r>
              <a:rPr lang="en-US" sz="2400" dirty="0">
                <a:cs typeface="Courier New" charset="0"/>
              </a:rPr>
              <a:t>= </a:t>
            </a:r>
            <a:r>
              <a:rPr lang="en-US" sz="2400" dirty="0" err="1">
                <a:cs typeface="Courier New" charset="0"/>
              </a:rPr>
              <a:t>tracks.iterator</a:t>
            </a:r>
            <a:r>
              <a:rPr lang="en-US" sz="2400" dirty="0">
                <a:cs typeface="Courier New" charset="0"/>
              </a:rPr>
              <a:t>();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19461" name="AutoShape 2"/>
          <p:cNvSpPr>
            <a:spLocks/>
          </p:cNvSpPr>
          <p:nvPr/>
        </p:nvSpPr>
        <p:spPr bwMode="auto">
          <a:xfrm>
            <a:off x="18907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2" name="Rectangle 3"/>
          <p:cNvSpPr>
            <a:spLocks/>
          </p:cNvSpPr>
          <p:nvPr/>
        </p:nvSpPr>
        <p:spPr bwMode="auto">
          <a:xfrm>
            <a:off x="1941513" y="32067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63" name="AutoShape 4"/>
          <p:cNvSpPr>
            <a:spLocks/>
          </p:cNvSpPr>
          <p:nvPr/>
        </p:nvSpPr>
        <p:spPr bwMode="auto">
          <a:xfrm>
            <a:off x="3708400" y="15684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4" name="Rectangle 5"/>
          <p:cNvSpPr>
            <a:spLocks/>
          </p:cNvSpPr>
          <p:nvPr/>
        </p:nvSpPr>
        <p:spPr bwMode="auto">
          <a:xfrm>
            <a:off x="3708400" y="16446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 flipH="1">
            <a:off x="3028950" y="2755900"/>
            <a:ext cx="109220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AutoShape 7"/>
          <p:cNvSpPr>
            <a:spLocks/>
          </p:cNvSpPr>
          <p:nvPr/>
        </p:nvSpPr>
        <p:spPr bwMode="auto">
          <a:xfrm>
            <a:off x="33385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7" name="Rectangle 8"/>
          <p:cNvSpPr>
            <a:spLocks/>
          </p:cNvSpPr>
          <p:nvPr/>
        </p:nvSpPr>
        <p:spPr bwMode="auto">
          <a:xfrm>
            <a:off x="33893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68" name="AutoShape 9"/>
          <p:cNvSpPr>
            <a:spLocks/>
          </p:cNvSpPr>
          <p:nvPr/>
        </p:nvSpPr>
        <p:spPr bwMode="auto">
          <a:xfrm>
            <a:off x="47863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9" name="AutoShape 10"/>
          <p:cNvSpPr>
            <a:spLocks/>
          </p:cNvSpPr>
          <p:nvPr/>
        </p:nvSpPr>
        <p:spPr bwMode="auto">
          <a:xfrm>
            <a:off x="62341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0" name="Rectangle 11"/>
          <p:cNvSpPr>
            <a:spLocks/>
          </p:cNvSpPr>
          <p:nvPr/>
        </p:nvSpPr>
        <p:spPr bwMode="auto">
          <a:xfrm>
            <a:off x="62849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H="1">
            <a:off x="4168775" y="2781300"/>
            <a:ext cx="366713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4862513" y="2728913"/>
            <a:ext cx="369887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5286375" y="27590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0"/>
          <p:cNvSpPr>
            <a:spLocks/>
          </p:cNvSpPr>
          <p:nvPr/>
        </p:nvSpPr>
        <p:spPr bwMode="auto">
          <a:xfrm>
            <a:off x="48371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75" name="TextBox 54"/>
          <p:cNvSpPr txBox="1">
            <a:spLocks noChangeArrowheads="1"/>
          </p:cNvSpPr>
          <p:nvPr/>
        </p:nvSpPr>
        <p:spPr bwMode="auto">
          <a:xfrm>
            <a:off x="3983038" y="25685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6" name="TextBox 55"/>
          <p:cNvSpPr txBox="1">
            <a:spLocks noChangeArrowheads="1"/>
          </p:cNvSpPr>
          <p:nvPr/>
        </p:nvSpPr>
        <p:spPr bwMode="auto">
          <a:xfrm>
            <a:off x="4403725" y="25717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7" name="TextBox 56"/>
          <p:cNvSpPr txBox="1">
            <a:spLocks noChangeArrowheads="1"/>
          </p:cNvSpPr>
          <p:nvPr/>
        </p:nvSpPr>
        <p:spPr bwMode="auto">
          <a:xfrm>
            <a:off x="4802188" y="2570163"/>
            <a:ext cx="209550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8" name="TextBox 57"/>
          <p:cNvSpPr txBox="1">
            <a:spLocks noChangeArrowheads="1"/>
          </p:cNvSpPr>
          <p:nvPr/>
        </p:nvSpPr>
        <p:spPr bwMode="auto">
          <a:xfrm>
            <a:off x="5246688" y="2570163"/>
            <a:ext cx="209550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9" name="TextBox 58"/>
          <p:cNvSpPr txBox="1">
            <a:spLocks noChangeArrowheads="1"/>
          </p:cNvSpPr>
          <p:nvPr/>
        </p:nvSpPr>
        <p:spPr bwMode="auto">
          <a:xfrm>
            <a:off x="3930650" y="2324100"/>
            <a:ext cx="1631950" cy="2778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19480" name="AutoShape 16"/>
          <p:cNvSpPr>
            <a:spLocks/>
          </p:cNvSpPr>
          <p:nvPr/>
        </p:nvSpPr>
        <p:spPr bwMode="auto">
          <a:xfrm>
            <a:off x="2046288" y="47434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81" name="Rectangle 17"/>
          <p:cNvSpPr>
            <a:spLocks/>
          </p:cNvSpPr>
          <p:nvPr/>
        </p:nvSpPr>
        <p:spPr bwMode="auto">
          <a:xfrm>
            <a:off x="2058988" y="48196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19482" name="Line 18"/>
          <p:cNvSpPr>
            <a:spLocks noChangeShapeType="1"/>
          </p:cNvSpPr>
          <p:nvPr/>
        </p:nvSpPr>
        <p:spPr bwMode="auto">
          <a:xfrm rot="10800000">
            <a:off x="2490788" y="4002088"/>
            <a:ext cx="1492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1"/>
          <p:cNvSpPr>
            <a:spLocks/>
          </p:cNvSpPr>
          <p:nvPr/>
        </p:nvSpPr>
        <p:spPr bwMode="auto">
          <a:xfrm>
            <a:off x="4125913" y="4494213"/>
            <a:ext cx="445611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marL="382588" indent="-342900" eaLnBrk="1" hangingPunct="1">
              <a:spcBef>
                <a:spcPts val="1200"/>
              </a:spcBef>
              <a:buClrTx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Use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method of the </a:t>
            </a:r>
            <a:r>
              <a:rPr lang="en-US" altLang="en-US" sz="2000" b="0" i="1" dirty="0" err="1">
                <a:solidFill>
                  <a:schemeClr val="tx1"/>
                </a:solidFill>
                <a:latin typeface="+mn-lt"/>
                <a:sym typeface="Courier" charset="0"/>
              </a:rPr>
              <a:t>ArrayList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class to get an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object for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tracks</a:t>
            </a:r>
          </a:p>
          <a:p>
            <a:pPr marL="382588" indent="-342900" eaLnBrk="1" hangingPunct="1">
              <a:spcBef>
                <a:spcPts val="1200"/>
              </a:spcBef>
              <a:buClrTx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Assigns the </a:t>
            </a:r>
            <a:r>
              <a:rPr lang="en-US" altLang="en-US" sz="2000" b="0" i="1" dirty="0">
                <a:solidFill>
                  <a:schemeClr val="tx1"/>
                </a:solidFill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sym typeface="Courier" charset="0"/>
              </a:rPr>
              <a:t> object to the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local variable named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 </a:t>
            </a:r>
            <a:endParaRPr lang="en-US" altLang="en-US" sz="2000" b="0" dirty="0">
              <a:solidFill>
                <a:schemeClr val="tx1"/>
              </a:solidFill>
              <a:latin typeface="+mn-lt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62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133725" y="566738"/>
            <a:ext cx="3687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cs typeface="Courier New" charset="0"/>
              </a:rPr>
              <a:t>while(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it.hasNext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2048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8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8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8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0504" name="AutoShape 16"/>
          <p:cNvSpPr>
            <a:spLocks/>
          </p:cNvSpPr>
          <p:nvPr/>
        </p:nvSpPr>
        <p:spPr bwMode="auto">
          <a:xfrm>
            <a:off x="2046288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5" name="Rectangle 17"/>
          <p:cNvSpPr>
            <a:spLocks/>
          </p:cNvSpPr>
          <p:nvPr/>
        </p:nvSpPr>
        <p:spPr bwMode="auto">
          <a:xfrm>
            <a:off x="2058988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0506" name="Line 18"/>
          <p:cNvSpPr>
            <a:spLocks noChangeShapeType="1"/>
          </p:cNvSpPr>
          <p:nvPr/>
        </p:nvSpPr>
        <p:spPr bwMode="auto">
          <a:xfrm rot="10800000">
            <a:off x="2490788" y="4029075"/>
            <a:ext cx="1492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Rectangle 18"/>
          <p:cNvSpPr>
            <a:spLocks/>
          </p:cNvSpPr>
          <p:nvPr/>
        </p:nvSpPr>
        <p:spPr bwMode="auto">
          <a:xfrm>
            <a:off x="4906963" y="5038725"/>
            <a:ext cx="27130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  <a:sym typeface="Courier" charset="0"/>
              </a:rPr>
              <a:t>it.hasNext()?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  <a:sym typeface="Couri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518042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133725" y="566738"/>
            <a:ext cx="3871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663300"/>
                </a:solidFill>
                <a:cs typeface="Courier New" charset="0"/>
              </a:rPr>
              <a:t>Track t = 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it.next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;</a:t>
            </a:r>
          </a:p>
        </p:txBody>
      </p:sp>
      <p:sp>
        <p:nvSpPr>
          <p:cNvPr id="21508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09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0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1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4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5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6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7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22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3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4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5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6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1527" name="AutoShape 16"/>
          <p:cNvSpPr>
            <a:spLocks/>
          </p:cNvSpPr>
          <p:nvPr/>
        </p:nvSpPr>
        <p:spPr bwMode="auto">
          <a:xfrm>
            <a:off x="2046288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8" name="Rectangle 17"/>
          <p:cNvSpPr>
            <a:spLocks/>
          </p:cNvSpPr>
          <p:nvPr/>
        </p:nvSpPr>
        <p:spPr bwMode="auto">
          <a:xfrm>
            <a:off x="2058988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1529" name="Line 18"/>
          <p:cNvSpPr>
            <a:spLocks noChangeShapeType="1"/>
          </p:cNvSpPr>
          <p:nvPr/>
        </p:nvSpPr>
        <p:spPr bwMode="auto">
          <a:xfrm rot="10800000">
            <a:off x="2490788" y="4029075"/>
            <a:ext cx="149225" cy="736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1"/>
          <p:cNvSpPr>
            <a:spLocks/>
          </p:cNvSpPr>
          <p:nvPr/>
        </p:nvSpPr>
        <p:spPr bwMode="auto">
          <a:xfrm>
            <a:off x="4826000" y="4521200"/>
            <a:ext cx="382428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r>
              <a:rPr lang="en-US" altLang="en-US" sz="2000" b="0" i="1" dirty="0" err="1">
                <a:solidFill>
                  <a:schemeClr val="tx1"/>
                </a:solidFill>
                <a:latin typeface="+mn-lt"/>
                <a:sym typeface="Courier" charset="0"/>
              </a:rPr>
              <a:t>it.next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( )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will:</a:t>
            </a:r>
          </a:p>
          <a:p>
            <a:pPr marL="496888" indent="-457200" eaLnBrk="1" hangingPunct="1">
              <a:spcBef>
                <a:spcPts val="1200"/>
              </a:spcBef>
              <a:buClrTx/>
              <a:buFont typeface="+mj-lt"/>
              <a:buAutoNum type="arabicParenR"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Return element(object) at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</a:t>
            </a:r>
            <a:endParaRPr lang="en-US" altLang="en-US" sz="2000" b="0" dirty="0">
              <a:solidFill>
                <a:schemeClr val="tx1"/>
              </a:solidFill>
              <a:latin typeface="+mn-lt"/>
              <a:sym typeface="Courier" charset="0"/>
            </a:endParaRPr>
          </a:p>
          <a:p>
            <a:pPr marL="496888" indent="-457200" eaLnBrk="1" hangingPunct="1">
              <a:spcBef>
                <a:spcPts val="1200"/>
              </a:spcBef>
              <a:buClrTx/>
              <a:buFont typeface="+mj-lt"/>
              <a:buAutoNum type="arabicParenR"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Move to the next element</a:t>
            </a:r>
          </a:p>
        </p:txBody>
      </p:sp>
      <p:sp>
        <p:nvSpPr>
          <p:cNvPr id="21531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1401763" y="4029075"/>
            <a:ext cx="644525" cy="2065338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1534" name="TextBox 41"/>
          <p:cNvSpPr txBox="1">
            <a:spLocks noChangeArrowheads="1"/>
          </p:cNvSpPr>
          <p:nvPr/>
        </p:nvSpPr>
        <p:spPr bwMode="auto">
          <a:xfrm>
            <a:off x="1417638" y="46942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153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3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1537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373</TotalTime>
  <Words>10374</Words>
  <Application>Microsoft Office PowerPoint</Application>
  <PresentationFormat>On-screen Show (4:3)</PresentationFormat>
  <Paragraphs>1615</Paragraphs>
  <Slides>129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MS Gothic</vt:lpstr>
      <vt:lpstr>Arial</vt:lpstr>
      <vt:lpstr>Courier New</vt:lpstr>
      <vt:lpstr>Courier New Bold</vt:lpstr>
      <vt:lpstr>Helvetica</vt:lpstr>
      <vt:lpstr>Times</vt:lpstr>
      <vt:lpstr>Times New Roman</vt:lpstr>
      <vt:lpstr>Times New Roman Italic</vt:lpstr>
      <vt:lpstr>Trebuchet MS</vt:lpstr>
      <vt:lpstr>Trebuchet MS Bold</vt:lpstr>
      <vt:lpstr>Verdana</vt:lpstr>
      <vt:lpstr>Wingdings</vt:lpstr>
      <vt:lpstr>objects-first-6e</vt:lpstr>
      <vt:lpstr>Bitmap Image</vt:lpstr>
      <vt:lpstr>Grouping objects</vt:lpstr>
      <vt:lpstr>Object Collection</vt:lpstr>
      <vt:lpstr>The requirement to  group objects</vt:lpstr>
      <vt:lpstr>PowerPoint Presentation</vt:lpstr>
      <vt:lpstr>Class Libraries</vt:lpstr>
      <vt:lpstr>An organizer for music files</vt:lpstr>
      <vt:lpstr>PowerPoint Presentation</vt:lpstr>
      <vt:lpstr>PowerPoint Presentation</vt:lpstr>
      <vt:lpstr>Collections</vt:lpstr>
      <vt:lpstr>ArrayList</vt:lpstr>
      <vt:lpstr>PowerPoint Presentation</vt:lpstr>
      <vt:lpstr>PowerPoint Presentation</vt:lpstr>
      <vt:lpstr>Creating an ArrayList object in the constructor</vt:lpstr>
      <vt:lpstr>Object structures with  ArrayList collections</vt:lpstr>
      <vt:lpstr>Adding a third file</vt:lpstr>
      <vt:lpstr>Features of the collection</vt:lpstr>
      <vt:lpstr>Generic classes</vt:lpstr>
      <vt:lpstr>Using the collection</vt:lpstr>
      <vt:lpstr>ArrayList Index numbering</vt:lpstr>
      <vt:lpstr>Retrieving an object from the collection</vt:lpstr>
      <vt:lpstr>Removal may affect numbering</vt:lpstr>
      <vt:lpstr>The general utility of indices</vt:lpstr>
      <vt:lpstr>Review</vt:lpstr>
      <vt:lpstr>Review</vt:lpstr>
      <vt:lpstr>Interlude: Some popular errors...</vt:lpstr>
      <vt:lpstr>/**  * Print out info (number of entries).  */ public void showStatus() {    if(files.size() == 0); {       System.out.println("Organizer is empty");    }    else {       System.out.print("Organizer holds ");       System.out.println(files.size() + " files");    } }</vt:lpstr>
      <vt:lpstr>/**  * Print out info (number of entries).  */ public void showStatus() {    if(files.size() == 0);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      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{       ;     }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 true)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== true) {       System.out.println("Organizer is empty");    }    else {       System.out.print("Organizer holds ");       System.out.println(files.size() + "files");    } }</vt:lpstr>
      <vt:lpstr>/**  * Store a new file in the organizer. If the   * organizer is full, save it and start a new one.  */ public void addFile(String filename) {    if(files.size() == 100)        files.save();        // starting new list        files = new ArrayList&lt;String&gt;();           files.add(filename); }</vt:lpstr>
      <vt:lpstr>/**  * Store a new file in the organizer. If the   * organizer is full, save it and start a new one.  */ public void addFile(String filename) {    if(files.size() == 100)        files.save();        // starting new list    files = new ArrayList&lt;String&gt;();           files.add(filename); }</vt:lpstr>
      <vt:lpstr>/**  * Store a new file in the organizer. If the   * organizer is full, save it and start a new one.  */ public void addFile(String filename) {    if(files.size() == 100) {        files.save();        // starting new list        files = new ArrayList&lt;String&gt;();    }     files.add(filename); }</vt:lpstr>
      <vt:lpstr>Grouping objects</vt:lpstr>
      <vt:lpstr>Main concepts to be covered</vt:lpstr>
      <vt:lpstr>Iteration</vt:lpstr>
      <vt:lpstr>Iteration fundamentals</vt:lpstr>
      <vt:lpstr>For-each loop pseudo code</vt:lpstr>
      <vt:lpstr>A Java example</vt:lpstr>
      <vt:lpstr>Review</vt:lpstr>
      <vt:lpstr>Selective processing</vt:lpstr>
      <vt:lpstr>Critique of for-each</vt:lpstr>
      <vt:lpstr>PowerPoint Presentation</vt:lpstr>
      <vt:lpstr>Grouping objects</vt:lpstr>
      <vt:lpstr>Main concepts to be covered</vt:lpstr>
      <vt:lpstr>Search tasks are indefinite</vt:lpstr>
      <vt:lpstr>The while loop</vt:lpstr>
      <vt:lpstr>While loop pseudo code</vt:lpstr>
      <vt:lpstr>Looking for your keys</vt:lpstr>
      <vt:lpstr>Looking for your keys</vt:lpstr>
      <vt:lpstr>for-each  ==  while</vt:lpstr>
      <vt:lpstr>Elements of the loop</vt:lpstr>
      <vt:lpstr>PowerPoint Presentation</vt:lpstr>
      <vt:lpstr>for-each versus while</vt:lpstr>
      <vt:lpstr>Searching a collection</vt:lpstr>
      <vt:lpstr>Finishing a search</vt:lpstr>
      <vt:lpstr>Continuing a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a collection (using searching)</vt:lpstr>
      <vt:lpstr>Searching a collection (using found)</vt:lpstr>
      <vt:lpstr>Method findFirst </vt:lpstr>
      <vt:lpstr>Indefinite iteration</vt:lpstr>
      <vt:lpstr>While with non-collections</vt:lpstr>
      <vt:lpstr>The String class</vt:lpstr>
      <vt:lpstr>String equality</vt:lpstr>
      <vt:lpstr>Identity vs equality 1</vt:lpstr>
      <vt:lpstr>Identity vs equality 2</vt:lpstr>
      <vt:lpstr>Identity vs equality 3</vt:lpstr>
      <vt:lpstr>Identity vs equality (Strings)</vt:lpstr>
      <vt:lpstr>Identity vs equality (Strings)</vt:lpstr>
      <vt:lpstr>The problem with Strings</vt:lpstr>
      <vt:lpstr>Moving away from String</vt:lpstr>
      <vt:lpstr>PowerPoint Presentation</vt:lpstr>
      <vt:lpstr>PowerPoint Presentation</vt:lpstr>
      <vt:lpstr>PowerPoint Presentation</vt:lpstr>
      <vt:lpstr>Grouping objects</vt:lpstr>
      <vt:lpstr>Iterator type</vt:lpstr>
      <vt:lpstr>Iterator and iterator()</vt:lpstr>
      <vt:lpstr>Using an Iterator object</vt:lpstr>
      <vt:lpstr>Iterator object example </vt:lpstr>
      <vt:lpstr>PowerPoint Presentation</vt:lpstr>
      <vt:lpstr>Iterator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 versus Iterator</vt:lpstr>
      <vt:lpstr>Removing elements</vt:lpstr>
      <vt:lpstr>Removing from a collection</vt:lpstr>
      <vt:lpstr>Removing from a collection</vt:lpstr>
      <vt:lpstr>Removing from a collection</vt:lpstr>
      <vt:lpstr>Removing from a collection without using an Iterator?</vt:lpstr>
      <vt:lpstr>Review</vt:lpstr>
      <vt:lpstr>New COPY of  an existing ArrayList</vt:lpstr>
      <vt:lpstr>Random library class</vt:lpstr>
      <vt:lpstr>Collections library class</vt:lpstr>
      <vt:lpstr>PowerPoint Presentation</vt:lpstr>
      <vt:lpstr>PowerPoint Presentation</vt:lpstr>
      <vt:lpstr>The auction project</vt:lpstr>
      <vt:lpstr>PowerPoint Presentation</vt:lpstr>
      <vt:lpstr>null</vt:lpstr>
      <vt:lpstr>Anonymous objects</vt:lpstr>
      <vt:lpstr>Chaining method calls</vt:lpstr>
      <vt:lpstr>Chaining method calls</vt:lpstr>
      <vt:lpstr>PowerPoint Presentation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objects</dc:title>
  <dc:subject/>
  <dc:creator>David J. Barnes</dc:creator>
  <cp:keywords/>
  <dc:description>Copyright © David J. Barnes, Michael Kölling</dc:description>
  <cp:lastModifiedBy>Fatemeh</cp:lastModifiedBy>
  <cp:revision>44</cp:revision>
  <cp:lastPrinted>2003-09-01T07:39:20Z</cp:lastPrinted>
  <dcterms:created xsi:type="dcterms:W3CDTF">2016-01-11T16:56:33Z</dcterms:created>
  <dcterms:modified xsi:type="dcterms:W3CDTF">2023-10-22T16:36:59Z</dcterms:modified>
  <cp:category/>
</cp:coreProperties>
</file>