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6" r:id="rId2"/>
    <p:sldId id="257" r:id="rId3"/>
    <p:sldId id="258" r:id="rId4"/>
    <p:sldId id="312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311" r:id="rId13"/>
    <p:sldId id="267" r:id="rId14"/>
    <p:sldId id="321" r:id="rId15"/>
    <p:sldId id="313" r:id="rId16"/>
    <p:sldId id="314" r:id="rId17"/>
    <p:sldId id="315" r:id="rId18"/>
    <p:sldId id="316" r:id="rId19"/>
    <p:sldId id="317" r:id="rId20"/>
    <p:sldId id="268" r:id="rId21"/>
    <p:sldId id="269" r:id="rId22"/>
    <p:sldId id="270" r:id="rId23"/>
    <p:sldId id="322" r:id="rId24"/>
    <p:sldId id="272" r:id="rId25"/>
    <p:sldId id="273" r:id="rId26"/>
    <p:sldId id="274" r:id="rId27"/>
    <p:sldId id="275" r:id="rId28"/>
    <p:sldId id="328" r:id="rId29"/>
    <p:sldId id="329" r:id="rId30"/>
    <p:sldId id="318" r:id="rId31"/>
    <p:sldId id="319" r:id="rId32"/>
    <p:sldId id="320" r:id="rId33"/>
    <p:sldId id="277" r:id="rId34"/>
    <p:sldId id="278" r:id="rId35"/>
    <p:sldId id="325" r:id="rId36"/>
    <p:sldId id="279" r:id="rId37"/>
    <p:sldId id="326" r:id="rId38"/>
    <p:sldId id="330" r:id="rId39"/>
    <p:sldId id="280" r:id="rId40"/>
    <p:sldId id="327" r:id="rId41"/>
    <p:sldId id="281" r:id="rId42"/>
    <p:sldId id="282" r:id="rId43"/>
    <p:sldId id="331" r:id="rId44"/>
    <p:sldId id="332" r:id="rId45"/>
    <p:sldId id="283" r:id="rId46"/>
    <p:sldId id="284" r:id="rId47"/>
    <p:sldId id="333" r:id="rId48"/>
    <p:sldId id="285" r:id="rId49"/>
    <p:sldId id="286" r:id="rId50"/>
    <p:sldId id="287" r:id="rId51"/>
    <p:sldId id="288" r:id="rId52"/>
    <p:sldId id="289" r:id="rId53"/>
    <p:sldId id="290" r:id="rId54"/>
    <p:sldId id="293" r:id="rId55"/>
    <p:sldId id="323" r:id="rId56"/>
    <p:sldId id="294" r:id="rId57"/>
    <p:sldId id="295" r:id="rId58"/>
    <p:sldId id="296" r:id="rId59"/>
    <p:sldId id="297" r:id="rId60"/>
    <p:sldId id="324" r:id="rId61"/>
    <p:sldId id="298" r:id="rId62"/>
    <p:sldId id="299" r:id="rId63"/>
    <p:sldId id="300" r:id="rId64"/>
    <p:sldId id="301" r:id="rId65"/>
    <p:sldId id="302" r:id="rId66"/>
    <p:sldId id="303" r:id="rId67"/>
    <p:sldId id="304" r:id="rId68"/>
    <p:sldId id="305" r:id="rId69"/>
    <p:sldId id="306" r:id="rId70"/>
    <p:sldId id="307" r:id="rId71"/>
    <p:sldId id="308" r:id="rId72"/>
    <p:sldId id="309" r:id="rId73"/>
    <p:sldId id="310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6354"/>
    </p:cViewPr>
  </p:sorterViewPr>
  <p:notesViewPr>
    <p:cSldViewPr snapToGrid="0">
      <p:cViewPr varScale="1">
        <p:scale>
          <a:sx n="61" d="100"/>
          <a:sy n="61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5DE5-58D3-48B1-B317-82A0B525C215}" type="datetimeFigureOut">
              <a:rPr lang="en-US" smtClean="0"/>
              <a:t>2019/09/24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43661-7627-44BA-A6CC-537E81137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10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B13C-888D-43A3-A09A-F537282FE818}" type="datetimeFigureOut">
              <a:rPr lang="en-US" smtClean="0"/>
              <a:t>2019/09/24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D3545-B492-47AD-BA9C-F77EA58E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9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3545-B492-47AD-BA9C-F77EA58E35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55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99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404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82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45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65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417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5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238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D3545-B492-47AD-BA9C-F77EA58E35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964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54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56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939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39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4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2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316" y="2442412"/>
            <a:ext cx="9404684" cy="1215188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3221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Hamid R. </a:t>
            </a:r>
            <a:r>
              <a:rPr lang="en-US" dirty="0" err="1"/>
              <a:t>Zarandi</a:t>
            </a:r>
            <a:endParaRPr lang="en-US" dirty="0"/>
          </a:p>
          <a:p>
            <a:r>
              <a:rPr lang="en-US" dirty="0"/>
              <a:t>h_zarandi@aut.ac.ir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888202" y="656975"/>
            <a:ext cx="4485778" cy="9701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</a:rPr>
              <a:t>Amirkabir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University of Technology</a:t>
            </a:r>
          </a:p>
          <a:p>
            <a:pPr algn="just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(Tehran Polytechnic)</a:t>
            </a:r>
          </a:p>
          <a:p>
            <a:pPr algn="just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Department of Computer Engineering and Information</a:t>
            </a:r>
            <a:r>
              <a:rPr lang="en-US" sz="1200" b="1" baseline="0" dirty="0">
                <a:solidFill>
                  <a:schemeClr val="accent5">
                    <a:lumMod val="75000"/>
                  </a:schemeClr>
                </a:solidFill>
              </a:rPr>
              <a:t> Technology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Hamid R. </a:t>
            </a:r>
            <a:r>
              <a:rPr lang="en-US" dirty="0" err="1"/>
              <a:t>Zarandi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84" y="527289"/>
            <a:ext cx="1047985" cy="110923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flipV="1">
            <a:off x="2865513" y="1675920"/>
            <a:ext cx="560471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7" name="Rectangle 6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401059" y="6576393"/>
            <a:ext cx="1018985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fa-IR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2019/09/24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457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3C51-C9F6-4E71-AFD7-52FD8BC039F1}" type="datetime1">
              <a:rPr lang="en-US" smtClean="0"/>
              <a:t>2019/09/24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9748-7BD8-4B46-8C7A-E892DE87FAB4}" type="datetime1">
              <a:rPr lang="en-US" smtClean="0"/>
              <a:t>2019/09/24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7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584-E329-4F4A-AC02-6CE69C68B1A9}" type="datetime1">
              <a:rPr lang="en-US" smtClean="0"/>
              <a:t>2019/09/24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1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/>
          <a:lstStyle>
            <a:lvl1pPr marL="228600" indent="-228600">
              <a:buClr>
                <a:srgbClr val="FF0000"/>
              </a:buClr>
              <a:buFont typeface="Wingdings" panose="05000000000000000000" pitchFamily="2" charset="2"/>
              <a:buChar char="Ø"/>
              <a:defRPr>
                <a:latin typeface="Segoe UI Semibold" panose="020B0702040204020203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>
                <a:latin typeface="Segoe UI Semibold" panose="020B0702040204020203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latin typeface="Segoe UI Semibold" panose="020B07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Segoe UI Semibold" panose="020B0702040204020203" pitchFamily="34" charset="0"/>
              </a:defRPr>
            </a:lvl4pPr>
            <a:lvl5pPr>
              <a:defRPr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Hamid R. </a:t>
            </a:r>
            <a:r>
              <a:rPr lang="en-US" dirty="0" err="1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>
                <a:ln w="0"/>
                <a:solidFill>
                  <a:schemeClr val="tx1"/>
                </a:solidFill>
                <a:effectLst/>
              </a:rPr>
              <a:t>Operating Systems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401060" y="6576393"/>
            <a:ext cx="106713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fa-IR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2019/09/24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65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52" y="2383255"/>
            <a:ext cx="12191999" cy="1394660"/>
          </a:xfrm>
          <a:noFill/>
        </p:spPr>
        <p:txBody>
          <a:bodyPr>
            <a:noAutofit/>
          </a:bodyPr>
          <a:lstStyle>
            <a:lvl1pPr algn="ctr">
              <a:defRPr sz="4800">
                <a:latin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Hamid R. </a:t>
            </a:r>
            <a:r>
              <a:rPr lang="en-US" dirty="0" err="1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>
                <a:ln w="0"/>
                <a:solidFill>
                  <a:schemeClr val="tx1"/>
                </a:solidFill>
                <a:effectLst/>
              </a:rPr>
              <a:t>Operating Systems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401060" y="6676844"/>
            <a:ext cx="958600" cy="176547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2019/09/24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80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C35F-1660-4D08-AD38-B9FE2ED9D2FF}" type="datetime1">
              <a:rPr lang="en-US" smtClean="0"/>
              <a:t>2019/09/24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09-AA3E-4B70-9930-22580A7FDD9F}" type="datetime1">
              <a:rPr lang="en-US" smtClean="0"/>
              <a:t>2019/09/24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1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CDD9-AE6F-44B2-A640-38DBFED1269E}" type="datetime1">
              <a:rPr lang="en-US" smtClean="0"/>
              <a:t>2019/09/24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1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B44A-6F1D-4395-8373-4E99E4C6DBD5}" type="datetime1">
              <a:rPr lang="en-US" smtClean="0"/>
              <a:t>2019/09/24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6051-12E7-4E65-A2F9-A113526CF979}" type="datetime1">
              <a:rPr lang="en-US" smtClean="0"/>
              <a:t>2019/09/24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A6C5-1F81-4B95-B248-D916C2D96408}" type="datetime1">
              <a:rPr lang="en-US" smtClean="0"/>
              <a:t>2019/09/24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357A-10B4-4A5D-90A6-7230FA8A19AE}" type="datetime1">
              <a:rPr lang="en-US" smtClean="0"/>
              <a:t>2019/09/24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2412"/>
            <a:ext cx="9144000" cy="1253288"/>
          </a:xfrm>
        </p:spPr>
        <p:txBody>
          <a:bodyPr>
            <a:normAutofit/>
          </a:bodyPr>
          <a:lstStyle/>
          <a:p>
            <a:r>
              <a:rPr lang="en-US" sz="4400" dirty="0"/>
              <a:t>Operating Systems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Hamid R. Zarandi</a:t>
            </a:r>
          </a:p>
          <a:p>
            <a:r>
              <a:rPr lang="en-US" dirty="0"/>
              <a:t>h_zarandi@aut.ac.ir</a:t>
            </a:r>
          </a:p>
        </p:txBody>
      </p:sp>
    </p:spTree>
    <p:extLst>
      <p:ext uri="{BB962C8B-B14F-4D97-AF65-F5344CB8AC3E}">
        <p14:creationId xmlns:p14="http://schemas.microsoft.com/office/powerpoint/2010/main" val="403083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Computer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>
                <a:solidFill>
                  <a:srgbClr val="3366FF"/>
                </a:solidFill>
              </a:rPr>
              <a:t>Bootstrap program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is loaded at power-up or reboot</a:t>
            </a:r>
          </a:p>
          <a:p>
            <a:pPr lvl="1"/>
            <a:r>
              <a:rPr lang="en-US" altLang="en-US" dirty="0"/>
              <a:t>Typically stored in ROM or EPROM, generally known as </a:t>
            </a:r>
            <a:r>
              <a:rPr lang="en-US" altLang="en-US" b="1" dirty="0">
                <a:solidFill>
                  <a:srgbClr val="3366FF"/>
                </a:solidFill>
              </a:rPr>
              <a:t>firmware</a:t>
            </a:r>
          </a:p>
          <a:p>
            <a:pPr lvl="1"/>
            <a:r>
              <a:rPr lang="en-US" altLang="en-US" dirty="0"/>
              <a:t>Initializes all aspects of system</a:t>
            </a:r>
          </a:p>
          <a:p>
            <a:pPr lvl="1"/>
            <a:r>
              <a:rPr lang="en-US" altLang="en-US" dirty="0"/>
              <a:t>Loads operating system kernel and starts execution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379" y="2990850"/>
            <a:ext cx="4038600" cy="3028950"/>
          </a:xfrm>
          <a:prstGeom prst="rect">
            <a:avLst/>
          </a:prstGeom>
        </p:spPr>
      </p:pic>
      <p:pic>
        <p:nvPicPr>
          <p:cNvPr id="1028" name="Picture 4" descr="https://encrypted-tbn0.gstatic.com/images?q=tbn:ANd9GcTg9e6qhA-HhJjG7B4ZWOQIrJEFueJsikvACaEztVfvq_fU8IJfX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95" y="345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6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Computer system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Computer-system operation</a:t>
            </a:r>
          </a:p>
          <a:p>
            <a:pPr lvl="1"/>
            <a:r>
              <a:rPr lang="en-US" altLang="en-US" sz="2000" dirty="0"/>
              <a:t>One or more CPUs, device controllers connect through common bus providing access to shared memory</a:t>
            </a:r>
          </a:p>
          <a:p>
            <a:pPr lvl="1"/>
            <a:r>
              <a:rPr lang="en-US" altLang="en-US" sz="2000" dirty="0"/>
              <a:t>Concurrent execution of CPUs and devices competing for memory cycles</a:t>
            </a:r>
          </a:p>
          <a:p>
            <a:pPr lvl="1"/>
            <a:endParaRPr lang="en-US" altLang="en-US" sz="2000" dirty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2874963"/>
            <a:ext cx="6059487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1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system, basic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85011" y="1117329"/>
            <a:ext cx="5652257" cy="5205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819900" y="3136900"/>
            <a:ext cx="5131574" cy="12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7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Computer-system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I/O devices and the CPU can execute concurrently</a:t>
            </a:r>
          </a:p>
          <a:p>
            <a:endParaRPr lang="en-US" altLang="en-US" sz="1000" dirty="0"/>
          </a:p>
          <a:p>
            <a:r>
              <a:rPr lang="en-US" altLang="en-US" sz="2400" dirty="0"/>
              <a:t>Each device controller is in charge of a particular device type</a:t>
            </a:r>
          </a:p>
          <a:p>
            <a:endParaRPr lang="en-US" altLang="en-US" sz="1000" dirty="0"/>
          </a:p>
          <a:p>
            <a:r>
              <a:rPr lang="en-US" altLang="en-US" sz="2400" dirty="0"/>
              <a:t>Each device controller has a local buffer</a:t>
            </a:r>
          </a:p>
          <a:p>
            <a:endParaRPr lang="en-US" altLang="en-US" sz="1000" dirty="0"/>
          </a:p>
          <a:p>
            <a:r>
              <a:rPr lang="en-US" altLang="en-US" sz="2400" dirty="0"/>
              <a:t>CPU moves data from/to main memory to/from local buffers</a:t>
            </a:r>
          </a:p>
          <a:p>
            <a:endParaRPr lang="en-US" altLang="en-US" sz="1000" dirty="0"/>
          </a:p>
          <a:p>
            <a:r>
              <a:rPr lang="en-US" altLang="en-US" sz="2400" dirty="0"/>
              <a:t>I/O is from the device to local buffer of controller</a:t>
            </a:r>
          </a:p>
          <a:p>
            <a:endParaRPr lang="en-US" altLang="en-US" sz="1000" dirty="0"/>
          </a:p>
          <a:p>
            <a:r>
              <a:rPr lang="en-US" altLang="en-US" sz="2400" dirty="0"/>
              <a:t>Device controller informs CPU that it has finished its operation by causing an </a:t>
            </a:r>
            <a:r>
              <a:rPr lang="en-US" altLang="en-US" sz="2400" dirty="0">
                <a:solidFill>
                  <a:srgbClr val="0000FF"/>
                </a:solidFill>
              </a:rPr>
              <a:t>interrupt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35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OS is interrupt driven!</a:t>
            </a:r>
          </a:p>
        </p:txBody>
      </p:sp>
    </p:spTree>
    <p:extLst>
      <p:ext uri="{BB962C8B-B14F-4D97-AF65-F5344CB8AC3E}">
        <p14:creationId xmlns:p14="http://schemas.microsoft.com/office/powerpoint/2010/main" val="425713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Interrupts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contrast="40000"/>
          </a:blip>
          <a:stretch>
            <a:fillRect/>
          </a:stretch>
        </p:blipFill>
        <p:spPr>
          <a:xfrm>
            <a:off x="897122" y="1954769"/>
            <a:ext cx="10671837" cy="266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66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(w/</a:t>
            </a:r>
            <a:r>
              <a:rPr lang="en-US" dirty="0" err="1"/>
              <a:t>wo</a:t>
            </a:r>
            <a:r>
              <a:rPr lang="en-US" dirty="0"/>
              <a:t> interrupts)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206943" y="1090576"/>
            <a:ext cx="7774104" cy="538612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16477" y="1993900"/>
            <a:ext cx="4558723" cy="1276350"/>
            <a:chOff x="216477" y="1993900"/>
            <a:chExt cx="4558723" cy="1276350"/>
          </a:xfrm>
        </p:grpSpPr>
        <p:sp>
          <p:nvSpPr>
            <p:cNvPr id="6" name="Oval 5"/>
            <p:cNvSpPr/>
            <p:nvPr/>
          </p:nvSpPr>
          <p:spPr>
            <a:xfrm>
              <a:off x="3988377" y="1993900"/>
              <a:ext cx="786823" cy="482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Callout 9"/>
            <p:cNvSpPr/>
            <p:nvPr/>
          </p:nvSpPr>
          <p:spPr>
            <a:xfrm>
              <a:off x="216477" y="2647950"/>
              <a:ext cx="1444366" cy="622300"/>
            </a:xfrm>
            <a:prstGeom prst="wedgeEllipseCallout">
              <a:avLst>
                <a:gd name="adj1" fmla="val 216521"/>
                <a:gd name="adj2" fmla="val -80357"/>
              </a:avLst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waiting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13863" y="3203612"/>
            <a:ext cx="1898909" cy="3273090"/>
            <a:chOff x="6413863" y="3203612"/>
            <a:chExt cx="1898909" cy="3273090"/>
          </a:xfrm>
        </p:grpSpPr>
        <p:sp>
          <p:nvSpPr>
            <p:cNvPr id="7" name="Oval 6"/>
            <p:cNvSpPr/>
            <p:nvPr/>
          </p:nvSpPr>
          <p:spPr>
            <a:xfrm>
              <a:off x="6413863" y="3203612"/>
              <a:ext cx="922703" cy="134298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6868406" y="5854402"/>
              <a:ext cx="1444366" cy="622300"/>
            </a:xfrm>
            <a:prstGeom prst="wedgeEllipseCallout">
              <a:avLst>
                <a:gd name="adj1" fmla="val -36284"/>
                <a:gd name="adj2" fmla="val -257966"/>
              </a:avLst>
            </a:prstGeom>
            <a:noFill/>
            <a:ln w="3810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6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192359" y="2501900"/>
            <a:ext cx="5610619" cy="2324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55130" y="1834880"/>
            <a:ext cx="5335169" cy="365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15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Interrupt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629655" y="1028700"/>
            <a:ext cx="4928680" cy="54356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50900" y="4520902"/>
            <a:ext cx="4826000" cy="1890677"/>
            <a:chOff x="850900" y="4520902"/>
            <a:chExt cx="4826000" cy="1890677"/>
          </a:xfrm>
        </p:grpSpPr>
        <p:sp>
          <p:nvSpPr>
            <p:cNvPr id="7" name="Oval 6"/>
            <p:cNvSpPr/>
            <p:nvPr/>
          </p:nvSpPr>
          <p:spPr>
            <a:xfrm>
              <a:off x="3480163" y="5206955"/>
              <a:ext cx="2196737" cy="1204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850900" y="4520902"/>
              <a:ext cx="2229472" cy="1232198"/>
            </a:xfrm>
            <a:prstGeom prst="wedgeEllipseCallout">
              <a:avLst>
                <a:gd name="adj1" fmla="val 66740"/>
                <a:gd name="adj2" fmla="val 47294"/>
              </a:avLst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PIC </a:t>
              </a:r>
              <a:r>
                <a:rPr lang="en-US" dirty="0">
                  <a:solidFill>
                    <a:srgbClr val="FF0000"/>
                  </a:solidFill>
                </a:rPr>
                <a:t>sends the interrupt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252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interrupts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736043" y="1675928"/>
            <a:ext cx="5081113" cy="3836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569432" y="1675928"/>
            <a:ext cx="5233547" cy="379823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841500" y="5905500"/>
            <a:ext cx="8229600" cy="520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B Yekan" pitchFamily="2" charset="-78"/>
              </a:rPr>
              <a:t>Disabling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B Yekan" pitchFamily="2" charset="-78"/>
              </a:rPr>
              <a:t> interrupt can be done to prevent future ones.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B Yeka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1594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198" y="1520651"/>
            <a:ext cx="9105902" cy="8669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Silberschatz</a:t>
            </a:r>
            <a:r>
              <a:rPr lang="en-US" dirty="0"/>
              <a:t> et. al. </a:t>
            </a:r>
            <a:r>
              <a:rPr lang="en-US" i="1" dirty="0">
                <a:solidFill>
                  <a:srgbClr val="FF0000"/>
                </a:solidFill>
              </a:rPr>
              <a:t>Operating System Concepts</a:t>
            </a:r>
          </a:p>
          <a:p>
            <a:pPr marL="0" indent="0">
              <a:buNone/>
            </a:pPr>
            <a:r>
              <a:rPr lang="en-US" i="1" dirty="0"/>
              <a:t>9</a:t>
            </a:r>
            <a:r>
              <a:rPr lang="en-US" i="1"/>
              <a:t>th </a:t>
            </a:r>
            <a:r>
              <a:rPr lang="en-US" i="1" dirty="0"/>
              <a:t>Edition, Wiley, 2013.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1" y="1293250"/>
            <a:ext cx="825499" cy="120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1" y="2703150"/>
            <a:ext cx="854849" cy="1194178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727198" y="2918203"/>
            <a:ext cx="9385302" cy="840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Stallings, </a:t>
            </a:r>
            <a:r>
              <a:rPr lang="en-US" i="1" dirty="0">
                <a:solidFill>
                  <a:srgbClr val="FF0000"/>
                </a:solidFill>
              </a:rPr>
              <a:t>Operating Systems: Internal and Design Principles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9th Edition, Pearson, 2015.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48" y="5016500"/>
            <a:ext cx="844309" cy="107477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727198" y="5174074"/>
            <a:ext cx="9385302" cy="840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err="1"/>
              <a:t>Tanenbaum</a:t>
            </a:r>
            <a:r>
              <a:rPr lang="en-US" dirty="0"/>
              <a:t>, </a:t>
            </a:r>
            <a:r>
              <a:rPr lang="en-US" i="1" dirty="0">
                <a:solidFill>
                  <a:srgbClr val="FF0000"/>
                </a:solidFill>
              </a:rPr>
              <a:t>Modern Operating Systems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4th Edition, Prentice-Hall, 2014.</a:t>
            </a:r>
          </a:p>
        </p:txBody>
      </p:sp>
    </p:spTree>
    <p:extLst>
      <p:ext uri="{BB962C8B-B14F-4D97-AF65-F5344CB8AC3E}">
        <p14:creationId xmlns:p14="http://schemas.microsoft.com/office/powerpoint/2010/main" val="1653854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Common functions of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Interrupt transfers control to the interrupt service routine generally, through the </a:t>
            </a:r>
            <a:r>
              <a:rPr lang="en-US" sz="2400" b="1" dirty="0">
                <a:solidFill>
                  <a:srgbClr val="3366FF"/>
                </a:solidFill>
              </a:rPr>
              <a:t>interrupt</a:t>
            </a:r>
            <a:r>
              <a:rPr lang="en-US" sz="2400" i="1" dirty="0"/>
              <a:t> </a:t>
            </a:r>
            <a:r>
              <a:rPr lang="en-US" sz="2400" b="1" dirty="0">
                <a:solidFill>
                  <a:srgbClr val="3366FF"/>
                </a:solidFill>
              </a:rPr>
              <a:t>vector</a:t>
            </a:r>
            <a:r>
              <a:rPr lang="en-US" sz="2400" dirty="0"/>
              <a:t>, which contains the addresses of all the service routines</a:t>
            </a:r>
          </a:p>
          <a:p>
            <a:pPr>
              <a:defRPr/>
            </a:pPr>
            <a:endParaRPr lang="en-US" sz="1000" dirty="0"/>
          </a:p>
          <a:p>
            <a:pPr>
              <a:defRPr/>
            </a:pPr>
            <a:r>
              <a:rPr lang="en-US" sz="2400" dirty="0"/>
              <a:t>Interrupt architecture must save the address of the interrupted instruction</a:t>
            </a:r>
          </a:p>
          <a:p>
            <a:pPr>
              <a:defRPr/>
            </a:pPr>
            <a:endParaRPr lang="en-US" sz="1000" i="1" dirty="0"/>
          </a:p>
          <a:p>
            <a:pPr>
              <a:defRPr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3366FF"/>
                </a:solidFill>
              </a:rPr>
              <a:t>trap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3366FF"/>
                </a:solidFill>
              </a:rPr>
              <a:t>exception</a:t>
            </a:r>
            <a:r>
              <a:rPr lang="en-US" sz="2400" dirty="0"/>
              <a:t> is a software-generated interrupt caused either by an error or a user request</a:t>
            </a:r>
          </a:p>
          <a:p>
            <a:pPr>
              <a:defRPr/>
            </a:pPr>
            <a:endParaRPr lang="en-US" sz="1000" dirty="0"/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An operating system is </a:t>
            </a:r>
            <a:r>
              <a:rPr lang="en-US" sz="2400" b="1" dirty="0">
                <a:solidFill>
                  <a:srgbClr val="FF0000"/>
                </a:solidFill>
              </a:rPr>
              <a:t>interrupt driven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409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Interrupt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2400" dirty="0"/>
          </a:p>
          <a:p>
            <a:r>
              <a:rPr lang="en-US" altLang="en-US" sz="2400" dirty="0"/>
              <a:t>The operating system preserves the state of the CPU by storing registers and the program counter</a:t>
            </a:r>
          </a:p>
          <a:p>
            <a:endParaRPr lang="en-US" altLang="en-US" sz="2400" dirty="0"/>
          </a:p>
          <a:p>
            <a:r>
              <a:rPr lang="en-US" altLang="en-US" sz="2400" dirty="0"/>
              <a:t>Determines which type of interrupt has occurred: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polling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vectored</a:t>
            </a:r>
            <a:r>
              <a:rPr lang="en-US" altLang="en-US" dirty="0"/>
              <a:t> interrupt system</a:t>
            </a:r>
          </a:p>
          <a:p>
            <a:pPr lvl="1"/>
            <a:endParaRPr lang="en-US" altLang="en-US" dirty="0"/>
          </a:p>
          <a:p>
            <a:r>
              <a:rPr lang="en-US" altLang="en-US" sz="2400" dirty="0"/>
              <a:t>Separate segments of code determine what action should be taken for each type of interrupt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346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Interrupt timeline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672" y="1595453"/>
            <a:ext cx="8078128" cy="394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836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Storage</a:t>
            </a:r>
            <a:r>
              <a:rPr lang="en-US" altLang="en-US" dirty="0"/>
              <a:t> Definitions and Notation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24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Storage definitions and notation review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09813" y="1177925"/>
            <a:ext cx="7440612" cy="51911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/>
              <a:t>The basic unit of computer storage is the </a:t>
            </a:r>
            <a:r>
              <a:rPr lang="en-US" altLang="en-US" sz="1400" b="1" dirty="0"/>
              <a:t>bit</a:t>
            </a:r>
            <a:r>
              <a:rPr lang="en-US" altLang="en-US" sz="1400" dirty="0"/>
              <a:t>. A bit can contain one of two values, 0 and 1. All other storage in a computer is based on collections of bits. Given enough bits, it is amazing how many things a computer can represent: numbers, letters, images, movies, sounds, documents, and programs, to name a few. A </a:t>
            </a:r>
            <a:r>
              <a:rPr lang="en-US" altLang="en-US" sz="1400" b="1" dirty="0"/>
              <a:t>byte </a:t>
            </a:r>
            <a:r>
              <a:rPr lang="en-US" altLang="en-US" sz="1400" dirty="0"/>
              <a:t>is 8 bits, and on most computers it is the smallest convenient chunk of storage. For example, most computers don’t have an instruction to move a bit but do have one to move a byte. A less common term is </a:t>
            </a:r>
            <a:r>
              <a:rPr lang="en-US" altLang="en-US" sz="1400" b="1" dirty="0"/>
              <a:t>word</a:t>
            </a:r>
            <a:r>
              <a:rPr lang="en-US" altLang="en-US" sz="1400" dirty="0"/>
              <a:t>, which is a given computer architecture’s native unit of data. A word is made up of one or more bytes. For example, a computer that has 64-bit registers and 64-bit memory addressing typically has 64-bit (8-byte) words. A computer executes many operations in its native word size rather than a byte at a time.</a:t>
            </a:r>
          </a:p>
          <a:p>
            <a:endParaRPr lang="en-US" altLang="en-US" sz="1400" baseline="-25000" dirty="0"/>
          </a:p>
          <a:p>
            <a:r>
              <a:rPr lang="en-US" altLang="en-US" sz="1400" dirty="0"/>
              <a:t>Computer storage, along with most computer throughput, is generally measured and manipulated in bytes and collections of bytes. </a:t>
            </a:r>
          </a:p>
          <a:p>
            <a:r>
              <a:rPr lang="en-US" altLang="en-US" sz="1400" dirty="0"/>
              <a:t>A </a:t>
            </a:r>
            <a:r>
              <a:rPr lang="en-US" altLang="en-US" sz="1400" b="1" dirty="0"/>
              <a:t>kilobyte</a:t>
            </a:r>
            <a:r>
              <a:rPr lang="en-US" altLang="en-US" sz="1400" dirty="0"/>
              <a:t>, or </a:t>
            </a:r>
            <a:r>
              <a:rPr lang="en-US" altLang="en-US" sz="1400" b="1" dirty="0"/>
              <a:t>KB</a:t>
            </a:r>
            <a:r>
              <a:rPr lang="en-US" altLang="en-US" sz="1400" dirty="0"/>
              <a:t>, is 1,024 bytes</a:t>
            </a:r>
          </a:p>
          <a:p>
            <a:r>
              <a:rPr lang="en-US" altLang="en-US" sz="1400" dirty="0"/>
              <a:t>a </a:t>
            </a:r>
            <a:r>
              <a:rPr lang="en-US" altLang="en-US" sz="1400" b="1" dirty="0"/>
              <a:t>megabyte</a:t>
            </a:r>
            <a:r>
              <a:rPr lang="en-US" altLang="en-US" sz="1400" dirty="0"/>
              <a:t>, or </a:t>
            </a:r>
            <a:r>
              <a:rPr lang="en-US" altLang="en-US" sz="1400" b="1" dirty="0"/>
              <a:t>MB</a:t>
            </a:r>
            <a:r>
              <a:rPr lang="en-US" altLang="en-US" sz="1400" dirty="0"/>
              <a:t>, is 1,024</a:t>
            </a:r>
            <a:r>
              <a:rPr lang="en-US" altLang="en-US" sz="1400" baseline="30000" dirty="0"/>
              <a:t>2</a:t>
            </a:r>
            <a:r>
              <a:rPr lang="en-US" altLang="en-US" sz="1400" dirty="0"/>
              <a:t> bytes</a:t>
            </a:r>
          </a:p>
          <a:p>
            <a:r>
              <a:rPr lang="en-US" altLang="en-US" sz="1400" dirty="0"/>
              <a:t>a </a:t>
            </a:r>
            <a:r>
              <a:rPr lang="en-US" altLang="en-US" sz="1400" b="1" dirty="0"/>
              <a:t>gigabyte</a:t>
            </a:r>
            <a:r>
              <a:rPr lang="en-US" altLang="en-US" sz="1400" dirty="0"/>
              <a:t>, or </a:t>
            </a:r>
            <a:r>
              <a:rPr lang="en-US" altLang="en-US" sz="1400" b="1" dirty="0"/>
              <a:t>GB</a:t>
            </a:r>
            <a:r>
              <a:rPr lang="en-US" altLang="en-US" sz="1400" dirty="0"/>
              <a:t>, is 1,024</a:t>
            </a:r>
            <a:r>
              <a:rPr lang="en-US" altLang="en-US" sz="1400" baseline="30000" dirty="0"/>
              <a:t>3</a:t>
            </a:r>
            <a:r>
              <a:rPr lang="en-US" altLang="en-US" sz="1400" dirty="0"/>
              <a:t> bytes</a:t>
            </a:r>
          </a:p>
          <a:p>
            <a:r>
              <a:rPr lang="en-US" altLang="en-US" sz="1400" dirty="0"/>
              <a:t>a </a:t>
            </a:r>
            <a:r>
              <a:rPr lang="en-US" altLang="en-US" sz="1400" b="1" dirty="0"/>
              <a:t>terabyte</a:t>
            </a:r>
            <a:r>
              <a:rPr lang="en-US" altLang="en-US" sz="1400" dirty="0"/>
              <a:t>, or </a:t>
            </a:r>
            <a:r>
              <a:rPr lang="en-US" altLang="en-US" sz="1400" b="1" dirty="0"/>
              <a:t>TB</a:t>
            </a:r>
            <a:r>
              <a:rPr lang="en-US" altLang="en-US" sz="1400" dirty="0"/>
              <a:t>, is 1,024</a:t>
            </a:r>
            <a:r>
              <a:rPr lang="en-US" altLang="en-US" sz="1400" baseline="30000" dirty="0"/>
              <a:t>4 </a:t>
            </a:r>
            <a:r>
              <a:rPr lang="en-US" altLang="en-US" sz="1400" dirty="0"/>
              <a:t>bytes </a:t>
            </a:r>
          </a:p>
          <a:p>
            <a:r>
              <a:rPr lang="en-US" altLang="en-US" sz="1400" dirty="0"/>
              <a:t>a </a:t>
            </a:r>
            <a:r>
              <a:rPr lang="en-US" altLang="en-US" sz="1400" b="1" dirty="0"/>
              <a:t>petabyte</a:t>
            </a:r>
            <a:r>
              <a:rPr lang="en-US" altLang="en-US" sz="1400" dirty="0"/>
              <a:t>, or </a:t>
            </a:r>
            <a:r>
              <a:rPr lang="en-US" altLang="en-US" sz="1400" b="1" dirty="0"/>
              <a:t>PB</a:t>
            </a:r>
            <a:r>
              <a:rPr lang="en-US" altLang="en-US" sz="1400" dirty="0"/>
              <a:t>, is 1,024</a:t>
            </a:r>
            <a:r>
              <a:rPr lang="en-US" altLang="en-US" sz="1400" baseline="30000" dirty="0"/>
              <a:t>5</a:t>
            </a:r>
            <a:r>
              <a:rPr lang="en-US" altLang="en-US" sz="1400" dirty="0"/>
              <a:t> bytes</a:t>
            </a:r>
          </a:p>
          <a:p>
            <a:endParaRPr lang="en-US" altLang="en-US" sz="1400" dirty="0"/>
          </a:p>
          <a:p>
            <a:r>
              <a:rPr lang="en-US" altLang="en-US" sz="1400" dirty="0"/>
              <a:t>Computer manufacturers often round off these numbers and say that a megabyte is 1 million bytes and a gigabyte is 1 billion bytes. Networking measurements are an exception to this general rule; they are given in bits (because networks move data a bit at a time).</a:t>
            </a:r>
          </a:p>
        </p:txBody>
      </p:sp>
    </p:spTree>
    <p:extLst>
      <p:ext uri="{BB962C8B-B14F-4D97-AF65-F5344CB8AC3E}">
        <p14:creationId xmlns:p14="http://schemas.microsoft.com/office/powerpoint/2010/main" val="185476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Storage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Main memory – only large storage media that the CPU can access directly</a:t>
            </a:r>
          </a:p>
          <a:p>
            <a:pPr lvl="1"/>
            <a:r>
              <a:rPr lang="en-US" altLang="en-US" sz="1400" b="1" dirty="0">
                <a:solidFill>
                  <a:srgbClr val="3366FF"/>
                </a:solidFill>
              </a:rPr>
              <a:t>Random</a:t>
            </a:r>
            <a:r>
              <a:rPr lang="en-US" altLang="en-US" sz="1400" dirty="0">
                <a:solidFill>
                  <a:srgbClr val="0000FF"/>
                </a:solidFill>
              </a:rPr>
              <a:t> </a:t>
            </a:r>
            <a:r>
              <a:rPr lang="en-US" altLang="en-US" sz="1400" b="1" dirty="0">
                <a:solidFill>
                  <a:srgbClr val="3366FF"/>
                </a:solidFill>
              </a:rPr>
              <a:t>access</a:t>
            </a:r>
          </a:p>
          <a:p>
            <a:pPr lvl="1"/>
            <a:r>
              <a:rPr lang="en-US" altLang="en-US" sz="1400" dirty="0"/>
              <a:t>Typically </a:t>
            </a:r>
            <a:r>
              <a:rPr lang="en-US" altLang="en-US" sz="1400" b="1" dirty="0">
                <a:solidFill>
                  <a:srgbClr val="3366FF"/>
                </a:solidFill>
              </a:rPr>
              <a:t>volatile</a:t>
            </a:r>
          </a:p>
          <a:p>
            <a:pPr lvl="1"/>
            <a:endParaRPr lang="en-US" altLang="en-US" sz="1400" b="1" dirty="0">
              <a:solidFill>
                <a:srgbClr val="3366FF"/>
              </a:solidFill>
            </a:endParaRPr>
          </a:p>
          <a:p>
            <a:r>
              <a:rPr lang="en-US" altLang="en-US" sz="2400" dirty="0"/>
              <a:t>Secondary storage – extension of main memory that provides large </a:t>
            </a:r>
            <a:r>
              <a:rPr lang="en-US" altLang="en-US" sz="2400" b="1" dirty="0">
                <a:solidFill>
                  <a:srgbClr val="3366FF"/>
                </a:solidFill>
              </a:rPr>
              <a:t>nonvolatile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/>
              <a:t>storage capacity</a:t>
            </a:r>
          </a:p>
          <a:p>
            <a:endParaRPr lang="en-US" altLang="en-US" sz="2400" dirty="0"/>
          </a:p>
          <a:p>
            <a:r>
              <a:rPr lang="en-US" altLang="en-US" sz="2400" dirty="0"/>
              <a:t>Hard disks – rigid metal or glass platters covered with magnetic recording material </a:t>
            </a:r>
          </a:p>
          <a:p>
            <a:pPr lvl="1"/>
            <a:r>
              <a:rPr lang="en-US" altLang="en-US" sz="1400" dirty="0"/>
              <a:t>Disk surface is logically divided into </a:t>
            </a:r>
            <a:r>
              <a:rPr lang="en-US" altLang="en-US" sz="1400" b="1" dirty="0">
                <a:solidFill>
                  <a:srgbClr val="3366FF"/>
                </a:solidFill>
              </a:rPr>
              <a:t>tracks</a:t>
            </a:r>
            <a:r>
              <a:rPr lang="en-US" altLang="en-US" sz="1400" dirty="0"/>
              <a:t>, which are subdivided into </a:t>
            </a:r>
            <a:r>
              <a:rPr lang="en-US" altLang="en-US" sz="1400" b="1" dirty="0">
                <a:solidFill>
                  <a:srgbClr val="3366FF"/>
                </a:solidFill>
              </a:rPr>
              <a:t>sectors</a:t>
            </a:r>
          </a:p>
          <a:p>
            <a:pPr lvl="1"/>
            <a:r>
              <a:rPr lang="en-US" altLang="en-US" sz="1400" dirty="0"/>
              <a:t>The </a:t>
            </a:r>
            <a:r>
              <a:rPr lang="en-US" altLang="en-US" sz="1400" b="1" dirty="0">
                <a:solidFill>
                  <a:srgbClr val="3366FF"/>
                </a:solidFill>
              </a:rPr>
              <a:t>disk controller </a:t>
            </a:r>
            <a:r>
              <a:rPr lang="en-US" altLang="en-US" sz="1400" dirty="0"/>
              <a:t>determines the logical interaction between the device and the computer </a:t>
            </a:r>
          </a:p>
          <a:p>
            <a:pPr lvl="1"/>
            <a:endParaRPr lang="en-US" altLang="en-US" sz="1400" dirty="0"/>
          </a:p>
          <a:p>
            <a:r>
              <a:rPr lang="en-US" altLang="en-US" sz="2400" b="1" dirty="0">
                <a:solidFill>
                  <a:srgbClr val="3366FF"/>
                </a:solidFill>
              </a:rPr>
              <a:t>Solid-state disks </a:t>
            </a:r>
            <a:r>
              <a:rPr lang="en-US" altLang="en-US" sz="2400" dirty="0"/>
              <a:t>– faster than hard disks, nonvolatile</a:t>
            </a:r>
          </a:p>
          <a:p>
            <a:pPr lvl="1"/>
            <a:r>
              <a:rPr lang="en-US" altLang="en-US" sz="1400" dirty="0"/>
              <a:t>Various technologies</a:t>
            </a:r>
          </a:p>
          <a:p>
            <a:pPr lvl="1"/>
            <a:r>
              <a:rPr lang="en-US" altLang="en-US" sz="1400" dirty="0"/>
              <a:t>Becoming more popular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976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Storage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Storage systems organized in hierarchy</a:t>
            </a:r>
          </a:p>
          <a:p>
            <a:pPr lvl="1"/>
            <a:r>
              <a:rPr lang="en-US" altLang="en-US" sz="2000" dirty="0"/>
              <a:t>Speed</a:t>
            </a:r>
          </a:p>
          <a:p>
            <a:pPr lvl="1"/>
            <a:r>
              <a:rPr lang="en-US" altLang="en-US" sz="2000" dirty="0"/>
              <a:t>Cost</a:t>
            </a:r>
          </a:p>
          <a:p>
            <a:pPr lvl="1"/>
            <a:r>
              <a:rPr lang="en-US" altLang="en-US" sz="2000" dirty="0"/>
              <a:t>Volatility</a:t>
            </a:r>
          </a:p>
          <a:p>
            <a:endParaRPr lang="en-US" altLang="en-US" sz="2400" b="1" dirty="0">
              <a:solidFill>
                <a:srgbClr val="3366FF"/>
              </a:solidFill>
            </a:endParaRPr>
          </a:p>
          <a:p>
            <a:r>
              <a:rPr lang="en-US" altLang="en-US" sz="2400" b="1" dirty="0">
                <a:solidFill>
                  <a:srgbClr val="3366FF"/>
                </a:solidFill>
              </a:rPr>
              <a:t>Caching</a:t>
            </a:r>
            <a:r>
              <a:rPr lang="en-US" altLang="en-US" sz="2400" dirty="0"/>
              <a:t> – copying information into faster storage system; main memory can be viewed as a cache for secondary storage</a:t>
            </a:r>
          </a:p>
          <a:p>
            <a:endParaRPr lang="en-US" altLang="en-US" sz="2400" b="1" dirty="0">
              <a:solidFill>
                <a:srgbClr val="3366FF"/>
              </a:solidFill>
            </a:endParaRPr>
          </a:p>
          <a:p>
            <a:r>
              <a:rPr lang="en-US" altLang="en-US" sz="2400" b="1" dirty="0">
                <a:solidFill>
                  <a:srgbClr val="3366FF"/>
                </a:solidFill>
              </a:rPr>
              <a:t>Device Driver </a:t>
            </a:r>
            <a:r>
              <a:rPr lang="en-US" altLang="en-US" sz="2400" dirty="0"/>
              <a:t>for each device controller to manage I/O</a:t>
            </a:r>
          </a:p>
          <a:p>
            <a:pPr lvl="1"/>
            <a:r>
              <a:rPr lang="en-US" altLang="en-US" sz="2000" dirty="0"/>
              <a:t>Provides </a:t>
            </a:r>
            <a:r>
              <a:rPr lang="en-US" altLang="en-US" sz="2000" dirty="0">
                <a:solidFill>
                  <a:srgbClr val="FF0000"/>
                </a:solidFill>
              </a:rPr>
              <a:t>uniform interface </a:t>
            </a:r>
            <a:r>
              <a:rPr lang="en-US" altLang="en-US" sz="2000" dirty="0"/>
              <a:t>between controller and kernel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17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Storage-device hierarchy</a:t>
            </a:r>
            <a:endParaRPr lang="en-US" dirty="0"/>
          </a:p>
        </p:txBody>
      </p:sp>
      <p:pic>
        <p:nvPicPr>
          <p:cNvPr id="4" name="Picture 3" descr="C:\Users\as668\Desktop\1_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504783"/>
            <a:ext cx="5322887" cy="443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507079" y="1263316"/>
            <a:ext cx="5295900" cy="504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07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Performance of various levels of storage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pitchFamily="-84" charset="2"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    Movement between levels of storage hierarchy can be </a:t>
            </a: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explicit</a:t>
            </a:r>
            <a:r>
              <a:rPr lang="en-US" dirty="0">
                <a:ea typeface="ＭＳ Ｐゴシック" charset="0"/>
                <a:cs typeface="ＭＳ Ｐゴシック" charset="0"/>
              </a:rPr>
              <a:t> or </a:t>
            </a: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implicit</a:t>
            </a:r>
          </a:p>
        </p:txBody>
      </p:sp>
      <p:pic>
        <p:nvPicPr>
          <p:cNvPr id="44036" name="Picture 1" descr="1_1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93" y="1349374"/>
            <a:ext cx="8512632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061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Migration of data “A” from disk to register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Multitasking environments must be careful to use most recent value, no matter where it is stored in the storage hierarchy</a:t>
            </a: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Multiprocessor environment must provide </a:t>
            </a:r>
            <a:r>
              <a:rPr lang="en-US" altLang="en-US" sz="2400" b="1" dirty="0">
                <a:solidFill>
                  <a:srgbClr val="3366FF"/>
                </a:solidFill>
              </a:rPr>
              <a:t>cache coherency </a:t>
            </a:r>
            <a:r>
              <a:rPr lang="en-US" altLang="en-US" sz="2400" dirty="0"/>
              <a:t>in hardware such that all CPUs have the most recent value in their cache</a:t>
            </a:r>
            <a:endParaRPr lang="en-US" altLang="en-US" sz="600" dirty="0"/>
          </a:p>
          <a:p>
            <a:r>
              <a:rPr lang="en-US" altLang="en-US" sz="2400" dirty="0"/>
              <a:t>Distributed environment situation even more complex</a:t>
            </a:r>
          </a:p>
          <a:p>
            <a:pPr lvl="1"/>
            <a:r>
              <a:rPr lang="en-US" altLang="en-US" sz="2000" dirty="0"/>
              <a:t>Several copies of a datum can exist</a:t>
            </a:r>
          </a:p>
          <a:p>
            <a:pPr lvl="1"/>
            <a:r>
              <a:rPr lang="en-US" altLang="en-US" sz="2000" dirty="0"/>
              <a:t>Various solutions covered in Chapter 17</a:t>
            </a:r>
          </a:p>
        </p:txBody>
      </p:sp>
      <p:pic>
        <p:nvPicPr>
          <p:cNvPr id="45060" name="Picture 5" descr="C:\Users\as668\Desktop\1_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0" y="2211388"/>
            <a:ext cx="65595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25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highlights &amp; 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4936289" cy="491364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Grading details</a:t>
            </a:r>
          </a:p>
          <a:p>
            <a:pPr lvl="1"/>
            <a:r>
              <a:rPr lang="en-US" dirty="0"/>
              <a:t>Mid-term		(6)</a:t>
            </a:r>
          </a:p>
          <a:p>
            <a:pPr lvl="1"/>
            <a:r>
              <a:rPr lang="en-US" dirty="0"/>
              <a:t>Final			(</a:t>
            </a:r>
            <a:r>
              <a:rPr lang="fa-IR" dirty="0"/>
              <a:t>9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Homeworks</a:t>
            </a:r>
            <a:r>
              <a:rPr lang="en-US" dirty="0"/>
              <a:t>		(2)</a:t>
            </a:r>
          </a:p>
          <a:p>
            <a:pPr lvl="1"/>
            <a:r>
              <a:rPr lang="en-US" dirty="0"/>
              <a:t>Project(s)		(2)</a:t>
            </a:r>
          </a:p>
          <a:p>
            <a:pPr lvl="1"/>
            <a:r>
              <a:rPr lang="en-US" dirty="0"/>
              <a:t>Presence		(1)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TA</a:t>
            </a:r>
          </a:p>
          <a:p>
            <a:pPr lvl="1"/>
            <a:r>
              <a:rPr lang="en-US" dirty="0"/>
              <a:t>Amirhossein </a:t>
            </a:r>
            <a:r>
              <a:rPr lang="en-US" dirty="0" err="1"/>
              <a:t>Jhale</a:t>
            </a:r>
            <a:r>
              <a:rPr lang="en-US" dirty="0"/>
              <a:t> </a:t>
            </a:r>
            <a:r>
              <a:rPr lang="en-US" dirty="0" err="1"/>
              <a:t>Mehrabi</a:t>
            </a:r>
            <a:endParaRPr lang="en-US" dirty="0"/>
          </a:p>
          <a:p>
            <a:pPr lvl="1"/>
            <a:r>
              <a:rPr lang="en-US" dirty="0" err="1"/>
              <a:t>Mahshid</a:t>
            </a:r>
            <a:r>
              <a:rPr lang="en-US"/>
              <a:t> Shiri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95950" y="1307432"/>
            <a:ext cx="5137150" cy="4530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Ø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Highlights</a:t>
            </a:r>
          </a:p>
          <a:p>
            <a:pPr lvl="1"/>
            <a:r>
              <a:rPr lang="en-US" altLang="en-US" dirty="0"/>
              <a:t>What Operating Systems Do</a:t>
            </a:r>
          </a:p>
          <a:p>
            <a:pPr lvl="1"/>
            <a:r>
              <a:rPr lang="en-US" altLang="en-US" dirty="0"/>
              <a:t>Computer-System Organization</a:t>
            </a:r>
          </a:p>
          <a:p>
            <a:pPr lvl="1"/>
            <a:r>
              <a:rPr lang="en-US" altLang="en-US" dirty="0"/>
              <a:t>Computer-System Architecture</a:t>
            </a:r>
          </a:p>
          <a:p>
            <a:pPr lvl="1"/>
            <a:r>
              <a:rPr lang="en-US" altLang="en-US" dirty="0"/>
              <a:t>Operating-System Structure</a:t>
            </a:r>
          </a:p>
          <a:p>
            <a:pPr lvl="1"/>
            <a:r>
              <a:rPr lang="en-US" altLang="en-US" dirty="0"/>
              <a:t>Operating-System Operations</a:t>
            </a:r>
          </a:p>
          <a:p>
            <a:pPr lvl="1"/>
            <a:r>
              <a:rPr lang="en-US" altLang="en-US" dirty="0"/>
              <a:t>Process Management</a:t>
            </a:r>
          </a:p>
          <a:p>
            <a:pPr lvl="1"/>
            <a:r>
              <a:rPr lang="en-US" altLang="en-US" dirty="0"/>
              <a:t>Memory Management</a:t>
            </a:r>
          </a:p>
          <a:p>
            <a:pPr lvl="1"/>
            <a:r>
              <a:rPr lang="en-US" altLang="en-US" dirty="0"/>
              <a:t>Storage Management</a:t>
            </a:r>
          </a:p>
          <a:p>
            <a:pPr lvl="1"/>
            <a:r>
              <a:rPr lang="en-US" altLang="en-US" dirty="0"/>
              <a:t>Protection and Security</a:t>
            </a:r>
          </a:p>
          <a:p>
            <a:pPr lvl="1"/>
            <a:r>
              <a:rPr lang="en-US" altLang="en-US" dirty="0"/>
              <a:t>Kernel Data Structures</a:t>
            </a:r>
          </a:p>
          <a:p>
            <a:pPr lvl="1"/>
            <a:r>
              <a:rPr lang="en-US" altLang="en-US" dirty="0"/>
              <a:t>Computing Environments</a:t>
            </a:r>
          </a:p>
          <a:p>
            <a:pPr lvl="1"/>
            <a:r>
              <a:rPr lang="en-US" altLang="en-US" dirty="0"/>
              <a:t>Open-Source Operating Systems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792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Cache memory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93006" y="1167846"/>
            <a:ext cx="6453014" cy="22484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7467143" y="1561643"/>
            <a:ext cx="4166513" cy="3709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150341" y="3416299"/>
            <a:ext cx="6896190" cy="292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78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DMA: direct memory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4809289" cy="4913647"/>
          </a:xfrm>
        </p:spPr>
        <p:txBody>
          <a:bodyPr/>
          <a:lstStyle/>
          <a:p>
            <a:r>
              <a:rPr lang="en-US" dirty="0"/>
              <a:t>IO operations</a:t>
            </a:r>
          </a:p>
          <a:p>
            <a:pPr lvl="1"/>
            <a:r>
              <a:rPr lang="en-US" dirty="0"/>
              <a:t>Programmed IO (polling)</a:t>
            </a:r>
          </a:p>
          <a:p>
            <a:pPr lvl="1"/>
            <a:r>
              <a:rPr lang="en-US" dirty="0"/>
              <a:t>Interrupt-driven</a:t>
            </a:r>
          </a:p>
          <a:p>
            <a:pPr lvl="1"/>
            <a:r>
              <a:rPr lang="en-US" dirty="0"/>
              <a:t>DMA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Whether</a:t>
            </a:r>
            <a:r>
              <a:rPr lang="en-US" dirty="0"/>
              <a:t> a read or write is requested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address of the I/O device</a:t>
            </a:r>
          </a:p>
          <a:p>
            <a:pPr lvl="2"/>
            <a:r>
              <a:rPr lang="en-US" dirty="0"/>
              <a:t>The starting</a:t>
            </a:r>
            <a:r>
              <a:rPr lang="en-US" dirty="0">
                <a:solidFill>
                  <a:srgbClr val="FF0000"/>
                </a:solidFill>
              </a:rPr>
              <a:t> location in memory </a:t>
            </a:r>
            <a:r>
              <a:rPr lang="en-US" dirty="0"/>
              <a:t>to read data/write data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number</a:t>
            </a:r>
            <a:r>
              <a:rPr lang="en-US" dirty="0"/>
              <a:t> of words</a:t>
            </a:r>
          </a:p>
        </p:txBody>
      </p:sp>
      <p:pic>
        <p:nvPicPr>
          <p:cNvPr id="4" name="Picture 5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1263316"/>
            <a:ext cx="6830125" cy="439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365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98114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Computer-system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Most</a:t>
            </a:r>
            <a:r>
              <a:rPr lang="en-US" altLang="en-US" sz="2400" dirty="0"/>
              <a:t> systems use </a:t>
            </a:r>
            <a:r>
              <a:rPr lang="en-US" altLang="en-US" sz="2400" dirty="0">
                <a:solidFill>
                  <a:srgbClr val="FF0000"/>
                </a:solidFill>
              </a:rPr>
              <a:t>a single general-purpose processor</a:t>
            </a:r>
          </a:p>
          <a:p>
            <a:pPr lvl="1"/>
            <a:r>
              <a:rPr lang="en-US" altLang="en-US" sz="2000" dirty="0"/>
              <a:t>Most systems </a:t>
            </a:r>
            <a:r>
              <a:rPr lang="en-US" altLang="en-US" sz="2000" dirty="0">
                <a:solidFill>
                  <a:srgbClr val="FF0000"/>
                </a:solidFill>
              </a:rPr>
              <a:t>have special-purpose processors </a:t>
            </a:r>
            <a:r>
              <a:rPr lang="en-US" altLang="en-US" sz="2000" dirty="0"/>
              <a:t>as well</a:t>
            </a:r>
            <a:endParaRPr lang="en-US" altLang="en-US" sz="700" dirty="0"/>
          </a:p>
          <a:p>
            <a:endParaRPr lang="en-US" altLang="en-US" sz="2400" b="1" dirty="0">
              <a:solidFill>
                <a:srgbClr val="3366FF"/>
              </a:solidFill>
            </a:endParaRPr>
          </a:p>
          <a:p>
            <a:r>
              <a:rPr lang="en-US" altLang="en-US" sz="2400" b="1" dirty="0">
                <a:solidFill>
                  <a:srgbClr val="3366FF"/>
                </a:solidFill>
              </a:rPr>
              <a:t>Multiprocessors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systems growing in use and importance</a:t>
            </a:r>
          </a:p>
          <a:p>
            <a:pPr lvl="1"/>
            <a:r>
              <a:rPr lang="en-US" altLang="en-US" sz="2000" dirty="0"/>
              <a:t>Also known as </a:t>
            </a:r>
            <a:r>
              <a:rPr lang="en-US" altLang="en-US" sz="2000" b="1" dirty="0">
                <a:solidFill>
                  <a:srgbClr val="3366FF"/>
                </a:solidFill>
              </a:rPr>
              <a:t>parallel systems</a:t>
            </a:r>
            <a:r>
              <a:rPr lang="en-US" altLang="en-US" sz="2000" dirty="0"/>
              <a:t>, </a:t>
            </a:r>
            <a:r>
              <a:rPr lang="en-US" altLang="en-US" sz="2000" b="1" dirty="0">
                <a:solidFill>
                  <a:srgbClr val="3366FF"/>
                </a:solidFill>
              </a:rPr>
              <a:t>tightly-coupled systems</a:t>
            </a:r>
          </a:p>
          <a:p>
            <a:pPr lvl="1"/>
            <a:r>
              <a:rPr lang="en-US" altLang="en-US" sz="2000" dirty="0"/>
              <a:t>Advantages include: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sz="1800" b="1" dirty="0">
                <a:solidFill>
                  <a:srgbClr val="3366FF"/>
                </a:solidFill>
              </a:rPr>
              <a:t>Increased throughput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sz="1800" b="1" dirty="0">
                <a:solidFill>
                  <a:srgbClr val="3366FF"/>
                </a:solidFill>
              </a:rPr>
              <a:t>Economy of scale </a:t>
            </a:r>
            <a:r>
              <a:rPr lang="en-US" altLang="en-US" sz="1800" dirty="0"/>
              <a:t>– </a:t>
            </a:r>
            <a:r>
              <a:rPr lang="en-US" altLang="en-US" sz="1800" dirty="0">
                <a:solidFill>
                  <a:srgbClr val="00B050"/>
                </a:solidFill>
              </a:rPr>
              <a:t>multiprocessors </a:t>
            </a:r>
            <a:r>
              <a:rPr lang="en-US" altLang="en-US" sz="1800" dirty="0"/>
              <a:t>vs. </a:t>
            </a:r>
            <a:r>
              <a:rPr lang="en-US" altLang="en-US" sz="1800" dirty="0">
                <a:solidFill>
                  <a:srgbClr val="00B050"/>
                </a:solidFill>
              </a:rPr>
              <a:t>multiple single processor</a:t>
            </a:r>
            <a:endParaRPr lang="en-US" altLang="en-US" sz="1800" b="1" dirty="0">
              <a:solidFill>
                <a:srgbClr val="00B050"/>
              </a:solidFill>
            </a:endParaRP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sz="1800" b="1" dirty="0">
                <a:solidFill>
                  <a:srgbClr val="3366FF"/>
                </a:solidFill>
              </a:rPr>
              <a:t>Increased reliability </a:t>
            </a:r>
            <a:r>
              <a:rPr lang="en-US" altLang="en-US" sz="1800" dirty="0"/>
              <a:t>– </a:t>
            </a:r>
            <a:r>
              <a:rPr lang="en-US" altLang="en-US" sz="1800" dirty="0">
                <a:solidFill>
                  <a:srgbClr val="00B050"/>
                </a:solidFill>
              </a:rPr>
              <a:t>graceful degradation</a:t>
            </a:r>
            <a:r>
              <a:rPr lang="en-US" altLang="en-US" sz="1800" dirty="0"/>
              <a:t> or </a:t>
            </a:r>
            <a:r>
              <a:rPr lang="en-US" altLang="en-US" sz="1800" dirty="0">
                <a:solidFill>
                  <a:srgbClr val="00B050"/>
                </a:solidFill>
              </a:rPr>
              <a:t>fault tolerance</a:t>
            </a:r>
          </a:p>
          <a:p>
            <a:pPr lvl="1"/>
            <a:r>
              <a:rPr lang="en-US" altLang="en-US" sz="2000" dirty="0"/>
              <a:t>Two types: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sz="1800" b="1" dirty="0">
                <a:solidFill>
                  <a:srgbClr val="3366FF"/>
                </a:solidFill>
              </a:rPr>
              <a:t>Asymmetric Multiprocessing </a:t>
            </a:r>
            <a:r>
              <a:rPr lang="en-US" altLang="en-US" sz="1800" dirty="0"/>
              <a:t>– each processor is assigned a specie task (boss-worker).</a:t>
            </a:r>
          </a:p>
          <a:p>
            <a:pPr marL="1200150" lvl="2" indent="-342900">
              <a:buFont typeface="Arial" panose="020B0604020202020204" pitchFamily="34" charset="0"/>
              <a:buAutoNum type="arabicPeriod"/>
            </a:pPr>
            <a:r>
              <a:rPr lang="en-US" altLang="en-US" sz="1800" b="1" dirty="0">
                <a:solidFill>
                  <a:srgbClr val="3366FF"/>
                </a:solidFill>
              </a:rPr>
              <a:t>Symmetric Multiprocessing </a:t>
            </a:r>
            <a:r>
              <a:rPr lang="en-US" altLang="en-US" sz="1800" dirty="0"/>
              <a:t>– each processor performs all tasks</a:t>
            </a:r>
          </a:p>
          <a:p>
            <a:pPr marL="1200150" lvl="2" indent="-342900">
              <a:buFont typeface="Webdings" panose="05030102010509060703" pitchFamily="18" charset="2"/>
              <a:buNone/>
            </a:pPr>
            <a:endParaRPr lang="en-US" altLang="en-US" sz="1800" dirty="0">
              <a:solidFill>
                <a:srgbClr val="3366FF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507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Symmetric multiprocessing architecture</a:t>
            </a:r>
            <a:endParaRPr lang="en-US" dirty="0"/>
          </a:p>
        </p:txBody>
      </p:sp>
      <p:pic>
        <p:nvPicPr>
          <p:cNvPr id="4" name="Picture 7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79" y="1265647"/>
            <a:ext cx="6523037" cy="3591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5011" y="5041900"/>
            <a:ext cx="6801602" cy="1135063"/>
          </a:xfrm>
        </p:spPr>
        <p:txBody>
          <a:bodyPr>
            <a:noAutofit/>
          </a:bodyPr>
          <a:lstStyle/>
          <a:p>
            <a:r>
              <a:rPr lang="en-US" altLang="en-US" sz="1900" dirty="0"/>
              <a:t>Multiprocessors memory access divisions:</a:t>
            </a:r>
          </a:p>
          <a:p>
            <a:pPr lvl="1"/>
            <a:r>
              <a:rPr lang="en-US" sz="1500" dirty="0">
                <a:solidFill>
                  <a:srgbClr val="0070C0"/>
                </a:solidFill>
              </a:rPr>
              <a:t>UMA</a:t>
            </a:r>
            <a:r>
              <a:rPr lang="en-US" sz="1500" dirty="0"/>
              <a:t> (uniform memory access)</a:t>
            </a:r>
          </a:p>
          <a:p>
            <a:pPr lvl="1"/>
            <a:r>
              <a:rPr lang="en-US" altLang="en-US" sz="1500" dirty="0">
                <a:solidFill>
                  <a:srgbClr val="0070C0"/>
                </a:solidFill>
              </a:rPr>
              <a:t>NUMA</a:t>
            </a:r>
            <a:r>
              <a:rPr lang="en-US" altLang="en-US" sz="1500" dirty="0"/>
              <a:t> (non-uniform memory access)</a:t>
            </a:r>
          </a:p>
        </p:txBody>
      </p:sp>
    </p:spTree>
    <p:extLst>
      <p:ext uri="{BB962C8B-B14F-4D97-AF65-F5344CB8AC3E}">
        <p14:creationId xmlns:p14="http://schemas.microsoft.com/office/powerpoint/2010/main" val="110246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Symmetric multiprocessing </a:t>
            </a:r>
            <a:r>
              <a:rPr lang="en-US" dirty="0"/>
              <a:t>organization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916737" y="1111752"/>
            <a:ext cx="6782763" cy="50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45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 dual-core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11" y="1689100"/>
            <a:ext cx="4614027" cy="3700463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Multi-chip and </a:t>
            </a:r>
            <a:r>
              <a:rPr lang="en-US" altLang="en-US" sz="1800" b="1" dirty="0">
                <a:solidFill>
                  <a:srgbClr val="3366FF"/>
                </a:solidFill>
              </a:rPr>
              <a:t>multicore</a:t>
            </a:r>
          </a:p>
          <a:p>
            <a:r>
              <a:rPr lang="en-US" altLang="en-US" sz="1800" dirty="0"/>
              <a:t>Systems containing all chips</a:t>
            </a:r>
            <a:endParaRPr lang="en-US" altLang="en-US" sz="1800" b="1" dirty="0">
              <a:solidFill>
                <a:srgbClr val="3366FF"/>
              </a:solidFill>
            </a:endParaRPr>
          </a:p>
          <a:p>
            <a:pPr lvl="1"/>
            <a:r>
              <a:rPr lang="en-US" altLang="en-US" sz="1800" dirty="0"/>
              <a:t>Chassis containing multiple separate systems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Advantage:</a:t>
            </a:r>
          </a:p>
          <a:p>
            <a:pPr lvl="1"/>
            <a:r>
              <a:rPr lang="en-US" altLang="en-US" sz="1600" dirty="0">
                <a:solidFill>
                  <a:srgbClr val="00B050"/>
                </a:solidFill>
              </a:rPr>
              <a:t>Faster communications</a:t>
            </a:r>
          </a:p>
          <a:p>
            <a:pPr lvl="1"/>
            <a:r>
              <a:rPr lang="en-US" altLang="en-US" sz="1600" dirty="0">
                <a:solidFill>
                  <a:srgbClr val="00B050"/>
                </a:solidFill>
              </a:rPr>
              <a:t>Less power consumption</a:t>
            </a:r>
          </a:p>
          <a:p>
            <a:endParaRPr lang="en-US" altLang="en-US" sz="2000" dirty="0">
              <a:solidFill>
                <a:srgbClr val="00B050"/>
              </a:solidFill>
            </a:endParaRPr>
          </a:p>
          <a:p>
            <a:r>
              <a:rPr lang="en-US" altLang="en-US" sz="2000" dirty="0">
                <a:solidFill>
                  <a:srgbClr val="FF0000"/>
                </a:solidFill>
              </a:rPr>
              <a:t>Disadvantage: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Performance gap of CPU utilization by software</a:t>
            </a:r>
          </a:p>
          <a:p>
            <a:endParaRPr lang="en-US" dirty="0"/>
          </a:p>
        </p:txBody>
      </p:sp>
      <p:pic>
        <p:nvPicPr>
          <p:cNvPr id="4" name="Picture 10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605589"/>
            <a:ext cx="6246813" cy="4037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310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Intel core i7-990X block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061261" y="1741956"/>
            <a:ext cx="7082740" cy="421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32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Blade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2246576"/>
            <a:ext cx="7107989" cy="393038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Multiple</a:t>
            </a:r>
            <a:r>
              <a:rPr lang="en-US" sz="2400" dirty="0"/>
              <a:t> processor boards, I/O boards, and networking boards are placed in the </a:t>
            </a:r>
            <a:r>
              <a:rPr lang="en-US" sz="2400" dirty="0">
                <a:solidFill>
                  <a:srgbClr val="FF0000"/>
                </a:solidFill>
              </a:rPr>
              <a:t>same chassis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Each blade-processor </a:t>
            </a:r>
          </a:p>
          <a:p>
            <a:pPr lvl="1"/>
            <a:r>
              <a:rPr lang="en-US" sz="2000" dirty="0"/>
              <a:t>boots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independently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runs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its own OS</a:t>
            </a:r>
            <a:r>
              <a:rPr lang="en-US" sz="2000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2005276"/>
            <a:ext cx="4268135" cy="294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90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Clustered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6801602" cy="4913647"/>
          </a:xfrm>
        </p:spPr>
        <p:txBody>
          <a:bodyPr>
            <a:noAutofit/>
          </a:bodyPr>
          <a:lstStyle/>
          <a:p>
            <a:r>
              <a:rPr lang="en-US" altLang="en-US" sz="1900" dirty="0"/>
              <a:t>Like multiprocessor systems, but multiple systems working together (</a:t>
            </a:r>
            <a:r>
              <a:rPr lang="en-US" altLang="en-US" sz="1600" b="1" dirty="0">
                <a:solidFill>
                  <a:srgbClr val="3366FF"/>
                </a:solidFill>
              </a:rPr>
              <a:t>loosely-coupled systems</a:t>
            </a:r>
            <a:r>
              <a:rPr lang="en-US" altLang="en-US" sz="1600" dirty="0"/>
              <a:t>)</a:t>
            </a:r>
            <a:endParaRPr lang="en-US" altLang="en-US" sz="1500" dirty="0"/>
          </a:p>
          <a:p>
            <a:r>
              <a:rPr lang="en-US" altLang="en-US" sz="1900" dirty="0"/>
              <a:t>Usually sharing storage via a </a:t>
            </a:r>
            <a:r>
              <a:rPr lang="en-US" altLang="en-US" sz="1900" b="1" dirty="0">
                <a:solidFill>
                  <a:srgbClr val="3366FF"/>
                </a:solidFill>
              </a:rPr>
              <a:t>storage-area network (SAN)</a:t>
            </a:r>
          </a:p>
          <a:p>
            <a:r>
              <a:rPr lang="en-US" altLang="en-US" sz="1900" dirty="0"/>
              <a:t>Provides a </a:t>
            </a:r>
            <a:r>
              <a:rPr lang="en-US" altLang="en-US" sz="1900" b="1" dirty="0">
                <a:solidFill>
                  <a:srgbClr val="3366FF"/>
                </a:solidFill>
              </a:rPr>
              <a:t>high-availability</a:t>
            </a:r>
            <a:r>
              <a:rPr lang="en-US" altLang="en-US" sz="1900" b="1" dirty="0"/>
              <a:t> </a:t>
            </a:r>
            <a:r>
              <a:rPr lang="en-US" altLang="en-US" sz="1900" dirty="0"/>
              <a:t>service which survives failures</a:t>
            </a:r>
          </a:p>
          <a:p>
            <a:pPr lvl="1"/>
            <a:r>
              <a:rPr lang="en-US" altLang="en-US" sz="1900" b="1" dirty="0">
                <a:solidFill>
                  <a:srgbClr val="3366FF"/>
                </a:solidFill>
              </a:rPr>
              <a:t>Asymmetric clustering</a:t>
            </a:r>
            <a:r>
              <a:rPr lang="en-US" altLang="en-US" sz="1900" dirty="0">
                <a:solidFill>
                  <a:srgbClr val="3366FF"/>
                </a:solidFill>
              </a:rPr>
              <a:t> </a:t>
            </a:r>
            <a:r>
              <a:rPr lang="en-US" altLang="en-US" sz="1900" dirty="0"/>
              <a:t>has one machine in hot-standby mode</a:t>
            </a:r>
          </a:p>
          <a:p>
            <a:pPr lvl="1"/>
            <a:r>
              <a:rPr lang="en-US" altLang="en-US" sz="1900" b="1" dirty="0">
                <a:solidFill>
                  <a:srgbClr val="3366FF"/>
                </a:solidFill>
              </a:rPr>
              <a:t>Symmetric clustering</a:t>
            </a:r>
            <a:r>
              <a:rPr lang="en-US" altLang="en-US" sz="1900" dirty="0">
                <a:solidFill>
                  <a:srgbClr val="3366FF"/>
                </a:solidFill>
              </a:rPr>
              <a:t> </a:t>
            </a:r>
            <a:r>
              <a:rPr lang="en-US" altLang="en-US" sz="1900" dirty="0"/>
              <a:t>has multiple nodes running applications, monitoring each other</a:t>
            </a:r>
          </a:p>
          <a:p>
            <a:endParaRPr lang="en-US" altLang="en-US" sz="1900" dirty="0"/>
          </a:p>
          <a:p>
            <a:r>
              <a:rPr lang="en-US" altLang="en-US" sz="1900" dirty="0"/>
              <a:t>Some clusters are for </a:t>
            </a:r>
            <a:r>
              <a:rPr lang="en-US" altLang="en-US" sz="1900" b="1" dirty="0">
                <a:solidFill>
                  <a:srgbClr val="3366FF"/>
                </a:solidFill>
              </a:rPr>
              <a:t>high-performance computing (HPC)</a:t>
            </a:r>
          </a:p>
          <a:p>
            <a:pPr lvl="1"/>
            <a:r>
              <a:rPr lang="en-US" altLang="en-US" sz="1900" dirty="0"/>
              <a:t>Applications must be written to use </a:t>
            </a:r>
            <a:r>
              <a:rPr lang="en-US" altLang="en-US" sz="1900" b="1" dirty="0">
                <a:solidFill>
                  <a:srgbClr val="3366FF"/>
                </a:solidFill>
              </a:rPr>
              <a:t>parallelization</a:t>
            </a:r>
          </a:p>
          <a:p>
            <a:endParaRPr lang="en-US" altLang="en-US" sz="1900" dirty="0"/>
          </a:p>
          <a:p>
            <a:r>
              <a:rPr lang="en-US" altLang="en-US" sz="1900" dirty="0"/>
              <a:t>Some have</a:t>
            </a:r>
            <a:r>
              <a:rPr lang="en-US" altLang="en-US" sz="1900" b="1" dirty="0">
                <a:solidFill>
                  <a:srgbClr val="3366FF"/>
                </a:solidFill>
              </a:rPr>
              <a:t> distributed lock manager </a:t>
            </a:r>
            <a:r>
              <a:rPr lang="en-US" altLang="en-US" sz="1900" dirty="0"/>
              <a:t>(</a:t>
            </a:r>
            <a:r>
              <a:rPr lang="en-US" altLang="en-US" sz="1900" b="1" dirty="0">
                <a:solidFill>
                  <a:srgbClr val="3366FF"/>
                </a:solidFill>
              </a:rPr>
              <a:t>DLM</a:t>
            </a:r>
            <a:r>
              <a:rPr lang="en-US" altLang="en-US" sz="1900" dirty="0"/>
              <a:t>) to avoid conflicting operations</a:t>
            </a:r>
          </a:p>
          <a:p>
            <a:endParaRPr lang="en-US" sz="1900" dirty="0"/>
          </a:p>
        </p:txBody>
      </p:sp>
      <p:pic>
        <p:nvPicPr>
          <p:cNvPr id="4" name="Content Placeholder 3" descr="1.0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76" b="-3476"/>
          <a:stretch>
            <a:fillRect/>
          </a:stretch>
        </p:blipFill>
        <p:spPr>
          <a:xfrm>
            <a:off x="7329488" y="1925639"/>
            <a:ext cx="4685671" cy="311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8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621" y="1263316"/>
            <a:ext cx="7062748" cy="50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700" y="1257300"/>
            <a:ext cx="5214351" cy="3644899"/>
          </a:xfrm>
        </p:spPr>
        <p:txBody>
          <a:bodyPr/>
          <a:lstStyle/>
          <a:p>
            <a:r>
              <a:rPr lang="en-US" dirty="0"/>
              <a:t>Operating System </a:t>
            </a:r>
            <a:r>
              <a:rPr lang="en-US" dirty="0">
                <a:solidFill>
                  <a:srgbClr val="FF0000"/>
                </a:solidFill>
              </a:rPr>
              <a:t>Structure</a:t>
            </a:r>
          </a:p>
        </p:txBody>
      </p:sp>
      <p:pic>
        <p:nvPicPr>
          <p:cNvPr id="2056" name="Picture 8" descr="http://www.sqliteviewer.com/img/osandbrowserssql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776620"/>
            <a:ext cx="5291894" cy="260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684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Operating system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041400"/>
            <a:ext cx="11417968" cy="51355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altLang="en-US" sz="1600" dirty="0"/>
          </a:p>
          <a:p>
            <a:r>
              <a:rPr lang="en-US" altLang="en-US" b="1" dirty="0">
                <a:solidFill>
                  <a:srgbClr val="3366FF"/>
                </a:solidFill>
              </a:rPr>
              <a:t>Multiprogramming</a:t>
            </a:r>
            <a:r>
              <a:rPr lang="en-US" altLang="en-US" sz="1600" dirty="0"/>
              <a:t> (</a:t>
            </a:r>
            <a:r>
              <a:rPr lang="en-US" altLang="en-US" b="1" dirty="0">
                <a:solidFill>
                  <a:srgbClr val="3366FF"/>
                </a:solidFill>
              </a:rPr>
              <a:t>Batch system</a:t>
            </a:r>
            <a:r>
              <a:rPr lang="en-US" altLang="en-US" sz="1600" dirty="0"/>
              <a:t>) needed for </a:t>
            </a:r>
            <a:r>
              <a:rPr lang="en-US" altLang="en-US" sz="1600" dirty="0">
                <a:solidFill>
                  <a:srgbClr val="FF0000"/>
                </a:solidFill>
              </a:rPr>
              <a:t>efficiency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Single</a:t>
            </a:r>
            <a:r>
              <a:rPr lang="en-US" altLang="en-US" sz="1600" dirty="0"/>
              <a:t> user </a:t>
            </a:r>
            <a:r>
              <a:rPr lang="en-US" altLang="en-US" sz="1600" dirty="0">
                <a:solidFill>
                  <a:srgbClr val="FF0000"/>
                </a:solidFill>
              </a:rPr>
              <a:t>cannot</a:t>
            </a:r>
            <a:r>
              <a:rPr lang="en-US" altLang="en-US" sz="1600" dirty="0"/>
              <a:t> keep CPU and I/O devices </a:t>
            </a:r>
            <a:r>
              <a:rPr lang="en-US" altLang="en-US" sz="1600" dirty="0">
                <a:solidFill>
                  <a:srgbClr val="FF0000"/>
                </a:solidFill>
              </a:rPr>
              <a:t>busy</a:t>
            </a:r>
            <a:r>
              <a:rPr lang="en-US" altLang="en-US" sz="1600" dirty="0"/>
              <a:t> at all times</a:t>
            </a:r>
          </a:p>
          <a:p>
            <a:pPr lvl="1"/>
            <a:r>
              <a:rPr lang="en-US" altLang="en-US" sz="1600" dirty="0"/>
              <a:t>Multiprogramming organizes jobs (code and data) so CPU always has one to execute</a:t>
            </a:r>
          </a:p>
          <a:p>
            <a:pPr lvl="1"/>
            <a:r>
              <a:rPr lang="en-US" altLang="en-US" sz="1600" dirty="0"/>
              <a:t>A subset of total jobs in system is kept in memory</a:t>
            </a:r>
          </a:p>
          <a:p>
            <a:pPr lvl="1"/>
            <a:r>
              <a:rPr lang="en-US" altLang="en-US" sz="1600" dirty="0"/>
              <a:t>One job selected and run via </a:t>
            </a:r>
            <a:r>
              <a:rPr lang="en-US" altLang="en-US" b="1" dirty="0">
                <a:solidFill>
                  <a:srgbClr val="3366FF"/>
                </a:solidFill>
              </a:rPr>
              <a:t>job scheduling</a:t>
            </a:r>
          </a:p>
          <a:p>
            <a:pPr lvl="1"/>
            <a:r>
              <a:rPr lang="en-US" altLang="en-US" sz="1600" dirty="0"/>
              <a:t>When it has to wait (for I/O for example), OS switches to another job</a:t>
            </a:r>
          </a:p>
          <a:p>
            <a:pPr lvl="1"/>
            <a:endParaRPr lang="en-US" altLang="en-US" sz="800" dirty="0"/>
          </a:p>
          <a:p>
            <a:pPr lvl="1"/>
            <a:endParaRPr lang="en-US" altLang="en-US" sz="800" dirty="0"/>
          </a:p>
          <a:p>
            <a:pPr lvl="1"/>
            <a:endParaRPr lang="en-US" altLang="en-US" sz="800" dirty="0"/>
          </a:p>
          <a:p>
            <a:r>
              <a:rPr lang="en-US" altLang="en-US" b="1" dirty="0">
                <a:solidFill>
                  <a:srgbClr val="3366FF"/>
                </a:solidFill>
              </a:rPr>
              <a:t>Timesharing </a:t>
            </a:r>
            <a:r>
              <a:rPr lang="en-US" altLang="en-US" sz="1600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multitasking</a:t>
            </a:r>
            <a:r>
              <a:rPr lang="en-US" altLang="en-US" sz="1600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sz="1600" dirty="0"/>
              <a:t>is logical extension in which CPU switches jobs so frequently that users can interact with each job while it is running, creating </a:t>
            </a:r>
            <a:r>
              <a:rPr lang="en-US" altLang="en-US" b="1" dirty="0">
                <a:solidFill>
                  <a:srgbClr val="3366FF"/>
                </a:solidFill>
              </a:rPr>
              <a:t>interactive</a:t>
            </a:r>
            <a:r>
              <a:rPr lang="en-US" altLang="en-US" sz="1600" dirty="0"/>
              <a:t> computing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Response time </a:t>
            </a:r>
            <a:r>
              <a:rPr lang="en-US" altLang="en-US" sz="1600" dirty="0"/>
              <a:t>should be &lt; 1 second</a:t>
            </a:r>
          </a:p>
          <a:p>
            <a:pPr lvl="1"/>
            <a:r>
              <a:rPr lang="en-US" altLang="en-US" sz="1600" dirty="0"/>
              <a:t>Each user has at least one program executing in memory </a:t>
            </a:r>
            <a:r>
              <a:rPr lang="en-US" altLang="en-US" sz="1600" dirty="0">
                <a:sym typeface="Wingdings 3" panose="05040102010807070707" pitchFamily="18" charset="2"/>
              </a:rPr>
              <a:t></a:t>
            </a:r>
            <a:r>
              <a:rPr lang="en-US" altLang="en-US" b="1" dirty="0">
                <a:solidFill>
                  <a:srgbClr val="3366FF"/>
                </a:solidFill>
                <a:sym typeface="Wingdings 3" panose="05040102010807070707" pitchFamily="18" charset="2"/>
              </a:rPr>
              <a:t>process</a:t>
            </a:r>
          </a:p>
          <a:p>
            <a:pPr lvl="1"/>
            <a:r>
              <a:rPr lang="en-US" altLang="en-US" sz="1600" dirty="0">
                <a:sym typeface="Wingdings 3" panose="05040102010807070707" pitchFamily="18" charset="2"/>
              </a:rPr>
              <a:t>If several jobs ready to run at the same time  </a:t>
            </a:r>
            <a:r>
              <a:rPr lang="en-US" altLang="en-US" b="1" dirty="0">
                <a:solidFill>
                  <a:srgbClr val="3366FF"/>
                </a:solidFill>
                <a:sym typeface="Wingdings 3" panose="05040102010807070707" pitchFamily="18" charset="2"/>
              </a:rPr>
              <a:t>CPU scheduling</a:t>
            </a:r>
          </a:p>
          <a:p>
            <a:pPr lvl="1"/>
            <a:r>
              <a:rPr lang="en-US" altLang="en-US" sz="1600" dirty="0">
                <a:sym typeface="Wingdings 3" panose="05040102010807070707" pitchFamily="18" charset="2"/>
              </a:rPr>
              <a:t>If processes don</a:t>
            </a:r>
            <a:r>
              <a:rPr lang="ja-JP" altLang="en-US" sz="1600" dirty="0">
                <a:sym typeface="Wingdings 3" panose="05040102010807070707" pitchFamily="18" charset="2"/>
              </a:rPr>
              <a:t>’</a:t>
            </a:r>
            <a:r>
              <a:rPr lang="en-US" altLang="ja-JP" sz="1600" dirty="0">
                <a:sym typeface="Wingdings 3" panose="05040102010807070707" pitchFamily="18" charset="2"/>
              </a:rPr>
              <a:t>t fit in memory, </a:t>
            </a:r>
            <a:r>
              <a:rPr lang="en-US" altLang="ja-JP" b="1" dirty="0">
                <a:solidFill>
                  <a:srgbClr val="3366FF"/>
                </a:solidFill>
                <a:sym typeface="Wingdings 3" panose="05040102010807070707" pitchFamily="18" charset="2"/>
              </a:rPr>
              <a:t>swapping</a:t>
            </a:r>
            <a:r>
              <a:rPr lang="en-US" altLang="ja-JP" sz="1600" dirty="0">
                <a:sym typeface="Wingdings 3" panose="05040102010807070707" pitchFamily="18" charset="2"/>
              </a:rPr>
              <a:t> moves them in and out to run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  <a:sym typeface="Wingdings 3" panose="05040102010807070707" pitchFamily="18" charset="2"/>
              </a:rPr>
              <a:t>Virtual memory </a:t>
            </a:r>
            <a:r>
              <a:rPr lang="en-US" altLang="en-US" sz="1600" dirty="0">
                <a:sym typeface="Wingdings 3" panose="05040102010807070707" pitchFamily="18" charset="2"/>
              </a:rPr>
              <a:t>allows execution of processes not completely in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Memory layout for multiprogrammed system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8" y="1257300"/>
            <a:ext cx="4139369" cy="462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6111" y="4927600"/>
            <a:ext cx="6801602" cy="550863"/>
          </a:xfrm>
        </p:spPr>
        <p:txBody>
          <a:bodyPr>
            <a:noAutofit/>
          </a:bodyPr>
          <a:lstStyle/>
          <a:p>
            <a:r>
              <a:rPr lang="en-US" altLang="en-US" sz="1900" dirty="0">
                <a:solidFill>
                  <a:srgbClr val="FF0000"/>
                </a:solidFill>
              </a:rPr>
              <a:t>Job pool</a:t>
            </a:r>
            <a:r>
              <a:rPr lang="en-US" altLang="en-US" sz="1900" dirty="0"/>
              <a:t> on a disk!</a:t>
            </a:r>
          </a:p>
          <a:p>
            <a:pPr lvl="1"/>
            <a:r>
              <a:rPr lang="en-US" sz="1500" dirty="0"/>
              <a:t>Physical memory</a:t>
            </a:r>
          </a:p>
          <a:p>
            <a:pPr lvl="1"/>
            <a:r>
              <a:rPr lang="en-US" sz="1500" dirty="0"/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396495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utilization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110893" y="1484389"/>
            <a:ext cx="5538414" cy="2235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2323320" y="4413086"/>
            <a:ext cx="7113559" cy="13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84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system utilization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11" y="5791200"/>
            <a:ext cx="11417968" cy="474663"/>
          </a:xfrm>
        </p:spPr>
        <p:txBody>
          <a:bodyPr>
            <a:normAutofit/>
          </a:bodyPr>
          <a:lstStyle/>
          <a:p>
            <a:r>
              <a:rPr lang="en-US" sz="2400" dirty="0"/>
              <a:t>OS </a:t>
            </a:r>
            <a:r>
              <a:rPr lang="en-US" sz="2400" dirty="0">
                <a:solidFill>
                  <a:srgbClr val="0070C0"/>
                </a:solidFill>
              </a:rPr>
              <a:t>idle state</a:t>
            </a:r>
            <a:r>
              <a:rPr lang="en-US" sz="2400" dirty="0"/>
              <a:t> is done by </a:t>
            </a:r>
            <a:r>
              <a:rPr lang="en-US" sz="2400" dirty="0">
                <a:solidFill>
                  <a:srgbClr val="FF0000"/>
                </a:solidFill>
              </a:rPr>
              <a:t>HLT</a:t>
            </a:r>
            <a:r>
              <a:rPr lang="en-US" sz="2400" dirty="0"/>
              <a:t> assembly instruction (x86 </a:t>
            </a:r>
            <a:r>
              <a:rPr lang="en-US" sz="2400" dirty="0" err="1"/>
              <a:t>opcode</a:t>
            </a:r>
            <a:r>
              <a:rPr lang="en-US" sz="2400" dirty="0"/>
              <a:t> 0xF4)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361431" y="1992513"/>
            <a:ext cx="7011937" cy="345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5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Operating-system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Interrupt driven </a:t>
            </a:r>
            <a:r>
              <a:rPr lang="en-US" altLang="en-US" dirty="0"/>
              <a:t>(hardware and software)</a:t>
            </a:r>
          </a:p>
          <a:p>
            <a:pPr lvl="1"/>
            <a:endParaRPr lang="en-US" altLang="en-US" sz="2800" dirty="0">
              <a:solidFill>
                <a:srgbClr val="FF0000"/>
              </a:solidFill>
            </a:endParaRPr>
          </a:p>
          <a:p>
            <a:pPr lvl="1"/>
            <a:r>
              <a:rPr lang="en-US" altLang="en-US" sz="2800" dirty="0">
                <a:solidFill>
                  <a:srgbClr val="FF0000"/>
                </a:solidFill>
              </a:rPr>
              <a:t>Hardware interrupt </a:t>
            </a:r>
            <a:r>
              <a:rPr lang="en-US" altLang="en-US" sz="2800" dirty="0"/>
              <a:t>by one of the devices </a:t>
            </a:r>
          </a:p>
          <a:p>
            <a:pPr lvl="1"/>
            <a:endParaRPr lang="en-US" altLang="en-US" sz="2800" dirty="0">
              <a:solidFill>
                <a:srgbClr val="FF0000"/>
              </a:solidFill>
            </a:endParaRPr>
          </a:p>
          <a:p>
            <a:pPr lvl="1"/>
            <a:r>
              <a:rPr lang="en-US" altLang="en-US" sz="2800" dirty="0">
                <a:solidFill>
                  <a:srgbClr val="FF0000"/>
                </a:solidFill>
              </a:rPr>
              <a:t>Software interrupt </a:t>
            </a:r>
            <a:r>
              <a:rPr lang="en-US" altLang="en-US" sz="2800" dirty="0"/>
              <a:t>(</a:t>
            </a:r>
            <a:r>
              <a:rPr lang="en-US" altLang="en-US" sz="2800" b="1" dirty="0">
                <a:solidFill>
                  <a:srgbClr val="3366FF"/>
                </a:solidFill>
              </a:rPr>
              <a:t>exception </a:t>
            </a:r>
            <a:r>
              <a:rPr lang="en-US" altLang="en-US" sz="2800" dirty="0"/>
              <a:t>or </a:t>
            </a:r>
            <a:r>
              <a:rPr lang="en-US" altLang="en-US" sz="2800" b="1" dirty="0">
                <a:solidFill>
                  <a:srgbClr val="3366FF"/>
                </a:solidFill>
              </a:rPr>
              <a:t>trap):</a:t>
            </a:r>
          </a:p>
          <a:p>
            <a:pPr lvl="2"/>
            <a:r>
              <a:rPr lang="en-US" altLang="en-US" sz="2800" dirty="0"/>
              <a:t>Software error (e.g., division by zero)</a:t>
            </a:r>
            <a:endParaRPr lang="en-US" altLang="en-US" sz="2800" b="1" dirty="0">
              <a:solidFill>
                <a:srgbClr val="3366FF"/>
              </a:solidFill>
            </a:endParaRPr>
          </a:p>
          <a:p>
            <a:pPr lvl="2"/>
            <a:r>
              <a:rPr lang="en-US" altLang="en-US" sz="2800" dirty="0"/>
              <a:t>Request for operating system service</a:t>
            </a:r>
          </a:p>
          <a:p>
            <a:pPr lvl="2"/>
            <a:r>
              <a:rPr lang="en-US" altLang="en-US" sz="2800" dirty="0"/>
              <a:t>Other process problems include infinite loop, processes modifying each other or the operating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58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Operating-system operations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rgbClr val="3366FF"/>
                </a:solidFill>
              </a:rPr>
              <a:t>Dual-mode </a:t>
            </a:r>
            <a:r>
              <a:rPr lang="en-US" altLang="en-US" sz="2400" dirty="0"/>
              <a:t>operation allows OS to protect itself and other system components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User mode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3366FF"/>
                </a:solidFill>
              </a:rPr>
              <a:t>kernel mode 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Mode bit </a:t>
            </a:r>
            <a:r>
              <a:rPr lang="en-US" altLang="en-US" dirty="0"/>
              <a:t>provided by hardware</a:t>
            </a:r>
          </a:p>
          <a:p>
            <a:pPr lvl="2"/>
            <a:r>
              <a:rPr lang="en-US" altLang="en-US" sz="2400" dirty="0"/>
              <a:t>Provides ability to distinguish when system is running user code or kernel code</a:t>
            </a:r>
          </a:p>
          <a:p>
            <a:pPr lvl="2"/>
            <a:r>
              <a:rPr lang="en-US" altLang="en-US" sz="2400" dirty="0"/>
              <a:t>Some instructions designated as </a:t>
            </a:r>
            <a:r>
              <a:rPr lang="en-US" altLang="en-US" sz="2400" b="1" dirty="0">
                <a:solidFill>
                  <a:srgbClr val="3366FF"/>
                </a:solidFill>
              </a:rPr>
              <a:t>privileged</a:t>
            </a:r>
            <a:r>
              <a:rPr lang="en-US" altLang="en-US" sz="2400" dirty="0"/>
              <a:t>, only executable in kernel mode</a:t>
            </a:r>
          </a:p>
          <a:p>
            <a:pPr lvl="2"/>
            <a:r>
              <a:rPr lang="en-US" altLang="en-US" sz="2400" dirty="0"/>
              <a:t>System call changes mode to kernel, return from call resets it to user</a:t>
            </a:r>
          </a:p>
          <a:p>
            <a:r>
              <a:rPr lang="en-US" altLang="en-US" sz="2400" dirty="0"/>
              <a:t>Increasingly CPUs support multi-mode operations</a:t>
            </a:r>
          </a:p>
          <a:p>
            <a:pPr lvl="1"/>
            <a:r>
              <a:rPr lang="en-US" altLang="en-US" dirty="0"/>
              <a:t>i.e. </a:t>
            </a:r>
            <a:r>
              <a:rPr lang="en-US" altLang="en-US" b="1" dirty="0">
                <a:solidFill>
                  <a:srgbClr val="3366FF"/>
                </a:solidFill>
              </a:rPr>
              <a:t>virtual machine manager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VMM</a:t>
            </a:r>
            <a:r>
              <a:rPr lang="en-US" altLang="en-US" dirty="0"/>
              <a:t>) mode for guest </a:t>
            </a:r>
            <a:r>
              <a:rPr lang="en-US" altLang="en-US" b="1" dirty="0">
                <a:solidFill>
                  <a:srgbClr val="3366FF"/>
                </a:solidFill>
              </a:rPr>
              <a:t>VMs</a:t>
            </a:r>
          </a:p>
          <a:p>
            <a:pPr lvl="1"/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6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Dual mode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014" y="2082800"/>
            <a:ext cx="8843962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180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Time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2400" b="1" dirty="0"/>
          </a:p>
          <a:p>
            <a:r>
              <a:rPr lang="en-US" altLang="en-US" sz="2400" b="1" dirty="0"/>
              <a:t>Timer to prevent infinite loop / process hogging resources (</a:t>
            </a:r>
            <a:r>
              <a:rPr lang="en-US" altLang="en-US" sz="2400" b="1" dirty="0">
                <a:solidFill>
                  <a:srgbClr val="FF0000"/>
                </a:solidFill>
              </a:rPr>
              <a:t>Watchdog timer</a:t>
            </a:r>
            <a:r>
              <a:rPr lang="en-US" altLang="en-US" sz="2400" b="1" dirty="0"/>
              <a:t>)</a:t>
            </a:r>
          </a:p>
          <a:p>
            <a:pPr lvl="1"/>
            <a:r>
              <a:rPr lang="en-US" altLang="en-US" sz="2000" b="1" dirty="0"/>
              <a:t>Timer is set to interrupt the computer after some time period</a:t>
            </a:r>
          </a:p>
          <a:p>
            <a:pPr lvl="1"/>
            <a:r>
              <a:rPr lang="en-US" altLang="en-US" sz="2000" b="1" dirty="0"/>
              <a:t>Keep a counter that is decremented by the physical clock.</a:t>
            </a:r>
          </a:p>
          <a:p>
            <a:pPr lvl="1"/>
            <a:r>
              <a:rPr lang="en-US" altLang="en-US" sz="2000" b="1" dirty="0"/>
              <a:t>Operating system set the counter (privileged instruction)</a:t>
            </a:r>
          </a:p>
          <a:p>
            <a:pPr lvl="1"/>
            <a:r>
              <a:rPr lang="en-US" altLang="en-US" sz="2000" b="1" dirty="0"/>
              <a:t>When counter zero generate an interrupt</a:t>
            </a:r>
          </a:p>
          <a:p>
            <a:pPr lvl="1"/>
            <a:r>
              <a:rPr lang="en-US" altLang="en-US" sz="2000" b="1" dirty="0"/>
              <a:t>Set up before scheduling process to regain control or terminate program that exceeds allotted time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98990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en-US" sz="2000" dirty="0"/>
          </a:p>
          <a:p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FF0000"/>
                </a:solidFill>
              </a:rPr>
              <a:t>process</a:t>
            </a:r>
            <a:r>
              <a:rPr lang="en-US" altLang="en-US" sz="2000" dirty="0"/>
              <a:t> is a program in </a:t>
            </a:r>
            <a:r>
              <a:rPr lang="en-US" altLang="en-US" sz="2000" b="1" i="1" dirty="0">
                <a:solidFill>
                  <a:srgbClr val="00B0F0"/>
                </a:solidFill>
              </a:rPr>
              <a:t>execution</a:t>
            </a:r>
            <a:r>
              <a:rPr lang="en-US" altLang="en-US" sz="2000" dirty="0"/>
              <a:t>. It is a unit of work within the system. </a:t>
            </a:r>
            <a:r>
              <a:rPr lang="en-US" altLang="en-US" sz="2000" dirty="0">
                <a:solidFill>
                  <a:srgbClr val="FF0000"/>
                </a:solidFill>
              </a:rPr>
              <a:t>Program</a:t>
            </a:r>
            <a:r>
              <a:rPr lang="en-US" altLang="en-US" sz="2000" dirty="0"/>
              <a:t> is a </a:t>
            </a:r>
            <a:r>
              <a:rPr lang="en-US" altLang="en-US" sz="2000" b="1" i="1" dirty="0">
                <a:solidFill>
                  <a:srgbClr val="00B0F0"/>
                </a:solidFill>
              </a:rPr>
              <a:t>passive</a:t>
            </a:r>
            <a:r>
              <a:rPr lang="en-US" altLang="en-US" sz="2000" b="1" i="1" dirty="0"/>
              <a:t> entity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FF0000"/>
                </a:solidFill>
              </a:rPr>
              <a:t>process</a:t>
            </a:r>
            <a:r>
              <a:rPr lang="en-US" altLang="en-US" sz="2000" dirty="0"/>
              <a:t> is </a:t>
            </a:r>
            <a:r>
              <a:rPr lang="en-US" altLang="en-US" sz="2000" dirty="0">
                <a:solidFill>
                  <a:srgbClr val="000000"/>
                </a:solidFill>
              </a:rPr>
              <a:t>an </a:t>
            </a:r>
            <a:r>
              <a:rPr lang="en-US" altLang="en-US" sz="2000" b="1" i="1" dirty="0">
                <a:solidFill>
                  <a:srgbClr val="00B0F0"/>
                </a:solidFill>
              </a:rPr>
              <a:t>active</a:t>
            </a:r>
            <a:r>
              <a:rPr lang="en-US" altLang="en-US" sz="2000" b="1" i="1" dirty="0">
                <a:solidFill>
                  <a:srgbClr val="000000"/>
                </a:solidFill>
              </a:rPr>
              <a:t> entity</a:t>
            </a:r>
            <a:r>
              <a:rPr lang="en-US" altLang="en-US" sz="2000" dirty="0"/>
              <a:t>.</a:t>
            </a:r>
          </a:p>
          <a:p>
            <a:r>
              <a:rPr lang="en-US" altLang="en-US" sz="2000" dirty="0"/>
              <a:t>Process needs resources to accomplish its task</a:t>
            </a:r>
          </a:p>
          <a:p>
            <a:pPr lvl="1"/>
            <a:r>
              <a:rPr lang="en-US" altLang="en-US" sz="2000" dirty="0"/>
              <a:t>CPU, memory, I/O, files</a:t>
            </a:r>
          </a:p>
          <a:p>
            <a:pPr lvl="1"/>
            <a:r>
              <a:rPr lang="en-US" altLang="en-US" sz="2000" dirty="0"/>
              <a:t>Initialization data</a:t>
            </a:r>
          </a:p>
          <a:p>
            <a:r>
              <a:rPr lang="en-US" altLang="en-US" sz="2000" dirty="0"/>
              <a:t>Process termination requires reclaim of any reusable resources</a:t>
            </a:r>
          </a:p>
          <a:p>
            <a:r>
              <a:rPr lang="en-US" altLang="en-US" sz="2000" dirty="0"/>
              <a:t>Single-threaded process has one </a:t>
            </a:r>
            <a:r>
              <a:rPr lang="en-US" altLang="en-US" sz="2000" b="1" dirty="0">
                <a:solidFill>
                  <a:srgbClr val="3366FF"/>
                </a:solidFill>
              </a:rPr>
              <a:t>program counter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specifying location of next instruction to execute</a:t>
            </a:r>
          </a:p>
          <a:p>
            <a:pPr lvl="1"/>
            <a:r>
              <a:rPr lang="en-US" altLang="en-US" sz="2000" dirty="0"/>
              <a:t>Process executes instructions sequentially, one at a time, until completion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Multi-threaded process has one program counter per thread</a:t>
            </a:r>
          </a:p>
          <a:p>
            <a:r>
              <a:rPr lang="en-US" altLang="en-US" sz="2000" dirty="0"/>
              <a:t>Typically system has many processes, some user, some operating system running concurrently on one or more CPUs</a:t>
            </a:r>
          </a:p>
          <a:p>
            <a:pPr lvl="1"/>
            <a:r>
              <a:rPr lang="en-US" altLang="en-US" sz="2000" dirty="0"/>
              <a:t>Concurrency by multiplexing the CPUs among the processes / threads</a:t>
            </a:r>
          </a:p>
          <a:p>
            <a:pPr>
              <a:buNone/>
            </a:pP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4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Introductions to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2070529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Process management </a:t>
            </a:r>
            <a:r>
              <a:rPr lang="en-US" altLang="en-US" dirty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en-US" sz="2400" dirty="0"/>
              <a:t> The operating system is responsible for the following activities in connection with process management:</a:t>
            </a:r>
          </a:p>
          <a:p>
            <a:pPr>
              <a:buFont typeface="Monotype Sorts" pitchFamily="-84" charset="2"/>
              <a:buNone/>
            </a:pPr>
            <a:endParaRPr lang="en-US" altLang="en-US" sz="2400" dirty="0"/>
          </a:p>
          <a:p>
            <a:r>
              <a:rPr lang="en-US" altLang="en-US" sz="2400" dirty="0">
                <a:solidFill>
                  <a:schemeClr val="accent1"/>
                </a:solidFill>
              </a:rPr>
              <a:t>Creating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chemeClr val="accent1"/>
                </a:solidFill>
              </a:rPr>
              <a:t>deleting</a:t>
            </a:r>
            <a:r>
              <a:rPr lang="en-US" altLang="en-US" sz="2400" dirty="0"/>
              <a:t> both user and system processes</a:t>
            </a:r>
          </a:p>
          <a:p>
            <a:r>
              <a:rPr lang="en-US" altLang="en-US" sz="2400" dirty="0">
                <a:solidFill>
                  <a:schemeClr val="accent1"/>
                </a:solidFill>
              </a:rPr>
              <a:t>Suspending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chemeClr val="accent1"/>
                </a:solidFill>
              </a:rPr>
              <a:t>resuming</a:t>
            </a:r>
            <a:r>
              <a:rPr lang="en-US" altLang="en-US" sz="2400" dirty="0"/>
              <a:t> processes</a:t>
            </a:r>
          </a:p>
          <a:p>
            <a:r>
              <a:rPr lang="en-US" altLang="en-US" sz="2400" dirty="0"/>
              <a:t>Providing mechanisms for </a:t>
            </a:r>
            <a:r>
              <a:rPr lang="en-US" altLang="en-US" sz="2400" dirty="0">
                <a:solidFill>
                  <a:schemeClr val="accent1"/>
                </a:solidFill>
              </a:rPr>
              <a:t>process synchronization</a:t>
            </a:r>
          </a:p>
          <a:p>
            <a:r>
              <a:rPr lang="en-US" altLang="en-US" sz="2400" dirty="0"/>
              <a:t>Providing mechanisms for </a:t>
            </a:r>
            <a:r>
              <a:rPr lang="en-US" altLang="en-US" sz="2400" dirty="0">
                <a:solidFill>
                  <a:schemeClr val="accent1"/>
                </a:solidFill>
              </a:rPr>
              <a:t>process communication</a:t>
            </a:r>
          </a:p>
          <a:p>
            <a:r>
              <a:rPr lang="en-US" altLang="en-US" sz="2400" dirty="0"/>
              <a:t>Providing mechanisms for </a:t>
            </a:r>
            <a:r>
              <a:rPr lang="en-US" altLang="en-US" sz="2400" dirty="0">
                <a:solidFill>
                  <a:schemeClr val="accent1"/>
                </a:solidFill>
              </a:rPr>
              <a:t>deadlock handling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1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265697"/>
            <a:ext cx="12191999" cy="62463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Memory management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To execute a program all (or part) of the instructions must be in memory</a:t>
            </a:r>
          </a:p>
          <a:p>
            <a:endParaRPr lang="en-US" altLang="en-US" sz="2000" dirty="0"/>
          </a:p>
          <a:p>
            <a:r>
              <a:rPr lang="en-US" altLang="en-US" sz="2000" dirty="0"/>
              <a:t>All (or part) of the data that is needed by the program must be in memory.</a:t>
            </a:r>
            <a:endParaRPr lang="en-US" altLang="en-US" sz="900" dirty="0"/>
          </a:p>
          <a:p>
            <a:endParaRPr lang="en-US" altLang="en-US" sz="2000" dirty="0"/>
          </a:p>
          <a:p>
            <a:r>
              <a:rPr lang="en-US" altLang="en-US" sz="2000" dirty="0"/>
              <a:t>Memory management determines what is in memory and when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Optimizing CPU utilization </a:t>
            </a:r>
            <a:r>
              <a:rPr lang="en-US" altLang="en-US" sz="2000" dirty="0"/>
              <a:t>and </a:t>
            </a:r>
            <a:r>
              <a:rPr lang="en-US" altLang="en-US" sz="2000" dirty="0">
                <a:solidFill>
                  <a:srgbClr val="FF0000"/>
                </a:solidFill>
              </a:rPr>
              <a:t>computer response </a:t>
            </a:r>
            <a:r>
              <a:rPr lang="en-US" altLang="en-US" sz="2000" dirty="0"/>
              <a:t>to users</a:t>
            </a:r>
            <a:endParaRPr lang="en-US" altLang="en-US" sz="900" dirty="0"/>
          </a:p>
          <a:p>
            <a:endParaRPr lang="en-US" altLang="en-US" sz="2000" dirty="0"/>
          </a:p>
          <a:p>
            <a:r>
              <a:rPr lang="en-US" altLang="en-US" sz="2000" dirty="0"/>
              <a:t>Memory management activities</a:t>
            </a:r>
          </a:p>
          <a:p>
            <a:pPr lvl="1"/>
            <a:r>
              <a:rPr lang="en-US" altLang="en-US" sz="2000" dirty="0"/>
              <a:t>Keeping track of which parts of memory are </a:t>
            </a:r>
            <a:r>
              <a:rPr lang="en-US" altLang="en-US" sz="2000" dirty="0">
                <a:solidFill>
                  <a:schemeClr val="accent1"/>
                </a:solidFill>
              </a:rPr>
              <a:t>currently being used </a:t>
            </a:r>
            <a:r>
              <a:rPr lang="en-US" altLang="en-US" sz="2000" dirty="0"/>
              <a:t>and by </a:t>
            </a:r>
            <a:r>
              <a:rPr lang="en-US" altLang="en-US" sz="2000" dirty="0">
                <a:solidFill>
                  <a:schemeClr val="accent1"/>
                </a:solidFill>
              </a:rPr>
              <a:t>whom</a:t>
            </a:r>
          </a:p>
          <a:p>
            <a:pPr lvl="1"/>
            <a:r>
              <a:rPr lang="en-US" altLang="en-US" sz="2000" dirty="0"/>
              <a:t>Deciding which processes (or parts thereof) and data to </a:t>
            </a:r>
            <a:r>
              <a:rPr lang="en-US" altLang="en-US" sz="2000" dirty="0">
                <a:solidFill>
                  <a:schemeClr val="accent1"/>
                </a:solidFill>
              </a:rPr>
              <a:t>move into and out </a:t>
            </a:r>
            <a:r>
              <a:rPr lang="en-US" altLang="en-US" sz="2000" dirty="0"/>
              <a:t>of memory</a:t>
            </a:r>
          </a:p>
          <a:p>
            <a:pPr lvl="1"/>
            <a:r>
              <a:rPr lang="en-US" altLang="en-US" sz="2000" dirty="0">
                <a:solidFill>
                  <a:schemeClr val="accent1"/>
                </a:solidFill>
              </a:rPr>
              <a:t>Allocating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chemeClr val="accent1"/>
                </a:solidFill>
              </a:rPr>
              <a:t>de-allocating</a:t>
            </a:r>
            <a:r>
              <a:rPr lang="en-US" altLang="en-US" sz="2000" dirty="0"/>
              <a:t> memory space as needed</a:t>
            </a:r>
          </a:p>
          <a:p>
            <a:pPr lvl="1">
              <a:buFont typeface="Monotype Sorts" pitchFamily="-84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949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Storage management</a:t>
            </a:r>
            <a:endParaRPr lang="en-US" alt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OS provides uniform, logical view of information storage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Abstracts</a:t>
            </a:r>
            <a:r>
              <a:rPr lang="en-US" altLang="en-US" sz="2000" dirty="0"/>
              <a:t> physical properties to logical storage unit  - </a:t>
            </a:r>
            <a:r>
              <a:rPr lang="en-US" altLang="en-US" sz="2000" b="1" dirty="0">
                <a:solidFill>
                  <a:srgbClr val="3366FF"/>
                </a:solidFill>
              </a:rPr>
              <a:t>file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Each medium is controlled by device (i.e., disk drive, tape drive)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Varying properties include access speed, capacity, data-transfer rate, access method (sequential or random)</a:t>
            </a:r>
          </a:p>
          <a:p>
            <a:pPr lvl="2">
              <a:lnSpc>
                <a:spcPct val="90000"/>
              </a:lnSpc>
            </a:pPr>
            <a:endParaRPr lang="en-US" altLang="en-US" sz="7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File-System management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Files usually organized into </a:t>
            </a:r>
            <a:r>
              <a:rPr lang="en-US" altLang="en-US" sz="2000" dirty="0">
                <a:solidFill>
                  <a:srgbClr val="FF0000"/>
                </a:solidFill>
              </a:rPr>
              <a:t>directories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Access control on most systems to determine </a:t>
            </a:r>
            <a:r>
              <a:rPr lang="en-US" altLang="en-US" sz="2000" dirty="0">
                <a:solidFill>
                  <a:srgbClr val="FF0000"/>
                </a:solidFill>
              </a:rPr>
              <a:t>who</a:t>
            </a:r>
            <a:r>
              <a:rPr lang="en-US" altLang="en-US" sz="2000" dirty="0"/>
              <a:t> can access </a:t>
            </a:r>
            <a:r>
              <a:rPr lang="en-US" altLang="en-US" sz="2000" dirty="0">
                <a:solidFill>
                  <a:srgbClr val="FF0000"/>
                </a:solidFill>
              </a:rPr>
              <a:t>what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OS activities include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olidFill>
                  <a:srgbClr val="00B0F0"/>
                </a:solidFill>
              </a:rPr>
              <a:t>Creating</a:t>
            </a:r>
            <a:r>
              <a:rPr lang="en-US" altLang="en-US" sz="1800" dirty="0"/>
              <a:t> and </a:t>
            </a:r>
            <a:r>
              <a:rPr lang="en-US" altLang="en-US" sz="1800" dirty="0">
                <a:solidFill>
                  <a:srgbClr val="00B0F0"/>
                </a:solidFill>
              </a:rPr>
              <a:t>deleting</a:t>
            </a:r>
            <a:r>
              <a:rPr lang="en-US" altLang="en-US" sz="1800" dirty="0"/>
              <a:t> files and directories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olidFill>
                  <a:srgbClr val="00B0F0"/>
                </a:solidFill>
              </a:rPr>
              <a:t>Primitives </a:t>
            </a:r>
            <a:r>
              <a:rPr lang="en-US" altLang="en-US" sz="1800" dirty="0"/>
              <a:t>to manipulate files and directories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olidFill>
                  <a:srgbClr val="00B0F0"/>
                </a:solidFill>
              </a:rPr>
              <a:t>Mapping</a:t>
            </a:r>
            <a:r>
              <a:rPr lang="en-US" altLang="en-US" sz="1800" dirty="0"/>
              <a:t> files onto secondary storage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olidFill>
                  <a:srgbClr val="00B0F0"/>
                </a:solidFill>
              </a:rPr>
              <a:t>Backup</a:t>
            </a:r>
            <a:r>
              <a:rPr lang="en-US" altLang="en-US" sz="1800" dirty="0"/>
              <a:t> files onto stable (non-volatile) storage media</a:t>
            </a:r>
          </a:p>
        </p:txBody>
      </p:sp>
    </p:spTree>
    <p:extLst>
      <p:ext uri="{BB962C8B-B14F-4D97-AF65-F5344CB8AC3E}">
        <p14:creationId xmlns:p14="http://schemas.microsoft.com/office/powerpoint/2010/main" val="289032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Mass-storage management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Usually disks used to store data that does </a:t>
            </a:r>
            <a:r>
              <a:rPr lang="en-US" altLang="en-US" sz="2000" dirty="0">
                <a:solidFill>
                  <a:schemeClr val="accent1"/>
                </a:solidFill>
              </a:rPr>
              <a:t>not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fit in main memory </a:t>
            </a:r>
            <a:r>
              <a:rPr lang="en-US" altLang="en-US" sz="2000" dirty="0"/>
              <a:t>or data that must be kept for a </a:t>
            </a:r>
            <a:r>
              <a:rPr lang="ja-JP" altLang="en-US" sz="2000" dirty="0"/>
              <a:t>“</a:t>
            </a:r>
            <a:r>
              <a:rPr lang="en-US" altLang="ja-JP" sz="2000" dirty="0">
                <a:solidFill>
                  <a:schemeClr val="accent1"/>
                </a:solidFill>
              </a:rPr>
              <a:t>long</a:t>
            </a:r>
            <a:r>
              <a:rPr lang="ja-JP" altLang="en-US" sz="2000" dirty="0"/>
              <a:t>”</a:t>
            </a:r>
            <a:r>
              <a:rPr lang="en-US" altLang="ja-JP" sz="2000" dirty="0"/>
              <a:t> period of time</a:t>
            </a:r>
          </a:p>
          <a:p>
            <a:endParaRPr lang="en-US" altLang="en-US" sz="2000" dirty="0"/>
          </a:p>
          <a:p>
            <a:r>
              <a:rPr lang="en-US" altLang="en-US" sz="2000" dirty="0"/>
              <a:t>Entire speed of computer operation hinges on </a:t>
            </a:r>
            <a:r>
              <a:rPr lang="en-US" altLang="en-US" sz="2000" dirty="0">
                <a:solidFill>
                  <a:srgbClr val="FF0000"/>
                </a:solidFill>
              </a:rPr>
              <a:t>disk subsystem </a:t>
            </a:r>
            <a:r>
              <a:rPr lang="en-US" altLang="en-US" sz="2000" dirty="0"/>
              <a:t>and </a:t>
            </a:r>
            <a:r>
              <a:rPr lang="en-US" altLang="en-US" sz="2000" dirty="0">
                <a:solidFill>
                  <a:srgbClr val="FF0000"/>
                </a:solidFill>
              </a:rPr>
              <a:t>its algorithms</a:t>
            </a:r>
          </a:p>
          <a:p>
            <a:endParaRPr lang="en-US" altLang="en-US" sz="2000" dirty="0"/>
          </a:p>
          <a:p>
            <a:r>
              <a:rPr lang="en-US" altLang="en-US" sz="2000" dirty="0"/>
              <a:t>OS activities</a:t>
            </a:r>
          </a:p>
          <a:p>
            <a:pPr lvl="1"/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</a:rPr>
              <a:t>Free-space management</a:t>
            </a:r>
          </a:p>
          <a:p>
            <a:pPr lvl="1"/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</a:rPr>
              <a:t>Storage allocation</a:t>
            </a:r>
          </a:p>
          <a:p>
            <a:pPr lvl="1"/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</a:rPr>
              <a:t>Disk scheduling</a:t>
            </a:r>
          </a:p>
          <a:p>
            <a:endParaRPr lang="en-US" altLang="en-US" sz="2000" dirty="0"/>
          </a:p>
          <a:p>
            <a:r>
              <a:rPr lang="en-US" altLang="en-US" sz="2000" dirty="0"/>
              <a:t>Some storage need not be fast</a:t>
            </a:r>
          </a:p>
          <a:p>
            <a:pPr lvl="1"/>
            <a:r>
              <a:rPr lang="en-US" altLang="en-US" sz="1800" dirty="0"/>
              <a:t>Tertiary storage includes </a:t>
            </a:r>
            <a:r>
              <a:rPr lang="en-US" altLang="en-US" sz="1800" dirty="0">
                <a:solidFill>
                  <a:srgbClr val="FF0000"/>
                </a:solidFill>
              </a:rPr>
              <a:t>optical</a:t>
            </a:r>
            <a:r>
              <a:rPr lang="en-US" altLang="en-US" sz="1800" dirty="0"/>
              <a:t> storage, </a:t>
            </a:r>
            <a:r>
              <a:rPr lang="en-US" altLang="en-US" sz="1800" dirty="0">
                <a:solidFill>
                  <a:srgbClr val="FF0000"/>
                </a:solidFill>
              </a:rPr>
              <a:t>magnetic</a:t>
            </a:r>
            <a:r>
              <a:rPr lang="en-US" altLang="en-US" sz="1800" dirty="0"/>
              <a:t> tape</a:t>
            </a:r>
          </a:p>
          <a:p>
            <a:pPr lvl="1"/>
            <a:r>
              <a:rPr lang="en-US" altLang="en-US" sz="1800" dirty="0"/>
              <a:t>Still must be managed – by </a:t>
            </a:r>
            <a:r>
              <a:rPr lang="en-US" altLang="en-US" sz="1800" dirty="0">
                <a:solidFill>
                  <a:srgbClr val="0070C0"/>
                </a:solidFill>
              </a:rPr>
              <a:t>OS </a:t>
            </a:r>
            <a:r>
              <a:rPr lang="en-US" altLang="en-US" sz="1800" dirty="0"/>
              <a:t>or </a:t>
            </a:r>
            <a:r>
              <a:rPr lang="en-US" altLang="en-US" sz="1800" dirty="0">
                <a:solidFill>
                  <a:srgbClr val="0070C0"/>
                </a:solidFill>
              </a:rPr>
              <a:t>applications</a:t>
            </a:r>
          </a:p>
          <a:p>
            <a:pPr lvl="1"/>
            <a:r>
              <a:rPr lang="en-US" altLang="en-US" sz="1800" dirty="0"/>
              <a:t>Varies between </a:t>
            </a:r>
            <a:r>
              <a:rPr lang="en-US" altLang="en-US" sz="1800" dirty="0">
                <a:solidFill>
                  <a:srgbClr val="0070C0"/>
                </a:solidFill>
              </a:rPr>
              <a:t>WORM</a:t>
            </a:r>
            <a:r>
              <a:rPr lang="en-US" altLang="en-US" sz="1800" dirty="0"/>
              <a:t> (write-once, read-many-times) and </a:t>
            </a:r>
            <a:r>
              <a:rPr lang="en-US" altLang="en-US" sz="1800" dirty="0">
                <a:solidFill>
                  <a:srgbClr val="0070C0"/>
                </a:solidFill>
              </a:rPr>
              <a:t>RW</a:t>
            </a:r>
            <a:r>
              <a:rPr lang="en-US" altLang="en-US" sz="1800" dirty="0"/>
              <a:t> (read-write)</a:t>
            </a:r>
          </a:p>
        </p:txBody>
      </p:sp>
    </p:spTree>
    <p:extLst>
      <p:ext uri="{BB962C8B-B14F-4D97-AF65-F5344CB8AC3E}">
        <p14:creationId xmlns:p14="http://schemas.microsoft.com/office/powerpoint/2010/main" val="27926349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I/O subsystem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85011" y="1663700"/>
            <a:ext cx="11417968" cy="4487863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One purpose of OS is to </a:t>
            </a:r>
            <a:r>
              <a:rPr lang="en-US" altLang="en-US" sz="2400" dirty="0">
                <a:solidFill>
                  <a:srgbClr val="0070C0"/>
                </a:solidFill>
              </a:rPr>
              <a:t>hide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peculiarities</a:t>
            </a:r>
            <a:r>
              <a:rPr lang="en-US" altLang="en-US" sz="2400" dirty="0"/>
              <a:t> of hardware devices from the user</a:t>
            </a:r>
          </a:p>
          <a:p>
            <a:endParaRPr lang="en-US" altLang="en-US" sz="2400" dirty="0"/>
          </a:p>
          <a:p>
            <a:r>
              <a:rPr lang="en-US" altLang="en-US" sz="2400" dirty="0"/>
              <a:t>I/O subsystem responsible for: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Memory management </a:t>
            </a:r>
            <a:r>
              <a:rPr lang="en-US" altLang="en-US" sz="2000" dirty="0"/>
              <a:t>of I/O including</a:t>
            </a:r>
          </a:p>
          <a:p>
            <a:pPr lvl="2"/>
            <a:r>
              <a:rPr lang="en-US" altLang="en-US" sz="1600" dirty="0">
                <a:solidFill>
                  <a:srgbClr val="FF0000"/>
                </a:solidFill>
              </a:rPr>
              <a:t>buffering</a:t>
            </a:r>
            <a:r>
              <a:rPr lang="en-US" altLang="en-US" sz="1600" dirty="0"/>
              <a:t> (storing data temporarily while it is being transferred)</a:t>
            </a:r>
          </a:p>
          <a:p>
            <a:pPr lvl="2"/>
            <a:r>
              <a:rPr lang="en-US" altLang="en-US" sz="1600" dirty="0">
                <a:solidFill>
                  <a:srgbClr val="FF0000"/>
                </a:solidFill>
              </a:rPr>
              <a:t>caching</a:t>
            </a:r>
            <a:r>
              <a:rPr lang="en-US" altLang="en-US" sz="1600" dirty="0"/>
              <a:t> (storing parts of data in faster storage for performance)</a:t>
            </a:r>
          </a:p>
          <a:p>
            <a:pPr lvl="2"/>
            <a:r>
              <a:rPr lang="en-US" altLang="en-US" sz="1600" dirty="0">
                <a:solidFill>
                  <a:srgbClr val="FF0000"/>
                </a:solidFill>
              </a:rPr>
              <a:t>spooling</a:t>
            </a:r>
            <a:r>
              <a:rPr lang="en-US" altLang="en-US" sz="1600" dirty="0"/>
              <a:t> (the overlapping of output of one job with input of other jobs)</a:t>
            </a:r>
          </a:p>
          <a:p>
            <a:pPr lvl="1"/>
            <a:r>
              <a:rPr lang="en-US" altLang="en-US" sz="2000" dirty="0"/>
              <a:t>General </a:t>
            </a:r>
            <a:r>
              <a:rPr lang="en-US" altLang="en-US" sz="2000" dirty="0">
                <a:solidFill>
                  <a:srgbClr val="0070C0"/>
                </a:solidFill>
              </a:rPr>
              <a:t>device-driver</a:t>
            </a:r>
            <a:r>
              <a:rPr lang="en-US" altLang="en-US" sz="2000" dirty="0"/>
              <a:t> interface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Drivers </a:t>
            </a:r>
            <a:r>
              <a:rPr lang="en-US" altLang="en-US" sz="2000" dirty="0"/>
              <a:t>for </a:t>
            </a:r>
            <a:r>
              <a:rPr lang="en-US" altLang="en-US" sz="2000" dirty="0">
                <a:solidFill>
                  <a:srgbClr val="FF0000"/>
                </a:solidFill>
              </a:rPr>
              <a:t>specific</a:t>
            </a:r>
            <a:r>
              <a:rPr lang="en-US" altLang="en-US" sz="2000" dirty="0"/>
              <a:t> hardware devices</a:t>
            </a:r>
          </a:p>
        </p:txBody>
      </p:sp>
    </p:spTree>
    <p:extLst>
      <p:ext uri="{BB962C8B-B14F-4D97-AF65-F5344CB8AC3E}">
        <p14:creationId xmlns:p14="http://schemas.microsoft.com/office/powerpoint/2010/main" val="9696124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fraudavengers.org/wp-content/uploads/2011/11/computer-w-l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872497"/>
            <a:ext cx="362902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2383255"/>
            <a:ext cx="9887951" cy="1394660"/>
          </a:xfrm>
        </p:spPr>
        <p:txBody>
          <a:bodyPr>
            <a:normAutofit/>
          </a:bodyPr>
          <a:lstStyle/>
          <a:p>
            <a:r>
              <a:rPr lang="en-US" altLang="en-US" dirty="0"/>
              <a:t>Protection and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58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Protection and security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3366FF"/>
                </a:solidFill>
              </a:rPr>
              <a:t>Protection </a:t>
            </a:r>
            <a:r>
              <a:rPr lang="en-US" altLang="en-US" sz="2400" dirty="0"/>
              <a:t>– any mechanism for </a:t>
            </a:r>
            <a:r>
              <a:rPr lang="en-US" altLang="en-US" sz="2400" dirty="0">
                <a:solidFill>
                  <a:srgbClr val="FF0000"/>
                </a:solidFill>
              </a:rPr>
              <a:t>controlling</a:t>
            </a:r>
            <a:r>
              <a:rPr lang="en-US" altLang="en-US" sz="2400" dirty="0"/>
              <a:t> access of </a:t>
            </a:r>
            <a:r>
              <a:rPr lang="en-US" altLang="en-US" sz="2400" dirty="0">
                <a:solidFill>
                  <a:srgbClr val="FF0000"/>
                </a:solidFill>
              </a:rPr>
              <a:t>processes</a:t>
            </a:r>
            <a:r>
              <a:rPr lang="en-US" altLang="en-US" sz="2400" dirty="0"/>
              <a:t> or </a:t>
            </a:r>
            <a:r>
              <a:rPr lang="en-US" altLang="en-US" sz="2400" dirty="0">
                <a:solidFill>
                  <a:srgbClr val="FF0000"/>
                </a:solidFill>
              </a:rPr>
              <a:t>users</a:t>
            </a:r>
            <a:r>
              <a:rPr lang="en-US" altLang="en-US" sz="2400" dirty="0"/>
              <a:t> to </a:t>
            </a:r>
            <a:r>
              <a:rPr lang="en-US" altLang="en-US" sz="2400" dirty="0">
                <a:solidFill>
                  <a:srgbClr val="FF0000"/>
                </a:solidFill>
              </a:rPr>
              <a:t>resources</a:t>
            </a:r>
            <a:r>
              <a:rPr lang="en-US" altLang="en-US" sz="2400" dirty="0"/>
              <a:t> defined by the OS</a:t>
            </a:r>
            <a:endParaRPr lang="en-US" altLang="en-US" sz="600" dirty="0"/>
          </a:p>
          <a:p>
            <a:pPr>
              <a:lnSpc>
                <a:spcPct val="90000"/>
              </a:lnSpc>
            </a:pPr>
            <a:endParaRPr lang="en-US" altLang="en-US" sz="2400" b="1" dirty="0">
              <a:solidFill>
                <a:srgbClr val="3366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3366FF"/>
                </a:solidFill>
              </a:rPr>
              <a:t>Security </a:t>
            </a:r>
            <a:r>
              <a:rPr lang="en-US" altLang="en-US" sz="2400" dirty="0"/>
              <a:t>– defense of the system against </a:t>
            </a:r>
            <a:r>
              <a:rPr lang="en-US" altLang="en-US" sz="2400" dirty="0">
                <a:solidFill>
                  <a:srgbClr val="FF0000"/>
                </a:solidFill>
              </a:rPr>
              <a:t>internal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FF0000"/>
                </a:solidFill>
              </a:rPr>
              <a:t>external</a:t>
            </a:r>
            <a:r>
              <a:rPr lang="en-US" altLang="en-US" sz="2400" dirty="0"/>
              <a:t> attacks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Huge range, including denial-of-service, worms, viruses, identity theft, theft of service</a:t>
            </a:r>
            <a:endParaRPr lang="en-US" altLang="en-US" sz="6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Systems generally first distinguish among users, to determine </a:t>
            </a:r>
            <a:r>
              <a:rPr lang="en-US" altLang="en-US" sz="2400" dirty="0">
                <a:solidFill>
                  <a:srgbClr val="FF0000"/>
                </a:solidFill>
              </a:rPr>
              <a:t>who</a:t>
            </a:r>
            <a:r>
              <a:rPr lang="en-US" altLang="en-US" sz="2400" dirty="0"/>
              <a:t> can do </a:t>
            </a:r>
            <a:r>
              <a:rPr lang="en-US" altLang="en-US" sz="2400" dirty="0">
                <a:solidFill>
                  <a:srgbClr val="FF0000"/>
                </a:solidFill>
              </a:rPr>
              <a:t>what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User identities (</a:t>
            </a:r>
            <a:r>
              <a:rPr lang="en-US" altLang="en-US" sz="2000" b="1" dirty="0">
                <a:solidFill>
                  <a:srgbClr val="3366FF"/>
                </a:solidFill>
              </a:rPr>
              <a:t>user IDs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0070C0"/>
                </a:solidFill>
              </a:rPr>
              <a:t>security IDs</a:t>
            </a:r>
            <a:r>
              <a:rPr lang="en-US" altLang="en-US" sz="2000" dirty="0"/>
              <a:t>) include name and associated number, one per user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User ID then associated with all files, processes of that user to determine access control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Group identifier (</a:t>
            </a:r>
            <a:r>
              <a:rPr lang="en-US" altLang="en-US" sz="2000" b="1" dirty="0">
                <a:solidFill>
                  <a:srgbClr val="3366FF"/>
                </a:solidFill>
              </a:rPr>
              <a:t>group ID</a:t>
            </a:r>
            <a:r>
              <a:rPr lang="en-US" altLang="en-US" sz="2000" dirty="0"/>
              <a:t>) allows set of users to be defined and controls managed, then also associated with each process, file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3366FF"/>
                </a:solidFill>
              </a:rPr>
              <a:t>Privilege escalation </a:t>
            </a:r>
            <a:r>
              <a:rPr lang="en-US" altLang="en-US" sz="2000" dirty="0"/>
              <a:t>allows user to change to effective ID with more rights</a:t>
            </a:r>
          </a:p>
        </p:txBody>
      </p:sp>
    </p:spTree>
    <p:extLst>
      <p:ext uri="{BB962C8B-B14F-4D97-AF65-F5344CB8AC3E}">
        <p14:creationId xmlns:p14="http://schemas.microsoft.com/office/powerpoint/2010/main" val="166799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Kernel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ea typeface="ＭＳ Ｐゴシック" charset="-128"/>
              </a:rPr>
              <a:t>Many similar to standard programming data structures</a:t>
            </a:r>
          </a:p>
          <a:p>
            <a:pPr>
              <a:defRPr/>
            </a:pPr>
            <a:r>
              <a:rPr lang="en-US" sz="2400" b="1" i="1" dirty="0">
                <a:solidFill>
                  <a:srgbClr val="FF0000"/>
                </a:solidFill>
                <a:ea typeface="ＭＳ Ｐゴシック" charset="-128"/>
              </a:rPr>
              <a:t>Singly linked list</a:t>
            </a:r>
          </a:p>
          <a:p>
            <a:pPr>
              <a:buFont typeface="Monotype Sorts" charset="0"/>
              <a:buChar char="n"/>
              <a:defRPr/>
            </a:pPr>
            <a:endParaRPr lang="en-US" sz="2400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sz="2400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sz="2400" dirty="0">
              <a:ea typeface="ＭＳ Ｐゴシック" charset="-128"/>
            </a:endParaRPr>
          </a:p>
          <a:p>
            <a:pPr>
              <a:defRPr/>
            </a:pPr>
            <a:r>
              <a:rPr lang="en-US" sz="2400" b="1" i="1" dirty="0">
                <a:solidFill>
                  <a:srgbClr val="FF0000"/>
                </a:solidFill>
                <a:ea typeface="ＭＳ Ｐゴシック" charset="-128"/>
              </a:rPr>
              <a:t>Doubly linked list</a:t>
            </a:r>
          </a:p>
          <a:p>
            <a:pPr>
              <a:buFont typeface="Monotype Sorts" charset="0"/>
              <a:buChar char="n"/>
              <a:defRPr/>
            </a:pPr>
            <a:endParaRPr lang="en-US" sz="2400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sz="2400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sz="2400" dirty="0">
              <a:ea typeface="ＭＳ Ｐゴシック" charset="-128"/>
            </a:endParaRPr>
          </a:p>
          <a:p>
            <a:pPr>
              <a:defRPr/>
            </a:pPr>
            <a:r>
              <a:rPr lang="en-US" sz="2400" b="1" i="1" dirty="0">
                <a:solidFill>
                  <a:srgbClr val="FF0000"/>
                </a:solidFill>
                <a:ea typeface="ＭＳ Ｐゴシック" charset="-128"/>
              </a:rPr>
              <a:t>Circular linked list</a:t>
            </a:r>
          </a:p>
          <a:p>
            <a:pPr>
              <a:buFont typeface="Monotype Sorts" charset="0"/>
              <a:buChar char="n"/>
              <a:defRPr/>
            </a:pPr>
            <a:endParaRPr lang="en-US" sz="2400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sz="2400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sz="2400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sz="2400" dirty="0">
              <a:ea typeface="ＭＳ Ｐゴシック" charset="-128"/>
            </a:endParaRPr>
          </a:p>
          <a:p>
            <a:pPr marL="0" indent="0">
              <a:buNone/>
              <a:defRPr/>
            </a:pPr>
            <a:endParaRPr lang="en-US" sz="2400" dirty="0">
              <a:ea typeface="ＭＳ Ｐゴシック" charset="-128"/>
            </a:endParaRPr>
          </a:p>
          <a:p>
            <a:pPr>
              <a:buFont typeface="Monotype Sorts" charset="0"/>
              <a:buChar char="n"/>
              <a:defRPr/>
            </a:pPr>
            <a:endParaRPr lang="en-US" sz="2400" dirty="0">
              <a:ea typeface="ＭＳ Ｐゴシック" charset="-128"/>
            </a:endParaRPr>
          </a:p>
        </p:txBody>
      </p:sp>
      <p:pic>
        <p:nvPicPr>
          <p:cNvPr id="48132" name="Picture 3" descr="1_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1" y="2058028"/>
            <a:ext cx="6932613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4" descr="1_1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19" y="3642978"/>
            <a:ext cx="702627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5" descr="1_1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1" y="5134602"/>
            <a:ext cx="68421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5450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Kernel data structures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 dirty="0">
                <a:solidFill>
                  <a:srgbClr val="3366FF"/>
                </a:solidFill>
              </a:rPr>
              <a:t>Binary search tree</a:t>
            </a:r>
            <a:br>
              <a:rPr lang="en-US" altLang="en-US" sz="1800" dirty="0"/>
            </a:br>
            <a:r>
              <a:rPr lang="en-US" altLang="en-US" sz="1800" dirty="0"/>
              <a:t>left &lt;= right</a:t>
            </a:r>
          </a:p>
          <a:p>
            <a:pPr lvl="1"/>
            <a:r>
              <a:rPr lang="en-US" altLang="en-US" sz="1800" dirty="0"/>
              <a:t>Search performance is </a:t>
            </a:r>
            <a:r>
              <a:rPr lang="en-US" altLang="en-US" sz="1800" i="1" dirty="0"/>
              <a:t>O(n)</a:t>
            </a:r>
          </a:p>
          <a:p>
            <a:pPr lvl="1"/>
            <a:r>
              <a:rPr lang="en-US" altLang="en-US" sz="1800" b="1" dirty="0">
                <a:solidFill>
                  <a:srgbClr val="3366FF"/>
                </a:solidFill>
              </a:rPr>
              <a:t>Balanced binary search tree </a:t>
            </a:r>
            <a:r>
              <a:rPr lang="en-US" altLang="en-US" sz="1800" dirty="0"/>
              <a:t>is </a:t>
            </a:r>
            <a:r>
              <a:rPr lang="en-US" altLang="en-US" sz="1800" i="1" dirty="0"/>
              <a:t>O(</a:t>
            </a:r>
            <a:r>
              <a:rPr lang="en-US" altLang="en-US" sz="1800" i="1" dirty="0" err="1"/>
              <a:t>lg</a:t>
            </a:r>
            <a:r>
              <a:rPr lang="en-US" altLang="en-US" sz="1800" i="1" dirty="0"/>
              <a:t> n)</a:t>
            </a:r>
          </a:p>
          <a:p>
            <a:r>
              <a:rPr lang="en-US" altLang="en-US" sz="2000" dirty="0"/>
              <a:t>Example</a:t>
            </a:r>
          </a:p>
          <a:p>
            <a:pPr lvl="1"/>
            <a:r>
              <a:rPr lang="en-US" altLang="en-US" sz="1800" dirty="0"/>
              <a:t>Linux CPU-scheduling algorithm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  <p:pic>
        <p:nvPicPr>
          <p:cNvPr id="49156" name="Picture 1" descr="1_1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270" y="1557338"/>
            <a:ext cx="4106393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2601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Kernel data structures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 dirty="0">
                <a:solidFill>
                  <a:srgbClr val="3366FF"/>
                </a:solidFill>
              </a:rPr>
              <a:t>Hash function </a:t>
            </a:r>
            <a:r>
              <a:rPr lang="en-US" altLang="en-US" sz="1800" dirty="0"/>
              <a:t>can create a</a:t>
            </a:r>
            <a:r>
              <a:rPr lang="en-US" altLang="en-US" sz="1800" b="1" dirty="0">
                <a:solidFill>
                  <a:srgbClr val="3366FF"/>
                </a:solidFill>
              </a:rPr>
              <a:t> hash map</a:t>
            </a:r>
          </a:p>
          <a:p>
            <a:pPr lvl="1"/>
            <a:r>
              <a:rPr lang="en-US" altLang="en-US" sz="1400" b="1" dirty="0">
                <a:solidFill>
                  <a:srgbClr val="FF0000"/>
                </a:solidFill>
              </a:rPr>
              <a:t>Collision problem</a:t>
            </a:r>
          </a:p>
          <a:p>
            <a:pPr marL="0" indent="0">
              <a:buNone/>
            </a:pPr>
            <a:r>
              <a:rPr lang="en-US" altLang="en-US" sz="1800" b="1" dirty="0"/>
              <a:t>Example: </a:t>
            </a:r>
            <a:r>
              <a:rPr lang="en-US" altLang="en-US" sz="1800" b="1" dirty="0">
                <a:solidFill>
                  <a:srgbClr val="0070C0"/>
                </a:solidFill>
              </a:rPr>
              <a:t>username</a:t>
            </a:r>
            <a:r>
              <a:rPr lang="en-US" altLang="en-US" sz="1800" b="1" dirty="0"/>
              <a:t>, </a:t>
            </a:r>
            <a:r>
              <a:rPr lang="en-US" altLang="en-US" sz="1800" b="1" dirty="0">
                <a:solidFill>
                  <a:srgbClr val="0070C0"/>
                </a:solidFill>
              </a:rPr>
              <a:t>password</a:t>
            </a:r>
          </a:p>
          <a:p>
            <a:endParaRPr lang="en-US" altLang="en-US" sz="1800" b="1" i="1" dirty="0">
              <a:solidFill>
                <a:srgbClr val="3366FF"/>
              </a:solidFill>
            </a:endParaRPr>
          </a:p>
          <a:p>
            <a:endParaRPr lang="en-US" altLang="en-US" sz="1800" b="1" i="1" dirty="0">
              <a:solidFill>
                <a:srgbClr val="3366FF"/>
              </a:solidFill>
            </a:endParaRPr>
          </a:p>
          <a:p>
            <a:endParaRPr lang="en-US" altLang="en-US" sz="1800" b="1" i="1" dirty="0">
              <a:solidFill>
                <a:srgbClr val="3366FF"/>
              </a:solidFill>
            </a:endParaRPr>
          </a:p>
          <a:p>
            <a:endParaRPr lang="en-US" altLang="en-US" sz="1800" b="1" i="1" dirty="0">
              <a:solidFill>
                <a:srgbClr val="3366FF"/>
              </a:solidFill>
            </a:endParaRPr>
          </a:p>
          <a:p>
            <a:endParaRPr lang="en-US" altLang="en-US" sz="1800" b="1" i="1" dirty="0">
              <a:solidFill>
                <a:srgbClr val="3366FF"/>
              </a:solidFill>
            </a:endParaRPr>
          </a:p>
          <a:p>
            <a:endParaRPr lang="en-US" altLang="en-US" sz="1800" b="1" i="1" dirty="0">
              <a:solidFill>
                <a:srgbClr val="3366FF"/>
              </a:solidFill>
            </a:endParaRPr>
          </a:p>
          <a:p>
            <a:r>
              <a:rPr lang="en-US" altLang="en-US" sz="1800" b="1" dirty="0">
                <a:solidFill>
                  <a:srgbClr val="3366FF"/>
                </a:solidFill>
              </a:rPr>
              <a:t>Bitmap</a:t>
            </a:r>
            <a:r>
              <a:rPr lang="en-US" altLang="en-US" sz="1800" dirty="0"/>
              <a:t> – string of </a:t>
            </a:r>
            <a:r>
              <a:rPr lang="en-US" altLang="en-US" sz="1800" i="1" dirty="0"/>
              <a:t>n</a:t>
            </a:r>
            <a:r>
              <a:rPr lang="en-US" altLang="en-US" sz="1800" dirty="0"/>
              <a:t> binary digits representing the status of </a:t>
            </a:r>
            <a:r>
              <a:rPr lang="en-US" altLang="en-US" sz="1800" i="1" dirty="0"/>
              <a:t>n</a:t>
            </a:r>
            <a:r>
              <a:rPr lang="en-US" altLang="en-US" sz="1800" dirty="0"/>
              <a:t> items  (0011010111001010)</a:t>
            </a:r>
          </a:p>
          <a:p>
            <a:pPr lvl="1"/>
            <a:r>
              <a:rPr lang="en-US" altLang="en-US" sz="1400" dirty="0"/>
              <a:t>Example: Disk block availability</a:t>
            </a:r>
          </a:p>
          <a:p>
            <a:r>
              <a:rPr lang="en-US" altLang="en-US" sz="1800" dirty="0"/>
              <a:t>Linux data structures defined in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800" dirty="0"/>
              <a:t>             </a:t>
            </a:r>
            <a:r>
              <a:rPr lang="en-US" altLang="en-US" sz="1800" b="1" i="1" dirty="0"/>
              <a:t>include</a:t>
            </a:r>
            <a:r>
              <a:rPr lang="en-US" altLang="en-US" sz="1800" dirty="0"/>
              <a:t> files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kfifo.h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rbtree.h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  <p:pic>
        <p:nvPicPr>
          <p:cNvPr id="50180" name="Picture 3" descr="1_17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26" y="1863725"/>
            <a:ext cx="48736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1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program</a:t>
            </a:r>
            <a:r>
              <a:rPr lang="en-US" altLang="en-US" dirty="0"/>
              <a:t> that acts as an </a:t>
            </a:r>
            <a:r>
              <a:rPr lang="en-US" altLang="en-US" dirty="0">
                <a:solidFill>
                  <a:srgbClr val="FF0000"/>
                </a:solidFill>
              </a:rPr>
              <a:t>intermediary</a:t>
            </a:r>
            <a:r>
              <a:rPr lang="en-US" altLang="en-US" dirty="0"/>
              <a:t> between a </a:t>
            </a:r>
            <a:r>
              <a:rPr lang="en-US" altLang="en-US" dirty="0">
                <a:solidFill>
                  <a:schemeClr val="accent6"/>
                </a:solidFill>
              </a:rPr>
              <a:t>user</a:t>
            </a:r>
            <a:r>
              <a:rPr lang="en-US" altLang="en-US" dirty="0"/>
              <a:t> of a computer and the </a:t>
            </a:r>
            <a:r>
              <a:rPr lang="en-US" altLang="en-US" dirty="0">
                <a:solidFill>
                  <a:schemeClr val="accent6"/>
                </a:solidFill>
              </a:rPr>
              <a:t>computer hardware</a:t>
            </a:r>
          </a:p>
          <a:p>
            <a:pPr lvl="1"/>
            <a:r>
              <a:rPr lang="en-US" dirty="0"/>
              <a:t>User can execute </a:t>
            </a:r>
            <a:r>
              <a:rPr lang="en-US"/>
              <a:t>programs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>
                <a:solidFill>
                  <a:srgbClr val="FF0000"/>
                </a:solidFill>
              </a:rPr>
              <a:t>onvenient</a:t>
            </a:r>
            <a:r>
              <a:rPr lang="en-US"/>
              <a:t> </a:t>
            </a:r>
            <a:r>
              <a:rPr lang="en-US" dirty="0"/>
              <a:t>&amp; </a:t>
            </a:r>
            <a:r>
              <a:rPr lang="en-US" dirty="0">
                <a:solidFill>
                  <a:srgbClr val="FF0000"/>
                </a:solidFill>
              </a:rPr>
              <a:t>efficient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2768720"/>
            <a:ext cx="4359275" cy="347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830762" y="4826000"/>
            <a:ext cx="1409700" cy="5207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33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800" y="2383255"/>
            <a:ext cx="8681451" cy="1394660"/>
          </a:xfrm>
        </p:spPr>
        <p:txBody>
          <a:bodyPr>
            <a:normAutofit/>
          </a:bodyPr>
          <a:lstStyle/>
          <a:p>
            <a:r>
              <a:rPr lang="en-US" dirty="0"/>
              <a:t>Computing Environment</a:t>
            </a:r>
          </a:p>
        </p:txBody>
      </p:sp>
      <p:pic>
        <p:nvPicPr>
          <p:cNvPr id="3074" name="Picture 2" descr="http://www.adjust-debts.com/wp-content/uploads/2013/07/hu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843504"/>
            <a:ext cx="2913610" cy="218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9547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Computing environments  (traditional)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9901989" cy="491364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Stand-alone general purpose machines</a:t>
            </a:r>
          </a:p>
          <a:p>
            <a:endParaRPr lang="en-US" altLang="en-US" sz="2400" dirty="0"/>
          </a:p>
          <a:p>
            <a:r>
              <a:rPr lang="en-US" altLang="en-US" sz="2400" dirty="0"/>
              <a:t>But blurred as most systems interconnect with others (i.e., the Internet)</a:t>
            </a:r>
          </a:p>
          <a:p>
            <a:endParaRPr lang="en-US" altLang="en-US" sz="2400" b="1" dirty="0">
              <a:solidFill>
                <a:srgbClr val="3366FF"/>
              </a:solidFill>
            </a:endParaRPr>
          </a:p>
          <a:p>
            <a:r>
              <a:rPr lang="en-US" altLang="en-US" sz="2400" b="1" dirty="0">
                <a:solidFill>
                  <a:srgbClr val="3366FF"/>
                </a:solidFill>
              </a:rPr>
              <a:t>Portals</a:t>
            </a:r>
            <a:r>
              <a:rPr lang="en-US" altLang="en-US" sz="2400" dirty="0"/>
              <a:t> provide web access to internal systems</a:t>
            </a:r>
          </a:p>
          <a:p>
            <a:endParaRPr lang="en-US" altLang="en-US" sz="2400" b="1" dirty="0">
              <a:solidFill>
                <a:srgbClr val="3366FF"/>
              </a:solidFill>
            </a:endParaRPr>
          </a:p>
          <a:p>
            <a:r>
              <a:rPr lang="en-US" altLang="en-US" sz="2400" b="1" dirty="0">
                <a:solidFill>
                  <a:srgbClr val="3366FF"/>
                </a:solidFill>
              </a:rPr>
              <a:t>Network computers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3366FF"/>
                </a:solidFill>
              </a:rPr>
              <a:t>thin clients</a:t>
            </a:r>
            <a:r>
              <a:rPr lang="en-US" altLang="en-US" sz="2400" dirty="0"/>
              <a:t>) are like Web terminals</a:t>
            </a:r>
          </a:p>
          <a:p>
            <a:endParaRPr lang="en-US" altLang="en-US" sz="2400" dirty="0"/>
          </a:p>
          <a:p>
            <a:r>
              <a:rPr lang="en-US" altLang="en-US" sz="2400" dirty="0"/>
              <a:t>Mobile computers interconnect via </a:t>
            </a:r>
            <a:r>
              <a:rPr lang="en-US" altLang="en-US" sz="2400" b="1" dirty="0">
                <a:solidFill>
                  <a:srgbClr val="3366FF"/>
                </a:solidFill>
              </a:rPr>
              <a:t>wireless networks</a:t>
            </a:r>
          </a:p>
          <a:p>
            <a:endParaRPr lang="en-US" altLang="en-US" sz="2400" dirty="0"/>
          </a:p>
          <a:p>
            <a:r>
              <a:rPr lang="en-US" altLang="en-US" sz="2400" dirty="0"/>
              <a:t>Networking becoming ubiquitous (</a:t>
            </a:r>
            <a:r>
              <a:rPr lang="en-US" altLang="en-US" sz="2400" dirty="0" err="1">
                <a:solidFill>
                  <a:srgbClr val="FF0000"/>
                </a:solidFill>
              </a:rPr>
              <a:t>IoT</a:t>
            </a:r>
            <a:r>
              <a:rPr lang="en-US" altLang="en-US" sz="2400" dirty="0"/>
              <a:t>)– even home systems use </a:t>
            </a:r>
            <a:r>
              <a:rPr lang="en-US" altLang="en-US" sz="2400" b="1" dirty="0">
                <a:solidFill>
                  <a:srgbClr val="3366FF"/>
                </a:solidFill>
              </a:rPr>
              <a:t>firewalls</a:t>
            </a:r>
            <a:r>
              <a:rPr lang="en-US" altLang="en-US" sz="2400" dirty="0"/>
              <a:t> to protect home computers from Internet attacks</a:t>
            </a:r>
          </a:p>
        </p:txBody>
      </p:sp>
      <p:pic>
        <p:nvPicPr>
          <p:cNvPr id="4098" name="Picture 2" descr="http://www.webjunction.org/content/dam/WebJunction/Images/webjunction/12980513773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675" y="2524125"/>
            <a:ext cx="2519362" cy="211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8155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Computing environments (Mobile)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Handheld smartphones, tablets, </a:t>
            </a:r>
            <a:r>
              <a:rPr lang="en-US" altLang="en-US" sz="2000" dirty="0" err="1"/>
              <a:t>etc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What is the functional difference between them and a “traditional” laptop?</a:t>
            </a:r>
          </a:p>
          <a:p>
            <a:endParaRPr lang="en-US" altLang="en-US" sz="2000" dirty="0"/>
          </a:p>
          <a:p>
            <a:r>
              <a:rPr lang="en-US" altLang="en-US" sz="2000" dirty="0"/>
              <a:t>Extra feature – more OS features (</a:t>
            </a:r>
            <a:r>
              <a:rPr lang="en-US" altLang="en-US" sz="2000" dirty="0">
                <a:solidFill>
                  <a:srgbClr val="0070C0"/>
                </a:solidFill>
              </a:rPr>
              <a:t>GPS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0070C0"/>
                </a:solidFill>
              </a:rPr>
              <a:t>gyroscope</a:t>
            </a:r>
            <a:r>
              <a:rPr lang="en-US" altLang="en-US" sz="2000" dirty="0"/>
              <a:t>)</a:t>
            </a:r>
          </a:p>
          <a:p>
            <a:endParaRPr lang="en-US" altLang="en-US" sz="2000" dirty="0"/>
          </a:p>
          <a:p>
            <a:r>
              <a:rPr lang="en-US" altLang="en-US" sz="2000" dirty="0"/>
              <a:t>Allows new types of apps like </a:t>
            </a:r>
            <a:r>
              <a:rPr lang="en-US" altLang="en-US" sz="2000" b="1" i="1" dirty="0">
                <a:solidFill>
                  <a:srgbClr val="0070C0"/>
                </a:solidFill>
              </a:rPr>
              <a:t>augmented reality</a:t>
            </a:r>
          </a:p>
          <a:p>
            <a:endParaRPr lang="en-US" altLang="en-US" sz="2000" dirty="0"/>
          </a:p>
          <a:p>
            <a:r>
              <a:rPr lang="en-US" altLang="en-US" sz="2000" dirty="0"/>
              <a:t>Use IEEE 802.11 wireless, or cellular data networks for connectivity</a:t>
            </a:r>
          </a:p>
          <a:p>
            <a:endParaRPr lang="en-US" altLang="en-US" sz="2000" dirty="0"/>
          </a:p>
          <a:p>
            <a:r>
              <a:rPr lang="en-US" altLang="en-US" sz="2000" dirty="0"/>
              <a:t>Leaders are </a:t>
            </a:r>
            <a:r>
              <a:rPr lang="en-US" altLang="en-US" sz="2000" b="1" dirty="0">
                <a:solidFill>
                  <a:srgbClr val="3366FF"/>
                </a:solidFill>
              </a:rPr>
              <a:t>Apple </a:t>
            </a:r>
            <a:r>
              <a:rPr lang="en-US" altLang="en-US" sz="2000" b="1" dirty="0" err="1">
                <a:solidFill>
                  <a:srgbClr val="3366FF"/>
                </a:solidFill>
              </a:rPr>
              <a:t>iOS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and </a:t>
            </a:r>
            <a:r>
              <a:rPr lang="en-US" altLang="en-US" sz="2000" b="1" dirty="0">
                <a:solidFill>
                  <a:srgbClr val="3366FF"/>
                </a:solidFill>
              </a:rPr>
              <a:t>Google Android</a:t>
            </a:r>
          </a:p>
        </p:txBody>
      </p:sp>
      <p:pic>
        <p:nvPicPr>
          <p:cNvPr id="5122" name="Picture 2" descr="http://www.priteshgupta.com/wp-content/uploads/2012/06/Tablet-and-Pho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0" y="2688788"/>
            <a:ext cx="3594100" cy="206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9917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Computing environments (distributed)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Distributed computing</a:t>
            </a:r>
          </a:p>
          <a:p>
            <a:pPr lvl="1"/>
            <a:r>
              <a:rPr lang="en-US" altLang="en-US" dirty="0"/>
              <a:t>Collection of separate, possibly heterogeneous, systems networked together</a:t>
            </a:r>
          </a:p>
          <a:p>
            <a:pPr lvl="2"/>
            <a:r>
              <a:rPr lang="en-US" altLang="en-US" b="1" dirty="0">
                <a:solidFill>
                  <a:srgbClr val="3366FF"/>
                </a:solidFill>
              </a:rPr>
              <a:t>Network</a:t>
            </a:r>
            <a:r>
              <a:rPr lang="en-US" altLang="en-US" dirty="0"/>
              <a:t> is a communications path, </a:t>
            </a:r>
            <a:r>
              <a:rPr lang="en-US" altLang="en-US" b="1" dirty="0">
                <a:solidFill>
                  <a:srgbClr val="3366FF"/>
                </a:solidFill>
              </a:rPr>
              <a:t>TCP/IP </a:t>
            </a:r>
            <a:r>
              <a:rPr lang="en-US" altLang="en-US" dirty="0"/>
              <a:t>most common</a:t>
            </a:r>
          </a:p>
          <a:p>
            <a:pPr lvl="3"/>
            <a:r>
              <a:rPr lang="en-US" altLang="en-US" b="1" dirty="0">
                <a:solidFill>
                  <a:srgbClr val="3366FF"/>
                </a:solidFill>
              </a:rPr>
              <a:t>Local Area Network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LAN</a:t>
            </a:r>
            <a:r>
              <a:rPr lang="en-US" altLang="en-US" dirty="0"/>
              <a:t>)</a:t>
            </a:r>
          </a:p>
          <a:p>
            <a:pPr lvl="3"/>
            <a:r>
              <a:rPr lang="en-US" altLang="en-US" b="1" dirty="0">
                <a:solidFill>
                  <a:srgbClr val="3366FF"/>
                </a:solidFill>
              </a:rPr>
              <a:t>Wide Area Network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WAN</a:t>
            </a:r>
            <a:r>
              <a:rPr lang="en-US" altLang="en-US" dirty="0"/>
              <a:t>)</a:t>
            </a:r>
          </a:p>
          <a:p>
            <a:pPr lvl="3"/>
            <a:r>
              <a:rPr lang="en-US" altLang="en-US" b="1" dirty="0">
                <a:solidFill>
                  <a:srgbClr val="3366FF"/>
                </a:solidFill>
              </a:rPr>
              <a:t>Metropolitan Area Network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MAN</a:t>
            </a:r>
            <a:r>
              <a:rPr lang="en-US" altLang="en-US" dirty="0"/>
              <a:t>)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3"/>
            <a:r>
              <a:rPr lang="en-US" altLang="en-US" b="1" dirty="0">
                <a:solidFill>
                  <a:srgbClr val="3366FF"/>
                </a:solidFill>
              </a:rPr>
              <a:t>Personal Area Network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PAN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Network Operating System </a:t>
            </a:r>
          </a:p>
          <a:p>
            <a:pPr lvl="2"/>
            <a:r>
              <a:rPr lang="en-US" altLang="en-US" dirty="0"/>
              <a:t>Provides features between systems across network</a:t>
            </a:r>
          </a:p>
          <a:p>
            <a:pPr lvl="2"/>
            <a:r>
              <a:rPr lang="en-US" altLang="en-US" dirty="0"/>
              <a:t>Communication scheme allows systems to exchange</a:t>
            </a:r>
          </a:p>
          <a:p>
            <a:pPr marL="914400" lvl="2" indent="0">
              <a:buNone/>
            </a:pPr>
            <a:r>
              <a:rPr lang="en-US" altLang="en-US" dirty="0"/>
              <a:t> messages</a:t>
            </a:r>
          </a:p>
          <a:p>
            <a:pPr lvl="2"/>
            <a:r>
              <a:rPr lang="en-US" altLang="en-US" dirty="0"/>
              <a:t>Illusion of a single system</a:t>
            </a:r>
          </a:p>
        </p:txBody>
      </p:sp>
      <p:pic>
        <p:nvPicPr>
          <p:cNvPr id="6148" name="Picture 4" descr="http://allabttech.com/wp-content/uploads/2015/01/Local-Area-Network-or-L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880" y="2819399"/>
            <a:ext cx="4376199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4080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Computing environments  (Client-Server)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011" y="1276016"/>
            <a:ext cx="11417968" cy="4913647"/>
          </a:xfrm>
        </p:spPr>
        <p:txBody>
          <a:bodyPr>
            <a:normAutofit/>
          </a:bodyPr>
          <a:lstStyle/>
          <a:p>
            <a:pPr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dirty="0"/>
              <a:t>Client-Server Computing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dirty="0"/>
              <a:t>Dumb terminals supplanted by smart PCs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dirty="0"/>
              <a:t>Many systems now </a:t>
            </a:r>
            <a:r>
              <a:rPr kumimoji="1" lang="en-US" altLang="en-US" b="1" dirty="0">
                <a:solidFill>
                  <a:srgbClr val="3366FF"/>
                </a:solidFill>
              </a:rPr>
              <a:t>servers</a:t>
            </a:r>
            <a:r>
              <a:rPr kumimoji="1" lang="en-US" altLang="en-US" dirty="0"/>
              <a:t>, responding to requests generated by </a:t>
            </a:r>
            <a:r>
              <a:rPr kumimoji="1" lang="en-US" altLang="en-US" b="1" dirty="0">
                <a:solidFill>
                  <a:srgbClr val="3366FF"/>
                </a:solidFill>
              </a:rPr>
              <a:t>clients</a:t>
            </a:r>
          </a:p>
          <a:p>
            <a:pPr lvl="2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r>
              <a:rPr kumimoji="1" lang="en-US" altLang="en-US" b="1" dirty="0">
                <a:solidFill>
                  <a:srgbClr val="3366FF"/>
                </a:solidFill>
              </a:rPr>
              <a:t>Compute-server system </a:t>
            </a:r>
            <a:r>
              <a:rPr kumimoji="1" lang="en-US" altLang="en-US" dirty="0"/>
              <a:t>provides an interface to client to request services (i.e., database)</a:t>
            </a:r>
          </a:p>
          <a:p>
            <a:pPr lvl="2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r>
              <a:rPr kumimoji="1" lang="en-US" altLang="en-US" b="1" dirty="0">
                <a:solidFill>
                  <a:srgbClr val="3366FF"/>
                </a:solidFill>
              </a:rPr>
              <a:t>File-server system </a:t>
            </a:r>
            <a:r>
              <a:rPr kumimoji="1" lang="en-US" altLang="en-US" dirty="0"/>
              <a:t>provides interface for clients to store and retrieve files</a:t>
            </a:r>
          </a:p>
          <a:p>
            <a:endParaRPr lang="en-US" dirty="0"/>
          </a:p>
        </p:txBody>
      </p:sp>
      <p:pic>
        <p:nvPicPr>
          <p:cNvPr id="54276" name="Picture 1" descr="1_1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3" y="3805238"/>
            <a:ext cx="4610100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7885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Computing environments (Peer-to-Peer)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85011" y="1263316"/>
            <a:ext cx="7730289" cy="4913647"/>
          </a:xfrm>
        </p:spPr>
        <p:txBody>
          <a:bodyPr>
            <a:normAutofit/>
          </a:bodyPr>
          <a:lstStyle/>
          <a:p>
            <a:r>
              <a:rPr lang="en-US" altLang="en-US" dirty="0"/>
              <a:t>Another model of distributed system</a:t>
            </a:r>
          </a:p>
          <a:p>
            <a:r>
              <a:rPr lang="en-US" altLang="en-US" dirty="0"/>
              <a:t>P2P does not distinguish </a:t>
            </a:r>
            <a:r>
              <a:rPr lang="en-US" altLang="en-US" dirty="0">
                <a:solidFill>
                  <a:srgbClr val="0070C0"/>
                </a:solidFill>
              </a:rPr>
              <a:t>clients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0070C0"/>
                </a:solidFill>
              </a:rPr>
              <a:t>servers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No bottleneck server</a:t>
            </a:r>
            <a:r>
              <a:rPr lang="en-US" altLang="en-US" dirty="0"/>
              <a:t>!</a:t>
            </a:r>
          </a:p>
          <a:p>
            <a:pPr lvl="1"/>
            <a:r>
              <a:rPr lang="en-US" altLang="en-US" dirty="0"/>
              <a:t>Instead all nodes are considered peers</a:t>
            </a:r>
          </a:p>
          <a:p>
            <a:pPr lvl="1"/>
            <a:r>
              <a:rPr lang="en-US" altLang="en-US" dirty="0"/>
              <a:t>May each act as client, server or both</a:t>
            </a:r>
          </a:p>
          <a:p>
            <a:pPr lvl="1"/>
            <a:r>
              <a:rPr lang="en-US" altLang="en-US" dirty="0"/>
              <a:t>Node must join P2P network</a:t>
            </a:r>
          </a:p>
          <a:p>
            <a:pPr lvl="2"/>
            <a:r>
              <a:rPr lang="en-US" altLang="en-US" dirty="0"/>
              <a:t>Registers its service with </a:t>
            </a:r>
            <a:r>
              <a:rPr lang="en-US" altLang="en-US" dirty="0">
                <a:solidFill>
                  <a:srgbClr val="FF0000"/>
                </a:solidFill>
              </a:rPr>
              <a:t>central lookup service </a:t>
            </a:r>
            <a:r>
              <a:rPr lang="en-US" altLang="en-US" dirty="0"/>
              <a:t>on network, or</a:t>
            </a:r>
          </a:p>
          <a:p>
            <a:pPr lvl="2"/>
            <a:r>
              <a:rPr lang="en-US" altLang="en-US" dirty="0"/>
              <a:t>Broadcast request for service and respond to requests for service via </a:t>
            </a:r>
            <a:r>
              <a:rPr lang="en-US" altLang="en-US" b="1" i="1" dirty="0">
                <a:solidFill>
                  <a:srgbClr val="0070C0"/>
                </a:solidFill>
              </a:rPr>
              <a:t>discovery protocol</a:t>
            </a:r>
          </a:p>
          <a:p>
            <a:pPr lvl="1"/>
            <a:r>
              <a:rPr lang="en-US" altLang="en-US" dirty="0"/>
              <a:t>Examples include</a:t>
            </a:r>
            <a:r>
              <a:rPr lang="en-US" altLang="en-US" i="1" dirty="0"/>
              <a:t> </a:t>
            </a:r>
            <a:r>
              <a:rPr lang="en-US" altLang="en-US" dirty="0"/>
              <a:t>Napster</a:t>
            </a:r>
            <a:r>
              <a:rPr lang="en-US" altLang="en-US" i="1" dirty="0"/>
              <a:t> </a:t>
            </a:r>
            <a:r>
              <a:rPr lang="en-US" altLang="en-US" dirty="0"/>
              <a:t>and</a:t>
            </a:r>
            <a:r>
              <a:rPr lang="en-US" altLang="en-US" i="1" dirty="0"/>
              <a:t> </a:t>
            </a:r>
            <a:r>
              <a:rPr lang="en-US" altLang="en-US" dirty="0"/>
              <a:t>Gnutella</a:t>
            </a:r>
            <a:r>
              <a:rPr lang="en-US" altLang="en-US" i="1" dirty="0"/>
              <a:t>, </a:t>
            </a:r>
            <a:r>
              <a:rPr lang="en-US" altLang="en-US" b="1" dirty="0">
                <a:solidFill>
                  <a:srgbClr val="3366FF"/>
                </a:solidFill>
              </a:rPr>
              <a:t>Voice over IP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VoIP</a:t>
            </a:r>
            <a:r>
              <a:rPr lang="en-US" altLang="en-US" dirty="0"/>
              <a:t>)</a:t>
            </a:r>
            <a:r>
              <a:rPr lang="en-US" altLang="en-US" i="1" dirty="0"/>
              <a:t> </a:t>
            </a:r>
            <a:r>
              <a:rPr lang="en-US" altLang="en-US" dirty="0"/>
              <a:t>such as Skype </a:t>
            </a:r>
          </a:p>
        </p:txBody>
      </p:sp>
      <p:pic>
        <p:nvPicPr>
          <p:cNvPr id="55300" name="Picture 1" descr="1_19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43" y="1934200"/>
            <a:ext cx="3589334" cy="272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3577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Computing environments (Virtualization)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Allows operating systems to run applications within other </a:t>
            </a:r>
            <a:r>
              <a:rPr lang="en-US" altLang="en-US" sz="2400" dirty="0" err="1"/>
              <a:t>OSes</a:t>
            </a:r>
            <a:endParaRPr lang="en-US" altLang="en-US" sz="2400" dirty="0"/>
          </a:p>
          <a:p>
            <a:pPr lvl="1"/>
            <a:r>
              <a:rPr lang="en-US" altLang="en-US" sz="2000" dirty="0"/>
              <a:t>Vast and growing industry</a:t>
            </a:r>
            <a:endParaRPr lang="en-US" altLang="en-US" sz="700" dirty="0"/>
          </a:p>
          <a:p>
            <a:endParaRPr lang="en-US" altLang="en-US" sz="2400" b="1" dirty="0">
              <a:solidFill>
                <a:srgbClr val="3366FF"/>
              </a:solidFill>
            </a:endParaRPr>
          </a:p>
          <a:p>
            <a:r>
              <a:rPr lang="en-US" altLang="en-US" sz="2400" b="1" dirty="0">
                <a:solidFill>
                  <a:srgbClr val="3366FF"/>
                </a:solidFill>
              </a:rPr>
              <a:t>Emulation</a:t>
            </a:r>
            <a:r>
              <a:rPr lang="en-US" altLang="en-US" sz="2400" dirty="0"/>
              <a:t> used when source CPU type different from target type (i.e. PowerPC to Intel x86)</a:t>
            </a:r>
          </a:p>
          <a:p>
            <a:pPr lvl="1"/>
            <a:r>
              <a:rPr lang="en-US" altLang="en-US" sz="2000" dirty="0"/>
              <a:t>Generally slowest method</a:t>
            </a:r>
          </a:p>
          <a:p>
            <a:pPr lvl="1"/>
            <a:r>
              <a:rPr lang="en-US" altLang="en-US" sz="2000" dirty="0"/>
              <a:t>When computer language not compiled to native code – </a:t>
            </a:r>
            <a:r>
              <a:rPr lang="en-US" altLang="en-US" sz="2000" b="1" dirty="0">
                <a:solidFill>
                  <a:srgbClr val="3366FF"/>
                </a:solidFill>
              </a:rPr>
              <a:t>Interpretation</a:t>
            </a:r>
          </a:p>
          <a:p>
            <a:endParaRPr lang="en-US" altLang="en-US" sz="2400" b="1" dirty="0">
              <a:solidFill>
                <a:srgbClr val="3366FF"/>
              </a:solidFill>
            </a:endParaRPr>
          </a:p>
          <a:p>
            <a:r>
              <a:rPr lang="en-US" altLang="en-US" sz="2400" b="1" dirty="0">
                <a:solidFill>
                  <a:srgbClr val="3366FF"/>
                </a:solidFill>
              </a:rPr>
              <a:t>Virtualization</a:t>
            </a:r>
            <a:r>
              <a:rPr lang="en-US" altLang="en-US" sz="2400" dirty="0"/>
              <a:t> – OS natively compiled for CPU, running </a:t>
            </a:r>
            <a:r>
              <a:rPr lang="en-US" altLang="en-US" sz="2400" b="1" dirty="0">
                <a:solidFill>
                  <a:srgbClr val="3366FF"/>
                </a:solidFill>
              </a:rPr>
              <a:t>guest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OSes</a:t>
            </a:r>
            <a:r>
              <a:rPr lang="en-US" altLang="en-US" sz="2400" dirty="0"/>
              <a:t>  also natively compiled </a:t>
            </a:r>
          </a:p>
          <a:p>
            <a:pPr lvl="1"/>
            <a:r>
              <a:rPr lang="en-US" altLang="en-US" sz="2000" dirty="0"/>
              <a:t>Consider VMware running </a:t>
            </a:r>
            <a:r>
              <a:rPr lang="en-US" altLang="en-US" sz="2000" dirty="0" err="1"/>
              <a:t>WinXP</a:t>
            </a:r>
            <a:r>
              <a:rPr lang="en-US" altLang="en-US" sz="2000" dirty="0"/>
              <a:t> guests, each running applications, all on native </a:t>
            </a:r>
            <a:r>
              <a:rPr lang="en-US" altLang="en-US" sz="2000" dirty="0" err="1"/>
              <a:t>WinXP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3366FF"/>
                </a:solidFill>
              </a:rPr>
              <a:t>host</a:t>
            </a:r>
            <a:r>
              <a:rPr lang="en-US" altLang="en-US" sz="2000" dirty="0"/>
              <a:t> OS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VMM</a:t>
            </a:r>
            <a:r>
              <a:rPr lang="en-US" altLang="en-US" sz="2000" dirty="0"/>
              <a:t> (virtual </a:t>
            </a:r>
            <a:r>
              <a:rPr lang="en-US" altLang="en-US" sz="2000"/>
              <a:t>machine manager</a:t>
            </a:r>
            <a:r>
              <a:rPr lang="en-US" altLang="en-US" sz="2000" dirty="0"/>
              <a:t>) provides virtualization services</a:t>
            </a:r>
          </a:p>
        </p:txBody>
      </p:sp>
    </p:spTree>
    <p:extLst>
      <p:ext uri="{BB962C8B-B14F-4D97-AF65-F5344CB8AC3E}">
        <p14:creationId xmlns:p14="http://schemas.microsoft.com/office/powerpoint/2010/main" val="38658926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Computing environments (Virtualization)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Virtualization</a:t>
            </a:r>
            <a:r>
              <a:rPr lang="en-US" altLang="en-US" sz="2400" dirty="0"/>
              <a:t> vs. </a:t>
            </a:r>
            <a:r>
              <a:rPr lang="en-US" altLang="en-US" sz="2400" dirty="0">
                <a:solidFill>
                  <a:srgbClr val="0070C0"/>
                </a:solidFill>
              </a:rPr>
              <a:t>Emulation </a:t>
            </a:r>
            <a:r>
              <a:rPr lang="en-US" altLang="en-US" sz="2400" dirty="0"/>
              <a:t>(both are SW)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OS to OS </a:t>
            </a:r>
            <a:r>
              <a:rPr lang="en-US" altLang="en-US" sz="2000" dirty="0"/>
              <a:t>vs.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CPU to CPU</a:t>
            </a:r>
          </a:p>
          <a:p>
            <a:r>
              <a:rPr lang="en-US" altLang="en-US" sz="2400" dirty="0"/>
              <a:t>Use cases involve laptops and desktops running multiple </a:t>
            </a:r>
            <a:r>
              <a:rPr lang="en-US" altLang="en-US" sz="2400" dirty="0" err="1"/>
              <a:t>OSes</a:t>
            </a:r>
            <a:r>
              <a:rPr lang="en-US" altLang="en-US" sz="2400" dirty="0"/>
              <a:t> for exploration or compatibility</a:t>
            </a:r>
          </a:p>
          <a:p>
            <a:pPr lvl="1"/>
            <a:r>
              <a:rPr lang="en-US" altLang="en-US" sz="2000" dirty="0"/>
              <a:t>Apple laptop running Mac OS X host, Windows as a guest</a:t>
            </a:r>
          </a:p>
          <a:p>
            <a:pPr lvl="1"/>
            <a:r>
              <a:rPr lang="en-US" altLang="en-US" sz="2000" dirty="0"/>
              <a:t>Developing apps for multiple </a:t>
            </a:r>
            <a:r>
              <a:rPr lang="en-US" altLang="en-US" sz="2000" dirty="0" err="1"/>
              <a:t>OSes</a:t>
            </a:r>
            <a:r>
              <a:rPr lang="en-US" altLang="en-US" sz="2000" dirty="0"/>
              <a:t> without having multiple systems</a:t>
            </a:r>
          </a:p>
          <a:p>
            <a:pPr lvl="1"/>
            <a:r>
              <a:rPr lang="en-US" altLang="en-US" sz="2000" dirty="0"/>
              <a:t>QA testing applications without having multiple systems</a:t>
            </a:r>
          </a:p>
          <a:p>
            <a:pPr lvl="1"/>
            <a:r>
              <a:rPr lang="en-US" altLang="en-US" sz="2000" dirty="0"/>
              <a:t>Executing and managing compute environments within data centers</a:t>
            </a:r>
          </a:p>
          <a:p>
            <a:pPr marL="457200" lvl="1" indent="0">
              <a:buNone/>
            </a:pPr>
            <a:endParaRPr lang="en-US" altLang="en-US" sz="2000" dirty="0"/>
          </a:p>
          <a:p>
            <a:r>
              <a:rPr lang="en-US" altLang="en-US" sz="2400" dirty="0"/>
              <a:t>VMM can run natively, in which case they are also the host</a:t>
            </a:r>
          </a:p>
          <a:p>
            <a:pPr lvl="1"/>
            <a:r>
              <a:rPr lang="en-US" altLang="en-US" sz="2000" dirty="0"/>
              <a:t>There is no general purpose host then (VMware, ESX and Citrix </a:t>
            </a:r>
            <a:r>
              <a:rPr lang="en-US" altLang="en-US" sz="2000" dirty="0" err="1"/>
              <a:t>XenServer</a:t>
            </a:r>
            <a:r>
              <a:rPr lang="en-US" altLang="en-US" sz="2000" dirty="0"/>
              <a:t>)</a:t>
            </a:r>
          </a:p>
          <a:p>
            <a:pPr lvl="2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508411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Computing environments (Virtualization)</a:t>
            </a:r>
          </a:p>
        </p:txBody>
      </p:sp>
      <p:pic>
        <p:nvPicPr>
          <p:cNvPr id="58371" name="Picture 1" descr="1_2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114" y="1554164"/>
            <a:ext cx="6396037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0002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Computing environments (Cloud Computing)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Delivers </a:t>
            </a:r>
            <a:r>
              <a:rPr lang="en-US" altLang="en-US" sz="2000" dirty="0">
                <a:solidFill>
                  <a:srgbClr val="FF0000"/>
                </a:solidFill>
              </a:rPr>
              <a:t>computing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FF0000"/>
                </a:solidFill>
              </a:rPr>
              <a:t>storage</a:t>
            </a:r>
            <a:r>
              <a:rPr lang="en-US" altLang="en-US" sz="2000" dirty="0"/>
              <a:t>, even </a:t>
            </a:r>
            <a:r>
              <a:rPr lang="en-US" altLang="en-US" sz="2000" dirty="0">
                <a:solidFill>
                  <a:srgbClr val="FF0000"/>
                </a:solidFill>
              </a:rPr>
              <a:t>apps</a:t>
            </a:r>
            <a:r>
              <a:rPr lang="en-US" altLang="en-US" sz="2000" dirty="0"/>
              <a:t> as a </a:t>
            </a:r>
            <a:r>
              <a:rPr lang="en-US" altLang="en-US" sz="2000" dirty="0">
                <a:solidFill>
                  <a:srgbClr val="0070C0"/>
                </a:solidFill>
              </a:rPr>
              <a:t>service</a:t>
            </a:r>
            <a:r>
              <a:rPr lang="en-US" altLang="en-US" sz="2000" dirty="0"/>
              <a:t> across a network</a:t>
            </a:r>
          </a:p>
          <a:p>
            <a:r>
              <a:rPr lang="en-US" altLang="en-US" sz="2000" dirty="0"/>
              <a:t>Logical extension of virtualization because it uses virtualization as the base for it functionality.</a:t>
            </a:r>
          </a:p>
          <a:p>
            <a:pPr lvl="1"/>
            <a:r>
              <a:rPr lang="en-US" altLang="en-US" sz="2000" dirty="0"/>
              <a:t>Amazon </a:t>
            </a:r>
            <a:r>
              <a:rPr lang="en-US" altLang="en-US" sz="2000" b="1" dirty="0">
                <a:solidFill>
                  <a:srgbClr val="3366FF"/>
                </a:solidFill>
              </a:rPr>
              <a:t>EC2</a:t>
            </a:r>
            <a:r>
              <a:rPr lang="en-US" altLang="en-US" sz="2000" dirty="0"/>
              <a:t>  has thousands of servers, millions of virtual machines, petabytes of storage available across the Internet, pay based on usage</a:t>
            </a:r>
          </a:p>
          <a:p>
            <a:r>
              <a:rPr lang="en-US" altLang="en-US" sz="2000" dirty="0"/>
              <a:t>Many types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Public cloud </a:t>
            </a:r>
            <a:r>
              <a:rPr lang="en-US" altLang="en-US" sz="2000" dirty="0"/>
              <a:t>– available via Internet to anyone willing to pay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Private cloud </a:t>
            </a:r>
            <a:r>
              <a:rPr lang="en-US" altLang="en-US" sz="2000" dirty="0"/>
              <a:t>– run by a company for the company’s own use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Hybrid cloud </a:t>
            </a:r>
            <a:r>
              <a:rPr lang="en-US" altLang="en-US" sz="2000" dirty="0"/>
              <a:t>– includes both public and private cloud components</a:t>
            </a:r>
          </a:p>
          <a:p>
            <a:pPr lvl="1"/>
            <a:r>
              <a:rPr lang="en-US" altLang="en-US" sz="2000" dirty="0"/>
              <a:t>Software as a Service (</a:t>
            </a:r>
            <a:r>
              <a:rPr lang="en-US" altLang="en-US" sz="2000" b="1" dirty="0">
                <a:solidFill>
                  <a:srgbClr val="3366FF"/>
                </a:solidFill>
              </a:rPr>
              <a:t>SaaS</a:t>
            </a:r>
            <a:r>
              <a:rPr lang="en-US" altLang="en-US" sz="2000" dirty="0"/>
              <a:t>) – one or more </a:t>
            </a:r>
            <a:r>
              <a:rPr lang="en-US" altLang="en-US" sz="2000" dirty="0">
                <a:solidFill>
                  <a:srgbClr val="FF0000"/>
                </a:solidFill>
              </a:rPr>
              <a:t>applications</a:t>
            </a:r>
            <a:r>
              <a:rPr lang="en-US" altLang="en-US" sz="2000" dirty="0"/>
              <a:t> available via the Internet (i.e., word processor)</a:t>
            </a:r>
          </a:p>
          <a:p>
            <a:pPr lvl="1"/>
            <a:r>
              <a:rPr lang="en-US" altLang="en-US" sz="2000" dirty="0"/>
              <a:t>Platform as a Service (</a:t>
            </a:r>
            <a:r>
              <a:rPr lang="en-US" altLang="en-US" sz="2000" b="1" dirty="0" err="1">
                <a:solidFill>
                  <a:srgbClr val="3366FF"/>
                </a:solidFill>
              </a:rPr>
              <a:t>PaaS</a:t>
            </a:r>
            <a:r>
              <a:rPr lang="en-US" altLang="en-US" sz="2000" dirty="0"/>
              <a:t>) – </a:t>
            </a:r>
            <a:r>
              <a:rPr lang="en-US" altLang="en-US" sz="2000" dirty="0">
                <a:solidFill>
                  <a:srgbClr val="FF0000"/>
                </a:solidFill>
              </a:rPr>
              <a:t>software stack </a:t>
            </a:r>
            <a:r>
              <a:rPr lang="en-US" altLang="en-US" sz="2000" dirty="0"/>
              <a:t>ready for application use via the Internet (i.e., a database server)</a:t>
            </a:r>
          </a:p>
          <a:p>
            <a:pPr lvl="1"/>
            <a:r>
              <a:rPr lang="en-US" altLang="en-US" sz="2000" dirty="0"/>
              <a:t>Infrastructure as a Service (</a:t>
            </a:r>
            <a:r>
              <a:rPr lang="en-US" altLang="en-US" sz="2000" b="1" dirty="0" err="1">
                <a:solidFill>
                  <a:srgbClr val="3366FF"/>
                </a:solidFill>
              </a:rPr>
              <a:t>IaaS</a:t>
            </a:r>
            <a:r>
              <a:rPr lang="en-US" altLang="en-US" sz="2000" dirty="0"/>
              <a:t>) – </a:t>
            </a:r>
            <a:r>
              <a:rPr lang="en-US" altLang="en-US" sz="2000" dirty="0">
                <a:solidFill>
                  <a:srgbClr val="FF0000"/>
                </a:solidFill>
              </a:rPr>
              <a:t>servers</a:t>
            </a:r>
            <a:r>
              <a:rPr lang="en-US" altLang="en-US" sz="2000" dirty="0"/>
              <a:t> or </a:t>
            </a:r>
            <a:r>
              <a:rPr lang="en-US" altLang="en-US" sz="2000" dirty="0">
                <a:solidFill>
                  <a:srgbClr val="FF0000"/>
                </a:solidFill>
              </a:rPr>
              <a:t>storage</a:t>
            </a:r>
            <a:r>
              <a:rPr lang="en-US" altLang="en-US" sz="2000" dirty="0"/>
              <a:t> available over Internet (i.e., storage available for backup use)</a:t>
            </a:r>
          </a:p>
        </p:txBody>
      </p:sp>
    </p:spTree>
    <p:extLst>
      <p:ext uri="{BB962C8B-B14F-4D97-AF65-F5344CB8AC3E}">
        <p14:creationId xmlns:p14="http://schemas.microsoft.com/office/powerpoint/2010/main" val="420285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What operating systems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2000" dirty="0"/>
          </a:p>
          <a:p>
            <a:r>
              <a:rPr lang="en-US" altLang="en-US" sz="2000" dirty="0"/>
              <a:t>Users want convenience, </a:t>
            </a:r>
            <a:r>
              <a:rPr lang="en-US" altLang="en-US" sz="2000" b="1" dirty="0">
                <a:solidFill>
                  <a:srgbClr val="3366FF"/>
                </a:solidFill>
              </a:rPr>
              <a:t>ease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3366FF"/>
                </a:solidFill>
              </a:rPr>
              <a:t>of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3366FF"/>
                </a:solidFill>
              </a:rPr>
              <a:t>use </a:t>
            </a:r>
            <a:r>
              <a:rPr lang="en-US" altLang="en-US" sz="2000" dirty="0"/>
              <a:t>and</a:t>
            </a:r>
            <a:r>
              <a:rPr lang="en-US" altLang="en-US" sz="2000" b="1" dirty="0">
                <a:solidFill>
                  <a:srgbClr val="3366FF"/>
                </a:solidFill>
              </a:rPr>
              <a:t> good performance </a:t>
            </a:r>
          </a:p>
          <a:p>
            <a:pPr lvl="1"/>
            <a:r>
              <a:rPr lang="en-US" altLang="en-US" sz="2000" dirty="0"/>
              <a:t>Don</a:t>
            </a:r>
            <a:r>
              <a:rPr lang="ja-JP" altLang="en-US" sz="2000" dirty="0"/>
              <a:t>’</a:t>
            </a:r>
            <a:r>
              <a:rPr lang="en-US" altLang="ja-JP" sz="2000" dirty="0"/>
              <a:t>t care about </a:t>
            </a:r>
            <a:r>
              <a:rPr lang="en-US" altLang="ja-JP" sz="2000" b="1" dirty="0">
                <a:solidFill>
                  <a:srgbClr val="3366FF"/>
                </a:solidFill>
              </a:rPr>
              <a:t>resource</a:t>
            </a:r>
            <a:r>
              <a:rPr lang="en-US" altLang="ja-JP" sz="2000" dirty="0">
                <a:solidFill>
                  <a:srgbClr val="3366FF"/>
                </a:solidFill>
              </a:rPr>
              <a:t> </a:t>
            </a:r>
            <a:r>
              <a:rPr lang="en-US" altLang="ja-JP" sz="2000" b="1" dirty="0">
                <a:solidFill>
                  <a:srgbClr val="3366FF"/>
                </a:solidFill>
              </a:rPr>
              <a:t>utilization</a:t>
            </a:r>
          </a:p>
          <a:p>
            <a:r>
              <a:rPr lang="en-US" altLang="en-US" sz="2000" dirty="0"/>
              <a:t>But shared computer such as </a:t>
            </a:r>
            <a:r>
              <a:rPr lang="en-US" altLang="en-US" sz="2000" b="1" dirty="0">
                <a:solidFill>
                  <a:srgbClr val="3366FF"/>
                </a:solidFill>
              </a:rPr>
              <a:t>mainframe</a:t>
            </a:r>
            <a:r>
              <a:rPr lang="en-US" altLang="en-US" sz="2000" dirty="0"/>
              <a:t> or </a:t>
            </a:r>
            <a:r>
              <a:rPr lang="en-US" altLang="en-US" sz="2000" b="1" dirty="0">
                <a:solidFill>
                  <a:srgbClr val="3366FF"/>
                </a:solidFill>
              </a:rPr>
              <a:t>minicomputer</a:t>
            </a:r>
            <a:r>
              <a:rPr lang="en-US" altLang="en-US" sz="2000" dirty="0"/>
              <a:t> must keep all users happy</a:t>
            </a:r>
          </a:p>
          <a:p>
            <a:r>
              <a:rPr lang="en-US" altLang="en-US" sz="2000" dirty="0"/>
              <a:t>Users of dedicate systems such as </a:t>
            </a:r>
            <a:r>
              <a:rPr lang="en-US" altLang="en-US" sz="2000" b="1" dirty="0">
                <a:solidFill>
                  <a:srgbClr val="3366FF"/>
                </a:solidFill>
              </a:rPr>
              <a:t>workstations</a:t>
            </a:r>
            <a:r>
              <a:rPr lang="en-US" altLang="en-US" sz="2000" dirty="0"/>
              <a:t> have dedicated resources but frequently use shared resources from </a:t>
            </a:r>
            <a:r>
              <a:rPr lang="en-US" altLang="en-US" sz="2000" b="1" dirty="0">
                <a:solidFill>
                  <a:srgbClr val="3366FF"/>
                </a:solidFill>
              </a:rPr>
              <a:t>servers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Handheld computers are resource poor,  optimized for </a:t>
            </a:r>
            <a:r>
              <a:rPr lang="en-US" altLang="en-US" sz="2000" dirty="0">
                <a:solidFill>
                  <a:srgbClr val="FF0000"/>
                </a:solidFill>
              </a:rPr>
              <a:t>usability</a:t>
            </a:r>
            <a:r>
              <a:rPr lang="en-US" altLang="en-US" sz="2000" dirty="0">
                <a:solidFill>
                  <a:srgbClr val="000000"/>
                </a:solidFill>
              </a:rPr>
              <a:t> and </a:t>
            </a:r>
            <a:r>
              <a:rPr lang="en-US" altLang="en-US" sz="2000" dirty="0">
                <a:solidFill>
                  <a:srgbClr val="FF0000"/>
                </a:solidFill>
              </a:rPr>
              <a:t>battery life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Some computers have </a:t>
            </a:r>
            <a:r>
              <a:rPr lang="en-US" altLang="en-US" sz="2000" dirty="0">
                <a:solidFill>
                  <a:srgbClr val="FF0000"/>
                </a:solidFill>
              </a:rPr>
              <a:t>little or no user interface</a:t>
            </a:r>
            <a:r>
              <a:rPr lang="en-US" altLang="en-US" sz="2000" dirty="0">
                <a:solidFill>
                  <a:srgbClr val="000000"/>
                </a:solidFill>
              </a:rPr>
              <a:t>, such as embedded computers in devices and automobiles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Computing environments (Cloud Computing)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Cloud computing environments composed of </a:t>
            </a:r>
            <a:r>
              <a:rPr lang="en-US" altLang="en-US" sz="2400" dirty="0">
                <a:solidFill>
                  <a:srgbClr val="FF0000"/>
                </a:solidFill>
              </a:rPr>
              <a:t>traditional </a:t>
            </a:r>
            <a:r>
              <a:rPr lang="en-US" altLang="en-US" sz="2400" dirty="0" err="1">
                <a:solidFill>
                  <a:srgbClr val="FF0000"/>
                </a:solidFill>
              </a:rPr>
              <a:t>OSes</a:t>
            </a:r>
            <a:r>
              <a:rPr lang="en-US" altLang="en-US" sz="2400" dirty="0"/>
              <a:t>, plus </a:t>
            </a:r>
            <a:r>
              <a:rPr lang="en-US" altLang="en-US" sz="2400" dirty="0">
                <a:solidFill>
                  <a:srgbClr val="FF0000"/>
                </a:solidFill>
              </a:rPr>
              <a:t>VMMs</a:t>
            </a:r>
            <a:r>
              <a:rPr lang="en-US" altLang="en-US" sz="2400" dirty="0"/>
              <a:t>, plus </a:t>
            </a:r>
            <a:r>
              <a:rPr lang="en-US" altLang="en-US" sz="2400" dirty="0">
                <a:solidFill>
                  <a:srgbClr val="FF0000"/>
                </a:solidFill>
              </a:rPr>
              <a:t>cloud management</a:t>
            </a:r>
            <a:r>
              <a:rPr lang="en-US" altLang="en-US" sz="2400" dirty="0"/>
              <a:t> tools</a:t>
            </a:r>
          </a:p>
          <a:p>
            <a:pPr lvl="1"/>
            <a:r>
              <a:rPr lang="en-US" altLang="en-US" sz="2000" dirty="0"/>
              <a:t>Internet connectivity </a:t>
            </a:r>
            <a:r>
              <a:rPr lang="en-US" altLang="en-US" sz="2000" dirty="0">
                <a:solidFill>
                  <a:srgbClr val="0070C0"/>
                </a:solidFill>
              </a:rPr>
              <a:t>requires</a:t>
            </a:r>
            <a:r>
              <a:rPr lang="en-US" altLang="en-US" sz="2000" dirty="0"/>
              <a:t> security like </a:t>
            </a:r>
            <a:r>
              <a:rPr lang="en-US" altLang="en-US" sz="2000" dirty="0">
                <a:solidFill>
                  <a:srgbClr val="0070C0"/>
                </a:solidFill>
              </a:rPr>
              <a:t>firewalls</a:t>
            </a:r>
            <a:endParaRPr lang="en-US" altLang="en-US" sz="700" dirty="0">
              <a:solidFill>
                <a:srgbClr val="0070C0"/>
              </a:solidFill>
            </a:endParaRPr>
          </a:p>
          <a:p>
            <a:pPr lvl="1"/>
            <a:r>
              <a:rPr lang="en-US" altLang="en-US" sz="2000" dirty="0"/>
              <a:t>Load balancers </a:t>
            </a:r>
            <a:r>
              <a:rPr lang="en-US" altLang="en-US" sz="2000" dirty="0">
                <a:solidFill>
                  <a:srgbClr val="0070C0"/>
                </a:solidFill>
              </a:rPr>
              <a:t>spread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traffic</a:t>
            </a:r>
            <a:r>
              <a:rPr lang="en-US" altLang="en-US" sz="2000" dirty="0"/>
              <a:t> across </a:t>
            </a:r>
            <a:r>
              <a:rPr lang="en-US" altLang="en-US" sz="2000" dirty="0">
                <a:solidFill>
                  <a:srgbClr val="0070C0"/>
                </a:solidFill>
              </a:rPr>
              <a:t>multiple</a:t>
            </a:r>
            <a:r>
              <a:rPr lang="en-US" altLang="en-US" sz="2000" dirty="0"/>
              <a:t> applications</a:t>
            </a:r>
          </a:p>
        </p:txBody>
      </p:sp>
      <p:pic>
        <p:nvPicPr>
          <p:cNvPr id="60420" name="Picture 1" descr="1_2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2800351"/>
            <a:ext cx="4119562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4843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/>
              <a:t>Computing environments (Real-Time Embedded Systems)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85011" y="1276016"/>
            <a:ext cx="7857289" cy="4913647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Real-time embedded systems most prevalent form of computers</a:t>
            </a:r>
          </a:p>
          <a:p>
            <a:pPr lvl="1"/>
            <a:r>
              <a:rPr lang="en-US" altLang="en-US" sz="1800" dirty="0"/>
              <a:t>Vary considerable, special purpose, limited purpose OS, </a:t>
            </a:r>
            <a:r>
              <a:rPr lang="en-US" altLang="en-US" sz="1800" b="1" dirty="0">
                <a:solidFill>
                  <a:srgbClr val="3366FF"/>
                </a:solidFill>
              </a:rPr>
              <a:t>real-time OS</a:t>
            </a:r>
          </a:p>
          <a:p>
            <a:pPr lvl="1"/>
            <a:r>
              <a:rPr lang="en-US" altLang="en-US" sz="1800" dirty="0"/>
              <a:t>Use expanding</a:t>
            </a:r>
          </a:p>
          <a:p>
            <a:pPr lvl="1"/>
            <a:endParaRPr lang="en-US" altLang="en-US" sz="1800" dirty="0"/>
          </a:p>
          <a:p>
            <a:r>
              <a:rPr lang="en-US" altLang="en-US" sz="2000" dirty="0"/>
              <a:t>Many other special computing environments as well</a:t>
            </a:r>
          </a:p>
          <a:p>
            <a:pPr lvl="1"/>
            <a:r>
              <a:rPr lang="en-US" altLang="en-US" sz="1800" dirty="0"/>
              <a:t>Some have </a:t>
            </a:r>
            <a:r>
              <a:rPr lang="en-US" altLang="en-US" sz="1800" dirty="0" err="1"/>
              <a:t>OSes</a:t>
            </a:r>
            <a:r>
              <a:rPr lang="en-US" altLang="en-US" sz="1800" dirty="0"/>
              <a:t>, some perform tasks without an OS</a:t>
            </a:r>
          </a:p>
          <a:p>
            <a:pPr lvl="1"/>
            <a:endParaRPr lang="en-US" altLang="en-US" sz="1800" dirty="0"/>
          </a:p>
          <a:p>
            <a:r>
              <a:rPr lang="en-US" altLang="en-US" sz="2000" dirty="0"/>
              <a:t>Real-time OS has well-defined fixed time constraints</a:t>
            </a:r>
          </a:p>
          <a:p>
            <a:pPr lvl="1"/>
            <a:r>
              <a:rPr lang="en-US" altLang="en-US" sz="1800" dirty="0"/>
              <a:t>Processing </a:t>
            </a:r>
            <a:r>
              <a:rPr lang="en-US" altLang="en-US" sz="1800" b="1" i="1" dirty="0">
                <a:solidFill>
                  <a:srgbClr val="FF0000"/>
                </a:solidFill>
              </a:rPr>
              <a:t>must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/>
              <a:t>be done within </a:t>
            </a:r>
            <a:r>
              <a:rPr lang="en-US" altLang="en-US" sz="1800" dirty="0">
                <a:solidFill>
                  <a:schemeClr val="accent5"/>
                </a:solidFill>
              </a:rPr>
              <a:t>constraint </a:t>
            </a:r>
            <a:r>
              <a:rPr lang="en-US" altLang="en-US" sz="1800" dirty="0"/>
              <a:t>(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</a:rPr>
              <a:t>soft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0070C0"/>
                </a:solidFill>
              </a:rPr>
              <a:t>firm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FF0000"/>
                </a:solidFill>
              </a:rPr>
              <a:t>hard</a:t>
            </a:r>
            <a:r>
              <a:rPr lang="en-US" altLang="en-US" sz="1800" dirty="0"/>
              <a:t>)</a:t>
            </a:r>
          </a:p>
          <a:p>
            <a:pPr lvl="1"/>
            <a:r>
              <a:rPr lang="en-US" altLang="en-US" sz="1800" dirty="0"/>
              <a:t>Correct operation only if constraints met</a:t>
            </a:r>
          </a:p>
          <a:p>
            <a:pPr lvl="1"/>
            <a:endParaRPr lang="en-US" altLang="en-US" sz="1800" dirty="0"/>
          </a:p>
        </p:txBody>
      </p:sp>
      <p:pic>
        <p:nvPicPr>
          <p:cNvPr id="7172" name="Picture 4" descr="http://2.bp.blogspot.com/-828ylsTm7oQ/UUOFyzwgXII/AAAAAAAAD_Y/MuHgMLqcDyA/s1600/real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1596333"/>
            <a:ext cx="3806825" cy="38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625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Open-source operating systems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Operating systems made available in </a:t>
            </a:r>
            <a:r>
              <a:rPr lang="en-US" altLang="en-US" sz="2000" dirty="0">
                <a:solidFill>
                  <a:srgbClr val="FF0000"/>
                </a:solidFill>
              </a:rPr>
              <a:t>source-code</a:t>
            </a:r>
            <a:r>
              <a:rPr lang="en-US" altLang="en-US" sz="2000" dirty="0"/>
              <a:t> format rather than just binary </a:t>
            </a:r>
            <a:r>
              <a:rPr lang="en-US" altLang="en-US" sz="2000" b="1" dirty="0">
                <a:solidFill>
                  <a:srgbClr val="3366FF"/>
                </a:solidFill>
              </a:rPr>
              <a:t>closed-source</a:t>
            </a:r>
            <a:endParaRPr lang="en-US" altLang="en-US" sz="600" b="1" dirty="0">
              <a:solidFill>
                <a:srgbClr val="3366FF"/>
              </a:solidFill>
            </a:endParaRPr>
          </a:p>
          <a:p>
            <a:endParaRPr lang="en-US" altLang="en-US" sz="2000" dirty="0"/>
          </a:p>
          <a:p>
            <a:r>
              <a:rPr lang="en-US" altLang="en-US" sz="2000" dirty="0"/>
              <a:t>Counter to the </a:t>
            </a:r>
            <a:r>
              <a:rPr lang="en-US" altLang="en-US" sz="2000" b="1" dirty="0">
                <a:solidFill>
                  <a:srgbClr val="3366FF"/>
                </a:solidFill>
              </a:rPr>
              <a:t>copy protection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and </a:t>
            </a:r>
            <a:r>
              <a:rPr lang="en-US" altLang="en-US" sz="2000" b="1" dirty="0">
                <a:solidFill>
                  <a:srgbClr val="3366FF"/>
                </a:solidFill>
              </a:rPr>
              <a:t>Digital Rights Management (DRM)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movement</a:t>
            </a:r>
            <a:endParaRPr lang="en-US" altLang="en-US" sz="600" dirty="0">
              <a:solidFill>
                <a:srgbClr val="000000"/>
              </a:solidFill>
            </a:endParaRP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r>
              <a:rPr lang="en-US" altLang="en-US" sz="2000" dirty="0">
                <a:solidFill>
                  <a:srgbClr val="000000"/>
                </a:solidFill>
              </a:rPr>
              <a:t>Started by </a:t>
            </a:r>
            <a:r>
              <a:rPr lang="en-US" altLang="en-US" sz="2000" b="1" dirty="0">
                <a:solidFill>
                  <a:srgbClr val="3366FF"/>
                </a:solidFill>
              </a:rPr>
              <a:t>Free Software Foundation (FSF)</a:t>
            </a:r>
            <a:r>
              <a:rPr lang="en-US" altLang="en-US" sz="2000" dirty="0">
                <a:solidFill>
                  <a:srgbClr val="000000"/>
                </a:solidFill>
              </a:rPr>
              <a:t>, which has </a:t>
            </a:r>
            <a:r>
              <a:rPr lang="ja-JP" altLang="en-US" sz="2000" dirty="0">
                <a:solidFill>
                  <a:srgbClr val="000000"/>
                </a:solidFill>
              </a:rPr>
              <a:t>“</a:t>
            </a:r>
            <a:r>
              <a:rPr lang="en-US" altLang="ja-JP" sz="2000" dirty="0" err="1">
                <a:solidFill>
                  <a:srgbClr val="000000"/>
                </a:solidFill>
              </a:rPr>
              <a:t>copyleft</a:t>
            </a:r>
            <a:r>
              <a:rPr lang="ja-JP" altLang="en-US" sz="2000" dirty="0">
                <a:solidFill>
                  <a:srgbClr val="000000"/>
                </a:solidFill>
              </a:rPr>
              <a:t>”</a:t>
            </a:r>
            <a:r>
              <a:rPr lang="en-US" altLang="ja-JP" sz="2000" dirty="0">
                <a:solidFill>
                  <a:srgbClr val="000000"/>
                </a:solidFill>
              </a:rPr>
              <a:t> </a:t>
            </a:r>
            <a:r>
              <a:rPr lang="en-US" altLang="ja-JP" sz="2000" b="1" dirty="0">
                <a:solidFill>
                  <a:srgbClr val="3366FF"/>
                </a:solidFill>
              </a:rPr>
              <a:t>GNU Public License (GPL)</a:t>
            </a:r>
            <a:endParaRPr lang="en-US" altLang="en-US" sz="600" b="1" dirty="0">
              <a:solidFill>
                <a:srgbClr val="3366FF"/>
              </a:solidFill>
            </a:endParaRP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r>
              <a:rPr lang="en-US" altLang="en-US" sz="2000" dirty="0">
                <a:solidFill>
                  <a:srgbClr val="000000"/>
                </a:solidFill>
              </a:rPr>
              <a:t>Examples include </a:t>
            </a:r>
            <a:r>
              <a:rPr lang="en-US" altLang="en-US" sz="2000" b="1" dirty="0">
                <a:solidFill>
                  <a:srgbClr val="3366FF"/>
                </a:solidFill>
              </a:rPr>
              <a:t>GNU/Linux</a:t>
            </a:r>
            <a:r>
              <a:rPr lang="en-US" altLang="en-US" sz="2000" dirty="0"/>
              <a:t> and </a:t>
            </a:r>
            <a:r>
              <a:rPr lang="en-US" altLang="en-US" sz="2000" b="1" dirty="0">
                <a:solidFill>
                  <a:srgbClr val="3366FF"/>
                </a:solidFill>
              </a:rPr>
              <a:t>BSD UNIX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(including core of </a:t>
            </a:r>
            <a:r>
              <a:rPr lang="en-US" altLang="en-US" sz="2000" b="1" dirty="0">
                <a:solidFill>
                  <a:srgbClr val="3366FF"/>
                </a:solidFill>
              </a:rPr>
              <a:t>Mac OS X</a:t>
            </a:r>
            <a:r>
              <a:rPr lang="en-US" altLang="en-US" sz="2000" dirty="0">
                <a:solidFill>
                  <a:srgbClr val="000000"/>
                </a:solidFill>
              </a:rPr>
              <a:t>), and many more</a:t>
            </a: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r>
              <a:rPr lang="en-US" altLang="en-US" sz="2000" dirty="0">
                <a:solidFill>
                  <a:srgbClr val="000000"/>
                </a:solidFill>
              </a:rPr>
              <a:t>Can use VMM like VMware Player (Free on Windows), </a:t>
            </a:r>
            <a:r>
              <a:rPr lang="en-US" altLang="en-US" sz="2000" dirty="0" err="1">
                <a:solidFill>
                  <a:srgbClr val="000000"/>
                </a:solidFill>
              </a:rPr>
              <a:t>Virtualbox</a:t>
            </a:r>
            <a:r>
              <a:rPr lang="en-US" altLang="en-US" sz="2000" dirty="0">
                <a:solidFill>
                  <a:srgbClr val="000000"/>
                </a:solidFill>
              </a:rPr>
              <a:t> (open source and free on many platforms - </a:t>
            </a:r>
            <a:r>
              <a:rPr lang="en-US" altLang="en-US" sz="2000" dirty="0">
                <a:solidFill>
                  <a:srgbClr val="FF0000"/>
                </a:solidFill>
              </a:rPr>
              <a:t>http://www.virtualbox.com</a:t>
            </a:r>
            <a:r>
              <a:rPr lang="en-US" altLang="en-US" sz="2000" dirty="0"/>
              <a:t>) </a:t>
            </a:r>
          </a:p>
          <a:p>
            <a:pPr lvl="1"/>
            <a:r>
              <a:rPr lang="en-US" altLang="en-US" sz="1800" dirty="0">
                <a:solidFill>
                  <a:srgbClr val="000000"/>
                </a:solidFill>
              </a:rPr>
              <a:t>Use to run guest operating systems for exploration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All book materials are available at: </a:t>
            </a:r>
            <a:r>
              <a:rPr lang="en-US" altLang="en-US" sz="2000" dirty="0">
                <a:solidFill>
                  <a:srgbClr val="FF0000"/>
                </a:solidFill>
              </a:rPr>
              <a:t>www.os-book.com</a:t>
            </a:r>
          </a:p>
        </p:txBody>
      </p:sp>
    </p:spTree>
    <p:extLst>
      <p:ext uri="{BB962C8B-B14F-4D97-AF65-F5344CB8AC3E}">
        <p14:creationId xmlns:p14="http://schemas.microsoft.com/office/powerpoint/2010/main" val="6076973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cdn.free-power-point-templates.com/articles/wp-content/uploads/2014/02/free-question-mark-powerpoin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658292"/>
            <a:ext cx="6692900" cy="39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2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Operating system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7"/>
            <a:ext cx="9025689" cy="2326354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OS is a </a:t>
            </a:r>
            <a:r>
              <a:rPr lang="en-US" altLang="en-US" b="1" dirty="0">
                <a:solidFill>
                  <a:srgbClr val="3366FF"/>
                </a:solidFill>
              </a:rPr>
              <a:t>resource allocator</a:t>
            </a:r>
          </a:p>
          <a:p>
            <a:pPr lvl="1"/>
            <a:r>
              <a:rPr lang="en-US" altLang="en-US" sz="2800" dirty="0"/>
              <a:t>Manages all resources</a:t>
            </a:r>
          </a:p>
          <a:p>
            <a:pPr lvl="1"/>
            <a:r>
              <a:rPr lang="en-US" altLang="en-US" sz="2800" dirty="0"/>
              <a:t>Decides between conflicting requests for efficient and fair resource use</a:t>
            </a:r>
          </a:p>
        </p:txBody>
      </p:sp>
      <p:pic>
        <p:nvPicPr>
          <p:cNvPr id="1032" name="Picture 8" descr="https://www.thegef.org/gef/sites/thegef.org/files/EO/IconThematic_LR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287" y="1263316"/>
            <a:ext cx="2190416" cy="219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33405" y="3589671"/>
            <a:ext cx="11064498" cy="2304716"/>
            <a:chOff x="233405" y="3589671"/>
            <a:chExt cx="11064498" cy="2304716"/>
          </a:xfrm>
        </p:grpSpPr>
        <p:pic>
          <p:nvPicPr>
            <p:cNvPr id="1036" name="Picture 12" descr="http://files.softicons.com/download/system-icons/ai-icons-by-mira/png/256x256/control%20pane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0700" y="3589671"/>
              <a:ext cx="1887203" cy="1887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233405" y="3589671"/>
              <a:ext cx="9025689" cy="23047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FF0000"/>
                </a:buClr>
                <a:buFont typeface="Wingdings" panose="05000000000000000000" pitchFamily="2" charset="2"/>
                <a:buChar char="Ø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o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50"/>
                </a:buClr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Monotype Sorts" pitchFamily="-84" charset="2"/>
                <a:buNone/>
              </a:pPr>
              <a:endParaRPr lang="en-US" altLang="en-US" dirty="0">
                <a:latin typeface="Segoe UI Semibold" panose="020B0702040204020203" pitchFamily="34" charset="0"/>
              </a:endParaRPr>
            </a:p>
            <a:p>
              <a:r>
                <a:rPr lang="en-US" altLang="en-US" dirty="0">
                  <a:latin typeface="Segoe UI Semibold" panose="020B0702040204020203" pitchFamily="34" charset="0"/>
                </a:rPr>
                <a:t>OS is a </a:t>
              </a:r>
              <a:r>
                <a:rPr lang="en-US" altLang="en-US" b="1" dirty="0">
                  <a:solidFill>
                    <a:srgbClr val="3366FF"/>
                  </a:solidFill>
                  <a:latin typeface="Segoe UI Semibold" panose="020B0702040204020203" pitchFamily="34" charset="0"/>
                </a:rPr>
                <a:t>control program</a:t>
              </a:r>
            </a:p>
            <a:p>
              <a:pPr lvl="1"/>
              <a:r>
                <a:rPr lang="en-US" altLang="en-US" sz="2800" dirty="0">
                  <a:latin typeface="Segoe UI Semibold" panose="020B0702040204020203" pitchFamily="34" charset="0"/>
                </a:rPr>
                <a:t>Controls execution of programs to prevent errors and improper use of the computer</a:t>
              </a:r>
            </a:p>
            <a:p>
              <a:endParaRPr lang="en-US" dirty="0">
                <a:latin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0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 uniform definition!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 universally accepted definition!</a:t>
            </a:r>
          </a:p>
          <a:p>
            <a:r>
              <a:rPr lang="ja-JP" altLang="en-US" dirty="0"/>
              <a:t>“</a:t>
            </a:r>
            <a:r>
              <a:rPr lang="en-US" altLang="ja-JP" dirty="0">
                <a:solidFill>
                  <a:srgbClr val="FF0000"/>
                </a:solidFill>
              </a:rPr>
              <a:t>The one program running at all times on the computer</a:t>
            </a:r>
            <a:r>
              <a:rPr lang="ja-JP" altLang="en-US" dirty="0"/>
              <a:t>”</a:t>
            </a:r>
            <a:r>
              <a:rPr lang="en-US" altLang="ja-JP" dirty="0"/>
              <a:t> is the </a:t>
            </a:r>
            <a:r>
              <a:rPr lang="en-US" altLang="ja-JP" b="1" dirty="0">
                <a:solidFill>
                  <a:srgbClr val="3366FF"/>
                </a:solidFill>
              </a:rPr>
              <a:t>kernel</a:t>
            </a:r>
            <a:r>
              <a:rPr lang="en-US" altLang="ja-JP" dirty="0"/>
              <a:t>.</a:t>
            </a:r>
            <a:r>
              <a:rPr lang="en-US" altLang="ja-JP" b="1" dirty="0"/>
              <a:t>  </a:t>
            </a:r>
            <a:endParaRPr lang="en-US" altLang="ja-JP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262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 anchor="ctr">
        <a:noAutofit/>
      </a:bodyPr>
      <a:lstStyle>
        <a:defPPr>
          <a:defRPr sz="1200" b="0" dirty="0" smtClean="0">
            <a:solidFill>
              <a:schemeClr val="bg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3432</Words>
  <Application>Microsoft Office PowerPoint</Application>
  <PresentationFormat>Widescreen</PresentationFormat>
  <Paragraphs>519</Paragraphs>
  <Slides>73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5" baseType="lpstr">
      <vt:lpstr>Arial</vt:lpstr>
      <vt:lpstr>Calibri</vt:lpstr>
      <vt:lpstr>Calibri Light</vt:lpstr>
      <vt:lpstr>Constantia</vt:lpstr>
      <vt:lpstr>Courier New</vt:lpstr>
      <vt:lpstr>Monotype Sorts</vt:lpstr>
      <vt:lpstr>Segoe UI Semibold</vt:lpstr>
      <vt:lpstr>Times New Roman</vt:lpstr>
      <vt:lpstr>Verdana</vt:lpstr>
      <vt:lpstr>Webdings</vt:lpstr>
      <vt:lpstr>Wingdings</vt:lpstr>
      <vt:lpstr>Office Theme</vt:lpstr>
      <vt:lpstr>Operating Systems Course</vt:lpstr>
      <vt:lpstr>Textbooks</vt:lpstr>
      <vt:lpstr>Course highlights &amp; grading</vt:lpstr>
      <vt:lpstr>OS topics</vt:lpstr>
      <vt:lpstr>Introductions to Operating Systems</vt:lpstr>
      <vt:lpstr>What is an Operating System?</vt:lpstr>
      <vt:lpstr>What operating systems do?</vt:lpstr>
      <vt:lpstr>Operating system definition</vt:lpstr>
      <vt:lpstr>No uniform definition!</vt:lpstr>
      <vt:lpstr>Computer startup</vt:lpstr>
      <vt:lpstr>Computer system organization</vt:lpstr>
      <vt:lpstr>Computer system, basic elements</vt:lpstr>
      <vt:lpstr>Computer-system operation</vt:lpstr>
      <vt:lpstr>OS is interrupt driven!</vt:lpstr>
      <vt:lpstr>Interrupts</vt:lpstr>
      <vt:lpstr>Control flow (w/wo interrupts)</vt:lpstr>
      <vt:lpstr>Handling interrupts</vt:lpstr>
      <vt:lpstr>Interrupt handling</vt:lpstr>
      <vt:lpstr>Multiple interrupts</vt:lpstr>
      <vt:lpstr>Common functions of interrupts</vt:lpstr>
      <vt:lpstr>Interrupt handling</vt:lpstr>
      <vt:lpstr>Interrupt timeline</vt:lpstr>
      <vt:lpstr>Storage Definitions and Notation Review</vt:lpstr>
      <vt:lpstr>Storage definitions and notation review</vt:lpstr>
      <vt:lpstr>Storage structure</vt:lpstr>
      <vt:lpstr>Storage hierarchy</vt:lpstr>
      <vt:lpstr>Storage-device hierarchy</vt:lpstr>
      <vt:lpstr>Performance of various levels of storage</vt:lpstr>
      <vt:lpstr>Migration of data “A” from disk to register</vt:lpstr>
      <vt:lpstr>Cache memory</vt:lpstr>
      <vt:lpstr>DMA: direct memory access</vt:lpstr>
      <vt:lpstr>Computer System Architecture</vt:lpstr>
      <vt:lpstr>Computer-system architecture</vt:lpstr>
      <vt:lpstr>Symmetric multiprocessing architecture</vt:lpstr>
      <vt:lpstr>Symmetric multiprocessing organization</vt:lpstr>
      <vt:lpstr>A dual-core design</vt:lpstr>
      <vt:lpstr>Intel core i7-990X block diagram</vt:lpstr>
      <vt:lpstr>Blade servers</vt:lpstr>
      <vt:lpstr>Clustered systems</vt:lpstr>
      <vt:lpstr>Operating System Structure</vt:lpstr>
      <vt:lpstr>Operating system structure</vt:lpstr>
      <vt:lpstr>Memory layout for multiprogrammed system</vt:lpstr>
      <vt:lpstr>System utilization example</vt:lpstr>
      <vt:lpstr>Increasing system utilization example</vt:lpstr>
      <vt:lpstr>Operating-system operations</vt:lpstr>
      <vt:lpstr>Operating-system operations (cont.)</vt:lpstr>
      <vt:lpstr>Dual mode processors</vt:lpstr>
      <vt:lpstr>Time management</vt:lpstr>
      <vt:lpstr>Process management</vt:lpstr>
      <vt:lpstr>Process management activities</vt:lpstr>
      <vt:lpstr>Memory management</vt:lpstr>
      <vt:lpstr>Storage management</vt:lpstr>
      <vt:lpstr>Mass-storage management</vt:lpstr>
      <vt:lpstr>I/O subsystem</vt:lpstr>
      <vt:lpstr>Protection and Security</vt:lpstr>
      <vt:lpstr>Protection and security</vt:lpstr>
      <vt:lpstr>Kernel data structures</vt:lpstr>
      <vt:lpstr>Kernel data structures</vt:lpstr>
      <vt:lpstr>Kernel data structures</vt:lpstr>
      <vt:lpstr>Computing Environment</vt:lpstr>
      <vt:lpstr>Computing environments  (traditional)</vt:lpstr>
      <vt:lpstr>Computing environments (Mobile)</vt:lpstr>
      <vt:lpstr>Computing environments (distributed)</vt:lpstr>
      <vt:lpstr>Computing environments  (Client-Server)</vt:lpstr>
      <vt:lpstr>Computing environments (Peer-to-Peer)</vt:lpstr>
      <vt:lpstr>Computing environments (Virtualization)</vt:lpstr>
      <vt:lpstr>Computing environments (Virtualization)</vt:lpstr>
      <vt:lpstr>Computing environments (Virtualization)</vt:lpstr>
      <vt:lpstr>Computing environments (Cloud Computing)</vt:lpstr>
      <vt:lpstr>Computing environments (Cloud Computing)</vt:lpstr>
      <vt:lpstr>Computing environments (Real-Time Embedded Systems)</vt:lpstr>
      <vt:lpstr>Open-source operating systems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Hamid</cp:lastModifiedBy>
  <cp:revision>352</cp:revision>
  <dcterms:created xsi:type="dcterms:W3CDTF">2015-07-09T15:22:03Z</dcterms:created>
  <dcterms:modified xsi:type="dcterms:W3CDTF">2019-09-24T04:09:18Z</dcterms:modified>
</cp:coreProperties>
</file>