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41" r:id="rId2"/>
    <p:sldId id="324" r:id="rId3"/>
    <p:sldId id="342" r:id="rId4"/>
    <p:sldId id="343" r:id="rId5"/>
    <p:sldId id="325" r:id="rId6"/>
    <p:sldId id="326" r:id="rId7"/>
    <p:sldId id="327" r:id="rId8"/>
    <p:sldId id="344" r:id="rId9"/>
    <p:sldId id="328" r:id="rId10"/>
    <p:sldId id="329" r:id="rId11"/>
    <p:sldId id="330" r:id="rId12"/>
    <p:sldId id="332" r:id="rId13"/>
    <p:sldId id="333" r:id="rId14"/>
    <p:sldId id="334" r:id="rId15"/>
    <p:sldId id="335" r:id="rId16"/>
    <p:sldId id="345" r:id="rId17"/>
    <p:sldId id="336" r:id="rId18"/>
    <p:sldId id="346" r:id="rId19"/>
    <p:sldId id="347" r:id="rId20"/>
    <p:sldId id="337" r:id="rId21"/>
    <p:sldId id="338" r:id="rId22"/>
    <p:sldId id="339" r:id="rId23"/>
    <p:sldId id="340" r:id="rId2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448ABDE-AE75-476E-A5C7-99CF7EE9AE55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6B89836-E184-4E16-ABBA-9AD31A4CDB7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4389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8307-AF55-0E84-0426-9E7D5AEAC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8B6D-9415-D84B-E03A-CB916821F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2D52-6150-F211-1E52-8A21A878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A85C-798B-A48B-C65B-ACAF91AE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57A5-3362-8294-30A6-C08BA298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5158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23A3-B463-8C36-2431-FC1DF1DE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44442-18B5-4684-335C-ED5A1E77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2944-527D-FE56-8A3B-631D9587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5131-D8C1-B051-1001-348F9DC3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1F80B-CF39-BFCD-F9DE-2BF6AF06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382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65552-F718-5CFB-F3F2-0A45B81D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EE991-8D3A-C9F6-E122-0B80A210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1EE7-2E83-DDC2-51F7-EC5FF9ED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7E03-E6C9-AEAA-CE8C-28B8471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24562-9C7E-EFC8-BA96-06161E36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475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3073533" y="3845837"/>
            <a:ext cx="7748000" cy="63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3073533" y="4513915"/>
            <a:ext cx="7748000" cy="5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327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937200" y="4333433"/>
            <a:ext cx="66068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098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 - Color background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1308100" y="-104133"/>
            <a:ext cx="15355125" cy="6962069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2400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37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A40D-A307-75C3-D11C-AFA4F8DF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8061-6DC1-D1F9-34B6-E962B277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6FC0-B4AF-91E9-4900-753DC7E8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455AE-B500-4287-609D-80404890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423C0-D80F-6A50-95EC-B6417DE1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395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F6C9-A0A8-C806-B915-A7C4F656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4239-E23D-05C5-8656-25B3627C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AC9F-9D5F-1F12-DE9B-0DB90F5D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10AD0-9018-E90A-2B6A-00CEEE7B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306A-F59C-BB0E-0D57-A972ED0B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526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2C5C-3F9D-D310-5DCF-82785252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5E0-9A5A-9E7C-7F7D-7D09245B4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B622-9A8E-7DED-39F9-529B1D063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74D53-1739-E3DD-762A-394D3B4C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41BD1-A84E-5F3C-0D8C-A23AA515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B832A-4085-CC2E-8B9C-840BB08E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920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F04-4916-FC76-8386-1055A936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1EC5-FE28-2ED6-630C-F904CA81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42C98-F35B-7265-7FD0-CDDBFEFC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B8AD9-9603-7A69-8247-419F9E3F9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20953-1E85-6211-1887-4E06E04F2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1F6AE-D933-B736-C4F3-57C8595E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537BB-739C-6CA2-96D4-759B4C01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A4ED9-8FB7-A7CD-3213-F8C1EEE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043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02CA-15E2-BE1A-1CB2-47D0F721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7A76D-7A5A-AA24-B216-100B147C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A1CE-7A5B-2D65-F6DF-3CAA2BD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9EDBE-EE80-74E4-8950-870BED025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523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582B1-B6F5-5BCB-C572-213E7C5E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12D5C-2381-B0BC-86E0-46A00A39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9062-D4CE-43B4-C45A-3493797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37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2637-02B0-6C47-298B-958134D2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6BB50-D9A1-E155-103D-3D0474D0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1B16E-18AC-DF12-3388-CC9B651D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12678-E9E7-6F80-EFEF-04A89B91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FA0B2-E888-AB61-9CC8-CE39BC43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0AE3-3472-42E1-1BF1-4458551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50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D54D-9F5D-A9D3-55AE-0C879B44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B67FA-6835-1F67-4C35-3F7867E56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C132-CEEF-0951-E95F-02EE8B04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F259-32F2-FDA7-86B5-9E61FE8A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9A74-EA23-68A2-8844-F9773F82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A1-5A6C-C41A-9937-E3AC023C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496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46E25-0679-4318-4E78-D307C48E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7FE9-7DE3-2F71-BEEC-334E141B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7DB3-4E51-45A0-908B-25AB5B8DC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F8DC6-D2AA-4498-8490-27166078DEF8}" type="datetimeFigureOut">
              <a:rPr lang="fa-IR" smtClean="0"/>
              <a:t>27/03/1446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8335-C759-7F04-FB84-EECDD94E0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F320-0232-A5BE-B32C-219064C53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5139-9F6D-45D2-BCDB-1BBBCA79818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7913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ux Logo, symbol, meaning, history, PNG, brand">
            <a:extLst>
              <a:ext uri="{FF2B5EF4-FFF2-40B4-BE49-F238E27FC236}">
                <a16:creationId xmlns:a16="http://schemas.microsoft.com/office/drawing/2014/main" id="{79A8698C-E433-EBDC-4701-6A7A56212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4611" y="1588624"/>
            <a:ext cx="866986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FE452-17CF-30C5-2FA7-69190779E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132" y="306056"/>
            <a:ext cx="1417737" cy="1294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830F3-ADCE-B694-CAAB-B81256774E61}"/>
              </a:ext>
            </a:extLst>
          </p:cNvPr>
          <p:cNvSpPr txBox="1"/>
          <p:nvPr/>
        </p:nvSpPr>
        <p:spPr>
          <a:xfrm flipH="1">
            <a:off x="3823581" y="1600545"/>
            <a:ext cx="454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>
                <a:solidFill>
                  <a:schemeClr val="bg1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دانشگاه صنعتی امیرکبیر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8E73-5626-C017-C711-9AFC062EE2CC}"/>
              </a:ext>
            </a:extLst>
          </p:cNvPr>
          <p:cNvSpPr txBox="1"/>
          <p:nvPr/>
        </p:nvSpPr>
        <p:spPr>
          <a:xfrm>
            <a:off x="7167096" y="2364307"/>
            <a:ext cx="4103648" cy="12412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733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آزمایشگاه </a:t>
            </a:r>
            <a:r>
              <a:rPr lang="fa-IR" sz="3733" b="1" dirty="0" err="1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سیستم‌عامل</a:t>
            </a:r>
            <a:endParaRPr lang="fa-IR" sz="3733" b="1" dirty="0">
              <a:solidFill>
                <a:schemeClr val="accent1">
                  <a:lumMod val="10000"/>
                  <a:lumOff val="90000"/>
                </a:schemeClr>
              </a:solidFill>
              <a:cs typeface="B Nazanin" panose="00000400000000000000" pitchFamily="2" charset="-78"/>
            </a:endParaRPr>
          </a:p>
          <a:p>
            <a:pPr algn="r" rtl="1"/>
            <a:endParaRPr lang="fa-IR" sz="3733" b="1" dirty="0">
              <a:solidFill>
                <a:schemeClr val="accent1">
                  <a:lumMod val="10000"/>
                  <a:lumOff val="9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059FA-F05A-A893-8657-86AF8319F892}"/>
              </a:ext>
            </a:extLst>
          </p:cNvPr>
          <p:cNvSpPr txBox="1"/>
          <p:nvPr/>
        </p:nvSpPr>
        <p:spPr>
          <a:xfrm>
            <a:off x="8368416" y="5080001"/>
            <a:ext cx="2743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مدرس: مینا </a:t>
            </a:r>
            <a:r>
              <a:rPr lang="fa-IR" sz="2400" b="1" dirty="0" err="1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یوسف‌نژاد</a:t>
            </a:r>
            <a:endParaRPr lang="fa-IR" sz="2400" b="1" dirty="0">
              <a:solidFill>
                <a:schemeClr val="accent1">
                  <a:lumMod val="10000"/>
                  <a:lumOff val="9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704A7-9AE4-EF13-555A-2188A1A1D771}"/>
              </a:ext>
            </a:extLst>
          </p:cNvPr>
          <p:cNvSpPr txBox="1"/>
          <p:nvPr/>
        </p:nvSpPr>
        <p:spPr>
          <a:xfrm>
            <a:off x="6804869" y="3429001"/>
            <a:ext cx="43067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>
                    <a:lumMod val="10000"/>
                    <a:lumOff val="90000"/>
                  </a:schemeClr>
                </a:solidFill>
                <a:cs typeface="B Nazanin" panose="00000400000000000000" pitchFamily="2" charset="-78"/>
              </a:rPr>
              <a:t>جلسه دوم: فایل سیستم و مدیریت فایل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2B7561-8E1F-DC9A-3F27-DFB1992B3B36}"/>
              </a:ext>
            </a:extLst>
          </p:cNvPr>
          <p:cNvSpPr txBox="1"/>
          <p:nvPr/>
        </p:nvSpPr>
        <p:spPr>
          <a:xfrm>
            <a:off x="3762376" y="585643"/>
            <a:ext cx="609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rm [options] file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30AAA3-AE7C-5094-D88A-CD69F39CBC10}"/>
              </a:ext>
            </a:extLst>
          </p:cNvPr>
          <p:cNvGrpSpPr/>
          <p:nvPr/>
        </p:nvGrpSpPr>
        <p:grpSpPr>
          <a:xfrm>
            <a:off x="414338" y="356116"/>
            <a:ext cx="3333751" cy="2286000"/>
            <a:chOff x="385762" y="315396"/>
            <a:chExt cx="3333750" cy="228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76B82-7962-98BD-A1EF-4EC247BAC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35794E-4400-F651-8A63-F941575C8888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05CE3E6-A273-8FB1-541D-2870F915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46" y="985752"/>
            <a:ext cx="4906060" cy="1228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9B011B-2602-7D2E-ABA2-C0582BC304A9}"/>
              </a:ext>
            </a:extLst>
          </p:cNvPr>
          <p:cNvSpPr txBox="1"/>
          <p:nvPr/>
        </p:nvSpPr>
        <p:spPr>
          <a:xfrm>
            <a:off x="3843327" y="342900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[options]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dir_name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030790-5B38-4DC5-E7F4-1C4D0EB4D97C}"/>
              </a:ext>
            </a:extLst>
          </p:cNvPr>
          <p:cNvGrpSpPr/>
          <p:nvPr/>
        </p:nvGrpSpPr>
        <p:grpSpPr>
          <a:xfrm>
            <a:off x="414338" y="3429000"/>
            <a:ext cx="3333751" cy="2286000"/>
            <a:chOff x="385762" y="315396"/>
            <a:chExt cx="3333750" cy="2286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304BC4-922B-2802-1F04-FEC6E16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095F05-E165-1998-D786-C74FE14180B3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mkdir</a:t>
              </a:r>
              <a:endParaRPr lang="en-US" sz="6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5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C4F78-79CE-23F0-39FC-4F31FF59F234}"/>
              </a:ext>
            </a:extLst>
          </p:cNvPr>
          <p:cNvSpPr txBox="1"/>
          <p:nvPr/>
        </p:nvSpPr>
        <p:spPr>
          <a:xfrm>
            <a:off x="3675460" y="580072"/>
            <a:ext cx="609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rmdir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[options]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dir_name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36FF4D-CE41-3B1A-E1EF-85E67FE049AB}"/>
              </a:ext>
            </a:extLst>
          </p:cNvPr>
          <p:cNvGrpSpPr/>
          <p:nvPr/>
        </p:nvGrpSpPr>
        <p:grpSpPr>
          <a:xfrm>
            <a:off x="228602" y="428625"/>
            <a:ext cx="3333751" cy="2286000"/>
            <a:chOff x="385762" y="315396"/>
            <a:chExt cx="3333750" cy="228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BF01A5-B54A-B47D-83EC-9B20DE15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4B4562-ED51-6B32-56FF-42EB888E207E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rmdir</a:t>
              </a:r>
              <a:endParaRPr lang="en-US" sz="6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5D2BB7-49E4-D027-6B90-CD63AD57E384}"/>
              </a:ext>
            </a:extLst>
          </p:cNvPr>
          <p:cNvGrpSpPr/>
          <p:nvPr/>
        </p:nvGrpSpPr>
        <p:grpSpPr>
          <a:xfrm>
            <a:off x="242890" y="3664956"/>
            <a:ext cx="3333751" cy="2286000"/>
            <a:chOff x="385762" y="315396"/>
            <a:chExt cx="3333750" cy="2286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A2E93F-F476-A663-C875-C6DB90934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A6E2A-CF77-CAE8-8993-67C3D492354C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rmdir</a:t>
              </a:r>
              <a:endParaRPr lang="en-US" sz="6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B36D36-3212-5AC6-9B22-004C2812E216}"/>
              </a:ext>
            </a:extLst>
          </p:cNvPr>
          <p:cNvSpPr txBox="1"/>
          <p:nvPr/>
        </p:nvSpPr>
        <p:spPr>
          <a:xfrm>
            <a:off x="3813821" y="3668676"/>
            <a:ext cx="609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wildcards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EA6849-A352-17FB-8D08-41A76585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715" y="1111193"/>
            <a:ext cx="3515216" cy="200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80544E-8964-8BFC-92C0-A901886B2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95" y="3754720"/>
            <a:ext cx="1714739" cy="120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2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B72FC-8330-6531-8A5D-6CD68EC65D01}"/>
              </a:ext>
            </a:extLst>
          </p:cNvPr>
          <p:cNvSpPr txBox="1"/>
          <p:nvPr/>
        </p:nvSpPr>
        <p:spPr>
          <a:xfrm>
            <a:off x="3647039" y="634280"/>
            <a:ext cx="609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touch [options] file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FFFB7C-E6A1-216F-4D78-3A6C160E4107}"/>
              </a:ext>
            </a:extLst>
          </p:cNvPr>
          <p:cNvGrpSpPr/>
          <p:nvPr/>
        </p:nvGrpSpPr>
        <p:grpSpPr>
          <a:xfrm>
            <a:off x="228602" y="428625"/>
            <a:ext cx="3333751" cy="2286000"/>
            <a:chOff x="385762" y="315396"/>
            <a:chExt cx="3333750" cy="228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CE82B8-2242-70CA-B908-97468E0DC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48F35C-1E30-5BF8-EFC9-1FA19082AD1E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CD8B4F-96A7-7F83-87D2-9E435C0B0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834336"/>
            <a:ext cx="5258535" cy="2181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87369-0049-1805-3D42-DE45353397BB}"/>
              </a:ext>
            </a:extLst>
          </p:cNvPr>
          <p:cNvSpPr txBox="1"/>
          <p:nvPr/>
        </p:nvSpPr>
        <p:spPr>
          <a:xfrm>
            <a:off x="4411265" y="4657556"/>
            <a:ext cx="610790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latin typeface="BNazanin"/>
              </a:rPr>
              <a:t>انواع تاریخ و زمان:</a:t>
            </a:r>
          </a:p>
          <a:p>
            <a:pPr marL="285744" indent="-285744" algn="r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Access time </a:t>
            </a:r>
            <a:endParaRPr lang="fa-IR" dirty="0">
              <a:solidFill>
                <a:schemeClr val="bg1"/>
              </a:solidFill>
              <a:latin typeface="TimesNewRomanPSMT"/>
            </a:endParaRPr>
          </a:p>
          <a:p>
            <a:pPr marL="285744" indent="-285744" algn="r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Modification time</a:t>
            </a:r>
            <a:endParaRPr lang="fa-IR" dirty="0">
              <a:solidFill>
                <a:schemeClr val="bg1"/>
              </a:solidFill>
              <a:latin typeface="TimesNewRomanPSMT"/>
            </a:endParaRPr>
          </a:p>
          <a:p>
            <a:pPr marL="285744" indent="-285744" algn="r" rt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</a:rPr>
              <a:t>Change time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7BA6C-7851-F3DF-9A7E-A26C41F88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05" y="3609353"/>
            <a:ext cx="2591163" cy="10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C30D8-665C-37D6-C7AD-A06D5DF01088}"/>
              </a:ext>
            </a:extLst>
          </p:cNvPr>
          <p:cNvGrpSpPr/>
          <p:nvPr/>
        </p:nvGrpSpPr>
        <p:grpSpPr>
          <a:xfrm>
            <a:off x="228602" y="428625"/>
            <a:ext cx="3333751" cy="2286000"/>
            <a:chOff x="385762" y="315396"/>
            <a:chExt cx="333375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B663CD-D444-F3A2-0A0F-8F19007E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2498D4-5E48-6751-216E-709FC6A94AFF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3D14C-8FC9-4005-016B-BAF07CB3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739" y="532638"/>
            <a:ext cx="4023360" cy="381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7BEFF0-C7E7-D2DE-0150-A636C7B7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39" y="1111041"/>
            <a:ext cx="4023360" cy="3838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F0B2F4-607E-7ACA-750A-E653BCDA8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39" y="1691690"/>
            <a:ext cx="4023360" cy="39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E253B6-566F-09F2-64E2-C55C33779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739" y="2284790"/>
            <a:ext cx="4023360" cy="4433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4C4604-179C-3A0E-C00A-9B1F13A4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1739" y="2924970"/>
            <a:ext cx="4023360" cy="3772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57E64E-2574-FC30-CA45-44D9B6D73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1739" y="3498974"/>
            <a:ext cx="4023360" cy="3827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ABEF8B-F838-D6A7-B513-55FC3A2272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1739" y="4078521"/>
            <a:ext cx="4023360" cy="4165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6A1BAED-D472-02A3-2B44-D8DFA2E672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71739" y="4691818"/>
            <a:ext cx="4023360" cy="4461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EE88D7D-E983-C543-8E14-A161EB7AED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1739" y="5334726"/>
            <a:ext cx="4023360" cy="4616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7B5635-A1E6-9401-23AD-7EE871389F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1739" y="5993213"/>
            <a:ext cx="4023360" cy="4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C30D8-665C-37D6-C7AD-A06D5DF01088}"/>
              </a:ext>
            </a:extLst>
          </p:cNvPr>
          <p:cNvGrpSpPr/>
          <p:nvPr/>
        </p:nvGrpSpPr>
        <p:grpSpPr>
          <a:xfrm>
            <a:off x="228602" y="428625"/>
            <a:ext cx="3333751" cy="2286000"/>
            <a:chOff x="385762" y="315396"/>
            <a:chExt cx="333375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B663CD-D444-F3A2-0A0F-8F19007E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2498D4-5E48-6751-216E-709FC6A94AFF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5283B-967F-6414-33A3-85D4664F5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625513"/>
              </p:ext>
            </p:extLst>
          </p:nvPr>
        </p:nvGraphicFramePr>
        <p:xfrm>
          <a:off x="4045529" y="517235"/>
          <a:ext cx="7677586" cy="519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271">
                  <a:extLst>
                    <a:ext uri="{9D8B030D-6E8A-4147-A177-3AD203B41FA5}">
                      <a16:colId xmlns:a16="http://schemas.microsoft.com/office/drawing/2014/main" val="3792811397"/>
                    </a:ext>
                  </a:extLst>
                </a:gridCol>
                <a:gridCol w="1776315">
                  <a:extLst>
                    <a:ext uri="{9D8B030D-6E8A-4147-A177-3AD203B41FA5}">
                      <a16:colId xmlns:a16="http://schemas.microsoft.com/office/drawing/2014/main" val="411260936"/>
                    </a:ext>
                  </a:extLst>
                </a:gridCol>
              </a:tblGrid>
              <a:tr h="368141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sz="15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لیست </a:t>
                      </a:r>
                      <a:r>
                        <a:rPr lang="fa-IR" sz="1500" b="1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سوییچ‌هاي</a:t>
                      </a:r>
                      <a:r>
                        <a:rPr lang="fa-IR" sz="15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دستور</a:t>
                      </a:r>
                      <a:r>
                        <a:rPr lang="en-US" sz="15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find </a:t>
                      </a:r>
                      <a:endParaRPr 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80045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دنبال الگویی که پس ازاین سوییچ می آید ، می گردد.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-name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835375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فرقی با بخش بالایی ندارد ب ه جز اینکه به کوچک یا بزرگ بودن حساس نیست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iname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423371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جستجوي دایرکتور ي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-type d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42973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جستجوي فایل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-type f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1346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برای جستجو براساس حجم فایل استفاده می‌شود. + به معنی بزرگ‌تر از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و – به معنی کوچک‌تر از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است. اگر عدد خالی بیاید به معنی بلوک است و با استفاده از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برای کاراکتر،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برای گیگابایت و… میتوان حجم را معلوم کرد.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-size +N/-N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986574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 یا دایرکتوري خالی استفاده می شود.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-empty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180796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فایلهایی که 24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n* 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ساعت قبل خوانده شده است.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atime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031607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n* 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فایلهایی که 24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n*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ساعت قبل متا دیتا آن تغییر کرده است.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ctime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431378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فایلهایی که 24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n*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ساعت قبل محتوي آن تغییر کرده است.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mtime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35352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فایلهایی که دقیقه قبل خوانده شده است.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-amin 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463871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فایلهایی که 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دقیقه قبل متا دیتا آن تغییر کرده است.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cmin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47469"/>
                  </a:ext>
                </a:extLst>
              </a:tr>
              <a:tr h="368141">
                <a:tc>
                  <a:txBody>
                    <a:bodyPr/>
                    <a:lstStyle/>
                    <a:p>
                      <a:pPr algn="ctr" rtl="1"/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براي جستجوي فایلهایی که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 </a:t>
                      </a:r>
                      <a:r>
                        <a:rPr lang="fa-IR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دقیقه قبل محتوي آن تغییر کرده است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5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mmin</a:t>
                      </a:r>
                      <a:r>
                        <a:rPr lang="en-US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  <a:endParaRPr 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9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88A01-C5CE-341D-1F0C-958752B2C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624" y="460376"/>
            <a:ext cx="5734992" cy="28346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6B3FDF-93F1-0772-789B-18ED9B8F7870}"/>
              </a:ext>
            </a:extLst>
          </p:cNvPr>
          <p:cNvGrpSpPr/>
          <p:nvPr/>
        </p:nvGrpSpPr>
        <p:grpSpPr>
          <a:xfrm>
            <a:off x="228602" y="428625"/>
            <a:ext cx="3333751" cy="2286000"/>
            <a:chOff x="385762" y="315396"/>
            <a:chExt cx="3333750" cy="2286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347A39-380D-98D8-7546-4DB16F816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B27284-2340-569C-1EB4-F7B4CE5B2641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47C7FFB-776A-EA8D-6E61-5BD5EB1C21A8}"/>
              </a:ext>
            </a:extLst>
          </p:cNvPr>
          <p:cNvGrpSpPr/>
          <p:nvPr/>
        </p:nvGrpSpPr>
        <p:grpSpPr>
          <a:xfrm>
            <a:off x="242890" y="3361171"/>
            <a:ext cx="3333751" cy="2286000"/>
            <a:chOff x="385762" y="315396"/>
            <a:chExt cx="3333750" cy="2286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820C33-451D-C3E1-3927-652321B99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DC9BA9-FF73-559E-3F1B-AB2D6383FCF2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906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ow to use gzip and bzip2 Linux commands Explained">
            <a:extLst>
              <a:ext uri="{FF2B5EF4-FFF2-40B4-BE49-F238E27FC236}">
                <a16:creationId xmlns:a16="http://schemas.microsoft.com/office/drawing/2014/main" id="{61852F23-F79A-AFFD-A562-AFC866FC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43" y="1580535"/>
            <a:ext cx="4473756" cy="29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82E968-AF74-327B-903F-D660E5C58CA4}"/>
              </a:ext>
            </a:extLst>
          </p:cNvPr>
          <p:cNvGrpSpPr/>
          <p:nvPr/>
        </p:nvGrpSpPr>
        <p:grpSpPr>
          <a:xfrm>
            <a:off x="228602" y="428625"/>
            <a:ext cx="3333751" cy="2286000"/>
            <a:chOff x="385762" y="315396"/>
            <a:chExt cx="3333750" cy="2286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4C1413-2658-FDAB-7AA0-A5C4DEE5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E95C3F-304F-D7A8-EF88-2C3E4C34B4F7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gzip</a:t>
              </a:r>
              <a:endParaRPr lang="en-US" sz="6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50F0A00-1EC8-FB20-D6E5-3B7A3944B362}"/>
              </a:ext>
            </a:extLst>
          </p:cNvPr>
          <p:cNvGrpSpPr/>
          <p:nvPr/>
        </p:nvGrpSpPr>
        <p:grpSpPr>
          <a:xfrm>
            <a:off x="242890" y="3361171"/>
            <a:ext cx="3333751" cy="2286000"/>
            <a:chOff x="385762" y="315396"/>
            <a:chExt cx="3333750" cy="2286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0AB403-50D6-2387-5375-CDC7BE056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56D9A2-3DD2-54E7-2C97-2FC94B80FFE3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gunzip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700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DDB5-9645-B8C6-70CF-815CE719B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مالکیت و </a:t>
            </a:r>
            <a:r>
              <a:rPr lang="fa-IR" dirty="0" err="1">
                <a:cs typeface="B Nazanin" panose="00000400000000000000" pitchFamily="2" charset="-78"/>
              </a:rPr>
              <a:t>مجوزهاي</a:t>
            </a:r>
            <a:r>
              <a:rPr lang="fa-IR" dirty="0">
                <a:cs typeface="B Nazanin" panose="00000400000000000000" pitchFamily="2" charset="-78"/>
              </a:rPr>
              <a:t> فایل</a:t>
            </a:r>
          </a:p>
        </p:txBody>
      </p:sp>
    </p:spTree>
    <p:extLst>
      <p:ext uri="{BB962C8B-B14F-4D97-AF65-F5344CB8AC3E}">
        <p14:creationId xmlns:p14="http://schemas.microsoft.com/office/powerpoint/2010/main" val="3576140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دسته بندی کلاس های دسترسی ها و مجوزها در لینوکس">
            <a:extLst>
              <a:ext uri="{FF2B5EF4-FFF2-40B4-BE49-F238E27FC236}">
                <a16:creationId xmlns:a16="http://schemas.microsoft.com/office/drawing/2014/main" id="{28DEFC96-F2F6-76A1-A1B1-2FF7466F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08" y="771525"/>
            <a:ext cx="507682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F86EB3-93CC-F4F0-F9E7-4C2AF909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08" y="4203659"/>
            <a:ext cx="7513971" cy="929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37177A-4D02-D762-8A22-E2C009F35432}"/>
              </a:ext>
            </a:extLst>
          </p:cNvPr>
          <p:cNvSpPr txBox="1"/>
          <p:nvPr/>
        </p:nvSpPr>
        <p:spPr>
          <a:xfrm>
            <a:off x="6813755" y="1084599"/>
            <a:ext cx="4967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:User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 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کاربری که مالک حقیقی فایل است، متعلق به این کلاس است.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Group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 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: زمانی که کاربر عضوی از یک گروه باشد، به این کلاس تعلق پیدا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می‌کند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Other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 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: هر کاربری که در دسته‌‌ی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User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یا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Group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جای نگیرد، متعلق به این کلاس است.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علامت (ـ) به جای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هرکدام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از این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کاراکترها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بیاید،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به‌این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معناست که کلاس مربوطه حق دسترسی در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حوزه‌ی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مشخص شده را ندارد.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برای مثال اگر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-r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نمایش داده شود،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به‌این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معنی است که کاربر عضو این گروه فقط و فقط حق خواندن دارد.</a:t>
            </a:r>
          </a:p>
        </p:txBody>
      </p:sp>
    </p:spTree>
    <p:extLst>
      <p:ext uri="{BB962C8B-B14F-4D97-AF65-F5344CB8AC3E}">
        <p14:creationId xmlns:p14="http://schemas.microsoft.com/office/powerpoint/2010/main" val="244270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C423A6-47C8-50FF-EDC1-115B37BEA6ED}"/>
              </a:ext>
            </a:extLst>
          </p:cNvPr>
          <p:cNvSpPr txBox="1"/>
          <p:nvPr/>
        </p:nvSpPr>
        <p:spPr>
          <a:xfrm>
            <a:off x="1720645" y="683603"/>
            <a:ext cx="9136625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Read</a:t>
            </a:r>
            <a:endParaRPr lang="en-US" b="0" i="0" dirty="0">
              <a:solidFill>
                <a:schemeClr val="bg1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برای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فایل‌های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معمولی است که اجازه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می‌دهد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به کاربر تا از محتویات آن ها با خبر گردند. در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دایرکتوری‌ها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حق 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read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به کاربر اجازه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می‌دهد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تا نام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را در دایرکتوری ببینند.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Write</a:t>
            </a:r>
            <a:endParaRPr lang="en-US" b="0" i="0" dirty="0">
              <a:solidFill>
                <a:schemeClr val="bg1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در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فایل‌های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عادی این اجازه را به کاربر می‌‎دهد که آن را تغییر دهد و یا حذف کند. در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دایرکتوری‌ها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حق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write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این اجازه را به کاربر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می‌دهد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تا محتویات دایرکتوری را که حق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read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برآن دارد، ویرایش (ساخت، حذف و یا تغییر نام) کند و یا کل دایرکتوری را حذف کند.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Execute</a:t>
            </a:r>
            <a:endParaRPr lang="en-US" b="0" i="0" dirty="0">
              <a:solidFill>
                <a:schemeClr val="bg1"/>
              </a:solidFill>
              <a:effectLst/>
              <a:latin typeface="iranyekan"/>
              <a:cs typeface="B Nazanin" panose="00000400000000000000" pitchFamily="2" charset="-78"/>
            </a:endParaRPr>
          </a:p>
          <a:p>
            <a:pPr marL="742950" lvl="1" indent="-285750" algn="just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در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فایل‌های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عادی این حق دسترسی به کاربر اجازه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می‌دهد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تا فایل مربوطه را بتواند اجرا کند (لازم به یادآوری است که کاربر باید حق 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r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را داشته باشد). حق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execute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مربوط به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فایل‌هایی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است که قابل اجرا باشند و دستورات</a:t>
            </a:r>
            <a:r>
              <a:rPr lang="en-US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Shell 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بتوانند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آن‌ها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را اجرا کنند. در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دایرکتوری‌ها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نیز این اجازه به کاربران داده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می‌شود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تا بتوانند به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فایل‌ها‌ی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آن دسترسی داشته باشند و بتوانند در آن </a:t>
            </a:r>
            <a:r>
              <a:rPr lang="fa-IR" b="0" i="0" dirty="0" err="1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فایل‌ها</a:t>
            </a:r>
            <a:r>
              <a:rPr lang="fa-IR" b="0" i="0" dirty="0">
                <a:solidFill>
                  <a:schemeClr val="bg1"/>
                </a:solidFill>
                <a:effectLst/>
                <a:latin typeface="iranyekan"/>
                <a:cs typeface="B Nazanin" panose="00000400000000000000" pitchFamily="2" charset="-78"/>
              </a:rPr>
              <a:t> تغییرات ایجاد کنند.</a:t>
            </a:r>
          </a:p>
        </p:txBody>
      </p:sp>
    </p:spTree>
    <p:extLst>
      <p:ext uri="{BB962C8B-B14F-4D97-AF65-F5344CB8AC3E}">
        <p14:creationId xmlns:p14="http://schemas.microsoft.com/office/powerpoint/2010/main" val="6146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DDB5-9645-B8C6-70CF-815CE719B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فایل سیستم لینوکس</a:t>
            </a:r>
          </a:p>
        </p:txBody>
      </p:sp>
    </p:spTree>
    <p:extLst>
      <p:ext uri="{BB962C8B-B14F-4D97-AF65-F5344CB8AC3E}">
        <p14:creationId xmlns:p14="http://schemas.microsoft.com/office/powerpoint/2010/main" val="249181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eciphering Linux File System Permissions - Pressidium Hosting">
            <a:extLst>
              <a:ext uri="{FF2B5EF4-FFF2-40B4-BE49-F238E27FC236}">
                <a16:creationId xmlns:a16="http://schemas.microsoft.com/office/drawing/2014/main" id="{F7095A52-0695-2EF1-D6E0-9CF3B208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164" y="724995"/>
            <a:ext cx="7761853" cy="285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Understanding File Permissions in Linux (Unix) - Studytonight">
            <a:extLst>
              <a:ext uri="{FF2B5EF4-FFF2-40B4-BE49-F238E27FC236}">
                <a16:creationId xmlns:a16="http://schemas.microsoft.com/office/drawing/2014/main" id="{2EA2F8F7-A427-E264-AE6A-D109AF138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98"/>
          <a:stretch/>
        </p:blipFill>
        <p:spPr bwMode="auto">
          <a:xfrm>
            <a:off x="426172" y="4380606"/>
            <a:ext cx="4487573" cy="207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9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37B360-8F53-9B32-E075-3919241DDF1C}"/>
              </a:ext>
            </a:extLst>
          </p:cNvPr>
          <p:cNvGrpSpPr/>
          <p:nvPr/>
        </p:nvGrpSpPr>
        <p:grpSpPr>
          <a:xfrm>
            <a:off x="335254" y="387061"/>
            <a:ext cx="3333751" cy="2286000"/>
            <a:chOff x="385762" y="315396"/>
            <a:chExt cx="333375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8AD065-BFB9-024D-97AC-D653C506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4501DE-6481-D082-B8EB-7DC2F1B2CF53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chown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AAD7DAA-4322-F007-EEEC-AC0A2727D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723" y="545799"/>
            <a:ext cx="3901440" cy="456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FC870-3EDA-FD04-FA21-2B98C856F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720" y="1215457"/>
            <a:ext cx="3901440" cy="435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1F05E-94CB-5578-2D13-930E9C4C6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723" y="1827939"/>
            <a:ext cx="3901440" cy="390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454D-436B-4EA5-5E10-F78D84312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175" y="2440421"/>
            <a:ext cx="3901440" cy="4226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B76FF8-4A86-3C65-110F-BE58C9D98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720" y="3081352"/>
            <a:ext cx="3901440" cy="3973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B8691F-17A9-3D42-4664-41B2EEF79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720" y="4179811"/>
            <a:ext cx="3901440" cy="3685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324536-7349-4594-93F5-121530DAF2E4}"/>
              </a:ext>
            </a:extLst>
          </p:cNvPr>
          <p:cNvGrpSpPr/>
          <p:nvPr/>
        </p:nvGrpSpPr>
        <p:grpSpPr>
          <a:xfrm>
            <a:off x="335254" y="3718149"/>
            <a:ext cx="3333751" cy="2286000"/>
            <a:chOff x="385762" y="315396"/>
            <a:chExt cx="3333750" cy="2286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E8A40FF-B96A-C9A8-2403-E2B2D047D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6D50AC-5926-14F5-352D-FC2FDB0CAE61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chgrp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77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439F57-8F35-8947-EEB8-2B802403C5D9}"/>
              </a:ext>
            </a:extLst>
          </p:cNvPr>
          <p:cNvGrpSpPr/>
          <p:nvPr/>
        </p:nvGrpSpPr>
        <p:grpSpPr>
          <a:xfrm>
            <a:off x="335254" y="387061"/>
            <a:ext cx="3333751" cy="2286000"/>
            <a:chOff x="385762" y="315396"/>
            <a:chExt cx="333375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263A-D96B-571C-12DF-F93962FF9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9756C9-5690-CBC5-0881-EC2568D8CC6A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chmod</a:t>
              </a:r>
              <a:endParaRPr lang="en-US" sz="5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1BE5DB-C9A8-9896-BC6B-14EC95EF585A}"/>
              </a:ext>
            </a:extLst>
          </p:cNvPr>
          <p:cNvSpPr txBox="1"/>
          <p:nvPr/>
        </p:nvSpPr>
        <p:spPr>
          <a:xfrm>
            <a:off x="4839855" y="85456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enlo-Regular"/>
              </a:rPr>
              <a:t>a = </a:t>
            </a:r>
            <a:r>
              <a:rPr lang="en-US" sz="1400" dirty="0">
                <a:solidFill>
                  <a:schemeClr val="bg1"/>
                </a:solidFill>
                <a:latin typeface="ArialMT"/>
              </a:rPr>
              <a:t>stands for </a:t>
            </a:r>
            <a:r>
              <a:rPr lang="en-US" sz="1400" i="1" dirty="0">
                <a:solidFill>
                  <a:schemeClr val="bg1"/>
                </a:solidFill>
                <a:latin typeface="Arial-ItalicMT"/>
              </a:rPr>
              <a:t>all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enlo-Regular"/>
              </a:rPr>
              <a:t>u = </a:t>
            </a:r>
            <a:r>
              <a:rPr lang="en-US" sz="1400" dirty="0">
                <a:solidFill>
                  <a:schemeClr val="bg1"/>
                </a:solidFill>
                <a:latin typeface="ArialMT"/>
              </a:rPr>
              <a:t>stands for </a:t>
            </a:r>
            <a:r>
              <a:rPr lang="en-US" sz="1400" i="1" dirty="0">
                <a:solidFill>
                  <a:schemeClr val="bg1"/>
                </a:solidFill>
                <a:latin typeface="Arial-ItalicMT"/>
              </a:rPr>
              <a:t>user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enlo-Regular"/>
              </a:rPr>
              <a:t>g = </a:t>
            </a:r>
            <a:r>
              <a:rPr lang="en-US" sz="1400" dirty="0">
                <a:solidFill>
                  <a:schemeClr val="bg1"/>
                </a:solidFill>
                <a:latin typeface="ArialMT"/>
              </a:rPr>
              <a:t>stands for </a:t>
            </a:r>
            <a:r>
              <a:rPr lang="en-US" sz="1400" i="1" dirty="0">
                <a:solidFill>
                  <a:schemeClr val="bg1"/>
                </a:solidFill>
                <a:latin typeface="Arial-ItalicMT"/>
              </a:rPr>
              <a:t>group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Menlo-Regular"/>
              </a:rPr>
              <a:t>o = </a:t>
            </a:r>
            <a:r>
              <a:rPr lang="en-US" sz="1400" dirty="0">
                <a:solidFill>
                  <a:schemeClr val="bg1"/>
                </a:solidFill>
                <a:latin typeface="ArialMT"/>
              </a:rPr>
              <a:t>stands for </a:t>
            </a:r>
            <a:r>
              <a:rPr lang="en-US" sz="1400" i="1" dirty="0">
                <a:solidFill>
                  <a:schemeClr val="bg1"/>
                </a:solidFill>
                <a:latin typeface="Arial-ItalicMT"/>
              </a:rPr>
              <a:t>others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A08CD2-2C68-81ED-0812-411762C3BF08}"/>
              </a:ext>
            </a:extLst>
          </p:cNvPr>
          <p:cNvGrpSpPr/>
          <p:nvPr/>
        </p:nvGrpSpPr>
        <p:grpSpPr>
          <a:xfrm>
            <a:off x="4907404" y="1844710"/>
            <a:ext cx="1933845" cy="785289"/>
            <a:chOff x="4676495" y="2013527"/>
            <a:chExt cx="1933845" cy="78528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DF68A8-52EA-46BB-9446-725B81B2B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495" y="2027183"/>
              <a:ext cx="1933845" cy="77163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AE7A27-E30A-B979-9416-06490B9AE8F5}"/>
                </a:ext>
              </a:extLst>
            </p:cNvPr>
            <p:cNvSpPr/>
            <p:nvPr/>
          </p:nvSpPr>
          <p:spPr>
            <a:xfrm>
              <a:off x="6456218" y="2013527"/>
              <a:ext cx="154122" cy="33250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7E850D-951D-421D-8C23-67E2D172252C}"/>
                </a:ext>
              </a:extLst>
            </p:cNvPr>
            <p:cNvSpPr/>
            <p:nvPr/>
          </p:nvSpPr>
          <p:spPr>
            <a:xfrm>
              <a:off x="6501937" y="2346036"/>
              <a:ext cx="108403" cy="204857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7C3993D-D740-56B4-B1B1-33EB9B1C8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167" y="2903189"/>
            <a:ext cx="146705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8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C439F57-8F35-8947-EEB8-2B802403C5D9}"/>
              </a:ext>
            </a:extLst>
          </p:cNvPr>
          <p:cNvGrpSpPr/>
          <p:nvPr/>
        </p:nvGrpSpPr>
        <p:grpSpPr>
          <a:xfrm>
            <a:off x="335254" y="387061"/>
            <a:ext cx="3333751" cy="2286000"/>
            <a:chOff x="385762" y="315396"/>
            <a:chExt cx="333375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46263A-D96B-571C-12DF-F93962FF9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9756C9-5690-CBC5-0881-EC2568D8CC6A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chmod</a:t>
              </a:r>
              <a:endParaRPr lang="en-US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266" name="Picture 2" descr="An Introduction to Linux Permissions | DigitalOcean">
            <a:extLst>
              <a:ext uri="{FF2B5EF4-FFF2-40B4-BE49-F238E27FC236}">
                <a16:creationId xmlns:a16="http://schemas.microsoft.com/office/drawing/2014/main" id="{04B04DC0-0D76-F5B6-C604-56827807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7" y="3523096"/>
            <a:ext cx="4707515" cy="200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ByteByteGo on LinkedIn: Linux file permission illustrated.  𝐎𝐰𝐧𝐞𝐫𝐬𝐡𝐢𝐩 Every file or… | 32 comments">
            <a:extLst>
              <a:ext uri="{FF2B5EF4-FFF2-40B4-BE49-F238E27FC236}">
                <a16:creationId xmlns:a16="http://schemas.microsoft.com/office/drawing/2014/main" id="{86CD7B6B-4F5D-FDD5-36B4-49F07CBA05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8"/>
          <a:stretch/>
        </p:blipFill>
        <p:spPr bwMode="auto">
          <a:xfrm>
            <a:off x="5375564" y="175490"/>
            <a:ext cx="6660429" cy="59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85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D28D596-FEB0-B2CD-8570-BBE47BED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890" y="712186"/>
            <a:ext cx="463886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 سیستم در لینوکس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ar-SA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یک روش برای سازماندهی و مدیریت فایل‌ها و پوشه‌ها (دایرکتوری‌ها) روی دیسک‌های ذخیره‌سازی است، مثل هارد دیسک یا حافظه‌های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USB.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 سیستم‌ها مشخص می‌کنند که چگونه داده‌ها روی این دیسک‌ها ذخیره، خوانده، نوشته، و حذف می‌شوند. هر فایل یا پوشه در سیستم‌عامل لینوکس به یک مسیر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Path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 </a:t>
            </a:r>
            <a:r>
              <a:rPr kumimoji="0" lang="ar-SA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منحصر به فرد دسترسی دارد، مثل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	 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B Nazanin" panose="00000400000000000000" pitchFamily="2" charset="-78"/>
              </a:rPr>
              <a:t>/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B Nazanin" panose="00000400000000000000" pitchFamily="2" charset="-78"/>
              </a:rPr>
              <a:t>home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B Nazanin" panose="00000400000000000000" pitchFamily="2" charset="-78"/>
              </a:rPr>
              <a:t>/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B Nazanin" panose="00000400000000000000" pitchFamily="2" charset="-78"/>
              </a:rPr>
              <a:t>username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B Nazanin" panose="00000400000000000000" pitchFamily="2" charset="-78"/>
              </a:rPr>
              <a:t>/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cs typeface="B Nazanin" panose="00000400000000000000" pitchFamily="2" charset="-78"/>
              </a:rPr>
              <a:t>Documents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cs typeface="B Nazanin" panose="00000400000000000000" pitchFamily="2" charset="-78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زبان ساده، فایل سیستم مثل یک سیستم 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مرتب‌سازی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در یک کتابخانه است که کمک 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می‌کند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راحت‌تر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کتاب‌ها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</a:t>
            </a:r>
            <a:r>
              <a:rPr kumimoji="0" lang="fa-IR" altLang="fa-I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فایل‌ها</a:t>
            </a:r>
            <a:r>
              <a:rPr kumimoji="0" lang="fa-IR" altLang="fa-I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 را پیدا، ذخیره یا حذف کنید.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AC720-AD04-2BF7-05E1-E9124634640B}"/>
              </a:ext>
            </a:extLst>
          </p:cNvPr>
          <p:cNvSpPr txBox="1"/>
          <p:nvPr/>
        </p:nvSpPr>
        <p:spPr>
          <a:xfrm>
            <a:off x="6681019" y="4640218"/>
            <a:ext cx="4943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فایل سیستم لینوکس (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Linux File System) 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به ساختار سازماندهی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فایل‌ها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 و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دایرکتوری‌ها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 در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سیستم‌عامل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 لینوکس گفته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می‌شود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. این فایل سیستم به صورت یک ساختار درختی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سازمان‌دهی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 شده است که در آن ریشه (</a:t>
            </a:r>
            <a:r>
              <a:rPr lang="en-US" b="1" dirty="0">
                <a:solidFill>
                  <a:schemeClr val="bg1"/>
                </a:solidFill>
                <a:cs typeface="B Nazanin" panose="00000400000000000000" pitchFamily="2" charset="-78"/>
              </a:rPr>
              <a:t>root) 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در بالاترین سطح قرار دارد و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دایرکتوری‌های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 مختلف زیر آن قرار </a:t>
            </a:r>
            <a:r>
              <a:rPr lang="fa-IR" b="1" dirty="0" err="1">
                <a:solidFill>
                  <a:schemeClr val="bg1"/>
                </a:solidFill>
                <a:cs typeface="B Nazanin" panose="00000400000000000000" pitchFamily="2" charset="-78"/>
              </a:rPr>
              <a:t>می‌گیرند</a:t>
            </a:r>
            <a:r>
              <a:rPr lang="fa-IR" b="1" dirty="0">
                <a:solidFill>
                  <a:schemeClr val="bg1"/>
                </a:solidFill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8" name="Picture 7" descr="A diagram of a computer structure&#10;&#10;Description automatically generated">
            <a:extLst>
              <a:ext uri="{FF2B5EF4-FFF2-40B4-BE49-F238E27FC236}">
                <a16:creationId xmlns:a16="http://schemas.microsoft.com/office/drawing/2014/main" id="{7D68C485-B7F2-DF63-000F-202B2047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31"/>
          <a:stretch/>
        </p:blipFill>
        <p:spPr>
          <a:xfrm>
            <a:off x="625200" y="470829"/>
            <a:ext cx="5615557" cy="59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9891D7-C5A9-A805-FE40-2653E234D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09097"/>
              </p:ext>
            </p:extLst>
          </p:nvPr>
        </p:nvGraphicFramePr>
        <p:xfrm>
          <a:off x="1232309" y="647700"/>
          <a:ext cx="9727381" cy="55626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27884">
                  <a:extLst>
                    <a:ext uri="{9D8B030D-6E8A-4147-A177-3AD203B41FA5}">
                      <a16:colId xmlns:a16="http://schemas.microsoft.com/office/drawing/2014/main" val="3382156922"/>
                    </a:ext>
                  </a:extLst>
                </a:gridCol>
                <a:gridCol w="7499497">
                  <a:extLst>
                    <a:ext uri="{9D8B030D-6E8A-4147-A177-3AD203B41FA5}">
                      <a16:colId xmlns:a16="http://schemas.microsoft.com/office/drawing/2014/main" val="3792728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فایل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هدف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68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 (root)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نقطه آغازین و بالاترین سطح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سلسله‌مراتبی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 فایل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38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/bin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b="0" dirty="0">
                          <a:cs typeface="B Nazanin" panose="00000400000000000000" pitchFamily="2" charset="-78"/>
                        </a:rPr>
                        <a:t>شامل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باینری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اجرایی اصلی سیستم و ابزارهای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پایه‌ای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21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/boot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حاوی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مورد نیاز برای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بوت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 است، مثل کرنل لینوکس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6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/dev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شامل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دستگاه‌ها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b="0" dirty="0">
                          <a:cs typeface="B Nazanin" panose="00000400000000000000" pitchFamily="2" charset="-78"/>
                        </a:rPr>
                        <a:t> (device files) 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که به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سخت‌افزارهای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 اشاره دارند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73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etc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حاوی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تنظیمات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پیکربندی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0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/home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دایرکتوری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خانه‌ی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کاربران که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تنظیمات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شخصی هر کاربر در اینجا ذخیره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می‌شود</a:t>
                      </a:r>
                      <a:endParaRPr lang="fa-IR" b="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28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/lib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حاوی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کتابخانه‌های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مورد نیاز برای اجرای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باینری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در /</a:t>
                      </a:r>
                      <a:r>
                        <a:rPr lang="en-US" b="0" dirty="0">
                          <a:cs typeface="B Nazanin" panose="00000400000000000000" pitchFamily="2" charset="-78"/>
                        </a:rPr>
                        <a:t>bin 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و /</a:t>
                      </a:r>
                      <a:r>
                        <a:rPr lang="en-US" b="0" dirty="0" err="1">
                          <a:cs typeface="B Nazanin" panose="00000400000000000000" pitchFamily="2" charset="-78"/>
                        </a:rPr>
                        <a:t>sbin</a:t>
                      </a:r>
                      <a:r>
                        <a:rPr lang="en-US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75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mnt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به طور موقت برای اتصال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سیستم‌های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فایل دیگر </a:t>
                      </a:r>
                      <a:r>
                        <a:rPr lang="en-US" b="0" dirty="0">
                          <a:cs typeface="B Nazanin" panose="00000400000000000000" pitchFamily="2" charset="-78"/>
                        </a:rPr>
                        <a:t>(mounting) 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استفاده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می‌شود</a:t>
                      </a:r>
                      <a:endParaRPr lang="fa-IR" b="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/opt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محل نصب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نرم‌افزارهای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اختیاری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44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/proc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یک سیستم فایل مجازی است که اطلاعات مربوط به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پروسه‌ها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و کرنل را در بر دارد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0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sbin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شامل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باینری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سیستمی که معمولاً فقط توسط کاربر ریشه استفاده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می‌شوند</a:t>
                      </a:r>
                      <a:endParaRPr lang="fa-IR" b="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53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tmp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محل ذخیره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موقتی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24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</a:t>
                      </a:r>
                      <a:r>
                        <a:rPr lang="en-US" dirty="0" err="1">
                          <a:cs typeface="B Nazanin" panose="00000400000000000000" pitchFamily="2" charset="-78"/>
                        </a:rPr>
                        <a:t>usr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شامل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برنامه‌ها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مرتبط با کاربر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1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/var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b="0" dirty="0">
                          <a:cs typeface="B Nazanin" panose="00000400000000000000" pitchFamily="2" charset="-78"/>
                        </a:rPr>
                        <a:t>حاوی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فایل‌هایی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که محتوای متغیر دارند، مانند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لاگ‌های</a:t>
                      </a:r>
                      <a:r>
                        <a:rPr lang="fa-IR" b="0" dirty="0">
                          <a:cs typeface="B Nazanin" panose="00000400000000000000" pitchFamily="2" charset="-78"/>
                        </a:rPr>
                        <a:t> سیستم و </a:t>
                      </a:r>
                      <a:r>
                        <a:rPr lang="fa-IR" b="0" dirty="0" err="1">
                          <a:cs typeface="B Nazanin" panose="00000400000000000000" pitchFamily="2" charset="-78"/>
                        </a:rPr>
                        <a:t>دیتابیس‌ها</a:t>
                      </a:r>
                      <a:endParaRPr lang="fa-IR" b="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50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DDB5-9645-B8C6-70CF-815CE719B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مدیریت فایل</a:t>
            </a:r>
          </a:p>
        </p:txBody>
      </p:sp>
    </p:spTree>
    <p:extLst>
      <p:ext uri="{BB962C8B-B14F-4D97-AF65-F5344CB8AC3E}">
        <p14:creationId xmlns:p14="http://schemas.microsoft.com/office/powerpoint/2010/main" val="157632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is is my personal linux commands cheat sheet. Not perfect but pretty  useful for me : r/linux">
            <a:extLst>
              <a:ext uri="{FF2B5EF4-FFF2-40B4-BE49-F238E27FC236}">
                <a16:creationId xmlns:a16="http://schemas.microsoft.com/office/drawing/2014/main" id="{B2F5EC59-849C-2833-3B87-82F60B1D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28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4B69A4-450B-E71B-2072-6D76F5D3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47" y="1458396"/>
            <a:ext cx="4706007" cy="5811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27D901-CEE4-8FED-25AE-2B8FFF00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047" y="2159697"/>
            <a:ext cx="4706007" cy="571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902F26-2CD2-69D6-5715-2FA5F38AE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047" y="2889695"/>
            <a:ext cx="4706007" cy="5239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419CF-16AF-241A-CF34-3B8611DE4F59}"/>
              </a:ext>
            </a:extLst>
          </p:cNvPr>
          <p:cNvGrpSpPr/>
          <p:nvPr/>
        </p:nvGrpSpPr>
        <p:grpSpPr>
          <a:xfrm>
            <a:off x="385762" y="315396"/>
            <a:ext cx="3333751" cy="2286000"/>
            <a:chOff x="385762" y="315396"/>
            <a:chExt cx="3333750" cy="2286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D53FF3-1EA1-8563-112E-A854C4943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87799E-2F0C-C7A3-9027-01BBA8472358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ls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8B3220E-19C1-FCD3-74B7-A0A5FC696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45" y="4136557"/>
            <a:ext cx="4782217" cy="21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DC171-89C8-381B-58BF-917267EFA619}"/>
              </a:ext>
            </a:extLst>
          </p:cNvPr>
          <p:cNvGrpSpPr/>
          <p:nvPr/>
        </p:nvGrpSpPr>
        <p:grpSpPr>
          <a:xfrm>
            <a:off x="385762" y="315396"/>
            <a:ext cx="3333751" cy="2286000"/>
            <a:chOff x="385762" y="315396"/>
            <a:chExt cx="3333750" cy="228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7D75CF-516B-03A6-D915-99EB66982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7BFE49-71B2-92C5-AAAC-DBB1CB36026B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110C65-3C6F-0D42-5697-1FB3C8720E86}"/>
              </a:ext>
            </a:extLst>
          </p:cNvPr>
          <p:cNvSpPr txBox="1"/>
          <p:nvPr/>
        </p:nvSpPr>
        <p:spPr>
          <a:xfrm>
            <a:off x="4943169" y="1786700"/>
            <a:ext cx="52725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a-IR" dirty="0" err="1">
                <a:solidFill>
                  <a:schemeClr val="bg1"/>
                </a:solidFill>
                <a:cs typeface="+mj-cs"/>
              </a:rPr>
              <a:t>cd</a:t>
            </a:r>
            <a:r>
              <a:rPr lang="fa-IR" dirty="0">
                <a:solidFill>
                  <a:schemeClr val="bg1"/>
                </a:solidFill>
                <a:cs typeface="+mj-cs"/>
              </a:rPr>
              <a:t> /</a:t>
            </a:r>
            <a:r>
              <a:rPr lang="fa-IR" dirty="0" err="1">
                <a:solidFill>
                  <a:schemeClr val="bg1"/>
                </a:solidFill>
                <a:cs typeface="+mj-cs"/>
              </a:rPr>
              <a:t>path</a:t>
            </a:r>
            <a:r>
              <a:rPr lang="fa-IR" dirty="0">
                <a:solidFill>
                  <a:schemeClr val="bg1"/>
                </a:solidFill>
                <a:cs typeface="+mj-cs"/>
              </a:rPr>
              <a:t>/</a:t>
            </a:r>
            <a:r>
              <a:rPr lang="fa-IR" dirty="0" err="1">
                <a:solidFill>
                  <a:schemeClr val="bg1"/>
                </a:solidFill>
                <a:cs typeface="+mj-cs"/>
              </a:rPr>
              <a:t>to</a:t>
            </a:r>
            <a:r>
              <a:rPr lang="fa-IR" dirty="0">
                <a:solidFill>
                  <a:schemeClr val="bg1"/>
                </a:solidFill>
                <a:cs typeface="+mj-cs"/>
              </a:rPr>
              <a:t>/</a:t>
            </a:r>
            <a:r>
              <a:rPr lang="fa-IR" dirty="0" err="1">
                <a:solidFill>
                  <a:schemeClr val="bg1"/>
                </a:solidFill>
                <a:cs typeface="+mj-cs"/>
              </a:rPr>
              <a:t>directory</a:t>
            </a:r>
            <a:endParaRPr lang="fa-IR" dirty="0">
              <a:solidFill>
                <a:schemeClr val="bg1"/>
              </a:solidFill>
              <a:cs typeface="+mj-cs"/>
            </a:endParaRP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Home:</a:t>
            </a: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cd</a:t>
            </a: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cd ~</a:t>
            </a: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Parent Directory:</a:t>
            </a: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cd ..</a:t>
            </a: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Back:</a:t>
            </a:r>
          </a:p>
          <a:p>
            <a:r>
              <a:rPr lang="en-US" dirty="0">
                <a:solidFill>
                  <a:schemeClr val="bg1"/>
                </a:solidFill>
                <a:cs typeface="+mj-cs"/>
              </a:rPr>
              <a:t>cd –</a:t>
            </a:r>
          </a:p>
          <a:p>
            <a:endParaRPr lang="fa-IR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688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170813-8B87-99A3-20AA-8F7452D4B9DD}"/>
              </a:ext>
            </a:extLst>
          </p:cNvPr>
          <p:cNvSpPr txBox="1"/>
          <p:nvPr/>
        </p:nvSpPr>
        <p:spPr>
          <a:xfrm>
            <a:off x="3836532" y="576211"/>
            <a:ext cx="6093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cp [options] source destination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72913-3DEC-8E70-9B20-03D439C05482}"/>
              </a:ext>
            </a:extLst>
          </p:cNvPr>
          <p:cNvGrpSpPr/>
          <p:nvPr/>
        </p:nvGrpSpPr>
        <p:grpSpPr>
          <a:xfrm>
            <a:off x="385762" y="315396"/>
            <a:ext cx="3333751" cy="2286000"/>
            <a:chOff x="385762" y="315396"/>
            <a:chExt cx="3333750" cy="2286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3DABDB-62C4-68F8-E69A-72C80F283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D26674-B1CF-5D1D-3B3F-FA5814B18515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F56994-90E1-261F-369C-AAFA7C665FB6}"/>
              </a:ext>
            </a:extLst>
          </p:cNvPr>
          <p:cNvGrpSpPr/>
          <p:nvPr/>
        </p:nvGrpSpPr>
        <p:grpSpPr>
          <a:xfrm>
            <a:off x="400050" y="3429000"/>
            <a:ext cx="3333751" cy="2286000"/>
            <a:chOff x="385762" y="315396"/>
            <a:chExt cx="3333750" cy="2286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56277BB-30BD-B4D8-B681-23D7842C4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762" y="315396"/>
              <a:ext cx="3333750" cy="2286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08F5E6-E689-6886-A1B5-1A95DFA844F9}"/>
                </a:ext>
              </a:extLst>
            </p:cNvPr>
            <p:cNvSpPr/>
            <p:nvPr/>
          </p:nvSpPr>
          <p:spPr>
            <a:xfrm>
              <a:off x="400050" y="315396"/>
              <a:ext cx="2071688" cy="2214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mv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0B3FA9-18E7-0DEE-A900-C3AFEEE940A9}"/>
              </a:ext>
            </a:extLst>
          </p:cNvPr>
          <p:cNvSpPr txBox="1"/>
          <p:nvPr/>
        </p:nvSpPr>
        <p:spPr>
          <a:xfrm>
            <a:off x="3836532" y="3429000"/>
            <a:ext cx="6129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mv [options] source destination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FE53BD-52F7-0BA3-AC47-A4B3604E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90" y="2124933"/>
            <a:ext cx="338184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7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964</Words>
  <Application>Microsoft Office PowerPoint</Application>
  <PresentationFormat>Widescreen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Aptos</vt:lpstr>
      <vt:lpstr>Aptos Display</vt:lpstr>
      <vt:lpstr>Arial</vt:lpstr>
      <vt:lpstr>Arial Unicode MS</vt:lpstr>
      <vt:lpstr>Arial-ItalicMT</vt:lpstr>
      <vt:lpstr>ArialMT</vt:lpstr>
      <vt:lpstr>B Nazanin</vt:lpstr>
      <vt:lpstr>BNazanin</vt:lpstr>
      <vt:lpstr>Calibri</vt:lpstr>
      <vt:lpstr>iranyekan</vt:lpstr>
      <vt:lpstr>Menlo-Regular</vt:lpstr>
      <vt:lpstr>Times New Roman</vt:lpstr>
      <vt:lpstr>TimesNewRomanPSMT</vt:lpstr>
      <vt:lpstr>Wingdings</vt:lpstr>
      <vt:lpstr>Office Theme</vt:lpstr>
      <vt:lpstr>PowerPoint Presentation</vt:lpstr>
      <vt:lpstr>فایل سیستم لینوکس</vt:lpstr>
      <vt:lpstr>PowerPoint Presentation</vt:lpstr>
      <vt:lpstr>PowerPoint Presentation</vt:lpstr>
      <vt:lpstr>مدیریت فایل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مالکیت و مجوزهاي فایل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mina yousefnezhad</dc:creator>
  <cp:lastModifiedBy>mina yousefnezhad</cp:lastModifiedBy>
  <cp:revision>3</cp:revision>
  <dcterms:created xsi:type="dcterms:W3CDTF">2024-09-26T08:31:33Z</dcterms:created>
  <dcterms:modified xsi:type="dcterms:W3CDTF">2024-09-30T05:55:48Z</dcterms:modified>
</cp:coreProperties>
</file>