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1" r:id="rId2"/>
    <p:sldId id="353" r:id="rId3"/>
    <p:sldId id="354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5" r:id="rId14"/>
    <p:sldId id="351" r:id="rId15"/>
    <p:sldId id="352" r:id="rId16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448ABDE-AE75-476E-A5C7-99CF7EE9AE55}" type="datetimeFigureOut">
              <a:rPr lang="fa-IR" smtClean="0"/>
              <a:t>17/04/1446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6B89836-E184-4E16-ABBA-9AD31A4CDB7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4389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8307-AF55-0E84-0426-9E7D5AEAC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08B6D-9415-D84B-E03A-CB916821F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82D52-6150-F211-1E52-8A21A878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17/04/1446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CA85C-798B-A48B-C65B-ACAF91AE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857A5-3362-8294-30A6-C08BA298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5158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23A3-B463-8C36-2431-FC1DF1DE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44442-18B5-4684-335C-ED5A1E777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22944-527D-FE56-8A3B-631D958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17/04/1446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A5131-D8C1-B051-1001-348F9DC3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1F80B-CF39-BFCD-F9DE-2BF6AF06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3824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65552-F718-5CFB-F3F2-0A45B81DF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EE991-8D3A-C9F6-E122-0B80A2105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E1EE7-2E83-DDC2-51F7-EC5FF9ED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17/04/1446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7E03-E6C9-AEAA-CE8C-28B8471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24562-9C7E-EFC8-BA96-06161E36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4755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08100" y="-104133"/>
            <a:ext cx="15355125" cy="6962069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937200" y="4333433"/>
            <a:ext cx="66068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209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A40D-A307-75C3-D11C-AFA4F8DF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8061-6DC1-D1F9-34B6-E962B2779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6FC0-B4AF-91E9-4900-753DC7E8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17/04/1446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455AE-B500-4287-609D-80404890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423C0-D80F-6A50-95EC-B6417DE1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3954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F6C9-A0A8-C806-B915-A7C4F656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14239-E23D-05C5-8656-25B3627C3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AC9F-9D5F-1F12-DE9B-0DB90F5D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17/04/1446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10AD0-9018-E90A-2B6A-00CEEE7B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6306A-F59C-BB0E-0D57-A972ED0B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3526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2C5C-3F9D-D310-5DCF-82785252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65E0-9A5A-9E7C-7F7D-7D09245B4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EB622-9A8E-7DED-39F9-529B1D063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74D53-1739-E3DD-762A-394D3B4C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17/04/1446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41BD1-A84E-5F3C-0D8C-A23AA51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B832A-4085-CC2E-8B9C-840BB08E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6920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5F04-4916-FC76-8386-1055A936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41EC5-FE28-2ED6-630C-F904CA817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42C98-F35B-7265-7FD0-CDDBFEFC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B8AD9-9603-7A69-8247-419F9E3F9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20953-1E85-6211-1887-4E06E04F2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1F6AE-D933-B736-C4F3-57C8595E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17/04/1446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537BB-739C-6CA2-96D4-759B4C01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A4ED9-8FB7-A7CD-3213-F8C1EEEB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0043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02CA-15E2-BE1A-1CB2-47D0F721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7A76D-7A5A-AA24-B216-100B147C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17/04/1446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AA1CE-7A5B-2D65-F6DF-3CAA2BDF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9EDBE-EE80-74E4-8950-870BED02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5235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582B1-B6F5-5BCB-C572-213E7C5E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17/04/1446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12D5C-2381-B0BC-86E0-46A00A39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E9062-D4CE-43B4-C45A-3493797C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3761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2637-02B0-6C47-298B-958134D2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BB50-D9A1-E155-103D-3D0474D05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1B16E-18AC-DF12-3388-CC9B651D5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12678-E9E7-6F80-EFEF-04A89B91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17/04/1446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FA0B2-E888-AB61-9CC8-CE39BC43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C0AE3-3472-42E1-1BF1-44585513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09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D54D-9F5D-A9D3-55AE-0C879B44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B67FA-6835-1F67-4C35-3F7867E56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8C132-CEEF-0951-E95F-02EE8B04E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DF259-32F2-FDA7-86B5-9E61FE8A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17/04/1446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99A74-EA23-68A2-8844-F9773F82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522A1-5A6C-C41A-9937-E3AC023C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0496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46E25-0679-4318-4E78-D307C48E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27FE9-7DE3-2F71-BEEC-334E141BF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F7DB3-4E51-45A0-908B-25AB5B8DC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CF8DC6-D2AA-4498-8490-27166078DEF8}" type="datetimeFigureOut">
              <a:rPr lang="fa-IR" smtClean="0"/>
              <a:t>17/04/1446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8335-C759-7F04-FB84-EECDD94E0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BF320-0232-A5BE-B32C-219064C53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7913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ux Logo, symbol, meaning, history, PNG, brand">
            <a:extLst>
              <a:ext uri="{FF2B5EF4-FFF2-40B4-BE49-F238E27FC236}">
                <a16:creationId xmlns:a16="http://schemas.microsoft.com/office/drawing/2014/main" id="{79A8698C-E433-EBDC-4701-6A7A5621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4611" y="1588624"/>
            <a:ext cx="8669867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BFE452-17CF-30C5-2FA7-69190779E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132" y="306056"/>
            <a:ext cx="1417737" cy="1294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2830F3-ADCE-B694-CAAB-B81256774E61}"/>
              </a:ext>
            </a:extLst>
          </p:cNvPr>
          <p:cNvSpPr txBox="1"/>
          <p:nvPr/>
        </p:nvSpPr>
        <p:spPr>
          <a:xfrm flipH="1">
            <a:off x="3823581" y="1600545"/>
            <a:ext cx="454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solidFill>
                  <a:schemeClr val="bg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دانشگاه صنعتی امیرکبیر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8E73-5626-C017-C711-9AFC062EE2CC}"/>
              </a:ext>
            </a:extLst>
          </p:cNvPr>
          <p:cNvSpPr txBox="1"/>
          <p:nvPr/>
        </p:nvSpPr>
        <p:spPr>
          <a:xfrm>
            <a:off x="7167096" y="2364307"/>
            <a:ext cx="4103648" cy="12412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733" b="1" dirty="0">
                <a:solidFill>
                  <a:schemeClr val="accent1">
                    <a:lumMod val="10000"/>
                    <a:lumOff val="90000"/>
                  </a:schemeClr>
                </a:solidFill>
                <a:cs typeface="B Nazanin" panose="00000400000000000000" pitchFamily="2" charset="-78"/>
              </a:rPr>
              <a:t>آزمایشگاه </a:t>
            </a:r>
            <a:r>
              <a:rPr lang="fa-IR" sz="3733" b="1" dirty="0" err="1">
                <a:solidFill>
                  <a:schemeClr val="accent1">
                    <a:lumMod val="10000"/>
                    <a:lumOff val="90000"/>
                  </a:schemeClr>
                </a:solidFill>
                <a:cs typeface="B Nazanin" panose="00000400000000000000" pitchFamily="2" charset="-78"/>
              </a:rPr>
              <a:t>سیستم‌عامل</a:t>
            </a:r>
            <a:endParaRPr lang="fa-IR" sz="3733" b="1" dirty="0">
              <a:solidFill>
                <a:schemeClr val="accent1">
                  <a:lumMod val="10000"/>
                  <a:lumOff val="90000"/>
                </a:schemeClr>
              </a:solidFill>
              <a:cs typeface="B Nazanin" panose="00000400000000000000" pitchFamily="2" charset="-78"/>
            </a:endParaRPr>
          </a:p>
          <a:p>
            <a:pPr algn="r" rtl="1"/>
            <a:endParaRPr lang="fa-IR" sz="3733" b="1" dirty="0">
              <a:solidFill>
                <a:schemeClr val="accent1">
                  <a:lumMod val="10000"/>
                  <a:lumOff val="9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059FA-F05A-A893-8657-86AF8319F892}"/>
              </a:ext>
            </a:extLst>
          </p:cNvPr>
          <p:cNvSpPr txBox="1"/>
          <p:nvPr/>
        </p:nvSpPr>
        <p:spPr>
          <a:xfrm>
            <a:off x="8368416" y="5080001"/>
            <a:ext cx="2743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b="1" dirty="0">
                <a:solidFill>
                  <a:schemeClr val="accent1">
                    <a:lumMod val="10000"/>
                    <a:lumOff val="90000"/>
                  </a:schemeClr>
                </a:solidFill>
                <a:cs typeface="B Nazanin" panose="00000400000000000000" pitchFamily="2" charset="-78"/>
              </a:rPr>
              <a:t>مدرس: مینا </a:t>
            </a:r>
            <a:r>
              <a:rPr lang="fa-IR" sz="2400" b="1" dirty="0" err="1">
                <a:solidFill>
                  <a:schemeClr val="accent1">
                    <a:lumMod val="10000"/>
                    <a:lumOff val="90000"/>
                  </a:schemeClr>
                </a:solidFill>
                <a:cs typeface="B Nazanin" panose="00000400000000000000" pitchFamily="2" charset="-78"/>
              </a:rPr>
              <a:t>یوسف‌نژاد</a:t>
            </a:r>
            <a:endParaRPr lang="fa-IR" sz="2400" b="1" dirty="0">
              <a:solidFill>
                <a:schemeClr val="accent1">
                  <a:lumMod val="10000"/>
                  <a:lumOff val="9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704A7-9AE4-EF13-555A-2188A1A1D771}"/>
              </a:ext>
            </a:extLst>
          </p:cNvPr>
          <p:cNvSpPr txBox="1"/>
          <p:nvPr/>
        </p:nvSpPr>
        <p:spPr>
          <a:xfrm>
            <a:off x="6804869" y="3429001"/>
            <a:ext cx="430674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b="1" dirty="0">
                <a:solidFill>
                  <a:schemeClr val="accent1">
                    <a:lumMod val="10000"/>
                    <a:lumOff val="90000"/>
                  </a:schemeClr>
                </a:solidFill>
                <a:cs typeface="B Nazanin" panose="00000400000000000000" pitchFamily="2" charset="-78"/>
              </a:rPr>
              <a:t>جلسه سوم: برنامه‌نویسی ماژول‌هاي هسته</a:t>
            </a:r>
          </a:p>
          <a:p>
            <a:pPr algn="r" rtl="1"/>
            <a:r>
              <a:rPr lang="fa-IR" sz="2400" b="1" dirty="0">
                <a:solidFill>
                  <a:schemeClr val="accent1">
                    <a:lumMod val="10000"/>
                    <a:lumOff val="90000"/>
                  </a:schemeClr>
                </a:solidFill>
                <a:cs typeface="B Nazanin" panose="00000400000000000000" pitchFamily="2" charset="-78"/>
              </a:rPr>
              <a:t>و آشنایی با ساختمان‌هاي داده در هسته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140CE-5851-5663-3681-A837C8C6C5CA}"/>
              </a:ext>
            </a:extLst>
          </p:cNvPr>
          <p:cNvSpPr txBox="1"/>
          <p:nvPr/>
        </p:nvSpPr>
        <p:spPr>
          <a:xfrm>
            <a:off x="2621280" y="1009967"/>
            <a:ext cx="731463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برای </a:t>
            </a:r>
            <a:r>
              <a:rPr lang="fa-IR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بارگذاری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ماژول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از دستور </a:t>
            </a:r>
            <a:r>
              <a:rPr lang="en-US" sz="2000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insmod</a:t>
            </a:r>
            <a:r>
              <a:rPr lang="en-US" sz="2000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استفاده کنید:</a:t>
            </a:r>
          </a:p>
          <a:p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insmod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simple_module.ko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برای اطمینان از </a:t>
            </a:r>
            <a:r>
              <a:rPr lang="fa-IR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بارگذاری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موفقیت‌آمیز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، </a:t>
            </a:r>
            <a:r>
              <a:rPr lang="fa-IR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می‌توانید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لاگ‌های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سیستم را بررسی کنید: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dmesg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tail</a:t>
            </a:r>
          </a:p>
          <a:p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یا با استفاده از </a:t>
            </a:r>
            <a:r>
              <a:rPr lang="en-US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journalctl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: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journalctl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--since "1 minute ago"</a:t>
            </a:r>
          </a:p>
          <a:p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en-US" sz="2000" dirty="0">
                <a:solidFill>
                  <a:schemeClr val="bg1"/>
                </a:solidFill>
                <a:cs typeface="B Nazanin" panose="00000400000000000000" pitchFamily="2" charset="-78"/>
              </a:rPr>
              <a:t>    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تخلیه </a:t>
            </a:r>
            <a:r>
              <a:rPr lang="fa-IR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ماژول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از هسته: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rmmod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simple_module</a:t>
            </a:r>
            <a:endParaRPr lang="fa-I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65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2FE546-E98E-89F5-870D-828514AF4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93"/>
              </p:ext>
            </p:extLst>
          </p:nvPr>
        </p:nvGraphicFramePr>
        <p:xfrm>
          <a:off x="643467" y="723883"/>
          <a:ext cx="10905068" cy="464635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661283">
                  <a:extLst>
                    <a:ext uri="{9D8B030D-6E8A-4147-A177-3AD203B41FA5}">
                      <a16:colId xmlns:a16="http://schemas.microsoft.com/office/drawing/2014/main" val="3408795150"/>
                    </a:ext>
                  </a:extLst>
                </a:gridCol>
                <a:gridCol w="2820728">
                  <a:extLst>
                    <a:ext uri="{9D8B030D-6E8A-4147-A177-3AD203B41FA5}">
                      <a16:colId xmlns:a16="http://schemas.microsoft.com/office/drawing/2014/main" val="4257890923"/>
                    </a:ext>
                  </a:extLst>
                </a:gridCol>
                <a:gridCol w="2761774">
                  <a:extLst>
                    <a:ext uri="{9D8B030D-6E8A-4147-A177-3AD203B41FA5}">
                      <a16:colId xmlns:a16="http://schemas.microsoft.com/office/drawing/2014/main" val="3408724945"/>
                    </a:ext>
                  </a:extLst>
                </a:gridCol>
                <a:gridCol w="2661283">
                  <a:extLst>
                    <a:ext uri="{9D8B030D-6E8A-4147-A177-3AD203B41FA5}">
                      <a16:colId xmlns:a16="http://schemas.microsoft.com/office/drawing/2014/main" val="2088320223"/>
                    </a:ext>
                  </a:extLst>
                </a:gridCol>
              </a:tblGrid>
              <a:tr h="413455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2300" u="none" strike="noStrike">
                          <a:effectLst/>
                        </a:rPr>
                        <a:t>ویژگی</a:t>
                      </a:r>
                      <a:endParaRPr lang="fa-IR" sz="23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2300" u="none" strike="noStrike" dirty="0">
                          <a:effectLst/>
                        </a:rPr>
                        <a:t>لینوکس</a:t>
                      </a:r>
                      <a:endParaRPr lang="fa-IR" sz="23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2300" u="none" strike="noStrike">
                          <a:effectLst/>
                        </a:rPr>
                        <a:t>ویندوز</a:t>
                      </a:r>
                      <a:endParaRPr lang="fa-IR" sz="23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macOS</a:t>
                      </a:r>
                      <a:endParaRPr lang="en-US" sz="23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extLst>
                  <a:ext uri="{0D108BD9-81ED-4DB2-BD59-A6C34878D82A}">
                    <a16:rowId xmlns:a16="http://schemas.microsoft.com/office/drawing/2014/main" val="4169861361"/>
                  </a:ext>
                </a:extLst>
              </a:tr>
              <a:tr h="763888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2300" u="none" strike="noStrike">
                          <a:effectLst/>
                        </a:rPr>
                        <a:t>نام ماژول‌ها</a:t>
                      </a:r>
                      <a:endParaRPr lang="fa-IR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Kernel Modules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Kernel-Mode Drivers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Kexts (Kernel Extensions)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extLst>
                  <a:ext uri="{0D108BD9-81ED-4DB2-BD59-A6C34878D82A}">
                    <a16:rowId xmlns:a16="http://schemas.microsoft.com/office/drawing/2014/main" val="109703523"/>
                  </a:ext>
                </a:extLst>
              </a:tr>
              <a:tr h="413455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2300" u="none" strike="noStrike">
                          <a:effectLst/>
                        </a:rPr>
                        <a:t>زبان برنامه‌نویسی</a:t>
                      </a:r>
                      <a:endParaRPr lang="fa-IR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C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C </a:t>
                      </a:r>
                      <a:r>
                        <a:rPr lang="fa-IR" sz="2300" u="none" strike="noStrike">
                          <a:effectLst/>
                        </a:rPr>
                        <a:t>و </a:t>
                      </a:r>
                      <a:r>
                        <a:rPr lang="en-US" sz="2300" u="none" strike="noStrike">
                          <a:effectLst/>
                        </a:rPr>
                        <a:t>C++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C++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extLst>
                  <a:ext uri="{0D108BD9-81ED-4DB2-BD59-A6C34878D82A}">
                    <a16:rowId xmlns:a16="http://schemas.microsoft.com/office/drawing/2014/main" val="4081692078"/>
                  </a:ext>
                </a:extLst>
              </a:tr>
              <a:tr h="763888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2300" u="none" strike="noStrike">
                          <a:effectLst/>
                        </a:rPr>
                        <a:t>چارچوب توسعه</a:t>
                      </a:r>
                      <a:endParaRPr lang="fa-IR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2300" u="none" strike="noStrike">
                          <a:effectLst/>
                        </a:rPr>
                        <a:t>استاندارد هسته لینوکس</a:t>
                      </a:r>
                      <a:endParaRPr lang="fa-IR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Windows Driver Model (WDM)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IOKit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extLst>
                  <a:ext uri="{0D108BD9-81ED-4DB2-BD59-A6C34878D82A}">
                    <a16:rowId xmlns:a16="http://schemas.microsoft.com/office/drawing/2014/main" val="2560870520"/>
                  </a:ext>
                </a:extLst>
              </a:tr>
              <a:tr h="763888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2300" u="none" strike="noStrike">
                          <a:effectLst/>
                        </a:rPr>
                        <a:t>محیط توسعه</a:t>
                      </a:r>
                      <a:endParaRPr lang="fa-IR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GCC, Makefile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Microsoft Visual Studio </a:t>
                      </a:r>
                      <a:r>
                        <a:rPr lang="fa-IR" sz="2300" u="none" strike="noStrike">
                          <a:effectLst/>
                        </a:rPr>
                        <a:t>و </a:t>
                      </a:r>
                      <a:r>
                        <a:rPr lang="en-US" sz="2300" u="none" strike="noStrike">
                          <a:effectLst/>
                        </a:rPr>
                        <a:t>WDK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Xcode </a:t>
                      </a:r>
                      <a:r>
                        <a:rPr lang="fa-IR" sz="2300" u="none" strike="noStrike">
                          <a:effectLst/>
                        </a:rPr>
                        <a:t>و </a:t>
                      </a:r>
                      <a:r>
                        <a:rPr lang="en-US" sz="2300" u="none" strike="noStrike">
                          <a:effectLst/>
                        </a:rPr>
                        <a:t>KDK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extLst>
                  <a:ext uri="{0D108BD9-81ED-4DB2-BD59-A6C34878D82A}">
                    <a16:rowId xmlns:a16="http://schemas.microsoft.com/office/drawing/2014/main" val="77639122"/>
                  </a:ext>
                </a:extLst>
              </a:tr>
              <a:tr h="763888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2300" u="none" strike="noStrike" dirty="0">
                          <a:effectLst/>
                        </a:rPr>
                        <a:t>مدیریت حافظه</a:t>
                      </a:r>
                      <a:endParaRPr lang="fa-IR" sz="2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kmalloc، kfree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MmAllocate، MmFree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 err="1">
                          <a:effectLst/>
                        </a:rPr>
                        <a:t>IOKit</a:t>
                      </a:r>
                      <a:r>
                        <a:rPr lang="en-US" sz="2300" u="none" strike="noStrike" dirty="0">
                          <a:effectLst/>
                        </a:rPr>
                        <a:t> Memory Management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extLst>
                  <a:ext uri="{0D108BD9-81ED-4DB2-BD59-A6C34878D82A}">
                    <a16:rowId xmlns:a16="http://schemas.microsoft.com/office/drawing/2014/main" val="2377959199"/>
                  </a:ext>
                </a:extLst>
              </a:tr>
              <a:tr h="763888">
                <a:tc>
                  <a:txBody>
                    <a:bodyPr/>
                    <a:lstStyle/>
                    <a:p>
                      <a:pPr algn="ctr" rtl="1" fontAlgn="ctr"/>
                      <a:r>
                        <a:rPr lang="fa-IR" sz="2300" u="none" strike="noStrike" dirty="0">
                          <a:effectLst/>
                        </a:rPr>
                        <a:t>ابزار </a:t>
                      </a:r>
                      <a:r>
                        <a:rPr lang="fa-IR" sz="2300" u="none" strike="noStrike" dirty="0" err="1">
                          <a:effectLst/>
                        </a:rPr>
                        <a:t>دیباگینگ</a:t>
                      </a:r>
                      <a:endParaRPr lang="fa-IR" sz="2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dmesg، printk، GDB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WinDbg، Visual Studio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Console، Xcode Debugger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57" marR="10457" marT="10457" marB="0" anchor="ctr"/>
                </a:tc>
                <a:extLst>
                  <a:ext uri="{0D108BD9-81ED-4DB2-BD59-A6C34878D82A}">
                    <a16:rowId xmlns:a16="http://schemas.microsoft.com/office/drawing/2014/main" val="363634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93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DFAC70-15D5-C65E-3A5E-4D42CDDC0B67}"/>
              </a:ext>
            </a:extLst>
          </p:cNvPr>
          <p:cNvSpPr txBox="1"/>
          <p:nvPr/>
        </p:nvSpPr>
        <p:spPr>
          <a:xfrm>
            <a:off x="5070074" y="6198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chemeClr val="bg1"/>
                </a:solidFill>
                <a:cs typeface="B Nazanin" panose="00000400000000000000" pitchFamily="2" charset="-78"/>
              </a:rPr>
              <a:t>ساختمان </a:t>
            </a:r>
            <a:r>
              <a:rPr lang="fa-IR" sz="2400" b="1" dirty="0" err="1">
                <a:solidFill>
                  <a:schemeClr val="bg1"/>
                </a:solidFill>
                <a:cs typeface="B Nazanin" panose="00000400000000000000" pitchFamily="2" charset="-78"/>
              </a:rPr>
              <a:t>داده‌هاي</a:t>
            </a:r>
            <a:r>
              <a:rPr lang="fa-IR" sz="2400" b="1" dirty="0">
                <a:solidFill>
                  <a:schemeClr val="bg1"/>
                </a:solidFill>
                <a:cs typeface="B Nazanin" panose="00000400000000000000" pitchFamily="2" charset="-78"/>
              </a:rPr>
              <a:t> هسته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95B59-9F7C-6B09-A047-A3371E44E4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0" t="1672"/>
          <a:stretch/>
        </p:blipFill>
        <p:spPr>
          <a:xfrm>
            <a:off x="1332411" y="1306286"/>
            <a:ext cx="6406452" cy="2357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B9F23-77FE-170C-A3A6-324FCA37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411" y="3998378"/>
            <a:ext cx="4185747" cy="19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3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CDE65F-672A-3D7F-73D7-C7C17DCF5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12873"/>
              </p:ext>
            </p:extLst>
          </p:nvPr>
        </p:nvGraphicFramePr>
        <p:xfrm>
          <a:off x="1355212" y="2036752"/>
          <a:ext cx="9481576" cy="280416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2370394">
                  <a:extLst>
                    <a:ext uri="{9D8B030D-6E8A-4147-A177-3AD203B41FA5}">
                      <a16:colId xmlns:a16="http://schemas.microsoft.com/office/drawing/2014/main" val="1024140205"/>
                    </a:ext>
                  </a:extLst>
                </a:gridCol>
                <a:gridCol w="2370394">
                  <a:extLst>
                    <a:ext uri="{9D8B030D-6E8A-4147-A177-3AD203B41FA5}">
                      <a16:colId xmlns:a16="http://schemas.microsoft.com/office/drawing/2014/main" val="4160321453"/>
                    </a:ext>
                  </a:extLst>
                </a:gridCol>
                <a:gridCol w="2370394">
                  <a:extLst>
                    <a:ext uri="{9D8B030D-6E8A-4147-A177-3AD203B41FA5}">
                      <a16:colId xmlns:a16="http://schemas.microsoft.com/office/drawing/2014/main" val="270040792"/>
                    </a:ext>
                  </a:extLst>
                </a:gridCol>
                <a:gridCol w="2370394">
                  <a:extLst>
                    <a:ext uri="{9D8B030D-6E8A-4147-A177-3AD203B41FA5}">
                      <a16:colId xmlns:a16="http://schemas.microsoft.com/office/drawing/2014/main" val="316553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  <a:cs typeface="+mj-cs"/>
                        </a:rPr>
                        <a:t>list_head</a:t>
                      </a:r>
                      <a:endParaRPr lang="en-US" sz="2000" dirty="0">
                        <a:effectLst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i="0" dirty="0">
                          <a:solidFill>
                            <a:srgbClr val="000000"/>
                          </a:solidFill>
                          <a:effectLst/>
                          <a:latin typeface="BNazanin"/>
                          <a:cs typeface="+mj-cs"/>
                        </a:rPr>
                        <a:t>لیست </a:t>
                      </a:r>
                      <a:r>
                        <a:rPr lang="fa-IR" sz="2000" b="0" i="0" dirty="0" err="1">
                          <a:solidFill>
                            <a:srgbClr val="000000"/>
                          </a:solidFill>
                          <a:effectLst/>
                          <a:latin typeface="BNazanin"/>
                          <a:cs typeface="+mj-cs"/>
                        </a:rPr>
                        <a:t>پیوندي</a:t>
                      </a:r>
                      <a:r>
                        <a:rPr lang="fa-IR" sz="2000" b="0" i="0" dirty="0">
                          <a:solidFill>
                            <a:srgbClr val="000000"/>
                          </a:solidFill>
                          <a:effectLst/>
                          <a:latin typeface="BNazanin"/>
                          <a:cs typeface="+mj-cs"/>
                        </a:rPr>
                        <a:t> دوطرفه</a:t>
                      </a:r>
                      <a:endParaRPr lang="fa-IR" sz="2000" dirty="0">
                        <a:effectLst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cs typeface="+mj-cs"/>
                        </a:rPr>
                        <a:t>&lt;</a:t>
                      </a:r>
                      <a:r>
                        <a:rPr lang="en-US" sz="2000" dirty="0" err="1">
                          <a:cs typeface="+mj-cs"/>
                        </a:rPr>
                        <a:t>linux</a:t>
                      </a:r>
                      <a:r>
                        <a:rPr lang="en-US" sz="2000" dirty="0">
                          <a:cs typeface="+mj-cs"/>
                        </a:rPr>
                        <a:t>/</a:t>
                      </a:r>
                      <a:r>
                        <a:rPr lang="en-US" sz="2000" dirty="0" err="1">
                          <a:cs typeface="+mj-cs"/>
                        </a:rPr>
                        <a:t>types.h</a:t>
                      </a:r>
                      <a:r>
                        <a:rPr lang="en-US" sz="2000" dirty="0">
                          <a:cs typeface="+mj-cs"/>
                        </a:rPr>
                        <a:t>&gt;</a:t>
                      </a:r>
                    </a:p>
                    <a:p>
                      <a:pPr algn="ctr" rtl="1"/>
                      <a:r>
                        <a:rPr lang="en-US" sz="2000" dirty="0">
                          <a:cs typeface="+mj-cs"/>
                        </a:rPr>
                        <a:t>&lt;</a:t>
                      </a:r>
                      <a:r>
                        <a:rPr lang="en-US" sz="2000" dirty="0" err="1">
                          <a:cs typeface="+mj-cs"/>
                        </a:rPr>
                        <a:t>linux</a:t>
                      </a:r>
                      <a:r>
                        <a:rPr lang="en-US" sz="2000" dirty="0">
                          <a:cs typeface="+mj-cs"/>
                        </a:rPr>
                        <a:t>/</a:t>
                      </a:r>
                      <a:r>
                        <a:rPr lang="en-US" sz="2000" dirty="0" err="1">
                          <a:cs typeface="+mj-cs"/>
                        </a:rPr>
                        <a:t>list.h</a:t>
                      </a:r>
                      <a:r>
                        <a:rPr lang="en-US" sz="2000" dirty="0">
                          <a:cs typeface="+mj-cs"/>
                        </a:rPr>
                        <a:t>&gt;</a:t>
                      </a:r>
                      <a:endParaRPr lang="fa-IR" sz="2000" dirty="0"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i="0" dirty="0">
                          <a:solidFill>
                            <a:srgbClr val="000000"/>
                          </a:solidFill>
                          <a:effectLst/>
                          <a:latin typeface="BNazanin"/>
                          <a:cs typeface="+mj-cs"/>
                        </a:rPr>
                        <a:t>مدیریت 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  <a:cs typeface="+mj-cs"/>
                        </a:rPr>
                        <a:t>process</a:t>
                      </a:r>
                      <a:r>
                        <a:rPr lang="fa-IR" sz="20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  <a:cs typeface="+mj-cs"/>
                        </a:rPr>
                        <a:t> </a:t>
                      </a:r>
                      <a:r>
                        <a:rPr lang="fa-IR" sz="2000" b="0" i="0" dirty="0">
                          <a:solidFill>
                            <a:srgbClr val="000000"/>
                          </a:solidFill>
                          <a:effectLst/>
                          <a:latin typeface="BNazanin"/>
                          <a:cs typeface="+mj-cs"/>
                        </a:rPr>
                        <a:t>و 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  <a:cs typeface="+mj-cs"/>
                        </a:rPr>
                        <a:t>device </a:t>
                      </a:r>
                      <a:endParaRPr lang="en-US" sz="2000" dirty="0">
                        <a:effectLst/>
                        <a:cs typeface="+mj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6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  <a:cs typeface="+mj-cs"/>
                        </a:rPr>
                        <a:t>rb_node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  <a:cs typeface="+mj-cs"/>
                        </a:rPr>
                        <a:t>,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  <a:cs typeface="+mj-cs"/>
                        </a:rPr>
                        <a:t>rb_root</a:t>
                      </a:r>
                      <a:endParaRPr lang="en-US" sz="2000" dirty="0">
                        <a:effectLst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i="0" dirty="0" err="1">
                          <a:solidFill>
                            <a:srgbClr val="000000"/>
                          </a:solidFill>
                          <a:effectLst/>
                          <a:latin typeface="BNazanin"/>
                          <a:cs typeface="+mj-cs"/>
                        </a:rPr>
                        <a:t>پیادهسازي</a:t>
                      </a:r>
                      <a:r>
                        <a:rPr lang="fa-IR" sz="2000" b="0" i="0" dirty="0">
                          <a:solidFill>
                            <a:srgbClr val="000000"/>
                          </a:solidFill>
                          <a:effectLst/>
                          <a:latin typeface="BNazanin"/>
                          <a:cs typeface="+mj-cs"/>
                        </a:rPr>
                        <a:t> درخت قرمز-سیاه</a:t>
                      </a:r>
                      <a:endParaRPr lang="fa-IR" sz="2000" dirty="0">
                        <a:effectLst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cs typeface="+mj-cs"/>
                        </a:rPr>
                        <a:t>&lt;</a:t>
                      </a:r>
                      <a:r>
                        <a:rPr lang="en-US" sz="2000" dirty="0" err="1">
                          <a:cs typeface="+mj-cs"/>
                        </a:rPr>
                        <a:t>linux</a:t>
                      </a:r>
                      <a:r>
                        <a:rPr lang="en-US" sz="2000" dirty="0">
                          <a:cs typeface="+mj-cs"/>
                        </a:rPr>
                        <a:t>/</a:t>
                      </a:r>
                      <a:r>
                        <a:rPr lang="en-US" sz="2000" dirty="0" err="1">
                          <a:cs typeface="+mj-cs"/>
                        </a:rPr>
                        <a:t>rbtree.h</a:t>
                      </a:r>
                      <a:r>
                        <a:rPr lang="en-US" sz="2000" dirty="0">
                          <a:cs typeface="+mj-cs"/>
                        </a:rPr>
                        <a:t>&gt;</a:t>
                      </a:r>
                      <a:endParaRPr lang="fa-IR" sz="2000" dirty="0"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i="0" dirty="0">
                          <a:solidFill>
                            <a:srgbClr val="000000"/>
                          </a:solidFill>
                          <a:effectLst/>
                          <a:latin typeface="BNazanin"/>
                          <a:cs typeface="+mj-cs"/>
                        </a:rPr>
                        <a:t>زمان بند و مدیریت حافظه</a:t>
                      </a:r>
                      <a:endParaRPr lang="fa-IR" sz="2000" dirty="0">
                        <a:effectLst/>
                        <a:cs typeface="+mj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07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  <a:cs typeface="+mj-cs"/>
                        </a:rPr>
                        <a:t>hlist_head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  <a:cs typeface="+mj-cs"/>
                        </a:rPr>
                        <a:t>, 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  <a:cs typeface="+mj-cs"/>
                        </a:rPr>
                        <a:t>hlist_node</a:t>
                      </a:r>
                      <a:endParaRPr lang="en-US" sz="2000" dirty="0">
                        <a:effectLst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i="0" dirty="0">
                          <a:solidFill>
                            <a:srgbClr val="000000"/>
                          </a:solidFill>
                          <a:effectLst/>
                          <a:latin typeface="BNazanin"/>
                          <a:cs typeface="+mj-cs"/>
                        </a:rPr>
                        <a:t>ساخت 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  <a:cs typeface="+mj-cs"/>
                        </a:rPr>
                        <a:t>hash table</a:t>
                      </a:r>
                      <a:endParaRPr lang="en-US" sz="2000" dirty="0">
                        <a:effectLst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cs typeface="+mj-cs"/>
                        </a:rPr>
                        <a:t>&lt;</a:t>
                      </a:r>
                      <a:r>
                        <a:rPr lang="en-US" sz="2000" dirty="0" err="1">
                          <a:cs typeface="+mj-cs"/>
                        </a:rPr>
                        <a:t>linux</a:t>
                      </a:r>
                      <a:r>
                        <a:rPr lang="en-US" sz="2000" dirty="0">
                          <a:cs typeface="+mj-cs"/>
                        </a:rPr>
                        <a:t>/</a:t>
                      </a:r>
                      <a:r>
                        <a:rPr lang="en-US" sz="2000" dirty="0" err="1">
                          <a:cs typeface="+mj-cs"/>
                        </a:rPr>
                        <a:t>hashtable.h</a:t>
                      </a:r>
                      <a:r>
                        <a:rPr lang="en-US" sz="2000" dirty="0">
                          <a:cs typeface="+mj-cs"/>
                        </a:rPr>
                        <a:t>&gt;</a:t>
                      </a:r>
                      <a:endParaRPr lang="fa-IR" sz="2000" dirty="0"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i="0" dirty="0">
                          <a:solidFill>
                            <a:srgbClr val="000000"/>
                          </a:solidFill>
                          <a:effectLst/>
                          <a:latin typeface="BNazanin"/>
                          <a:cs typeface="+mj-cs"/>
                        </a:rPr>
                        <a:t>مدیریت اتصالات و </a:t>
                      </a:r>
                      <a:r>
                        <a:rPr lang="fa-IR" sz="2000" b="0" i="0" dirty="0" err="1">
                          <a:solidFill>
                            <a:srgbClr val="000000"/>
                          </a:solidFill>
                          <a:effectLst/>
                          <a:latin typeface="BNazanin"/>
                          <a:cs typeface="+mj-cs"/>
                        </a:rPr>
                        <a:t>مسیریابی</a:t>
                      </a:r>
                      <a:r>
                        <a:rPr lang="fa-IR" sz="2000" b="0" i="0" dirty="0">
                          <a:solidFill>
                            <a:srgbClr val="000000"/>
                          </a:solidFill>
                          <a:effectLst/>
                          <a:latin typeface="BNazanin"/>
                          <a:cs typeface="+mj-cs"/>
                        </a:rPr>
                        <a:t> در شبکه </a:t>
                      </a:r>
                      <a:endParaRPr lang="fa-IR" sz="2000" dirty="0">
                        <a:effectLst/>
                        <a:cs typeface="+mj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51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  <a:cs typeface="+mj-cs"/>
                        </a:rPr>
                        <a:t>Kfifo</a:t>
                      </a:r>
                      <a:endParaRPr lang="en-US" sz="2000" dirty="0">
                        <a:effectLst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0" i="0" dirty="0">
                          <a:solidFill>
                            <a:srgbClr val="000000"/>
                          </a:solidFill>
                          <a:effectLst/>
                          <a:latin typeface="BNazanin"/>
                          <a:cs typeface="+mj-cs"/>
                        </a:rPr>
                        <a:t>ساخت یک صف 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  <a:cs typeface="+mj-cs"/>
                        </a:rPr>
                        <a:t>FIFO</a:t>
                      </a:r>
                      <a:endParaRPr lang="en-US" sz="2000" dirty="0">
                        <a:effectLst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cs typeface="+mj-cs"/>
                        </a:rPr>
                        <a:t>&lt;</a:t>
                      </a:r>
                      <a:r>
                        <a:rPr lang="en-US" sz="2000" dirty="0" err="1">
                          <a:cs typeface="+mj-cs"/>
                        </a:rPr>
                        <a:t>linux</a:t>
                      </a:r>
                      <a:r>
                        <a:rPr lang="en-US" sz="2000" dirty="0">
                          <a:cs typeface="+mj-cs"/>
                        </a:rPr>
                        <a:t>/</a:t>
                      </a:r>
                      <a:r>
                        <a:rPr lang="en-US" sz="2000" dirty="0" err="1">
                          <a:cs typeface="+mj-cs"/>
                        </a:rPr>
                        <a:t>kfifo.h</a:t>
                      </a:r>
                      <a:r>
                        <a:rPr lang="en-US" sz="2000" dirty="0">
                          <a:cs typeface="+mj-cs"/>
                        </a:rPr>
                        <a:t>&gt;</a:t>
                      </a:r>
                      <a:endParaRPr lang="fa-IR" sz="2000" dirty="0"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b="0" i="0" dirty="0">
                          <a:solidFill>
                            <a:srgbClr val="000000"/>
                          </a:solidFill>
                          <a:effectLst/>
                          <a:latin typeface="BNazanin"/>
                          <a:cs typeface="+mj-cs"/>
                        </a:rPr>
                        <a:t>ارتباط بین </a:t>
                      </a:r>
                      <a:r>
                        <a:rPr lang="fa-IR" sz="2000" b="0" i="0" dirty="0" err="1">
                          <a:solidFill>
                            <a:srgbClr val="000000"/>
                          </a:solidFill>
                          <a:effectLst/>
                          <a:latin typeface="BNazanin"/>
                          <a:cs typeface="+mj-cs"/>
                        </a:rPr>
                        <a:t>فرایندها</a:t>
                      </a:r>
                      <a:r>
                        <a:rPr lang="fa-IR" sz="2000" b="0" i="0" dirty="0">
                          <a:solidFill>
                            <a:srgbClr val="000000"/>
                          </a:solidFill>
                          <a:effectLst/>
                          <a:latin typeface="BNazanin"/>
                          <a:cs typeface="+mj-cs"/>
                        </a:rPr>
                        <a:t> در لینوکس</a:t>
                      </a:r>
                      <a:endParaRPr lang="fa-IR" sz="2000" dirty="0">
                        <a:effectLst/>
                        <a:cs typeface="+mj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74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8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970BE1-AAB2-E1FD-598D-C132C3A7ED56}"/>
              </a:ext>
            </a:extLst>
          </p:cNvPr>
          <p:cNvSpPr txBox="1"/>
          <p:nvPr/>
        </p:nvSpPr>
        <p:spPr>
          <a:xfrm>
            <a:off x="5417574" y="44459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chemeClr val="bg1"/>
                </a:solidFill>
                <a:cs typeface="B Nazanin" panose="00000400000000000000" pitchFamily="2" charset="-78"/>
              </a:rPr>
              <a:t>درج عناصر در لیست </a:t>
            </a:r>
            <a:r>
              <a:rPr lang="fa-IR" sz="2400" b="1" dirty="0" err="1">
                <a:solidFill>
                  <a:schemeClr val="bg1"/>
                </a:solidFill>
                <a:cs typeface="B Nazanin" panose="00000400000000000000" pitchFamily="2" charset="-78"/>
              </a:rPr>
              <a:t>پیوندي</a:t>
            </a:r>
            <a:endParaRPr lang="fa-IR" sz="2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D1D114-D0AA-43A5-4FD0-929255D0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18" b="-2"/>
          <a:stretch/>
        </p:blipFill>
        <p:spPr>
          <a:xfrm>
            <a:off x="1078778" y="1341120"/>
            <a:ext cx="3004062" cy="232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0A1C0A-C50E-7CFF-54C9-872457BB22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98"/>
          <a:stretch/>
        </p:blipFill>
        <p:spPr>
          <a:xfrm>
            <a:off x="1078778" y="2320083"/>
            <a:ext cx="4882820" cy="1514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B27AE9-D732-6A9E-8483-D57641446E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93" t="27828" r="-131" b="16408"/>
          <a:stretch/>
        </p:blipFill>
        <p:spPr>
          <a:xfrm>
            <a:off x="1078778" y="4459583"/>
            <a:ext cx="6587138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0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811906-7775-ED37-65ED-9650372D8BA5}"/>
              </a:ext>
            </a:extLst>
          </p:cNvPr>
          <p:cNvSpPr txBox="1"/>
          <p:nvPr/>
        </p:nvSpPr>
        <p:spPr>
          <a:xfrm>
            <a:off x="4788310" y="74939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 err="1">
                <a:solidFill>
                  <a:schemeClr val="bg1"/>
                </a:solidFill>
                <a:cs typeface="B Nazanin" panose="00000400000000000000" pitchFamily="2" charset="-78"/>
              </a:rPr>
              <a:t>پیمایش</a:t>
            </a:r>
            <a:r>
              <a:rPr lang="fa-IR" sz="2400" b="1" dirty="0">
                <a:solidFill>
                  <a:schemeClr val="bg1"/>
                </a:solidFill>
                <a:cs typeface="B Nazanin" panose="00000400000000000000" pitchFamily="2" charset="-78"/>
              </a:rPr>
              <a:t> لیست </a:t>
            </a:r>
            <a:r>
              <a:rPr lang="fa-IR" sz="2400" b="1" dirty="0" err="1">
                <a:solidFill>
                  <a:schemeClr val="bg1"/>
                </a:solidFill>
                <a:cs typeface="B Nazanin" panose="00000400000000000000" pitchFamily="2" charset="-78"/>
              </a:rPr>
              <a:t>پیوندي</a:t>
            </a:r>
            <a:endParaRPr lang="fa-IR" sz="2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C353A-BBC1-BAE4-9680-1B1761286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12" y="1617013"/>
            <a:ext cx="5347419" cy="99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9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D0FE96-B779-42A4-7229-BE263687C382}"/>
              </a:ext>
            </a:extLst>
          </p:cNvPr>
          <p:cNvSpPr txBox="1"/>
          <p:nvPr/>
        </p:nvSpPr>
        <p:spPr>
          <a:xfrm>
            <a:off x="1331051" y="1324578"/>
            <a:ext cx="8917718" cy="420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ماژول‌های هسته</a:t>
            </a:r>
            <a:r>
              <a:rPr lang="en-US" sz="2000" dirty="0">
                <a:solidFill>
                  <a:schemeClr val="bg1"/>
                </a:solidFill>
                <a:cs typeface="B Nazanin" panose="00000400000000000000" pitchFamily="2" charset="-78"/>
              </a:rPr>
              <a:t>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Modules</a:t>
            </a:r>
            <a:r>
              <a:rPr lang="en-US" sz="2000" dirty="0">
                <a:solidFill>
                  <a:schemeClr val="bg1"/>
                </a:solidFill>
                <a:cs typeface="B Nazanin" panose="00000400000000000000" pitchFamily="2" charset="-78"/>
              </a:rPr>
              <a:t>) 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قطعاتی از کد هستند که </a:t>
            </a:r>
            <a:r>
              <a:rPr lang="fa-IR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می‌توانند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به صورت پویا به هسته </a:t>
            </a:r>
            <a:r>
              <a:rPr lang="fa-IR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سیستم‌عامل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لینوکس </a:t>
            </a:r>
            <a:r>
              <a:rPr lang="fa-IR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بارگذاری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و از آن تخلیه شوند. این قابلیت به </a:t>
            </a:r>
            <a:r>
              <a:rPr lang="fa-IR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توسعه‌دهندگان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و مدیران سیستم اجازه </a:t>
            </a:r>
            <a:r>
              <a:rPr lang="fa-IR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می‌دهد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تا </a:t>
            </a:r>
            <a:r>
              <a:rPr lang="fa-IR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قابلیت‌های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جدیدی به هسته اضافه کرده یا </a:t>
            </a:r>
            <a:r>
              <a:rPr lang="fa-IR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قابلیت‌های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موجود را تغییر دهند بدون نیاز به بازسازی یا </a:t>
            </a:r>
            <a:r>
              <a:rPr lang="fa-IR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راه‌اندازی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مجدد هسته.</a:t>
            </a:r>
          </a:p>
          <a:p>
            <a:pPr algn="r" rtl="1">
              <a:lnSpc>
                <a:spcPct val="150000"/>
              </a:lnSpc>
            </a:pPr>
            <a:r>
              <a:rPr lang="fa-IR" sz="2000" b="1" dirty="0">
                <a:solidFill>
                  <a:schemeClr val="bg1"/>
                </a:solidFill>
                <a:cs typeface="B Nazanin" panose="00000400000000000000" pitchFamily="2" charset="-78"/>
              </a:rPr>
              <a:t>مزایای استفاده از ماژول‌ها: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   </a:t>
            </a:r>
            <a:r>
              <a:rPr lang="fa-IR" sz="2000" b="1" dirty="0">
                <a:solidFill>
                  <a:schemeClr val="bg1"/>
                </a:solidFill>
                <a:cs typeface="B Nazanin" panose="00000400000000000000" pitchFamily="2" charset="-78"/>
              </a:rPr>
              <a:t>پویایی: 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امکان افزودن </a:t>
            </a:r>
            <a:r>
              <a:rPr lang="fa-IR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قابلیت‌های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جدید به هسته بدون نیاز به بازسازی کل هسته.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   </a:t>
            </a:r>
            <a:r>
              <a:rPr lang="fa-IR" sz="2000" b="1" dirty="0">
                <a:solidFill>
                  <a:schemeClr val="bg1"/>
                </a:solidFill>
                <a:cs typeface="B Nazanin" panose="00000400000000000000" pitchFamily="2" charset="-78"/>
              </a:rPr>
              <a:t>بهینه‌سازی حافظه: 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ماژول‌های غیرضروری می‌توانند بارگذاری نشده باقی بمانند، که مصرف حافظه را کاهش می‌دهد.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   </a:t>
            </a:r>
            <a:r>
              <a:rPr lang="fa-IR" sz="2000" b="1" dirty="0">
                <a:solidFill>
                  <a:schemeClr val="bg1"/>
                </a:solidFill>
                <a:cs typeface="B Nazanin" panose="00000400000000000000" pitchFamily="2" charset="-78"/>
              </a:rPr>
              <a:t>انعطاف‌پذیری: 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توسعه‌دهندگان می‌توانند به سرعت تغییرات را تست و پیاده‌سازی کنند.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   </a:t>
            </a:r>
            <a:r>
              <a:rPr lang="fa-IR" sz="2000" b="1" dirty="0">
                <a:solidFill>
                  <a:schemeClr val="bg1"/>
                </a:solidFill>
                <a:cs typeface="B Nazanin" panose="00000400000000000000" pitchFamily="2" charset="-78"/>
              </a:rPr>
              <a:t>مدیریت آسان: 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امکان </a:t>
            </a:r>
            <a:r>
              <a:rPr lang="fa-IR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به‌روزرسانی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یا اصلاح </a:t>
            </a:r>
            <a:r>
              <a:rPr lang="fa-IR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بخش‌های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 خاصی از هسته بدون تأثیر بر سایر </a:t>
            </a:r>
            <a:r>
              <a:rPr lang="fa-IR" sz="2000" dirty="0" err="1">
                <a:solidFill>
                  <a:schemeClr val="bg1"/>
                </a:solidFill>
                <a:cs typeface="B Nazanin" panose="00000400000000000000" pitchFamily="2" charset="-78"/>
              </a:rPr>
              <a:t>بخش‌ها</a:t>
            </a:r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041CD-B116-FB33-02AD-390CC6663BA4}"/>
              </a:ext>
            </a:extLst>
          </p:cNvPr>
          <p:cNvSpPr txBox="1"/>
          <p:nvPr/>
        </p:nvSpPr>
        <p:spPr>
          <a:xfrm>
            <a:off x="7961745" y="637309"/>
            <a:ext cx="2604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>
                <a:solidFill>
                  <a:schemeClr val="bg1"/>
                </a:solidFill>
                <a:cs typeface="B Nazanin" panose="00000400000000000000" pitchFamily="2" charset="-78"/>
              </a:rPr>
              <a:t> ماژول‌های هسته</a:t>
            </a:r>
          </a:p>
        </p:txBody>
      </p:sp>
    </p:spTree>
    <p:extLst>
      <p:ext uri="{BB962C8B-B14F-4D97-AF65-F5344CB8AC3E}">
        <p14:creationId xmlns:p14="http://schemas.microsoft.com/office/powerpoint/2010/main" val="77512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2AAB2-51DD-89B8-2FCB-2AC303620D54}"/>
              </a:ext>
            </a:extLst>
          </p:cNvPr>
          <p:cNvSpPr txBox="1"/>
          <p:nvPr/>
        </p:nvSpPr>
        <p:spPr>
          <a:xfrm>
            <a:off x="2087357" y="955803"/>
            <a:ext cx="8017285" cy="4628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endParaRPr lang="fa-IR" sz="2000" dirty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ماژول‌های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هسته دارای چرخه زندگی مشخصی هستند که شامل مراحل زیر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می‌باشد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:</a:t>
            </a:r>
          </a:p>
          <a:p>
            <a:pPr algn="r" rtl="1">
              <a:lnSpc>
                <a:spcPct val="150000"/>
              </a:lnSpc>
            </a:pPr>
            <a:endParaRPr lang="fa-IR" sz="2000" dirty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 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کامپایل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: نوشتن و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کامپایل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کد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ماژول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به فایل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باینری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ko.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 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بارگذاری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: استفاده از ابزارهایی مانند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insmod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یا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modprobe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برای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بارگذاری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ماژول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به هسته.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 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فعال‌سازی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: اجرای تابع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بارگذاری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init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ماژول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  استفاده: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ماژول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در حال اجرا و ارائه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قابلیت‌های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خود.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  تخلیه: استفاده از ابزارهایی مانند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rmmod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برای تخلیه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ماژول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از هسته.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  پاکسازی: اجرای تابع تخلیه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exit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ماژول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و آزادسازی منابع.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8DF76-43B8-45D3-A3BE-3D20DD32A1CF}"/>
              </a:ext>
            </a:extLst>
          </p:cNvPr>
          <p:cNvSpPr txBox="1"/>
          <p:nvPr/>
        </p:nvSpPr>
        <p:spPr>
          <a:xfrm>
            <a:off x="3278981" y="724971"/>
            <a:ext cx="7681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chemeClr val="bg1"/>
                </a:solidFill>
                <a:cs typeface="B Nazanin" panose="00000400000000000000" pitchFamily="2" charset="-78"/>
              </a:rPr>
              <a:t>چرخه زندگی ماژول‌های هسته</a:t>
            </a:r>
          </a:p>
        </p:txBody>
      </p:sp>
    </p:spTree>
    <p:extLst>
      <p:ext uri="{BB962C8B-B14F-4D97-AF65-F5344CB8AC3E}">
        <p14:creationId xmlns:p14="http://schemas.microsoft.com/office/powerpoint/2010/main" val="244143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9EDC66-CBEA-E5C1-FF58-33E47693338E}"/>
              </a:ext>
            </a:extLst>
          </p:cNvPr>
          <p:cNvSpPr txBox="1"/>
          <p:nvPr/>
        </p:nvSpPr>
        <p:spPr>
          <a:xfrm>
            <a:off x="1123950" y="1278314"/>
            <a:ext cx="9618099" cy="374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تابع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بارگذاری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(Initialization Function 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این تابع زمانی فراخوانی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می‌شود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که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ماژول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به هسته اضافه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می‌شود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تابع تخلیه (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(Exit Function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این تابع زمانی فراخوانی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می‌شود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که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ماژول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از هسته خارج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می‌شود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fa-IR" sz="2000" dirty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هر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ماژول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هسته باید شامل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هدرهای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زیر باشد:</a:t>
            </a:r>
          </a:p>
          <a:p>
            <a:pPr algn="r" rtl="1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#include &lt;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linux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/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init.h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&gt;       ←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برای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ماکروهای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module_init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و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module_exit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#include &lt;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linux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/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module.h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&gt;  ←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برای تعریف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ماژول‌ها</a:t>
            </a:r>
            <a:endParaRPr lang="fa-IR" sz="2000" dirty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#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include &lt;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linux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/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printk.h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&gt; ← 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برای استفاده از توابع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پرینت</a:t>
            </a:r>
            <a:endParaRPr lang="fa-IR" sz="2000" dirty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0CE16-BEE7-A03B-F932-FE9C66518D9A}"/>
              </a:ext>
            </a:extLst>
          </p:cNvPr>
          <p:cNvSpPr txBox="1"/>
          <p:nvPr/>
        </p:nvSpPr>
        <p:spPr>
          <a:xfrm>
            <a:off x="4572000" y="62157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کدنویسی ماژول‌ها:</a:t>
            </a:r>
          </a:p>
        </p:txBody>
      </p:sp>
    </p:spTree>
    <p:extLst>
      <p:ext uri="{BB962C8B-B14F-4D97-AF65-F5344CB8AC3E}">
        <p14:creationId xmlns:p14="http://schemas.microsoft.com/office/powerpoint/2010/main" val="124133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115DA8-7AC1-3890-4133-245117F3AF6D}"/>
              </a:ext>
            </a:extLst>
          </p:cNvPr>
          <p:cNvSpPr txBox="1"/>
          <p:nvPr/>
        </p:nvSpPr>
        <p:spPr>
          <a:xfrm>
            <a:off x="3073501" y="871338"/>
            <a:ext cx="77183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تابع </a:t>
            </a:r>
            <a:r>
              <a:rPr lang="fa-IR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بارگذاری</a:t>
            </a:r>
            <a:r>
              <a:rPr lang="fa-IR" sz="2400" b="1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:</a:t>
            </a:r>
          </a:p>
          <a:p>
            <a:pPr algn="r" rtl="1"/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	این تابع هنگام بارگذاری ماژول به هسته اجرا می‌شود. در این مثال، از تابع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pr_info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	برای چاپ پیام استفاده شده است. این تابع پیام‌ها را در بافر سابقه هسته ذخیره 	می‌کند.</a:t>
            </a:r>
          </a:p>
          <a:p>
            <a:pPr algn="r" rtl="1">
              <a:lnSpc>
                <a:spcPct val="150000"/>
              </a:lnSpc>
            </a:pPr>
            <a:endParaRPr lang="fa-IR" sz="2000" dirty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fa-IR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E1D7F-D25B-7147-DDE5-2ABDE667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05" y="3548994"/>
            <a:ext cx="7056732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2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9B676-9ED8-4B00-2800-928F64E0C116}"/>
              </a:ext>
            </a:extLst>
          </p:cNvPr>
          <p:cNvSpPr txBox="1"/>
          <p:nvPr/>
        </p:nvSpPr>
        <p:spPr>
          <a:xfrm>
            <a:off x="1943101" y="628868"/>
            <a:ext cx="896087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تابع تخلیه:</a:t>
            </a:r>
          </a:p>
          <a:p>
            <a:pPr algn="r" rtl="1"/>
            <a:endParaRPr lang="fa-IR" dirty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این تابع هنگام تخلیه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ماژول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از هسته اجرا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می‌شود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و برای انجام عملیات پاکسازی استفاده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می‌گردد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89705-57CD-AAD0-E3EC-B533F43E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26" y="1829197"/>
            <a:ext cx="4020907" cy="1117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40FA0-6CE7-DACF-CD61-E8AABE32A0C6}"/>
              </a:ext>
            </a:extLst>
          </p:cNvPr>
          <p:cNvSpPr txBox="1"/>
          <p:nvPr/>
        </p:nvSpPr>
        <p:spPr>
          <a:xfrm>
            <a:off x="1288026" y="3429000"/>
            <a:ext cx="96159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برای اینکه هسته بداند کدام توابع باید هنگام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بارگذاری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و تخلیه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ماژول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فراخوانی شوند، از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ماکروهای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module_init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و     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module_exit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استفاده می‌کنیم: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60EC70-8FBC-C727-F6E1-8BA4F67A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1892" r="53580" b="18609"/>
          <a:stretch/>
        </p:blipFill>
        <p:spPr>
          <a:xfrm>
            <a:off x="1288026" y="4414685"/>
            <a:ext cx="4145227" cy="66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4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C3E78-85D7-D42F-1206-2A8579A2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34" y="582683"/>
            <a:ext cx="7277731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2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B347F-16FD-7170-F581-08045C533FBD}"/>
              </a:ext>
            </a:extLst>
          </p:cNvPr>
          <p:cNvSpPr txBox="1"/>
          <p:nvPr/>
        </p:nvSpPr>
        <p:spPr>
          <a:xfrm>
            <a:off x="2152785" y="2795248"/>
            <a:ext cx="8499679" cy="1900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مشاهده لاگ‌های ۵ دقیقه اخیر: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sudo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journalctl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--since "5 minutes ago"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فیلتر کردن لاگ‌ها برای پیام‌های خاص (مثلاً پیام حذف ماژول):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sudo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journalctl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--since "5 minutes ago" | grep "Removing module "</a:t>
            </a:r>
            <a:endParaRPr lang="fa-IR" sz="2000" dirty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39C59-63FC-DC58-B7E8-B109CAD6BC02}"/>
              </a:ext>
            </a:extLst>
          </p:cNvPr>
          <p:cNvSpPr txBox="1"/>
          <p:nvPr/>
        </p:nvSpPr>
        <p:spPr>
          <a:xfrm>
            <a:off x="2152785" y="1711497"/>
            <a:ext cx="8499680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برای مشاهده پیام‌هایی که با استفاده از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pr_info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یا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printk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ارسال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شده‌اند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، </a:t>
            </a:r>
            <a:r>
              <a:rPr lang="fa-I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می‌توانید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از دستور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journalctl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استفاده کنید. به عنوان مثال:</a:t>
            </a:r>
          </a:p>
        </p:txBody>
      </p:sp>
    </p:spTree>
    <p:extLst>
      <p:ext uri="{BB962C8B-B14F-4D97-AF65-F5344CB8AC3E}">
        <p14:creationId xmlns:p14="http://schemas.microsoft.com/office/powerpoint/2010/main" val="220620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2F0070-E6DF-95D6-951B-7B4CDD692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21" y="1182610"/>
            <a:ext cx="6904318" cy="203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1FDDD2-2DEB-3AD4-C1A1-88A428C02EF4}"/>
              </a:ext>
            </a:extLst>
          </p:cNvPr>
          <p:cNvSpPr txBox="1"/>
          <p:nvPr/>
        </p:nvSpPr>
        <p:spPr>
          <a:xfrm>
            <a:off x="1077491" y="412242"/>
            <a:ext cx="21431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a-IR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CC9826-3A4B-D786-3BAD-0993784F75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395" b="19093"/>
          <a:stretch/>
        </p:blipFill>
        <p:spPr>
          <a:xfrm>
            <a:off x="1296821" y="3714750"/>
            <a:ext cx="4300206" cy="180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6D34FF-9CA7-F783-5676-5F525E4933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49" t="35187" b="9301"/>
          <a:stretch/>
        </p:blipFill>
        <p:spPr>
          <a:xfrm>
            <a:off x="1290263" y="4283075"/>
            <a:ext cx="423792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1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736</Words>
  <Application>Microsoft Office PowerPoint</Application>
  <PresentationFormat>Widescreen</PresentationFormat>
  <Paragraphs>107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Aptos Display</vt:lpstr>
      <vt:lpstr>Arial</vt:lpstr>
      <vt:lpstr>ArialMT</vt:lpstr>
      <vt:lpstr>B Nazanin</vt:lpstr>
      <vt:lpstr>BNazanin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mina yousefnezhad</dc:creator>
  <cp:lastModifiedBy>mina yousefnezhad</cp:lastModifiedBy>
  <cp:revision>9</cp:revision>
  <dcterms:created xsi:type="dcterms:W3CDTF">2024-09-26T08:31:33Z</dcterms:created>
  <dcterms:modified xsi:type="dcterms:W3CDTF">2024-10-20T19:26:21Z</dcterms:modified>
</cp:coreProperties>
</file>