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40" r:id="rId3"/>
    <p:sldId id="341" r:id="rId4"/>
    <p:sldId id="342" r:id="rId5"/>
    <p:sldId id="346" r:id="rId6"/>
    <p:sldId id="295" r:id="rId7"/>
    <p:sldId id="344" r:id="rId8"/>
    <p:sldId id="345" r:id="rId9"/>
    <p:sldId id="347" r:id="rId10"/>
    <p:sldId id="348" r:id="rId11"/>
    <p:sldId id="349" r:id="rId12"/>
    <p:sldId id="350" r:id="rId13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5"/>
    </p:embeddedFont>
    <p:embeddedFont>
      <p:font typeface="B Nazanin" panose="00000400000000000000" pitchFamily="2" charset="-78"/>
      <p:regular r:id="rId16"/>
    </p:embeddedFont>
    <p:embeddedFont>
      <p:font typeface="Catamaran" panose="020B0604020202020204" charset="0"/>
      <p:regular r:id="rId17"/>
      <p:bold r:id="rId18"/>
    </p:embeddedFont>
    <p:embeddedFont>
      <p:font typeface="Catamaran Thin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gisQaxKZ+kQM34paIvVvrn6ePg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1BF2CF-0D60-4C8C-BB81-358FCF301B68}">
  <a:tblStyle styleId="{491BF2CF-0D60-4C8C-BB81-358FCF301B6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A79580-1014-4761-BF97-E6E37F5B5DD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4022FE7-4E3A-4EE8-BA51-DDC379DEE6F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1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9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0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5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16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94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6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86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6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6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6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6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6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6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6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6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6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6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6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6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6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6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6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6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6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6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86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87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4" name="Google Shape;34;p87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7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7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7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7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7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7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7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7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7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7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7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7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7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7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7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7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7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7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94" name="Google Shape;94;p9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9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9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500"/>
            </a:lvl2pPr>
            <a:lvl3pPr lvl="2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350"/>
            </a:lvl3pPr>
            <a:lvl4pPr lvl="3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4pPr>
            <a:lvl5pPr lvl="4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5pPr>
            <a:lvl6pPr lvl="5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6pPr>
            <a:lvl7pPr lvl="6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7pPr>
            <a:lvl8pPr lvl="7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8pPr>
            <a:lvl9pPr lvl="8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None/>
              <a:defRPr sz="1200"/>
            </a:lvl9pPr>
          </a:lstStyle>
          <a:p>
            <a:endParaRPr/>
          </a:p>
        </p:txBody>
      </p:sp>
      <p:sp>
        <p:nvSpPr>
          <p:cNvPr id="197" name="Google Shape;197;p9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9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9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8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8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" descr="Linux Logo, symbol, meaning, history, PNG, br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38458" y="1191468"/>
            <a:ext cx="6502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0348" y="229542"/>
            <a:ext cx="1063303" cy="9708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"/>
          <p:cNvSpPr txBox="1"/>
          <p:nvPr/>
        </p:nvSpPr>
        <p:spPr>
          <a:xfrm flipH="1">
            <a:off x="2867686" y="1200408"/>
            <a:ext cx="34086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دانشگاه صنعتی امیرکبیر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"/>
          <p:cNvSpPr txBox="1"/>
          <p:nvPr/>
        </p:nvSpPr>
        <p:spPr>
          <a:xfrm>
            <a:off x="5375322" y="1773230"/>
            <a:ext cx="307773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D5E3FF"/>
                </a:solidFill>
                <a:latin typeface="Arial"/>
                <a:ea typeface="Arial"/>
                <a:cs typeface="Arial"/>
                <a:sym typeface="Arial"/>
              </a:rPr>
              <a:t>آزمایشگاه سیستم‌عامل</a:t>
            </a:r>
            <a:endParaRPr sz="2800" b="1" i="0" u="none" strike="noStrike" cap="none">
              <a:solidFill>
                <a:srgbClr val="D5E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D5E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 txBox="1"/>
          <p:nvPr/>
        </p:nvSpPr>
        <p:spPr>
          <a:xfrm>
            <a:off x="6276312" y="3810000"/>
            <a:ext cx="2057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D5E3FF"/>
                </a:solidFill>
                <a:latin typeface="Arial"/>
                <a:ea typeface="Arial"/>
                <a:cs typeface="Arial"/>
                <a:sym typeface="Arial"/>
              </a:rPr>
              <a:t>مدرس: مینا یوسف‌نژاد</a:t>
            </a:r>
            <a:endParaRPr sz="1400" b="1" i="0" u="none" strike="noStrike" cap="none">
              <a:solidFill>
                <a:srgbClr val="D5E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 txBox="1"/>
          <p:nvPr/>
        </p:nvSpPr>
        <p:spPr>
          <a:xfrm>
            <a:off x="5763941" y="2571750"/>
            <a:ext cx="25697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i="0" u="none" strike="noStrike" cap="none" dirty="0">
                <a:solidFill>
                  <a:srgbClr val="D5E3FF"/>
                </a:solidFill>
                <a:latin typeface="Arial"/>
                <a:ea typeface="Arial"/>
                <a:cs typeface="Arial"/>
                <a:sym typeface="Arial"/>
              </a:rPr>
              <a:t>جلسه سوم:  آشنایی با دستور نویسی در سیستم‌عامل </a:t>
            </a:r>
            <a:endParaRPr lang="fa-I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DE86B-AF10-0C3F-272E-12E7DB853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979B-5B1A-D2EB-A0B0-83A4688D97AA}"/>
              </a:ext>
            </a:extLst>
          </p:cNvPr>
          <p:cNvSpPr txBox="1"/>
          <p:nvPr/>
        </p:nvSpPr>
        <p:spPr>
          <a:xfrm>
            <a:off x="5654040" y="533400"/>
            <a:ext cx="29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solidFill>
                  <a:schemeClr val="bg1"/>
                </a:solidFill>
              </a:rPr>
              <a:t>آزمایش 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2F976-A049-4659-01BD-1781775113A1}"/>
              </a:ext>
            </a:extLst>
          </p:cNvPr>
          <p:cNvSpPr txBox="1"/>
          <p:nvPr/>
        </p:nvSpPr>
        <p:spPr>
          <a:xfrm>
            <a:off x="835819" y="1185473"/>
            <a:ext cx="7472362" cy="277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برنامه‌ای بنویسید که از کاربر نام و سن او را بپرسد و بر اساس سن، یک پیام چاپ کند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- 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از دستور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`read` 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برای دریافت ورودی‌ها استفاده کنید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- 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اگر سن کمتر از 18 باشد، پیام "شما نوجوان 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(teenager)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هستید." چاپ شود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- 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اگر سن بین 18 تا 30 باشد، پیام "شما جوان 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(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young)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هستید." چاپ شود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- 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اگر سن بالاتر از 30 باشد، پیام "شما بزرگسال 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(adult)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هستید." چاپ شود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DE86B-AF10-0C3F-272E-12E7DB853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979B-5B1A-D2EB-A0B0-83A4688D97AA}"/>
              </a:ext>
            </a:extLst>
          </p:cNvPr>
          <p:cNvSpPr txBox="1"/>
          <p:nvPr/>
        </p:nvSpPr>
        <p:spPr>
          <a:xfrm>
            <a:off x="5654040" y="533400"/>
            <a:ext cx="29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solidFill>
                  <a:schemeClr val="bg1"/>
                </a:solidFill>
              </a:rPr>
              <a:t>آزمایش </a:t>
            </a:r>
            <a:r>
              <a:rPr lang="en-US" sz="1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2F976-A049-4659-01BD-1781775113A1}"/>
              </a:ext>
            </a:extLst>
          </p:cNvPr>
          <p:cNvSpPr txBox="1"/>
          <p:nvPr/>
        </p:nvSpPr>
        <p:spPr>
          <a:xfrm>
            <a:off x="835819" y="1633148"/>
            <a:ext cx="7472362" cy="107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برنامه‌ای بنویسید که یک عدد از کاربر بگیرد و بررسی کند که آیا آن عدد زوج است یا فرد.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- از `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if-else` 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برای بررسی زوج یا فرد بودن عدد استفاده کنید.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3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DE86B-AF10-0C3F-272E-12E7DB853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979B-5B1A-D2EB-A0B0-83A4688D97AA}"/>
              </a:ext>
            </a:extLst>
          </p:cNvPr>
          <p:cNvSpPr txBox="1"/>
          <p:nvPr/>
        </p:nvSpPr>
        <p:spPr>
          <a:xfrm>
            <a:off x="5654040" y="533400"/>
            <a:ext cx="29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solidFill>
                  <a:schemeClr val="bg1"/>
                </a:solidFill>
              </a:rPr>
              <a:t>آزمایش </a:t>
            </a:r>
            <a:r>
              <a:rPr lang="en-US" sz="1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2F976-A049-4659-01BD-1781775113A1}"/>
              </a:ext>
            </a:extLst>
          </p:cNvPr>
          <p:cNvSpPr txBox="1"/>
          <p:nvPr/>
        </p:nvSpPr>
        <p:spPr>
          <a:xfrm>
            <a:off x="835819" y="1518897"/>
            <a:ext cx="7472362" cy="210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برنامه‌ای بنویسید که تا زمانی که کاربر عددی کمتر از 100 وارد نکرده است، از او اعداد دریافت کند.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- با استفاده از `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while` </a:t>
            </a: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این کار را پیاده‌سازی کنید.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  - اگر عدد وارد شده کمتر از 100 بود، برنامه پایان یابد.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9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6D527-CB37-6AFB-786F-2E7EB13D5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DFB16-E105-0877-8D9B-057A08B1F419}"/>
              </a:ext>
            </a:extLst>
          </p:cNvPr>
          <p:cNvSpPr txBox="1"/>
          <p:nvPr/>
        </p:nvSpPr>
        <p:spPr>
          <a:xfrm>
            <a:off x="428056" y="1055000"/>
            <a:ext cx="562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cs typeface="B Nazanin" panose="00000400000000000000" pitchFamily="2" charset="-78"/>
              </a:rPr>
              <a:t>Bash = shell = command language interpreter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F635D-8244-5FF5-33DF-208A12077B98}"/>
              </a:ext>
            </a:extLst>
          </p:cNvPr>
          <p:cNvSpPr txBox="1"/>
          <p:nvPr/>
        </p:nvSpPr>
        <p:spPr>
          <a:xfrm>
            <a:off x="2705853" y="2054300"/>
            <a:ext cx="5523746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  <a:buClr>
                <a:schemeClr val="bg1"/>
              </a:buClr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راه‌های اجرای دستورات در </a:t>
            </a:r>
            <a:r>
              <a:rPr lang="en-US" sz="1800" dirty="0">
                <a:solidFill>
                  <a:schemeClr val="bg1"/>
                </a:solidFill>
                <a:cs typeface="B Nazanin" panose="00000400000000000000" pitchFamily="2" charset="-78"/>
              </a:rPr>
              <a:t>bash</a:t>
            </a: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:</a:t>
            </a:r>
          </a:p>
          <a:p>
            <a:pPr marL="285750" lvl="8" indent="-285750" algn="r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مستقیم</a:t>
            </a:r>
          </a:p>
          <a:p>
            <a:pPr marL="285750" indent="-285750" algn="r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نوشتن در فایل اجرایی:</a:t>
            </a:r>
            <a:r>
              <a:rPr lang="en-US" sz="1800" dirty="0">
                <a:solidFill>
                  <a:schemeClr val="bg1"/>
                </a:solidFill>
                <a:cs typeface="B Nazanin" panose="00000400000000000000" pitchFamily="2" charset="-78"/>
              </a:rPr>
              <a:t> 	/#!bin/bash</a:t>
            </a:r>
          </a:p>
        </p:txBody>
      </p:sp>
    </p:spTree>
    <p:extLst>
      <p:ext uri="{BB962C8B-B14F-4D97-AF65-F5344CB8AC3E}">
        <p14:creationId xmlns:p14="http://schemas.microsoft.com/office/powerpoint/2010/main" val="1146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84F55-D9E0-6793-6921-0BB971B870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8037C-B951-73C5-BADF-DD58E14D0BE5}"/>
              </a:ext>
            </a:extLst>
          </p:cNvPr>
          <p:cNvSpPr txBox="1"/>
          <p:nvPr/>
        </p:nvSpPr>
        <p:spPr>
          <a:xfrm>
            <a:off x="327184" y="266223"/>
            <a:ext cx="11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cs typeface="B Nazanin" panose="00000400000000000000" pitchFamily="2" charset="-78"/>
              </a:rPr>
              <a:t>Stream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45EB43-EF6C-BA3F-AD5C-63F09167C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47746"/>
              </p:ext>
            </p:extLst>
          </p:nvPr>
        </p:nvGraphicFramePr>
        <p:xfrm>
          <a:off x="1448753" y="715963"/>
          <a:ext cx="6096000" cy="3723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13085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0738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770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مثال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توضیحات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55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=&gt; python</a:t>
                      </a:r>
                    </a:p>
                    <a:p>
                      <a:pPr algn="ctr"/>
                      <a:r>
                        <a:rPr lang="en-US" dirty="0" err="1"/>
                        <a:t>scanf</a:t>
                      </a:r>
                      <a:r>
                        <a:rPr lang="en-US" dirty="0"/>
                        <a:t> =&gt; c</a:t>
                      </a:r>
                    </a:p>
                    <a:p>
                      <a:pPr algn="ctr"/>
                      <a:r>
                        <a:rPr lang="en-US" dirty="0" err="1"/>
                        <a:t>cin</a:t>
                      </a:r>
                      <a:r>
                        <a:rPr lang="en-US" dirty="0"/>
                        <a:t> =&gt; </a:t>
                      </a:r>
                      <a:r>
                        <a:rPr lang="en-US" dirty="0" err="1"/>
                        <a:t>c++</a:t>
                      </a:r>
                      <a:endParaRPr lang="fa-IR" dirty="0"/>
                    </a:p>
                    <a:p>
                      <a:pPr algn="ctr"/>
                      <a:r>
                        <a:rPr lang="en-US" dirty="0"/>
                        <a:t>read=&gt;bash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ورودی ها: به طور پیش فرض به کیبورد متصل است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in (stdin)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print=&gt;python</a:t>
                      </a:r>
                    </a:p>
                    <a:p>
                      <a:pPr algn="ctr"/>
                      <a:r>
                        <a:rPr lang="en-US" dirty="0" err="1"/>
                        <a:t>printf</a:t>
                      </a:r>
                      <a:r>
                        <a:rPr lang="en-US" dirty="0"/>
                        <a:t>=&gt;c</a:t>
                      </a:r>
                    </a:p>
                    <a:p>
                      <a:pPr algn="ctr"/>
                      <a:r>
                        <a:rPr lang="en-US" dirty="0" err="1"/>
                        <a:t>cout</a:t>
                      </a:r>
                      <a:r>
                        <a:rPr lang="en-US" dirty="0"/>
                        <a:t>=&gt;</a:t>
                      </a:r>
                      <a:r>
                        <a:rPr lang="en-US" dirty="0" err="1"/>
                        <a:t>c++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echo=&gt;bash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خروجی: به طور پیش فرض به نمایشگر یا ترمینال متصل است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out (</a:t>
                      </a:r>
                      <a:r>
                        <a:rPr lang="en-US" dirty="0" err="1"/>
                        <a:t>stdout</a:t>
                      </a:r>
                      <a:r>
                        <a:rPr lang="en-US" dirty="0"/>
                        <a:t>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634901"/>
                  </a:ext>
                </a:extLst>
              </a:tr>
              <a:tr h="3965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sys.stderr</a:t>
                      </a:r>
                      <a:r>
                        <a:rPr lang="en-US" dirty="0"/>
                        <a:t>=&gt;python</a:t>
                      </a:r>
                    </a:p>
                    <a:p>
                      <a:pPr algn="ctr"/>
                      <a:r>
                        <a:rPr lang="en-US" dirty="0" err="1"/>
                        <a:t>fprintf</a:t>
                      </a:r>
                      <a:r>
                        <a:rPr lang="en-US" dirty="0"/>
                        <a:t>=&gt;c</a:t>
                      </a:r>
                    </a:p>
                    <a:p>
                      <a:pPr algn="ctr"/>
                      <a:r>
                        <a:rPr lang="en-US" dirty="0"/>
                        <a:t>std::</a:t>
                      </a:r>
                      <a:r>
                        <a:rPr lang="en-US" dirty="0" err="1"/>
                        <a:t>cerr</a:t>
                      </a:r>
                      <a:r>
                        <a:rPr lang="en-US" dirty="0"/>
                        <a:t>=&gt;</a:t>
                      </a:r>
                      <a:r>
                        <a:rPr lang="en-US" dirty="0" err="1"/>
                        <a:t>c++</a:t>
                      </a:r>
                      <a:endParaRPr lang="fa-IR" dirty="0"/>
                    </a:p>
                    <a:p>
                      <a:pPr algn="ctr"/>
                      <a:r>
                        <a:rPr lang="en-US" dirty="0"/>
                        <a:t>&gt;&amp;2</a:t>
                      </a:r>
                      <a:r>
                        <a:rPr lang="fa-IR" dirty="0"/>
                        <a:t> </a:t>
                      </a:r>
                      <a:r>
                        <a:rPr lang="en-US" dirty="0"/>
                        <a:t>=&gt;bash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مانند </a:t>
                      </a:r>
                      <a:r>
                        <a:rPr lang="en-US" dirty="0" err="1"/>
                        <a:t>stdout</a:t>
                      </a:r>
                      <a:r>
                        <a:rPr lang="fa-IR" dirty="0"/>
                        <a:t>به طور پیش فرض به ترمینال یا نمایشگر متصل است ولی مستقل مدیریت میشود.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 (stderr)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813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cs typeface="B Nazanin" panose="00000400000000000000" pitchFamily="2" charset="-78"/>
                        </a:rPr>
                        <a:t>stdio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 =&gt; c</a:t>
                      </a:r>
                    </a:p>
                    <a:p>
                      <a:pPr algn="l"/>
                      <a:r>
                        <a:rPr lang="en-US" dirty="0">
                          <a:cs typeface="B Nazanin" panose="00000400000000000000" pitchFamily="2" charset="-78"/>
                        </a:rPr>
                        <a:t>iostream =&gt; </a:t>
                      </a:r>
                      <a:r>
                        <a:rPr lang="en-US" dirty="0" err="1">
                          <a:cs typeface="B Nazanin" panose="00000400000000000000" pitchFamily="2" charset="-78"/>
                        </a:rPr>
                        <a:t>c++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1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8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03A97-E8F5-BDFB-4F1E-A5E04C211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AE653-87AD-CE9B-74A4-9A080012CF15}"/>
              </a:ext>
            </a:extLst>
          </p:cNvPr>
          <p:cNvSpPr txBox="1"/>
          <p:nvPr/>
        </p:nvSpPr>
        <p:spPr>
          <a:xfrm>
            <a:off x="414338" y="758091"/>
            <a:ext cx="8256389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cs typeface="B Nazanin" panose="00000400000000000000" pitchFamily="2" charset="-78"/>
              </a:rPr>
              <a:t> :Process &gt; data file</a:t>
            </a: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این دستور خروجی یک فرآیند را به یک فایل داده هدایت می‌کند. اگر فایل وجود نداشته باشد، آن را ایجاد می‌کند و اگر وجود داشته باشد، محتوای آن را بازنویسی می‌کند. </a:t>
            </a:r>
          </a:p>
          <a:p>
            <a:pPr marL="285750" indent="-285750" algn="r" rt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cs typeface="B Nazanin" panose="00000400000000000000" pitchFamily="2" charset="-78"/>
              </a:rPr>
              <a:t>:Process &gt;&gt; data file</a:t>
            </a: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 این دستور خروجی یک فرآیند را به یک فایل داده هدایت می‌کند. اگر فایل وجود نداشته باشد، آن را ایجاد می‌کند و اگر وجود داشته باشد، خروجی را به محتوای موجود آن اضافه می‌کند.</a:t>
            </a:r>
          </a:p>
          <a:p>
            <a:pPr marL="285750" indent="-285750" algn="r" rt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cs typeface="B Nazanin" panose="00000400000000000000" pitchFamily="2" charset="-78"/>
              </a:rPr>
              <a:t>:Process &lt; data file</a:t>
            </a: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 این دستور محتویات یک فایل داده را می‌خواند و آن را به ورودی یک فرآیند هدایت می‌کند. </a:t>
            </a:r>
          </a:p>
          <a:p>
            <a:pPr marL="285750" indent="-285750" algn="r" rtl="1">
              <a:lnSpc>
                <a:spcPct val="2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cs typeface="B Nazanin" panose="00000400000000000000" pitchFamily="2" charset="-78"/>
              </a:rPr>
              <a:t>:Piping</a:t>
            </a: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 شما می‌توانید از </a:t>
            </a:r>
            <a:r>
              <a:rPr lang="en-US" sz="1800" dirty="0">
                <a:solidFill>
                  <a:schemeClr val="bg1"/>
                </a:solidFill>
                <a:cs typeface="B Nazanin" panose="00000400000000000000" pitchFamily="2" charset="-78"/>
              </a:rPr>
              <a:t>piping </a:t>
            </a: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 نیز استفاده کنید تا خروجی یک فرآیند به ورودی فرآیند دیگر هدایت شود.</a:t>
            </a:r>
            <a:endParaRPr lang="en-US" sz="1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91019-B729-8F1D-B7DE-FA6B23B21333}"/>
              </a:ext>
            </a:extLst>
          </p:cNvPr>
          <p:cNvSpPr txBox="1"/>
          <p:nvPr/>
        </p:nvSpPr>
        <p:spPr>
          <a:xfrm>
            <a:off x="414338" y="328613"/>
            <a:ext cx="407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cs typeface="B Nazanin" panose="00000400000000000000" pitchFamily="2" charset="-78"/>
              </a:rPr>
              <a:t>Redirection &amp; piping</a:t>
            </a:r>
          </a:p>
        </p:txBody>
      </p:sp>
    </p:spTree>
    <p:extLst>
      <p:ext uri="{BB962C8B-B14F-4D97-AF65-F5344CB8AC3E}">
        <p14:creationId xmlns:p14="http://schemas.microsoft.com/office/powerpoint/2010/main" val="9596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7E55C-14D8-5A10-3574-E22F8DE7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74" y="792922"/>
            <a:ext cx="3662526" cy="566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82D20-E5FE-327D-F9F6-9BFB3E2AC03E}"/>
              </a:ext>
            </a:extLst>
          </p:cNvPr>
          <p:cNvSpPr txBox="1"/>
          <p:nvPr/>
        </p:nvSpPr>
        <p:spPr>
          <a:xfrm>
            <a:off x="6407888" y="639033"/>
            <a:ext cx="20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solidFill>
                  <a:schemeClr val="bg1"/>
                </a:solidFill>
              </a:rPr>
              <a:t>دریافت ورودی از کاربر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5B65D-3BB6-E646-A5DD-5B2861E4B6DB}"/>
              </a:ext>
            </a:extLst>
          </p:cNvPr>
          <p:cNvSpPr txBox="1"/>
          <p:nvPr/>
        </p:nvSpPr>
        <p:spPr>
          <a:xfrm>
            <a:off x="6407888" y="2380219"/>
            <a:ext cx="20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solidFill>
                  <a:schemeClr val="bg1"/>
                </a:solidFill>
              </a:rPr>
              <a:t>عبارت شرطی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A979A-63AA-3DAB-D280-5AB266F73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50" y="2380219"/>
            <a:ext cx="2683931" cy="16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7B1FF7-D90A-C028-FF41-C591D24EA930}"/>
              </a:ext>
            </a:extLst>
          </p:cNvPr>
          <p:cNvGrpSpPr/>
          <p:nvPr/>
        </p:nvGrpSpPr>
        <p:grpSpPr>
          <a:xfrm>
            <a:off x="663416" y="510547"/>
            <a:ext cx="3603136" cy="4122405"/>
            <a:chOff x="511664" y="471377"/>
            <a:chExt cx="2644355" cy="38633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82A5528-0BB3-B917-C3B1-D23AA44A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7330"/>
            <a:stretch/>
          </p:blipFill>
          <p:spPr>
            <a:xfrm>
              <a:off x="511664" y="2139950"/>
              <a:ext cx="2644355" cy="21947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00E63B-DB4B-1EEC-0EA1-28D0F6EB7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67559"/>
            <a:stretch/>
          </p:blipFill>
          <p:spPr>
            <a:xfrm>
              <a:off x="511664" y="471377"/>
              <a:ext cx="2644355" cy="166857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D33E5D-65A5-7AA5-4006-664D29377D20}"/>
              </a:ext>
            </a:extLst>
          </p:cNvPr>
          <p:cNvSpPr txBox="1"/>
          <p:nvPr/>
        </p:nvSpPr>
        <p:spPr>
          <a:xfrm>
            <a:off x="6407888" y="644246"/>
            <a:ext cx="20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solidFill>
                  <a:schemeClr val="bg1"/>
                </a:solidFill>
              </a:rPr>
              <a:t>عبارت چند حالته: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7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735AEE-477E-AC4F-58A2-F58F85E3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"/>
          <a:stretch/>
        </p:blipFill>
        <p:spPr>
          <a:xfrm>
            <a:off x="922019" y="1299107"/>
            <a:ext cx="3013079" cy="2377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BDE5AA-5426-AD65-8B59-32381231B8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2"/>
          <a:stretch/>
        </p:blipFill>
        <p:spPr>
          <a:xfrm>
            <a:off x="4998720" y="731519"/>
            <a:ext cx="3121561" cy="4018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66E415-888E-263C-D1A2-305721512A28}"/>
              </a:ext>
            </a:extLst>
          </p:cNvPr>
          <p:cNvSpPr txBox="1"/>
          <p:nvPr/>
        </p:nvSpPr>
        <p:spPr>
          <a:xfrm>
            <a:off x="4163252" y="333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b="1" i="0" u="none" strike="noStrike" baseline="0" dirty="0">
                <a:solidFill>
                  <a:schemeClr val="bg1"/>
                </a:solidFill>
                <a:latin typeface="BNazanin"/>
              </a:rPr>
              <a:t>حلقه: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6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8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A796D-A493-6105-0D2C-7DE35330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91" y="586673"/>
            <a:ext cx="4221709" cy="1227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C1090D-14A9-83C4-1677-9949CF54BAB6}"/>
              </a:ext>
            </a:extLst>
          </p:cNvPr>
          <p:cNvGrpSpPr/>
          <p:nvPr/>
        </p:nvGrpSpPr>
        <p:grpSpPr>
          <a:xfrm>
            <a:off x="845590" y="2573538"/>
            <a:ext cx="3368269" cy="1152641"/>
            <a:chOff x="1301887" y="2111059"/>
            <a:chExt cx="2562584" cy="103065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84CB1E-7EA4-25D1-92CD-5E3FADBDC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76333"/>
            <a:stretch/>
          </p:blipFill>
          <p:spPr>
            <a:xfrm>
              <a:off x="1301888" y="2111059"/>
              <a:ext cx="2562583" cy="6245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DCAE8A-1F0B-41D2-AF5B-30B234F6E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4609"/>
            <a:stretch/>
          </p:blipFill>
          <p:spPr>
            <a:xfrm>
              <a:off x="1301887" y="2735581"/>
              <a:ext cx="2562583" cy="40613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08A2E4-50D7-FF3B-99B2-09D3D7654940}"/>
              </a:ext>
            </a:extLst>
          </p:cNvPr>
          <p:cNvSpPr txBox="1"/>
          <p:nvPr/>
        </p:nvSpPr>
        <p:spPr>
          <a:xfrm>
            <a:off x="4061460" y="5866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b="1" i="0" u="none" strike="noStrike" baseline="0" dirty="0">
                <a:solidFill>
                  <a:schemeClr val="bg1"/>
                </a:solidFill>
                <a:latin typeface="BNazanin"/>
              </a:rPr>
              <a:t>توابع: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3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45A81-651D-4FB4-81EF-0C7999C3B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99C58-25F4-D119-A274-73D070CDD36F}"/>
              </a:ext>
            </a:extLst>
          </p:cNvPr>
          <p:cNvSpPr txBox="1"/>
          <p:nvPr/>
        </p:nvSpPr>
        <p:spPr>
          <a:xfrm>
            <a:off x="5654040" y="533400"/>
            <a:ext cx="29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solidFill>
                  <a:schemeClr val="bg1"/>
                </a:solidFill>
              </a:rPr>
              <a:t>متغیرهای خاص یا سیستمی</a:t>
            </a:r>
            <a:endParaRPr lang="en-US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4E45FD-F797-12D9-1532-E3EDA376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17243"/>
              </p:ext>
            </p:extLst>
          </p:nvPr>
        </p:nvGraphicFramePr>
        <p:xfrm>
          <a:off x="529590" y="1135380"/>
          <a:ext cx="8084820" cy="3474720"/>
        </p:xfrm>
        <a:graphic>
          <a:graphicData uri="http://schemas.openxmlformats.org/drawingml/2006/table">
            <a:tbl>
              <a:tblPr bandRow="1">
                <a:tableStyleId>{491BF2CF-0D60-4C8C-BB81-358FCF301B68}</a:tableStyleId>
              </a:tblPr>
              <a:tblGrid>
                <a:gridCol w="3446156">
                  <a:extLst>
                    <a:ext uri="{9D8B030D-6E8A-4147-A177-3AD203B41FA5}">
                      <a16:colId xmlns:a16="http://schemas.microsoft.com/office/drawing/2014/main" val="2312582320"/>
                    </a:ext>
                  </a:extLst>
                </a:gridCol>
                <a:gridCol w="3395624">
                  <a:extLst>
                    <a:ext uri="{9D8B030D-6E8A-4147-A177-3AD203B41FA5}">
                      <a16:colId xmlns:a16="http://schemas.microsoft.com/office/drawing/2014/main" val="553841088"/>
                    </a:ext>
                  </a:extLst>
                </a:gridCol>
                <a:gridCol w="1243040">
                  <a:extLst>
                    <a:ext uri="{9D8B030D-6E8A-4147-A177-3AD203B41FA5}">
                      <a16:colId xmlns:a16="http://schemas.microsoft.com/office/drawing/2014/main" val="145302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برای شخصی‌سازی پیام‌ها یا دستورات بر اساس کاربر جاری.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این متغیر نام کاربر فعلی که وارد سیستم شده است را نگه‌داری می‌کند.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$USER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87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برای نمایش نام خود اسکریپت یا برای انجام عملیات بر اساس نام اسکریپت.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نام اسکریپت یا برنامه‌ای که در حال حاضر در حال اجرا است را نشان می‌دهد. اگر در ترمینال دستور داده شود، نام دستور را نشان می‌دهد.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$0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4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برای دریافت و پردازش ورودی‌های داده شده به اسکریپت.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این متغیرها به ترتیب مقادیر آرگومان‌های ورودی به اسکریپت را نگه‌داری می‌کنند. به عنوان مثال، $1 اولین آرگومان، $2 دومین آرگومان و ... است.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$1, $2, ..., $9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29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برای بررسی تعداد آرگومان‌های ورودی و مدیریت ورودی‌های نادرست.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این متغیر تعداد آرگومان‌های ورودی به اسکریپت را نشان می‌دهد.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$#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03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برای انجام عملیات‌هایی مانند ایجاد فایل‌های موقتی با استفاده از </a:t>
                      </a:r>
                      <a:r>
                        <a:rPr lang="en-US" sz="1200" b="1" dirty="0"/>
                        <a:t>PID.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این متغیر شناسه)</a:t>
                      </a:r>
                      <a:r>
                        <a:rPr lang="en-US" sz="1200" b="1" dirty="0"/>
                        <a:t>PID) </a:t>
                      </a:r>
                      <a:r>
                        <a:rPr lang="fa-IR" sz="1200" b="1" dirty="0"/>
                        <a:t>فرایند جاری را نشان می‌دهد. هر اسکریپت یا دستور در </a:t>
                      </a:r>
                      <a:r>
                        <a:rPr lang="en-US" sz="1200" b="1" dirty="0"/>
                        <a:t>Bash </a:t>
                      </a:r>
                      <a:r>
                        <a:rPr lang="fa-IR" sz="1200" b="1" dirty="0"/>
                        <a:t>با یک شناسه فرایند منحصر به فرد اجرا می‌شود.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$$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55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برای دسترسی به تمام آرگومان‌های ورودی به راحتی.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1" dirty="0"/>
                        <a:t>این متغیر تمام آرگومان‌های ورودی را به عنوان یک لیست جداگانه نشان می‌دهد. اگر آن را در یک حلقه استفاده کنید، هر آرگومان به طور جداگانه پردازش می‌شود.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$@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36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65017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206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725</Words>
  <Application>Microsoft Office PowerPoint</Application>
  <PresentationFormat>On-screen Show (16:9)</PresentationFormat>
  <Paragraphs>85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 Nazanin</vt:lpstr>
      <vt:lpstr>Times New Roman</vt:lpstr>
      <vt:lpstr>Arial Rounded MT Bold</vt:lpstr>
      <vt:lpstr>Wingdings</vt:lpstr>
      <vt:lpstr>Arial</vt:lpstr>
      <vt:lpstr>BNazanin</vt:lpstr>
      <vt:lpstr>Catamaran Thin</vt:lpstr>
      <vt:lpstr>Calibri</vt:lpstr>
      <vt:lpstr>Catamaran</vt:lpstr>
      <vt:lpstr>Dauphin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mina yousefnezhad</cp:lastModifiedBy>
  <cp:revision>7</cp:revision>
  <dcterms:modified xsi:type="dcterms:W3CDTF">2024-10-02T08:23:50Z</dcterms:modified>
</cp:coreProperties>
</file>