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5" r:id="rId9"/>
    <p:sldId id="257" r:id="rId10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12"/>
      <p:bold r:id="rId13"/>
    </p:embeddedFont>
    <p:embeddedFont>
      <p:font typeface="Catamaran"/>
      <p:regular r:id="rId14"/>
      <p:bold r:id="rId15"/>
    </p:embeddedFont>
    <p:embeddedFont>
      <p:font typeface="Catamaran Thin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gisQaxKZ+kQM34paIvVvrn6ePg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BF2CF-0D60-4C8C-BB81-358FCF301B68}">
  <a:tblStyle styleId="{491BF2CF-0D60-4C8C-BB81-358FCF301B6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A79580-1014-4761-BF97-E6E37F5B5DD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4022FE7-4E3A-4EE8-BA51-DDC379DEE6F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9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6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86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6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6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6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6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6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6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6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6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6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6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6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6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6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6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6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6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6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6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86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500"/>
            </a:lvl2pPr>
            <a:lvl3pPr lvl="2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350"/>
            </a:lvl3pPr>
            <a:lvl4pPr lvl="3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4pPr>
            <a:lvl5pPr lvl="4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5pPr>
            <a:lvl6pPr lvl="5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6pPr>
            <a:lvl7pPr lvl="6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7pPr>
            <a:lvl8pPr lvl="7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8pPr>
            <a:lvl9pPr lvl="8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  <a:defRPr sz="1200"/>
            </a:lvl9pPr>
          </a:lstStyle>
          <a:p>
            <a:endParaRPr/>
          </a:p>
        </p:txBody>
      </p:sp>
      <p:sp>
        <p:nvSpPr>
          <p:cNvPr id="197" name="Google Shape;197;p9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9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9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8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8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" descr="Linux Logo, symbol, meaning, history, PNG, br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38458" y="1191468"/>
            <a:ext cx="6502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0348" y="229542"/>
            <a:ext cx="1063303" cy="9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 txBox="1"/>
          <p:nvPr/>
        </p:nvSpPr>
        <p:spPr>
          <a:xfrm flipH="1">
            <a:off x="2867686" y="1200408"/>
            <a:ext cx="34086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دانشگاه صنعتی امیرکبیر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5375322" y="1773230"/>
            <a:ext cx="307773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آزمایشگاه سیستم‌عامل</a:t>
            </a:r>
            <a:endParaRPr sz="2800" b="1" i="0" u="none" strike="noStrike" cap="none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 txBox="1"/>
          <p:nvPr/>
        </p:nvSpPr>
        <p:spPr>
          <a:xfrm>
            <a:off x="6276312" y="3810000"/>
            <a:ext cx="2057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مدرس: مینا یوسف‌نژاد</a:t>
            </a:r>
            <a:endParaRPr sz="1400" b="1" i="0" u="none" strike="noStrike" cap="none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5763941" y="2571750"/>
            <a:ext cx="25697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i="0" u="none" strike="noStrike" cap="none" dirty="0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جلسه پنجم: نحوه برقراري ارتباط بین دو پردازه</a:t>
            </a:r>
            <a:endParaRPr lang="fa-I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74C65-B227-369C-C3BC-DAA0E0779327}"/>
              </a:ext>
            </a:extLst>
          </p:cNvPr>
          <p:cNvSpPr txBox="1"/>
          <p:nvPr/>
        </p:nvSpPr>
        <p:spPr>
          <a:xfrm>
            <a:off x="1277138" y="606564"/>
            <a:ext cx="6736142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b="1" dirty="0" err="1">
                <a:solidFill>
                  <a:srgbClr val="92D050"/>
                </a:solidFill>
                <a:cs typeface="B Nazanin" panose="00000400000000000000" pitchFamily="2" charset="-78"/>
              </a:rPr>
              <a:t>Shmget</a:t>
            </a:r>
            <a:endParaRPr lang="fa-IR" b="1" dirty="0">
              <a:solidFill>
                <a:srgbClr val="92D05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این تابع برای ایجاد یک بخش حافظه مشترک جدید یا دسترسی به یک بخش حافظه موجود استفاده می‌شود.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int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shmget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key_t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key,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size_t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size, int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shmflg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:key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برای ایجاد یک قطعه حافظه جدید، مقدار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IPC_PRIVATE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به آن داده می‌شود، که در این صورت یک شناسه جدید برمی‌گرداند که توسط سایر فرآیندها قابل استفاده است.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پارامتر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:size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اندازه حافظه مورد نیاز را مشخص می‌کند. اگر قطعه از قبل وجود داشته باشد، اندازه نباید از اندازه اولیه بزرگتر باشد.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:</a:t>
            </a:r>
            <a:r>
              <a:rPr lang="en-US" b="1" dirty="0" err="1">
                <a:solidFill>
                  <a:schemeClr val="bg1"/>
                </a:solidFill>
                <a:cs typeface="B Nazanin" panose="00000400000000000000" pitchFamily="2" charset="-78"/>
              </a:rPr>
              <a:t>shmflg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برای تنظیم مجوزهای دسترسی و گزینه‌های خاص استفاده می‌شود. به عنوان مثال،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S_IRUSR |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S_IWUSR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دسترسی خواندن و نوشتن به کاربر می‌دهد.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در صورت موفقیت، این تابع یک مقدار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integer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به عنوان شناسه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(ID)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برای حافظه مشترک برمی‌گرداند.</a:t>
            </a:r>
          </a:p>
          <a:p>
            <a:pPr algn="just" rtl="1">
              <a:lnSpc>
                <a:spcPct val="150000"/>
              </a:lnSpc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11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C9151-41CA-99F1-0306-D03CD3F8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BECBB-1894-2893-AD0F-D7F298172A03}"/>
              </a:ext>
            </a:extLst>
          </p:cNvPr>
          <p:cNvSpPr txBox="1"/>
          <p:nvPr/>
        </p:nvSpPr>
        <p:spPr>
          <a:xfrm>
            <a:off x="1322480" y="733246"/>
            <a:ext cx="6736142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b="1" dirty="0" err="1">
                <a:solidFill>
                  <a:srgbClr val="92D050"/>
                </a:solidFill>
                <a:cs typeface="B Nazanin" panose="00000400000000000000" pitchFamily="2" charset="-78"/>
              </a:rPr>
              <a:t>shmat</a:t>
            </a:r>
            <a:endParaRPr lang="fa-IR" b="1" dirty="0">
              <a:solidFill>
                <a:srgbClr val="92D05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این تابع برای اتصال یک بخش حافظه مشترک به فضای آدرس فرآیندی که آن را فراخوانی می‌کند استفاده می‌شود، که به این فرآیند امکان دسترسی به حافظه مشترک را می‌دهد.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void *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shmat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(int id, const void *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addr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, int flags);</a:t>
            </a:r>
          </a:p>
          <a:p>
            <a:pPr algn="just">
              <a:lnSpc>
                <a:spcPct val="150000"/>
              </a:lnSpc>
            </a:pP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: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id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شناسه حافظه مشترک که توسط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shmget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برگردانده شده است.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:</a:t>
            </a:r>
            <a:r>
              <a:rPr lang="en-US" b="1" dirty="0" err="1">
                <a:solidFill>
                  <a:schemeClr val="bg1"/>
                </a:solidFill>
                <a:cs typeface="B Nazanin" panose="00000400000000000000" pitchFamily="2" charset="-78"/>
              </a:rPr>
              <a:t>addr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آدرس مورد نظر برای اتصال به حافظه مشترک. اگر مقدار آن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NULL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باشد، سیستم به صورت خودکار یک آدرس انتخاب می‌کند.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: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flags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برای مشخص کردن گزینه‌های دسترسی به حافظه مشترک است؛ برای ساده‌سازی معمولاً مقدار 0 به آن داده می‌شود.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در صورت موفقیت، این تابع یک اشاره‌گر به محل اتصال حافظه مشترک برمی‌گرداند.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0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5405-5F12-2157-2199-371914CF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6A65D-7B7E-E2E8-3141-C99D8B6BB34E}"/>
              </a:ext>
            </a:extLst>
          </p:cNvPr>
          <p:cNvSpPr txBox="1"/>
          <p:nvPr/>
        </p:nvSpPr>
        <p:spPr>
          <a:xfrm>
            <a:off x="1314923" y="831488"/>
            <a:ext cx="6736142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b="1" dirty="0" err="1">
                <a:solidFill>
                  <a:srgbClr val="92D050"/>
                </a:solidFill>
                <a:cs typeface="B Nazanin" panose="00000400000000000000" pitchFamily="2" charset="-78"/>
              </a:rPr>
              <a:t>shmdt</a:t>
            </a:r>
            <a:endParaRPr lang="fa-IR" b="1" dirty="0">
              <a:solidFill>
                <a:srgbClr val="92D05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این تابع برای جدا کردن یک بخش حافظه مشترک از فضای آدرس فرآیندی که به آن متصل است استفاده می‌شود.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int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shmdt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(const void *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addr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:</a:t>
            </a:r>
            <a:r>
              <a:rPr lang="en-US" b="1" dirty="0" err="1">
                <a:solidFill>
                  <a:schemeClr val="bg1"/>
                </a:solidFill>
                <a:cs typeface="B Nazanin" panose="00000400000000000000" pitchFamily="2" charset="-78"/>
              </a:rPr>
              <a:t>addr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آدرس اشاره‌گر به قطعه حافظه مشترکی که باید از فضای آدرس جدا شود.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این تابع در صورت موفقیت مقدار 0 برمی‌گرداند.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949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759E0-4AE5-42B6-FC65-0195C2B6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C68B3-E877-4D0C-E1CD-0A4DB931201F}"/>
              </a:ext>
            </a:extLst>
          </p:cNvPr>
          <p:cNvSpPr txBox="1"/>
          <p:nvPr/>
        </p:nvSpPr>
        <p:spPr>
          <a:xfrm>
            <a:off x="1203929" y="604778"/>
            <a:ext cx="6736142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b="1" dirty="0" err="1">
                <a:solidFill>
                  <a:srgbClr val="92D050"/>
                </a:solidFill>
                <a:cs typeface="B Nazanin" panose="00000400000000000000" pitchFamily="2" charset="-78"/>
              </a:rPr>
              <a:t>shmctl</a:t>
            </a:r>
            <a:endParaRPr lang="fa-IR" b="1" dirty="0">
              <a:solidFill>
                <a:srgbClr val="92D05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این تابع برای انجام عملیات کنترلی روی بخش حافظه مشترک استفاده می‌شود. با استفاده از این تابع می‌توان حافظه مشترک را حذف یا مجوزهای دسترسی آن را تغییر داد.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int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shmctl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(int id, int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cmd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, struct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shmid_ds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*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buf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: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id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شناسه حافظه مشترک.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B Nazanin" panose="00000400000000000000" pitchFamily="2" charset="-78"/>
              </a:rPr>
              <a:t>cmd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عملیات مورد نظر را مشخص می‌کند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:IPC_RMID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این دستور حافظه مشترک و شناسه آن را از سیستم حذف می‌کند.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:IPC_SET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برای تغییر مالکیت یا قوانین دسترسی حافظه مشترک.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:IPC_STAT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اطلاعات حافظه مشترک را در ساختار داده‌ای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buf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ذخیره می‌کند.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این تابع در صورت موفقیت مقدار 0 برمی‌گرداند.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423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12A34-CA62-70F1-85F2-9FEFC25F0627}"/>
              </a:ext>
            </a:extLst>
          </p:cNvPr>
          <p:cNvSpPr txBox="1"/>
          <p:nvPr/>
        </p:nvSpPr>
        <p:spPr>
          <a:xfrm>
            <a:off x="2473523" y="812394"/>
            <a:ext cx="576143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S_IRUSR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دسترسی خواندن برای صاحب (کاربر) این حافظه مشترک.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 S_IWUSR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دسترسی نوشتن برای صاحب (کاربر) این حافظه مشترک.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S_IRGRP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دسترسی خواندن برای گروه کاربر.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S_IWGRP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دسترسی نوشتن برای گروه کاربر.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S_IROTH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دسترسی خواندن برای سایرین (کاربران دیگر).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S_IWOTH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دسترسی نوشتن برای سایرین (کاربران دیگر).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8EADA-EDF3-8A78-1462-EAC02E1394D4}"/>
              </a:ext>
            </a:extLst>
          </p:cNvPr>
          <p:cNvSpPr txBox="1"/>
          <p:nvPr/>
        </p:nvSpPr>
        <p:spPr>
          <a:xfrm>
            <a:off x="2544961" y="321171"/>
            <a:ext cx="576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dirty="0" err="1">
                <a:solidFill>
                  <a:schemeClr val="bg1"/>
                </a:solidFill>
              </a:rPr>
              <a:t>shmflg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E51E7-B529-475E-833A-85AD8FB4DFFA}"/>
              </a:ext>
            </a:extLst>
          </p:cNvPr>
          <p:cNvSpPr txBox="1"/>
          <p:nvPr/>
        </p:nvSpPr>
        <p:spPr>
          <a:xfrm>
            <a:off x="844748" y="2932390"/>
            <a:ext cx="5761434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S_: "Set" or "Standard"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I: "Individual" "</a:t>
            </a:r>
            <a:r>
              <a:rPr lang="en-US" dirty="0" err="1">
                <a:solidFill>
                  <a:schemeClr val="bg1"/>
                </a:solidFill>
              </a:rPr>
              <a:t>Inode</a:t>
            </a:r>
            <a:r>
              <a:rPr lang="en-US" dirty="0">
                <a:solidFill>
                  <a:schemeClr val="bg1"/>
                </a:solidFill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R or W: "Read" or "Write.“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USR, GRP, OTH: USR for "User" (the owner),GRP for "Group," </a:t>
            </a:r>
            <a:r>
              <a:rPr lang="en-US" dirty="0" err="1">
                <a:solidFill>
                  <a:schemeClr val="bg1"/>
                </a:solidFill>
              </a:rPr>
              <a:t>andOTH</a:t>
            </a:r>
            <a:r>
              <a:rPr lang="en-US" dirty="0">
                <a:solidFill>
                  <a:schemeClr val="bg1"/>
                </a:solidFill>
              </a:rPr>
              <a:t> for "Others."</a:t>
            </a:r>
          </a:p>
        </p:txBody>
      </p:sp>
    </p:spTree>
    <p:extLst>
      <p:ext uri="{BB962C8B-B14F-4D97-AF65-F5344CB8AC3E}">
        <p14:creationId xmlns:p14="http://schemas.microsoft.com/office/powerpoint/2010/main" val="181726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43672-4D8E-5173-675A-510B121CD9A5}"/>
              </a:ext>
            </a:extLst>
          </p:cNvPr>
          <p:cNvSpPr txBox="1"/>
          <p:nvPr/>
        </p:nvSpPr>
        <p:spPr>
          <a:xfrm>
            <a:off x="2459235" y="414040"/>
            <a:ext cx="576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</a:rPr>
              <a:t>Control Flags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3D506-62C7-D31D-6B37-3BC87B11C8ED}"/>
              </a:ext>
            </a:extLst>
          </p:cNvPr>
          <p:cNvSpPr txBox="1"/>
          <p:nvPr/>
        </p:nvSpPr>
        <p:spPr>
          <a:xfrm>
            <a:off x="1543050" y="878979"/>
            <a:ext cx="652045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این پرچم‌ها رفتار ایجاد یا دسترسی به حافظه مشترک را کنترل می‌کنند.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:IPC_CREAT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این پرچم مشخص می‌کند که اگر حافظه مشترکی با </a:t>
            </a: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key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 مورد نظر وجود ندارد، باید یک حافظه جدید ایجاد شود.</a:t>
            </a: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:IPC_EXCL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این پرچم تنها در صورتی به کار می‌رود که </a:t>
            </a: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IPC_CREAT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نیز تنظیم شده باشد. با این پرچم، اگر یک بخش حافظه مشترک با همان </a:t>
            </a: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key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از قبل وجود داشته باشد، خطا برگردانده خواهد شد. این پرچم برای اطمینان از ایجاد حافظه جدید استفاده می‌شود و از تداخل با حافظه‌های موجود جلوگیری می‌کند.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مثال: اگر بخواهیم فقط زمانی حافظه ایجاد شود که قبلاً حافظه‌ای با آن کلید وجود نداشته باشد، از ترکیب </a:t>
            </a:r>
            <a:r>
              <a:rPr lang="en-US" sz="1600" dirty="0">
                <a:solidFill>
                  <a:schemeClr val="bg1"/>
                </a:solidFill>
                <a:cs typeface="B Nazanin" panose="00000400000000000000" pitchFamily="2" charset="-78"/>
              </a:rPr>
              <a:t> IPC_CREAT | IPC_EXCL </a:t>
            </a:r>
            <a:r>
              <a:rPr lang="fa-IR" sz="1600" dirty="0">
                <a:solidFill>
                  <a:schemeClr val="bg1"/>
                </a:solidFill>
                <a:cs typeface="B Nazanin" panose="00000400000000000000" pitchFamily="2" charset="-78"/>
              </a:rPr>
              <a:t>استفاده می‌کنیم.</a:t>
            </a:r>
            <a:endParaRPr lang="en-US" sz="16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401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1CD94-B459-DB3C-B70D-1D4EA9713F2F}"/>
              </a:ext>
            </a:extLst>
          </p:cNvPr>
          <p:cNvSpPr txBox="1"/>
          <p:nvPr/>
        </p:nvSpPr>
        <p:spPr>
          <a:xfrm>
            <a:off x="1852017" y="1296401"/>
            <a:ext cx="5761434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ارتباط بین دو فرآیند با استفاده از حافظه مشترک</a:t>
            </a:r>
          </a:p>
          <a:p>
            <a:pPr algn="r" rtl="1">
              <a:lnSpc>
                <a:spcPct val="150000"/>
              </a:lnSpc>
            </a:pPr>
            <a:r>
              <a:rPr lang="fa-IR" sz="1800" dirty="0" err="1">
                <a:solidFill>
                  <a:schemeClr val="bg1"/>
                </a:solidFill>
                <a:cs typeface="B Nazanin" panose="00000400000000000000" pitchFamily="2" charset="-78"/>
              </a:rPr>
              <a:t>برنامه‌ای</a:t>
            </a: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 بنویسید که: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حافظه مشترکی ایجاد کند.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فرآیند فرزند را ایجاد کند.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فرآیند والد پیامی در حافظه مشترک بنویسد.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فرآیند فرزند پیام را از حافظه مشترک بخواند و آن را چاپ کند.</a:t>
            </a:r>
            <a:endParaRPr lang="en-US" sz="1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CF9A0-AF5A-E28A-B8AC-04021D3BBF9E}"/>
              </a:ext>
            </a:extLst>
          </p:cNvPr>
          <p:cNvSpPr txBox="1"/>
          <p:nvPr/>
        </p:nvSpPr>
        <p:spPr>
          <a:xfrm>
            <a:off x="6599038" y="741879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bg1"/>
                </a:solidFill>
                <a:cs typeface="B Nazanin" panose="00000400000000000000" pitchFamily="2" charset="-78"/>
              </a:rPr>
              <a:t>آزمایش</a:t>
            </a:r>
            <a:endParaRPr lang="en-US" sz="1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113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35216-29D2-9013-ECB9-91A7D0672B53}"/>
              </a:ext>
            </a:extLst>
          </p:cNvPr>
          <p:cNvSpPr txBox="1"/>
          <p:nvPr/>
        </p:nvSpPr>
        <p:spPr>
          <a:xfrm>
            <a:off x="1714500" y="1241582"/>
            <a:ext cx="6134694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 تغییر دسترسی‌های حافظه مشترک</a:t>
            </a:r>
          </a:p>
          <a:p>
            <a:pPr algn="r" rtl="1">
              <a:lnSpc>
                <a:spcPct val="150000"/>
              </a:lnSpc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برنامه‌ای بنویسید که:</a:t>
            </a:r>
          </a:p>
          <a:p>
            <a:pPr marL="285750" indent="-285750" algn="r" rtl="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حافظه مشترکی ایجاد کند.</a:t>
            </a:r>
          </a:p>
          <a:p>
            <a:pPr marL="285750" indent="-285750" algn="r" rtl="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دسترسی آن را به خواندن فقط برای کاربر تغییر دهد.</a:t>
            </a:r>
          </a:p>
          <a:p>
            <a:pPr marL="285750" indent="-285750" algn="r" rtl="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bg1"/>
                </a:solidFill>
                <a:cs typeface="B Nazanin" panose="00000400000000000000" pitchFamily="2" charset="-78"/>
              </a:rPr>
              <a:t>بررسی کند که آیا نوشتن در حافظه پس از تغییر دسترسی‌ها امکان‌پذیر است یا خیر.</a:t>
            </a:r>
            <a:endParaRPr lang="en-US" sz="1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85BCD-9415-ABCA-FF1A-C72C402AD798}"/>
              </a:ext>
            </a:extLst>
          </p:cNvPr>
          <p:cNvSpPr txBox="1"/>
          <p:nvPr/>
        </p:nvSpPr>
        <p:spPr>
          <a:xfrm>
            <a:off x="7008020" y="664369"/>
            <a:ext cx="9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800" b="1" dirty="0">
                <a:solidFill>
                  <a:schemeClr val="bg1"/>
                </a:solidFill>
                <a:cs typeface="B Nazanin" panose="00000400000000000000" pitchFamily="2" charset="-78"/>
              </a:rPr>
              <a:t>تمرین 1</a:t>
            </a:r>
            <a:endParaRPr lang="en-US" sz="1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3297823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206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826</Words>
  <Application>Microsoft Office PowerPoint</Application>
  <PresentationFormat>On-screen Show (16:9)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 Nazanin</vt:lpstr>
      <vt:lpstr>Wingdings</vt:lpstr>
      <vt:lpstr>Catamaran</vt:lpstr>
      <vt:lpstr>Calibri</vt:lpstr>
      <vt:lpstr>Catamaran Thin</vt:lpstr>
      <vt:lpstr>Arial</vt:lpstr>
      <vt:lpstr>Dauphin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mina yousefnezhad</cp:lastModifiedBy>
  <cp:revision>11</cp:revision>
  <dcterms:modified xsi:type="dcterms:W3CDTF">2024-11-04T05:24:31Z</dcterms:modified>
</cp:coreProperties>
</file>