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66" r:id="rId5"/>
    <p:sldId id="259" r:id="rId6"/>
    <p:sldId id="268" r:id="rId7"/>
    <p:sldId id="271" r:id="rId8"/>
    <p:sldId id="273" r:id="rId9"/>
    <p:sldId id="260" r:id="rId10"/>
    <p:sldId id="267" r:id="rId11"/>
    <p:sldId id="269" r:id="rId12"/>
    <p:sldId id="270" r:id="rId13"/>
    <p:sldId id="261" r:id="rId14"/>
    <p:sldId id="265" r:id="rId15"/>
    <p:sldId id="272" r:id="rId16"/>
  </p:sldIdLst>
  <p:sldSz cx="9144000" cy="5143500" type="screen16x9"/>
  <p:notesSz cx="6858000" cy="9144000"/>
  <p:embeddedFontLst>
    <p:embeddedFont>
      <p:font typeface="Arial Narrow" panose="020B0606020202030204" pitchFamily="34" charset="0"/>
      <p:regular r:id="rId18"/>
      <p:bold r:id="rId19"/>
      <p:italic r:id="rId20"/>
      <p:boldItalic r:id="rId21"/>
    </p:embeddedFont>
    <p:embeddedFont>
      <p:font typeface="Arial Rounded MT Bold" panose="020F0704030504030204" pitchFamily="34" charset="0"/>
      <p:regular r:id="rId22"/>
    </p:embeddedFont>
    <p:embeddedFont>
      <p:font typeface="B Nazanin" panose="00000400000000000000" pitchFamily="2" charset="-78"/>
      <p:regular r:id="rId23"/>
    </p:embeddedFont>
    <p:embeddedFont>
      <p:font typeface="Catamaran"/>
      <p:regular r:id="rId24"/>
      <p:bold r:id="rId25"/>
    </p:embeddedFont>
    <p:embeddedFont>
      <p:font typeface="Catamaran Thin"/>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8" roundtripDataSignature="AMtx7mgisQaxKZ+kQM34paIvVvrn6ePg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1BF2CF-0D60-4C8C-BB81-358FCF301B68}">
  <a:tblStyle styleId="{491BF2CF-0D60-4C8C-BB81-358FCF301B68}"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9"/>
          </a:solidFill>
        </a:fill>
      </a:tcStyle>
    </a:wholeTbl>
    <a:band1H>
      <a:tcTxStyle/>
      <a:tcStyle>
        <a:tcBdr/>
        <a:fill>
          <a:solidFill>
            <a:srgbClr val="CACBD1"/>
          </a:solidFill>
        </a:fill>
      </a:tcStyle>
    </a:band1H>
    <a:band2H>
      <a:tcTxStyle/>
      <a:tcStyle>
        <a:tcBdr/>
      </a:tcStyle>
    </a:band2H>
    <a:band1V>
      <a:tcTxStyle/>
      <a:tcStyle>
        <a:tcBdr/>
        <a:fill>
          <a:solidFill>
            <a:srgbClr val="CACBD1"/>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96A79580-1014-4761-BF97-E6E37F5B5DDB}" styleName="Table_1">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04022FE7-4E3A-4EE8-BA51-DDC379DEE6FD}" styleName="Table_2">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47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98"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10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10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grpSp>
        <p:nvGrpSpPr>
          <p:cNvPr id="10" name="Google Shape;10;p86"/>
          <p:cNvGrpSpPr/>
          <p:nvPr/>
        </p:nvGrpSpPr>
        <p:grpSpPr>
          <a:xfrm>
            <a:off x="-981075" y="-78100"/>
            <a:ext cx="11516344" cy="5221552"/>
            <a:chOff x="-981075" y="-78100"/>
            <a:chExt cx="11516344" cy="5221552"/>
          </a:xfrm>
        </p:grpSpPr>
        <p:sp>
          <p:nvSpPr>
            <p:cNvPr id="11" name="Google Shape;11;p86"/>
            <p:cNvSpPr/>
            <p:nvPr/>
          </p:nvSpPr>
          <p:spPr>
            <a:xfrm rot="10800000">
              <a:off x="4304464"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2" name="Google Shape;12;p86"/>
            <p:cNvSpPr/>
            <p:nvPr/>
          </p:nvSpPr>
          <p:spPr>
            <a:xfrm rot="10800000">
              <a:off x="6419277"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3" name="Google Shape;13;p86"/>
            <p:cNvSpPr/>
            <p:nvPr/>
          </p:nvSpPr>
          <p:spPr>
            <a:xfrm rot="10800000">
              <a:off x="2189989" y="-3"/>
              <a:ext cx="2002536" cy="734878"/>
            </a:xfrm>
            <a:custGeom>
              <a:avLst/>
              <a:gdLst/>
              <a:ahLst/>
              <a:cxnLst/>
              <a:rect l="l" t="t" r="r" b="b"/>
              <a:pathLst>
                <a:path w="21600" h="21175" extrusionOk="0">
                  <a:moveTo>
                    <a:pt x="21600" y="21175"/>
                  </a:moveTo>
                  <a:lnTo>
                    <a:pt x="21600" y="20652"/>
                  </a:lnTo>
                  <a:cubicBezTo>
                    <a:pt x="21600" y="17251"/>
                    <a:pt x="20920" y="14109"/>
                    <a:pt x="19815" y="12409"/>
                  </a:cubicBezTo>
                  <a:lnTo>
                    <a:pt x="12585" y="1274"/>
                  </a:lnTo>
                  <a:cubicBezTo>
                    <a:pt x="11480" y="-425"/>
                    <a:pt x="10120" y="-425"/>
                    <a:pt x="9015" y="1274"/>
                  </a:cubicBezTo>
                  <a:lnTo>
                    <a:pt x="1785" y="12409"/>
                  </a:lnTo>
                  <a:cubicBezTo>
                    <a:pt x="680" y="14108"/>
                    <a:pt x="0" y="17251"/>
                    <a:pt x="0" y="20652"/>
                  </a:cubicBezTo>
                  <a:lnTo>
                    <a:pt x="0" y="2117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4" name="Google Shape;14;p86"/>
            <p:cNvSpPr/>
            <p:nvPr/>
          </p:nvSpPr>
          <p:spPr>
            <a:xfrm>
              <a:off x="1133400"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5" name="Google Shape;15;p86"/>
            <p:cNvSpPr/>
            <p:nvPr/>
          </p:nvSpPr>
          <p:spPr>
            <a:xfrm>
              <a:off x="3247913"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6" name="Google Shape;16;p86"/>
            <p:cNvSpPr/>
            <p:nvPr/>
          </p:nvSpPr>
          <p:spPr>
            <a:xfrm>
              <a:off x="7476888" y="4039228"/>
              <a:ext cx="2001186" cy="1104224"/>
            </a:xfrm>
            <a:custGeom>
              <a:avLst/>
              <a:gdLst/>
              <a:ahLst/>
              <a:cxnLst/>
              <a:rect l="l" t="t" r="r" b="b"/>
              <a:pathLst>
                <a:path w="21600" h="21315" extrusionOk="0">
                  <a:moveTo>
                    <a:pt x="21600" y="21315"/>
                  </a:moveTo>
                  <a:lnTo>
                    <a:pt x="21600" y="13849"/>
                  </a:lnTo>
                  <a:cubicBezTo>
                    <a:pt x="21600" y="11569"/>
                    <a:pt x="20920" y="9461"/>
                    <a:pt x="19816" y="8321"/>
                  </a:cubicBezTo>
                  <a:lnTo>
                    <a:pt x="12585" y="855"/>
                  </a:lnTo>
                  <a:cubicBezTo>
                    <a:pt x="11480" y="-285"/>
                    <a:pt x="10120" y="-285"/>
                    <a:pt x="9015" y="855"/>
                  </a:cubicBezTo>
                  <a:lnTo>
                    <a:pt x="1785" y="8321"/>
                  </a:lnTo>
                  <a:cubicBezTo>
                    <a:pt x="680" y="9461"/>
                    <a:pt x="0" y="11569"/>
                    <a:pt x="0" y="13849"/>
                  </a:cubicBezTo>
                  <a:lnTo>
                    <a:pt x="0" y="21315"/>
                  </a:ln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7" name="Google Shape;17;p86"/>
            <p:cNvSpPr/>
            <p:nvPr/>
          </p:nvSpPr>
          <p:spPr>
            <a:xfrm>
              <a:off x="7620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8" name="Google Shape;18;p86"/>
            <p:cNvSpPr/>
            <p:nvPr/>
          </p:nvSpPr>
          <p:spPr>
            <a:xfrm>
              <a:off x="2190677"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19" name="Google Shape;19;p86"/>
            <p:cNvSpPr/>
            <p:nvPr/>
          </p:nvSpPr>
          <p:spPr>
            <a:xfrm>
              <a:off x="6419630"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0" name="Google Shape;20;p86"/>
            <p:cNvSpPr/>
            <p:nvPr/>
          </p:nvSpPr>
          <p:spPr>
            <a:xfrm>
              <a:off x="8534106" y="22008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1" name="Google Shape;21;p86"/>
            <p:cNvSpPr/>
            <p:nvPr/>
          </p:nvSpPr>
          <p:spPr>
            <a:xfrm>
              <a:off x="-98107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2" name="Google Shape;22;p86"/>
            <p:cNvSpPr/>
            <p:nvPr/>
          </p:nvSpPr>
          <p:spPr>
            <a:xfrm>
              <a:off x="3247878"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3" name="Google Shape;23;p86"/>
            <p:cNvSpPr/>
            <p:nvPr/>
          </p:nvSpPr>
          <p:spPr>
            <a:xfrm>
              <a:off x="5362355" y="372088"/>
              <a:ext cx="2001163" cy="220898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FFFFFF">
                <a:alpha val="9803"/>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4" name="Google Shape;24;p86"/>
            <p:cNvSpPr/>
            <p:nvPr/>
          </p:nvSpPr>
          <p:spPr>
            <a:xfrm>
              <a:off x="7848601" y="18269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5" name="Google Shape;25;p86"/>
            <p:cNvSpPr/>
            <p:nvPr/>
          </p:nvSpPr>
          <p:spPr>
            <a:xfrm>
              <a:off x="1448201" y="-7810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6" name="Google Shape;26;p86"/>
            <p:cNvSpPr/>
            <p:nvPr/>
          </p:nvSpPr>
          <p:spPr>
            <a:xfrm>
              <a:off x="-581024" y="3340950"/>
              <a:ext cx="1371581" cy="1514058"/>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7" name="Google Shape;27;p86"/>
            <p:cNvSpPr/>
            <p:nvPr/>
          </p:nvSpPr>
          <p:spPr>
            <a:xfrm>
              <a:off x="1152450" y="131360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8" name="Google Shape;28;p86"/>
            <p:cNvSpPr/>
            <p:nvPr/>
          </p:nvSpPr>
          <p:spPr>
            <a:xfrm>
              <a:off x="7496375" y="3161451"/>
              <a:ext cx="723479" cy="798620"/>
            </a:xfrm>
            <a:custGeom>
              <a:avLst/>
              <a:gdLst/>
              <a:ahLst/>
              <a:cxnLst/>
              <a:rect l="l" t="t" r="r" b="b"/>
              <a:pathLst>
                <a:path w="21598" h="21315" extrusionOk="0">
                  <a:moveTo>
                    <a:pt x="21599" y="14389"/>
                  </a:moveTo>
                  <a:lnTo>
                    <a:pt x="21599" y="6924"/>
                  </a:lnTo>
                  <a:cubicBezTo>
                    <a:pt x="21599" y="5784"/>
                    <a:pt x="20918" y="4730"/>
                    <a:pt x="19814" y="4161"/>
                  </a:cubicBezTo>
                  <a:lnTo>
                    <a:pt x="12583" y="428"/>
                  </a:lnTo>
                  <a:cubicBezTo>
                    <a:pt x="11478" y="-142"/>
                    <a:pt x="10118" y="-142"/>
                    <a:pt x="9013" y="428"/>
                  </a:cubicBezTo>
                  <a:lnTo>
                    <a:pt x="1783" y="4161"/>
                  </a:lnTo>
                  <a:cubicBezTo>
                    <a:pt x="679" y="4731"/>
                    <a:pt x="0" y="5784"/>
                    <a:pt x="0" y="6924"/>
                  </a:cubicBezTo>
                  <a:lnTo>
                    <a:pt x="0" y="14392"/>
                  </a:lnTo>
                  <a:cubicBezTo>
                    <a:pt x="1" y="15532"/>
                    <a:pt x="681" y="16585"/>
                    <a:pt x="1785" y="17155"/>
                  </a:cubicBezTo>
                  <a:lnTo>
                    <a:pt x="9016" y="20888"/>
                  </a:lnTo>
                  <a:cubicBezTo>
                    <a:pt x="10120" y="21458"/>
                    <a:pt x="11481" y="21458"/>
                    <a:pt x="12585" y="20888"/>
                  </a:cubicBezTo>
                  <a:lnTo>
                    <a:pt x="19816" y="17155"/>
                  </a:lnTo>
                  <a:cubicBezTo>
                    <a:pt x="20920" y="16584"/>
                    <a:pt x="21600" y="15530"/>
                    <a:pt x="21599" y="14389"/>
                  </a:cubicBez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sp>
          <p:nvSpPr>
            <p:cNvPr id="29" name="Google Shape;29;p86"/>
            <p:cNvSpPr/>
            <p:nvPr/>
          </p:nvSpPr>
          <p:spPr>
            <a:xfrm rot="10800000">
              <a:off x="7744475" y="-9"/>
              <a:ext cx="1027674" cy="752485"/>
            </a:xfrm>
            <a:custGeom>
              <a:avLst/>
              <a:gdLst/>
              <a:ahLst/>
              <a:cxnLst/>
              <a:rect l="l" t="t" r="r" b="b"/>
              <a:pathLst>
                <a:path w="21600" h="21385" extrusionOk="0">
                  <a:moveTo>
                    <a:pt x="21600" y="21385"/>
                  </a:moveTo>
                  <a:lnTo>
                    <a:pt x="21600" y="10472"/>
                  </a:lnTo>
                  <a:cubicBezTo>
                    <a:pt x="21600" y="8748"/>
                    <a:pt x="20920" y="7155"/>
                    <a:pt x="19816" y="6292"/>
                  </a:cubicBezTo>
                  <a:lnTo>
                    <a:pt x="12585" y="647"/>
                  </a:lnTo>
                  <a:cubicBezTo>
                    <a:pt x="11480" y="-215"/>
                    <a:pt x="10120" y="-215"/>
                    <a:pt x="9015" y="647"/>
                  </a:cubicBezTo>
                  <a:lnTo>
                    <a:pt x="1785" y="6292"/>
                  </a:lnTo>
                  <a:cubicBezTo>
                    <a:pt x="680" y="7154"/>
                    <a:pt x="0" y="8748"/>
                    <a:pt x="0" y="10472"/>
                  </a:cubicBezTo>
                  <a:lnTo>
                    <a:pt x="0" y="21385"/>
                  </a:lnTo>
                  <a:close/>
                </a:path>
              </a:pathLst>
            </a:custGeom>
            <a:solidFill>
              <a:srgbClr val="4F0089">
                <a:alpha val="14901"/>
              </a:srgbClr>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Arial"/>
                <a:ea typeface="Arial"/>
                <a:cs typeface="Arial"/>
                <a:sym typeface="Arial"/>
              </a:endParaRPr>
            </a:p>
          </p:txBody>
        </p:sp>
      </p:grpSp>
      <p:sp>
        <p:nvSpPr>
          <p:cNvPr id="30" name="Google Shape;30;p86"/>
          <p:cNvSpPr txBox="1">
            <a:spLocks noGrp="1"/>
          </p:cNvSpPr>
          <p:nvPr>
            <p:ph type="ctrTitle"/>
          </p:nvPr>
        </p:nvSpPr>
        <p:spPr>
          <a:xfrm>
            <a:off x="702900" y="3250075"/>
            <a:ext cx="4955100" cy="11598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lt1"/>
              </a:buClr>
              <a:buSzPts val="4800"/>
              <a:buNone/>
              <a:defRPr sz="4800">
                <a:solidFill>
                  <a:schemeClr val="lt1"/>
                </a:solidFill>
              </a:defRPr>
            </a:lvl1pPr>
            <a:lvl2pPr lvl="1" algn="l">
              <a:lnSpc>
                <a:spcPct val="90000"/>
              </a:lnSpc>
              <a:spcBef>
                <a:spcPts val="0"/>
              </a:spcBef>
              <a:spcAft>
                <a:spcPts val="0"/>
              </a:spcAft>
              <a:buClr>
                <a:schemeClr val="lt1"/>
              </a:buClr>
              <a:buSzPts val="4800"/>
              <a:buNone/>
              <a:defRPr sz="4800">
                <a:solidFill>
                  <a:schemeClr val="lt1"/>
                </a:solidFill>
              </a:defRPr>
            </a:lvl2pPr>
            <a:lvl3pPr lvl="2" algn="l">
              <a:lnSpc>
                <a:spcPct val="90000"/>
              </a:lnSpc>
              <a:spcBef>
                <a:spcPts val="0"/>
              </a:spcBef>
              <a:spcAft>
                <a:spcPts val="0"/>
              </a:spcAft>
              <a:buClr>
                <a:schemeClr val="lt1"/>
              </a:buClr>
              <a:buSzPts val="4800"/>
              <a:buNone/>
              <a:defRPr sz="4800">
                <a:solidFill>
                  <a:schemeClr val="lt1"/>
                </a:solidFill>
              </a:defRPr>
            </a:lvl3pPr>
            <a:lvl4pPr lvl="3" algn="l">
              <a:lnSpc>
                <a:spcPct val="90000"/>
              </a:lnSpc>
              <a:spcBef>
                <a:spcPts val="0"/>
              </a:spcBef>
              <a:spcAft>
                <a:spcPts val="0"/>
              </a:spcAft>
              <a:buClr>
                <a:schemeClr val="lt1"/>
              </a:buClr>
              <a:buSzPts val="4800"/>
              <a:buNone/>
              <a:defRPr sz="4800">
                <a:solidFill>
                  <a:schemeClr val="lt1"/>
                </a:solidFill>
              </a:defRPr>
            </a:lvl4pPr>
            <a:lvl5pPr lvl="4" algn="l">
              <a:lnSpc>
                <a:spcPct val="90000"/>
              </a:lnSpc>
              <a:spcBef>
                <a:spcPts val="0"/>
              </a:spcBef>
              <a:spcAft>
                <a:spcPts val="0"/>
              </a:spcAft>
              <a:buClr>
                <a:schemeClr val="lt1"/>
              </a:buClr>
              <a:buSzPts val="4800"/>
              <a:buNone/>
              <a:defRPr sz="4800">
                <a:solidFill>
                  <a:schemeClr val="lt1"/>
                </a:solidFill>
              </a:defRPr>
            </a:lvl5pPr>
            <a:lvl6pPr lvl="5" algn="l">
              <a:lnSpc>
                <a:spcPct val="90000"/>
              </a:lnSpc>
              <a:spcBef>
                <a:spcPts val="0"/>
              </a:spcBef>
              <a:spcAft>
                <a:spcPts val="0"/>
              </a:spcAft>
              <a:buClr>
                <a:schemeClr val="lt1"/>
              </a:buClr>
              <a:buSzPts val="4800"/>
              <a:buNone/>
              <a:defRPr sz="4800">
                <a:solidFill>
                  <a:schemeClr val="lt1"/>
                </a:solidFill>
              </a:defRPr>
            </a:lvl6pPr>
            <a:lvl7pPr lvl="6" algn="l">
              <a:lnSpc>
                <a:spcPct val="90000"/>
              </a:lnSpc>
              <a:spcBef>
                <a:spcPts val="0"/>
              </a:spcBef>
              <a:spcAft>
                <a:spcPts val="0"/>
              </a:spcAft>
              <a:buClr>
                <a:schemeClr val="lt1"/>
              </a:buClr>
              <a:buSzPts val="4800"/>
              <a:buNone/>
              <a:defRPr sz="4800">
                <a:solidFill>
                  <a:schemeClr val="lt1"/>
                </a:solidFill>
              </a:defRPr>
            </a:lvl7pPr>
            <a:lvl8pPr lvl="7" algn="l">
              <a:lnSpc>
                <a:spcPct val="90000"/>
              </a:lnSpc>
              <a:spcBef>
                <a:spcPts val="0"/>
              </a:spcBef>
              <a:spcAft>
                <a:spcPts val="0"/>
              </a:spcAft>
              <a:buClr>
                <a:schemeClr val="lt1"/>
              </a:buClr>
              <a:buSzPts val="4800"/>
              <a:buNone/>
              <a:defRPr sz="4800">
                <a:solidFill>
                  <a:schemeClr val="lt1"/>
                </a:solidFill>
              </a:defRPr>
            </a:lvl8pPr>
            <a:lvl9pPr lvl="8" algn="l">
              <a:lnSpc>
                <a:spcPct val="90000"/>
              </a:lnSpc>
              <a:spcBef>
                <a:spcPts val="0"/>
              </a:spcBef>
              <a:spcAft>
                <a:spcPts val="0"/>
              </a:spcAft>
              <a:buClr>
                <a:schemeClr val="lt1"/>
              </a:buClr>
              <a:buSzPts val="4800"/>
              <a:buNone/>
              <a:defRPr sz="4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94"/>
        <p:cNvGrpSpPr/>
        <p:nvPr/>
      </p:nvGrpSpPr>
      <p:grpSpPr>
        <a:xfrm>
          <a:off x="0" y="0"/>
          <a:ext cx="0" cy="0"/>
          <a:chOff x="0" y="0"/>
          <a:chExt cx="0" cy="0"/>
        </a:xfrm>
      </p:grpSpPr>
      <p:sp>
        <p:nvSpPr>
          <p:cNvPr id="195" name="Google Shape;195;p96"/>
          <p:cNvSpPr txBox="1">
            <a:spLocks noGrp="1"/>
          </p:cNvSpPr>
          <p:nvPr>
            <p:ph type="ctrTitle"/>
          </p:nvPr>
        </p:nvSpPr>
        <p:spPr>
          <a:xfrm>
            <a:off x="1143000" y="841772"/>
            <a:ext cx="6858000" cy="1790700"/>
          </a:xfrm>
          <a:prstGeom prst="rect">
            <a:avLst/>
          </a:prstGeom>
          <a:noFill/>
          <a:ln>
            <a:noFill/>
          </a:ln>
        </p:spPr>
        <p:txBody>
          <a:bodyPr spcFirstLastPara="1" wrap="square" lIns="0" tIns="0" rIns="0" bIns="0" anchor="b" anchorCtr="0">
            <a:noAutofit/>
          </a:bodyPr>
          <a:lstStyle>
            <a:lvl1pPr lvl="0" algn="ctr">
              <a:lnSpc>
                <a:spcPct val="90000"/>
              </a:lnSpc>
              <a:spcBef>
                <a:spcPts val="0"/>
              </a:spcBef>
              <a:spcAft>
                <a:spcPts val="0"/>
              </a:spcAft>
              <a:buSzPts val="3200"/>
              <a:buNone/>
              <a:defRPr sz="4500"/>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196" name="Google Shape;196;p96"/>
          <p:cNvSpPr txBox="1">
            <a:spLocks noGrp="1"/>
          </p:cNvSpPr>
          <p:nvPr>
            <p:ph type="subTitle" idx="1"/>
          </p:nvPr>
        </p:nvSpPr>
        <p:spPr>
          <a:xfrm>
            <a:off x="1143000" y="2701528"/>
            <a:ext cx="6858000" cy="1241822"/>
          </a:xfrm>
          <a:prstGeom prst="rect">
            <a:avLst/>
          </a:prstGeom>
          <a:noFill/>
          <a:ln>
            <a:noFill/>
          </a:ln>
        </p:spPr>
        <p:txBody>
          <a:bodyPr spcFirstLastPara="1" wrap="square" lIns="0" tIns="0" rIns="0" bIns="0" anchor="t" anchorCtr="0">
            <a:noAutofit/>
          </a:bodyPr>
          <a:lstStyle>
            <a:lvl1pPr lvl="0" algn="ctr">
              <a:lnSpc>
                <a:spcPct val="115000"/>
              </a:lnSpc>
              <a:spcBef>
                <a:spcPts val="0"/>
              </a:spcBef>
              <a:spcAft>
                <a:spcPts val="0"/>
              </a:spcAft>
              <a:buSzPts val="1600"/>
              <a:buNone/>
              <a:defRPr sz="1800"/>
            </a:lvl1pPr>
            <a:lvl2pPr lvl="1" algn="ctr">
              <a:lnSpc>
                <a:spcPct val="115000"/>
              </a:lnSpc>
              <a:spcBef>
                <a:spcPts val="800"/>
              </a:spcBef>
              <a:spcAft>
                <a:spcPts val="0"/>
              </a:spcAft>
              <a:buSzPts val="1600"/>
              <a:buNone/>
              <a:defRPr sz="1500"/>
            </a:lvl2pPr>
            <a:lvl3pPr lvl="2" algn="ctr">
              <a:lnSpc>
                <a:spcPct val="115000"/>
              </a:lnSpc>
              <a:spcBef>
                <a:spcPts val="800"/>
              </a:spcBef>
              <a:spcAft>
                <a:spcPts val="0"/>
              </a:spcAft>
              <a:buSzPts val="1600"/>
              <a:buNone/>
              <a:defRPr sz="1350"/>
            </a:lvl3pPr>
            <a:lvl4pPr lvl="3" algn="ctr">
              <a:lnSpc>
                <a:spcPct val="115000"/>
              </a:lnSpc>
              <a:spcBef>
                <a:spcPts val="800"/>
              </a:spcBef>
              <a:spcAft>
                <a:spcPts val="0"/>
              </a:spcAft>
              <a:buSzPts val="2400"/>
              <a:buNone/>
              <a:defRPr sz="1200"/>
            </a:lvl4pPr>
            <a:lvl5pPr lvl="4" algn="ctr">
              <a:lnSpc>
                <a:spcPct val="115000"/>
              </a:lnSpc>
              <a:spcBef>
                <a:spcPts val="800"/>
              </a:spcBef>
              <a:spcAft>
                <a:spcPts val="0"/>
              </a:spcAft>
              <a:buSzPts val="2400"/>
              <a:buNone/>
              <a:defRPr sz="1200"/>
            </a:lvl5pPr>
            <a:lvl6pPr lvl="5" algn="ctr">
              <a:lnSpc>
                <a:spcPct val="115000"/>
              </a:lnSpc>
              <a:spcBef>
                <a:spcPts val="800"/>
              </a:spcBef>
              <a:spcAft>
                <a:spcPts val="0"/>
              </a:spcAft>
              <a:buSzPts val="2400"/>
              <a:buNone/>
              <a:defRPr sz="1200"/>
            </a:lvl6pPr>
            <a:lvl7pPr lvl="6" algn="ctr">
              <a:lnSpc>
                <a:spcPct val="115000"/>
              </a:lnSpc>
              <a:spcBef>
                <a:spcPts val="800"/>
              </a:spcBef>
              <a:spcAft>
                <a:spcPts val="0"/>
              </a:spcAft>
              <a:buSzPts val="2400"/>
              <a:buNone/>
              <a:defRPr sz="1200"/>
            </a:lvl7pPr>
            <a:lvl8pPr lvl="7" algn="ctr">
              <a:lnSpc>
                <a:spcPct val="115000"/>
              </a:lnSpc>
              <a:spcBef>
                <a:spcPts val="800"/>
              </a:spcBef>
              <a:spcAft>
                <a:spcPts val="0"/>
              </a:spcAft>
              <a:buSzPts val="2400"/>
              <a:buNone/>
              <a:defRPr sz="1200"/>
            </a:lvl8pPr>
            <a:lvl9pPr lvl="8" algn="ctr">
              <a:lnSpc>
                <a:spcPct val="115000"/>
              </a:lnSpc>
              <a:spcBef>
                <a:spcPts val="800"/>
              </a:spcBef>
              <a:spcAft>
                <a:spcPts val="800"/>
              </a:spcAft>
              <a:buSzPts val="2400"/>
              <a:buNone/>
              <a:defRPr sz="1200"/>
            </a:lvl9pPr>
          </a:lstStyle>
          <a:p>
            <a:endParaRPr/>
          </a:p>
        </p:txBody>
      </p:sp>
      <p:sp>
        <p:nvSpPr>
          <p:cNvPr id="197" name="Google Shape;197;p96"/>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8" name="Google Shape;198;p96"/>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9" name="Google Shape;199;p96"/>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lvl="0" indent="0" algn="r">
              <a:lnSpc>
                <a:spcPct val="100000"/>
              </a:lnSpc>
              <a:spcBef>
                <a:spcPts val="0"/>
              </a:spcBef>
              <a:spcAft>
                <a:spcPts val="0"/>
              </a:spcAft>
              <a:buSzPts val="1300"/>
              <a:buNone/>
              <a:defRPr/>
            </a:lvl1pPr>
            <a:lvl2pPr marL="0" lvl="1" indent="0" algn="r">
              <a:lnSpc>
                <a:spcPct val="100000"/>
              </a:lnSpc>
              <a:spcBef>
                <a:spcPts val="0"/>
              </a:spcBef>
              <a:spcAft>
                <a:spcPts val="0"/>
              </a:spcAft>
              <a:buSzPts val="1300"/>
              <a:buNone/>
              <a:defRPr/>
            </a:lvl2pPr>
            <a:lvl3pPr marL="0" lvl="2" indent="0" algn="r">
              <a:lnSpc>
                <a:spcPct val="100000"/>
              </a:lnSpc>
              <a:spcBef>
                <a:spcPts val="0"/>
              </a:spcBef>
              <a:spcAft>
                <a:spcPts val="0"/>
              </a:spcAft>
              <a:buSzPts val="1300"/>
              <a:buNone/>
              <a:defRPr/>
            </a:lvl3pPr>
            <a:lvl4pPr marL="0" lvl="3" indent="0" algn="r">
              <a:lnSpc>
                <a:spcPct val="100000"/>
              </a:lnSpc>
              <a:spcBef>
                <a:spcPts val="0"/>
              </a:spcBef>
              <a:spcAft>
                <a:spcPts val="0"/>
              </a:spcAft>
              <a:buSzPts val="1300"/>
              <a:buNone/>
              <a:defRPr/>
            </a:lvl4pPr>
            <a:lvl5pPr marL="0" lvl="4" indent="0" algn="r">
              <a:lnSpc>
                <a:spcPct val="100000"/>
              </a:lnSpc>
              <a:spcBef>
                <a:spcPts val="0"/>
              </a:spcBef>
              <a:spcAft>
                <a:spcPts val="0"/>
              </a:spcAft>
              <a:buSzPts val="1300"/>
              <a:buNone/>
              <a:defRPr/>
            </a:lvl5pPr>
            <a:lvl6pPr marL="0" lvl="5" indent="0" algn="r">
              <a:lnSpc>
                <a:spcPct val="100000"/>
              </a:lnSpc>
              <a:spcBef>
                <a:spcPts val="0"/>
              </a:spcBef>
              <a:spcAft>
                <a:spcPts val="0"/>
              </a:spcAft>
              <a:buSzPts val="1300"/>
              <a:buNone/>
              <a:defRPr/>
            </a:lvl6pPr>
            <a:lvl7pPr marL="0" lvl="6" indent="0" algn="r">
              <a:lnSpc>
                <a:spcPct val="100000"/>
              </a:lnSpc>
              <a:spcBef>
                <a:spcPts val="0"/>
              </a:spcBef>
              <a:spcAft>
                <a:spcPts val="0"/>
              </a:spcAft>
              <a:buSzPts val="1300"/>
              <a:buNone/>
              <a:defRPr/>
            </a:lvl7pPr>
            <a:lvl8pPr marL="0" lvl="7" indent="0" algn="r">
              <a:lnSpc>
                <a:spcPct val="100000"/>
              </a:lnSpc>
              <a:spcBef>
                <a:spcPts val="0"/>
              </a:spcBef>
              <a:spcAft>
                <a:spcPts val="0"/>
              </a:spcAft>
              <a:buSzPts val="1300"/>
              <a:buNone/>
              <a:defRPr/>
            </a:lvl8pPr>
            <a:lvl9pPr marL="0" lvl="8" indent="0" algn="r">
              <a:lnSpc>
                <a:spcPct val="100000"/>
              </a:lnSpc>
              <a:spcBef>
                <a:spcPts val="0"/>
              </a:spcBef>
              <a:spcAft>
                <a:spcPts val="0"/>
              </a:spcAft>
              <a:buSzPts val="130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85"/>
          <p:cNvSpPr txBox="1">
            <a:spLocks noGrp="1"/>
          </p:cNvSpPr>
          <p:nvPr>
            <p:ph type="title"/>
          </p:nvPr>
        </p:nvSpPr>
        <p:spPr>
          <a:xfrm>
            <a:off x="779100" y="836000"/>
            <a:ext cx="6010500" cy="3963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1pPr>
            <a:lvl2pPr marR="0" lvl="1"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2pPr>
            <a:lvl3pPr marR="0" lvl="2"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3pPr>
            <a:lvl4pPr marR="0" lvl="3"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4pPr>
            <a:lvl5pPr marR="0" lvl="4"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5pPr>
            <a:lvl6pPr marR="0" lvl="5"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6pPr>
            <a:lvl7pPr marR="0" lvl="6"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7pPr>
            <a:lvl8pPr marR="0" lvl="7"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8pPr>
            <a:lvl9pPr marR="0" lvl="8" algn="l" rtl="0">
              <a:lnSpc>
                <a:spcPct val="90000"/>
              </a:lnSpc>
              <a:spcBef>
                <a:spcPts val="0"/>
              </a:spcBef>
              <a:spcAft>
                <a:spcPts val="0"/>
              </a:spcAft>
              <a:buClr>
                <a:schemeClr val="accent1"/>
              </a:buClr>
              <a:buSzPts val="3200"/>
              <a:buFont typeface="Catamaran"/>
              <a:buNone/>
              <a:defRPr sz="3200" b="1" i="0" u="none" strike="noStrike" cap="none">
                <a:solidFill>
                  <a:schemeClr val="accent1"/>
                </a:solidFill>
                <a:latin typeface="Catamaran"/>
                <a:ea typeface="Catamaran"/>
                <a:cs typeface="Catamaran"/>
                <a:sym typeface="Catamaran"/>
              </a:defRPr>
            </a:lvl9pPr>
          </a:lstStyle>
          <a:p>
            <a:endParaRPr/>
          </a:p>
        </p:txBody>
      </p:sp>
      <p:sp>
        <p:nvSpPr>
          <p:cNvPr id="7" name="Google Shape;7;p85"/>
          <p:cNvSpPr txBox="1">
            <a:spLocks noGrp="1"/>
          </p:cNvSpPr>
          <p:nvPr>
            <p:ph type="body" idx="1"/>
          </p:nvPr>
        </p:nvSpPr>
        <p:spPr>
          <a:xfrm>
            <a:off x="779100" y="1503550"/>
            <a:ext cx="6010500" cy="2884200"/>
          </a:xfrm>
          <a:prstGeom prst="rect">
            <a:avLst/>
          </a:prstGeom>
          <a:noFill/>
          <a:ln>
            <a:noFill/>
          </a:ln>
        </p:spPr>
        <p:txBody>
          <a:bodyPr spcFirstLastPara="1" wrap="square" lIns="0" tIns="0" rIns="0" bIns="0" anchor="t" anchorCtr="0">
            <a:noAutofit/>
          </a:bodyPr>
          <a:lstStyle>
            <a:lvl1pPr marL="457200" marR="0" lvl="0" indent="-330200" algn="l" rtl="0">
              <a:lnSpc>
                <a:spcPct val="115000"/>
              </a:lnSpc>
              <a:spcBef>
                <a:spcPts val="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1pPr>
            <a:lvl2pPr marL="914400" marR="0" lvl="1" indent="-330200" algn="l" rtl="0">
              <a:lnSpc>
                <a:spcPct val="115000"/>
              </a:lnSpc>
              <a:spcBef>
                <a:spcPts val="800"/>
              </a:spcBef>
              <a:spcAft>
                <a:spcPts val="0"/>
              </a:spcAft>
              <a:buClr>
                <a:schemeClr val="accent5"/>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2pPr>
            <a:lvl3pPr marL="1371600" marR="0" lvl="2" indent="-330200" algn="l" rtl="0">
              <a:lnSpc>
                <a:spcPct val="115000"/>
              </a:lnSpc>
              <a:spcBef>
                <a:spcPts val="800"/>
              </a:spcBef>
              <a:spcAft>
                <a:spcPts val="0"/>
              </a:spcAft>
              <a:buClr>
                <a:schemeClr val="dk2"/>
              </a:buClr>
              <a:buSzPts val="1600"/>
              <a:buFont typeface="Catamaran Thin"/>
              <a:buChar char="⬡"/>
              <a:defRPr sz="2400" b="0" i="0" u="none" strike="noStrike" cap="none">
                <a:solidFill>
                  <a:schemeClr val="dk1"/>
                </a:solidFill>
                <a:latin typeface="Catamaran Thin"/>
                <a:ea typeface="Catamaran Thin"/>
                <a:cs typeface="Catamaran Thin"/>
                <a:sym typeface="Catamaran Thin"/>
              </a:defRPr>
            </a:lvl3pPr>
            <a:lvl4pPr marL="1828800" marR="0" lvl="3"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4pPr>
            <a:lvl5pPr marL="2286000" marR="0" lvl="4"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5pPr>
            <a:lvl6pPr marL="2743200" marR="0" lvl="5"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6pPr>
            <a:lvl7pPr marL="3200400" marR="0" lvl="6"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7pPr>
            <a:lvl8pPr marL="3657600" marR="0" lvl="7" indent="-381000" algn="l" rtl="0">
              <a:lnSpc>
                <a:spcPct val="115000"/>
              </a:lnSpc>
              <a:spcBef>
                <a:spcPts val="800"/>
              </a:spcBef>
              <a:spcAft>
                <a:spcPts val="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8pPr>
            <a:lvl9pPr marL="4114800" marR="0" lvl="8" indent="-381000" algn="l" rtl="0">
              <a:lnSpc>
                <a:spcPct val="115000"/>
              </a:lnSpc>
              <a:spcBef>
                <a:spcPts val="800"/>
              </a:spcBef>
              <a:spcAft>
                <a:spcPts val="800"/>
              </a:spcAft>
              <a:buClr>
                <a:schemeClr val="dk1"/>
              </a:buClr>
              <a:buSzPts val="2400"/>
              <a:buFont typeface="Catamaran Thin"/>
              <a:buChar char="■"/>
              <a:defRPr sz="2400" b="0" i="0" u="none" strike="noStrike" cap="none">
                <a:solidFill>
                  <a:schemeClr val="dk1"/>
                </a:solidFill>
                <a:latin typeface="Catamaran Thin"/>
                <a:ea typeface="Catamaran Thin"/>
                <a:cs typeface="Catamaran Thin"/>
                <a:sym typeface="Catamaran Thin"/>
              </a:defRPr>
            </a:lvl9pPr>
          </a:lstStyle>
          <a:p>
            <a:endParaRPr/>
          </a:p>
        </p:txBody>
      </p:sp>
      <p:sp>
        <p:nvSpPr>
          <p:cNvPr id="8" name="Google Shape;8;p8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9"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1" descr="Linux Logo, symbol, meaning, history, PNG, brand"/>
          <p:cNvPicPr preferRelativeResize="0"/>
          <p:nvPr/>
        </p:nvPicPr>
        <p:blipFill rotWithShape="1">
          <a:blip r:embed="rId3">
            <a:alphaModFix/>
          </a:blip>
          <a:srcRect/>
          <a:stretch/>
        </p:blipFill>
        <p:spPr>
          <a:xfrm>
            <a:off x="-738458" y="1191468"/>
            <a:ext cx="6502400" cy="3657600"/>
          </a:xfrm>
          <a:prstGeom prst="rect">
            <a:avLst/>
          </a:prstGeom>
          <a:noFill/>
          <a:ln>
            <a:noFill/>
          </a:ln>
        </p:spPr>
      </p:pic>
      <p:pic>
        <p:nvPicPr>
          <p:cNvPr id="205" name="Google Shape;205;p1"/>
          <p:cNvPicPr preferRelativeResize="0"/>
          <p:nvPr/>
        </p:nvPicPr>
        <p:blipFill rotWithShape="1">
          <a:blip r:embed="rId4">
            <a:alphaModFix/>
          </a:blip>
          <a:srcRect/>
          <a:stretch/>
        </p:blipFill>
        <p:spPr>
          <a:xfrm>
            <a:off x="4040348" y="229542"/>
            <a:ext cx="1063303" cy="970866"/>
          </a:xfrm>
          <a:prstGeom prst="rect">
            <a:avLst/>
          </a:prstGeom>
          <a:noFill/>
          <a:ln>
            <a:noFill/>
          </a:ln>
        </p:spPr>
      </p:pic>
      <p:sp>
        <p:nvSpPr>
          <p:cNvPr id="206" name="Google Shape;206;p1"/>
          <p:cNvSpPr txBox="1"/>
          <p:nvPr/>
        </p:nvSpPr>
        <p:spPr>
          <a:xfrm flipH="1">
            <a:off x="2867686" y="1200408"/>
            <a:ext cx="3408626"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200" b="0" i="0" u="none" strike="noStrike" cap="none">
                <a:solidFill>
                  <a:schemeClr val="lt1"/>
                </a:solidFill>
                <a:latin typeface="Calibri"/>
                <a:ea typeface="Calibri"/>
                <a:cs typeface="Calibri"/>
                <a:sym typeface="Calibri"/>
              </a:rPr>
              <a:t>دانشگاه صنعتی امیرکبیر</a:t>
            </a:r>
            <a:endParaRPr/>
          </a:p>
          <a:p>
            <a:pPr marL="0" marR="0" lvl="0" indent="0" algn="ctr" rtl="0">
              <a:lnSpc>
                <a:spcPct val="100000"/>
              </a:lnSpc>
              <a:spcBef>
                <a:spcPts val="0"/>
              </a:spcBef>
              <a:spcAft>
                <a:spcPts val="0"/>
              </a:spcAft>
              <a:buNone/>
            </a:pPr>
            <a:endParaRPr sz="1200" b="0" i="0" u="none" strike="noStrike" cap="none">
              <a:solidFill>
                <a:schemeClr val="lt1"/>
              </a:solidFill>
              <a:latin typeface="Calibri"/>
              <a:ea typeface="Calibri"/>
              <a:cs typeface="Calibri"/>
              <a:sym typeface="Calibri"/>
            </a:endParaRPr>
          </a:p>
        </p:txBody>
      </p:sp>
      <p:sp>
        <p:nvSpPr>
          <p:cNvPr id="207" name="Google Shape;207;p1"/>
          <p:cNvSpPr txBox="1"/>
          <p:nvPr/>
        </p:nvSpPr>
        <p:spPr>
          <a:xfrm>
            <a:off x="5375322" y="1773230"/>
            <a:ext cx="3077736" cy="954107"/>
          </a:xfrm>
          <a:prstGeom prst="rect">
            <a:avLst/>
          </a:prstGeom>
          <a:noFill/>
          <a:ln>
            <a:noFill/>
          </a:ln>
        </p:spPr>
        <p:txBody>
          <a:bodyPr spcFirstLastPara="1" wrap="square" lIns="91425" tIns="45700" rIns="91425" bIns="45700" anchor="t" anchorCtr="0">
            <a:spAutoFit/>
          </a:bodyPr>
          <a:lstStyle/>
          <a:p>
            <a:pPr marL="0" marR="0" lvl="0" indent="0" algn="r" rtl="1">
              <a:lnSpc>
                <a:spcPct val="100000"/>
              </a:lnSpc>
              <a:spcBef>
                <a:spcPts val="0"/>
              </a:spcBef>
              <a:spcAft>
                <a:spcPts val="0"/>
              </a:spcAft>
              <a:buNone/>
            </a:pPr>
            <a:r>
              <a:rPr lang="en" sz="2800" b="1" i="0" u="none" strike="noStrike" cap="none" dirty="0">
                <a:solidFill>
                  <a:srgbClr val="D5E3FF"/>
                </a:solidFill>
                <a:latin typeface="Arial"/>
                <a:ea typeface="Arial"/>
                <a:cs typeface="Arial"/>
                <a:sym typeface="Arial"/>
              </a:rPr>
              <a:t>آزمایشگاه سیستم‌عامل</a:t>
            </a:r>
            <a:endParaRPr sz="2800" b="1" i="0" u="none" strike="noStrike" cap="none" dirty="0">
              <a:solidFill>
                <a:srgbClr val="D5E3FF"/>
              </a:solidFill>
              <a:latin typeface="Arial"/>
              <a:ea typeface="Arial"/>
              <a:cs typeface="Arial"/>
              <a:sym typeface="Arial"/>
            </a:endParaRPr>
          </a:p>
          <a:p>
            <a:pPr marL="0" marR="0" lvl="0" indent="0" algn="r" rtl="1">
              <a:lnSpc>
                <a:spcPct val="100000"/>
              </a:lnSpc>
              <a:spcBef>
                <a:spcPts val="0"/>
              </a:spcBef>
              <a:spcAft>
                <a:spcPts val="0"/>
              </a:spcAft>
              <a:buNone/>
            </a:pPr>
            <a:endParaRPr sz="2800" b="1" i="0" u="none" strike="noStrike" cap="none" dirty="0">
              <a:solidFill>
                <a:srgbClr val="D5E3FF"/>
              </a:solidFill>
              <a:latin typeface="Arial"/>
              <a:ea typeface="Arial"/>
              <a:cs typeface="Arial"/>
              <a:sym typeface="Arial"/>
            </a:endParaRPr>
          </a:p>
        </p:txBody>
      </p:sp>
      <p:sp>
        <p:nvSpPr>
          <p:cNvPr id="208" name="Google Shape;208;p1"/>
          <p:cNvSpPr txBox="1"/>
          <p:nvPr/>
        </p:nvSpPr>
        <p:spPr>
          <a:xfrm>
            <a:off x="6276312" y="3789203"/>
            <a:ext cx="2057400" cy="307777"/>
          </a:xfrm>
          <a:prstGeom prst="rect">
            <a:avLst/>
          </a:prstGeom>
          <a:noFill/>
          <a:ln>
            <a:noFill/>
          </a:ln>
        </p:spPr>
        <p:txBody>
          <a:bodyPr spcFirstLastPara="1" wrap="square" lIns="91425" tIns="45700" rIns="91425" bIns="45700" anchor="t" anchorCtr="0">
            <a:spAutoFit/>
          </a:bodyPr>
          <a:lstStyle/>
          <a:p>
            <a:pPr marL="0" marR="0" lvl="0" indent="0" algn="r" rtl="1">
              <a:lnSpc>
                <a:spcPct val="100000"/>
              </a:lnSpc>
              <a:spcBef>
                <a:spcPts val="0"/>
              </a:spcBef>
              <a:spcAft>
                <a:spcPts val="0"/>
              </a:spcAft>
              <a:buNone/>
            </a:pPr>
            <a:r>
              <a:rPr lang="en" sz="1400" b="1" i="0" u="none" strike="noStrike" cap="none" dirty="0">
                <a:solidFill>
                  <a:srgbClr val="D5E3FF"/>
                </a:solidFill>
                <a:latin typeface="Arial"/>
                <a:ea typeface="Arial"/>
                <a:cs typeface="Arial"/>
                <a:sym typeface="Arial"/>
              </a:rPr>
              <a:t>مدرس: مینا یوسف‌نژاد</a:t>
            </a:r>
            <a:endParaRPr sz="1400" b="1" i="0" u="none" strike="noStrike" cap="none" dirty="0">
              <a:solidFill>
                <a:srgbClr val="D5E3FF"/>
              </a:solidFill>
              <a:latin typeface="Arial"/>
              <a:ea typeface="Arial"/>
              <a:cs typeface="Arial"/>
              <a:sym typeface="Arial"/>
            </a:endParaRPr>
          </a:p>
        </p:txBody>
      </p:sp>
      <p:sp>
        <p:nvSpPr>
          <p:cNvPr id="209" name="Google Shape;209;p1"/>
          <p:cNvSpPr txBox="1"/>
          <p:nvPr/>
        </p:nvSpPr>
        <p:spPr>
          <a:xfrm>
            <a:off x="4572001" y="2571750"/>
            <a:ext cx="3761712" cy="646290"/>
          </a:xfrm>
          <a:prstGeom prst="rect">
            <a:avLst/>
          </a:prstGeom>
          <a:noFill/>
          <a:ln>
            <a:noFill/>
          </a:ln>
        </p:spPr>
        <p:txBody>
          <a:bodyPr spcFirstLastPara="1" wrap="square" lIns="91425" tIns="45700" rIns="91425" bIns="45700" anchor="t" anchorCtr="0">
            <a:spAutoFit/>
          </a:bodyPr>
          <a:lstStyle/>
          <a:p>
            <a:pPr marL="0" marR="0" lvl="0" indent="0" algn="r" rtl="1">
              <a:lnSpc>
                <a:spcPct val="100000"/>
              </a:lnSpc>
              <a:spcBef>
                <a:spcPts val="0"/>
              </a:spcBef>
              <a:spcAft>
                <a:spcPts val="0"/>
              </a:spcAft>
              <a:buNone/>
            </a:pPr>
            <a:r>
              <a:rPr lang="fa-IR" sz="1800" b="1" i="0" u="none" strike="noStrike" cap="none" dirty="0">
                <a:solidFill>
                  <a:srgbClr val="D5E3FF"/>
                </a:solidFill>
                <a:latin typeface="Arial"/>
                <a:ea typeface="Arial"/>
                <a:cs typeface="Arial"/>
                <a:sym typeface="Arial"/>
              </a:rPr>
              <a:t>جلسه ششم: برنامه‌نویسی چند فرآیندي </a:t>
            </a:r>
          </a:p>
          <a:p>
            <a:pPr marL="0" marR="0" lvl="0" indent="0" algn="r" rtl="1">
              <a:lnSpc>
                <a:spcPct val="100000"/>
              </a:lnSpc>
              <a:spcBef>
                <a:spcPts val="0"/>
              </a:spcBef>
              <a:spcAft>
                <a:spcPts val="0"/>
              </a:spcAft>
              <a:buNone/>
            </a:pPr>
            <a:r>
              <a:rPr lang="fa-IR" sz="1800" b="1" i="0" u="none" strike="noStrike" cap="none" dirty="0">
                <a:solidFill>
                  <a:srgbClr val="D5E3FF"/>
                </a:solidFill>
                <a:latin typeface="Arial"/>
                <a:ea typeface="Arial"/>
                <a:cs typeface="Arial"/>
                <a:sym typeface="Arial"/>
              </a:rPr>
              <a:t>و رسم نمودار توزیع نرمال</a:t>
            </a:r>
            <a:endParaRPr lang="fa-I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8EC8F0-B3DD-8A9A-10FB-6028B5AB422B}"/>
              </a:ext>
            </a:extLst>
          </p:cNvPr>
          <p:cNvSpPr txBox="1"/>
          <p:nvPr/>
        </p:nvSpPr>
        <p:spPr>
          <a:xfrm>
            <a:off x="1042988" y="1059135"/>
            <a:ext cx="7320557" cy="2693045"/>
          </a:xfrm>
          <a:prstGeom prst="rect">
            <a:avLst/>
          </a:prstGeom>
          <a:noFill/>
        </p:spPr>
        <p:txBody>
          <a:bodyPr wrap="square">
            <a:spAutoFit/>
          </a:bodyPr>
          <a:lstStyle/>
          <a:p>
            <a:pPr algn="r" rtl="1">
              <a:lnSpc>
                <a:spcPct val="150000"/>
              </a:lnSpc>
            </a:pPr>
            <a:r>
              <a:rPr lang="fa-IR" sz="1800" b="1" dirty="0">
                <a:solidFill>
                  <a:schemeClr val="bg1"/>
                </a:solidFill>
                <a:cs typeface="B Nazanin" panose="00000400000000000000" pitchFamily="2" charset="-78"/>
              </a:rPr>
              <a:t>استفاده از فرآیندهای موازی</a:t>
            </a:r>
            <a:endParaRPr lang="en-US" sz="1800" b="1" dirty="0">
              <a:solidFill>
                <a:schemeClr val="bg1"/>
              </a:solidFill>
              <a:cs typeface="B Nazanin" panose="00000400000000000000" pitchFamily="2" charset="-78"/>
            </a:endParaRPr>
          </a:p>
          <a:p>
            <a:pPr algn="r" rtl="1">
              <a:lnSpc>
                <a:spcPct val="150000"/>
              </a:lnSpc>
            </a:pPr>
            <a:r>
              <a:rPr lang="fa-IR" sz="1600" b="1" dirty="0">
                <a:solidFill>
                  <a:schemeClr val="bg1"/>
                </a:solidFill>
                <a:cs typeface="B Nazanin" panose="00000400000000000000" pitchFamily="2" charset="-78"/>
              </a:rPr>
              <a:t> </a:t>
            </a:r>
            <a:r>
              <a:rPr lang="fa-IR" sz="1600" dirty="0">
                <a:solidFill>
                  <a:schemeClr val="bg1"/>
                </a:solidFill>
                <a:cs typeface="B Nazanin" panose="00000400000000000000" pitchFamily="2" charset="-78"/>
              </a:rPr>
              <a:t>برنامه به جای اینکه همه محاسبات را در یک فرآیند انجام دهد، از چندین فرآیند موازی استفاده می‌کند تا هر فرآیند بخشی از محاسبات را انجام دهد. این امر موجب افزایش سرعت برنامه در حالت‌هایی می‌شود که تعداد نمونه‌های زیادی وجود دارد.</a:t>
            </a:r>
          </a:p>
          <a:p>
            <a:pPr marL="285750" indent="-285750" algn="r" rtl="1">
              <a:lnSpc>
                <a:spcPct val="150000"/>
              </a:lnSpc>
              <a:buClr>
                <a:schemeClr val="bg1"/>
              </a:buClr>
              <a:buFont typeface="Arial" panose="020B0604020202020204" pitchFamily="34" charset="0"/>
              <a:buChar char="•"/>
            </a:pPr>
            <a:r>
              <a:rPr lang="fa-IR" sz="1600" dirty="0">
                <a:solidFill>
                  <a:schemeClr val="bg1"/>
                </a:solidFill>
                <a:cs typeface="B Nazanin" panose="00000400000000000000" pitchFamily="2" charset="-78"/>
              </a:rPr>
              <a:t>ابتدا تعداد کل نمونه‌ها</a:t>
            </a:r>
            <a:r>
              <a:rPr lang="en-US" sz="1600" dirty="0">
                <a:solidFill>
                  <a:schemeClr val="bg1"/>
                </a:solidFill>
                <a:cs typeface="B Nazanin" panose="00000400000000000000" pitchFamily="2" charset="-78"/>
              </a:rPr>
              <a:t> (SAMPLE_COUNT) </a:t>
            </a:r>
            <a:r>
              <a:rPr lang="fa-IR" sz="1600" dirty="0">
                <a:solidFill>
                  <a:schemeClr val="bg1"/>
                </a:solidFill>
                <a:cs typeface="B Nazanin" panose="00000400000000000000" pitchFamily="2" charset="-78"/>
              </a:rPr>
              <a:t>را به تعداد فرآیندها تقسیم می‌کنیم.</a:t>
            </a:r>
            <a:endParaRPr lang="en-US" sz="1600" dirty="0">
              <a:solidFill>
                <a:schemeClr val="bg1"/>
              </a:solidFill>
              <a:cs typeface="B Nazanin" panose="00000400000000000000" pitchFamily="2" charset="-78"/>
            </a:endParaRPr>
          </a:p>
          <a:p>
            <a:pPr marL="285750" indent="-285750" algn="r" rtl="1">
              <a:lnSpc>
                <a:spcPct val="150000"/>
              </a:lnSpc>
              <a:buClr>
                <a:schemeClr val="bg1"/>
              </a:buClr>
              <a:buFont typeface="Arial" panose="020B0604020202020204" pitchFamily="34" charset="0"/>
              <a:buChar char="•"/>
            </a:pPr>
            <a:r>
              <a:rPr lang="fa-IR" sz="1600" dirty="0">
                <a:solidFill>
                  <a:schemeClr val="bg1"/>
                </a:solidFill>
                <a:cs typeface="B Nazanin" panose="00000400000000000000" pitchFamily="2" charset="-78"/>
              </a:rPr>
              <a:t>سپس برای هر فرآیند، محاسبه بخشی از این نمونه‌ها انجام می‌شود.</a:t>
            </a:r>
            <a:endParaRPr lang="en-US" sz="1600" dirty="0">
              <a:solidFill>
                <a:schemeClr val="bg1"/>
              </a:solidFill>
              <a:cs typeface="B Nazanin" panose="00000400000000000000" pitchFamily="2" charset="-78"/>
            </a:endParaRPr>
          </a:p>
          <a:p>
            <a:pPr marL="285750" indent="-285750" algn="r" rtl="1">
              <a:lnSpc>
                <a:spcPct val="150000"/>
              </a:lnSpc>
              <a:buClr>
                <a:schemeClr val="bg1"/>
              </a:buClr>
              <a:buFont typeface="Arial" panose="020B0604020202020204" pitchFamily="34" charset="0"/>
              <a:buChar char="•"/>
            </a:pPr>
            <a:r>
              <a:rPr lang="fa-IR" sz="1600" dirty="0">
                <a:solidFill>
                  <a:schemeClr val="bg1"/>
                </a:solidFill>
                <a:cs typeface="B Nazanin" panose="00000400000000000000" pitchFamily="2" charset="-78"/>
              </a:rPr>
              <a:t>در نهایت، فرآیندهای فرزند کار خود را انجام داده و سپس والد منتظر می‌ماند تا همه آن‌ها تمام شوند.</a:t>
            </a:r>
            <a:endParaRPr lang="en-US" sz="1600" dirty="0">
              <a:solidFill>
                <a:schemeClr val="bg1"/>
              </a:solidFill>
              <a:cs typeface="B Nazanin" panose="00000400000000000000" pitchFamily="2" charset="-78"/>
            </a:endParaRPr>
          </a:p>
        </p:txBody>
      </p:sp>
    </p:spTree>
    <p:extLst>
      <p:ext uri="{BB962C8B-B14F-4D97-AF65-F5344CB8AC3E}">
        <p14:creationId xmlns:p14="http://schemas.microsoft.com/office/powerpoint/2010/main" val="2906951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E13B0C-A22A-1060-7865-D4B4EB7B3D4A}"/>
              </a:ext>
            </a:extLst>
          </p:cNvPr>
          <p:cNvPicPr>
            <a:picLocks noChangeAspect="1"/>
          </p:cNvPicPr>
          <p:nvPr/>
        </p:nvPicPr>
        <p:blipFill>
          <a:blip r:embed="rId2"/>
          <a:stretch>
            <a:fillRect/>
          </a:stretch>
        </p:blipFill>
        <p:spPr>
          <a:xfrm>
            <a:off x="957263" y="567453"/>
            <a:ext cx="2429214" cy="333422"/>
          </a:xfrm>
          <a:prstGeom prst="rect">
            <a:avLst/>
          </a:prstGeom>
        </p:spPr>
      </p:pic>
      <p:sp>
        <p:nvSpPr>
          <p:cNvPr id="5" name="TextBox 4">
            <a:extLst>
              <a:ext uri="{FF2B5EF4-FFF2-40B4-BE49-F238E27FC236}">
                <a16:creationId xmlns:a16="http://schemas.microsoft.com/office/drawing/2014/main" id="{D4B16A6E-3D4F-C252-E2E9-A9BE3F81207B}"/>
              </a:ext>
            </a:extLst>
          </p:cNvPr>
          <p:cNvSpPr txBox="1"/>
          <p:nvPr/>
        </p:nvSpPr>
        <p:spPr>
          <a:xfrm>
            <a:off x="5957888" y="284679"/>
            <a:ext cx="2414587" cy="369332"/>
          </a:xfrm>
          <a:prstGeom prst="rect">
            <a:avLst/>
          </a:prstGeom>
          <a:noFill/>
        </p:spPr>
        <p:txBody>
          <a:bodyPr wrap="square" rtlCol="0">
            <a:spAutoFit/>
          </a:bodyPr>
          <a:lstStyle/>
          <a:p>
            <a:pPr algn="r" rtl="1"/>
            <a:r>
              <a:rPr lang="fa-IR" sz="1800" b="1" dirty="0">
                <a:solidFill>
                  <a:schemeClr val="bg1"/>
                </a:solidFill>
                <a:cs typeface="B Nazanin" panose="00000400000000000000" pitchFamily="2" charset="-78"/>
              </a:rPr>
              <a:t>تولید عدد تصادفی</a:t>
            </a:r>
            <a:endParaRPr lang="en-US" sz="1800" b="1" dirty="0">
              <a:solidFill>
                <a:schemeClr val="bg1"/>
              </a:solidFill>
              <a:cs typeface="B Nazanin" panose="00000400000000000000" pitchFamily="2" charset="-78"/>
            </a:endParaRPr>
          </a:p>
        </p:txBody>
      </p:sp>
      <p:sp>
        <p:nvSpPr>
          <p:cNvPr id="7" name="TextBox 6">
            <a:extLst>
              <a:ext uri="{FF2B5EF4-FFF2-40B4-BE49-F238E27FC236}">
                <a16:creationId xmlns:a16="http://schemas.microsoft.com/office/drawing/2014/main" id="{E7EFC396-0B7C-42FA-B4F1-028547A26A50}"/>
              </a:ext>
            </a:extLst>
          </p:cNvPr>
          <p:cNvSpPr txBox="1"/>
          <p:nvPr/>
        </p:nvSpPr>
        <p:spPr>
          <a:xfrm>
            <a:off x="500062" y="1033439"/>
            <a:ext cx="7992070" cy="3754874"/>
          </a:xfrm>
          <a:prstGeom prst="rect">
            <a:avLst/>
          </a:prstGeom>
          <a:noFill/>
        </p:spPr>
        <p:txBody>
          <a:bodyPr wrap="square">
            <a:spAutoFit/>
          </a:bodyPr>
          <a:lstStyle/>
          <a:p>
            <a:pPr algn="just" rtl="1">
              <a:lnSpc>
                <a:spcPct val="150000"/>
              </a:lnSpc>
            </a:pPr>
            <a:r>
              <a:rPr lang="fa-IR" sz="1600" dirty="0">
                <a:solidFill>
                  <a:schemeClr val="bg1"/>
                </a:solidFill>
                <a:cs typeface="B Nazanin" panose="00000400000000000000" pitchFamily="2" charset="-78"/>
              </a:rPr>
              <a:t>این دستور مشابه دستور قبلی است اما با یک تفاوت مهم: علاوه بر </a:t>
            </a:r>
            <a:r>
              <a:rPr lang="en-US" sz="1600" dirty="0">
                <a:solidFill>
                  <a:schemeClr val="bg1"/>
                </a:solidFill>
                <a:cs typeface="B Nazanin" panose="00000400000000000000" pitchFamily="2" charset="-78"/>
              </a:rPr>
              <a:t>time(NULL) </a:t>
            </a:r>
            <a:r>
              <a:rPr lang="fa-IR" sz="1600" dirty="0">
                <a:solidFill>
                  <a:schemeClr val="bg1"/>
                </a:solidFill>
                <a:cs typeface="B Nazanin" panose="00000400000000000000" pitchFamily="2" charset="-78"/>
              </a:rPr>
              <a:t>که زمان جاری را به‌عنوان </a:t>
            </a:r>
            <a:r>
              <a:rPr lang="en-US" sz="1600" dirty="0">
                <a:solidFill>
                  <a:schemeClr val="bg1"/>
                </a:solidFill>
                <a:cs typeface="B Nazanin" panose="00000400000000000000" pitchFamily="2" charset="-78"/>
              </a:rPr>
              <a:t>seed </a:t>
            </a:r>
            <a:r>
              <a:rPr lang="fa-IR" sz="1600" dirty="0">
                <a:solidFill>
                  <a:schemeClr val="bg1"/>
                </a:solidFill>
                <a:cs typeface="B Nazanin" panose="00000400000000000000" pitchFamily="2" charset="-78"/>
              </a:rPr>
              <a:t>می‌گیرد، از </a:t>
            </a:r>
            <a:r>
              <a:rPr lang="en-US" sz="1600" dirty="0" err="1">
                <a:solidFill>
                  <a:schemeClr val="bg1"/>
                </a:solidFill>
                <a:cs typeface="B Nazanin" panose="00000400000000000000" pitchFamily="2" charset="-78"/>
              </a:rPr>
              <a:t>getpid</a:t>
            </a:r>
            <a:r>
              <a:rPr lang="en-US" sz="1600" dirty="0">
                <a:solidFill>
                  <a:schemeClr val="bg1"/>
                </a:solidFill>
                <a:cs typeface="B Nazanin" panose="00000400000000000000" pitchFamily="2" charset="-78"/>
              </a:rPr>
              <a:t>()</a:t>
            </a:r>
            <a:r>
              <a:rPr lang="fa-IR" sz="1600" dirty="0">
                <a:solidFill>
                  <a:schemeClr val="bg1"/>
                </a:solidFill>
                <a:cs typeface="B Nazanin" panose="00000400000000000000" pitchFamily="2" charset="-78"/>
              </a:rPr>
              <a:t> </a:t>
            </a:r>
            <a:r>
              <a:rPr lang="en-US" sz="1600" dirty="0">
                <a:solidFill>
                  <a:schemeClr val="bg1"/>
                </a:solidFill>
                <a:cs typeface="B Nazanin" panose="00000400000000000000" pitchFamily="2" charset="-78"/>
              </a:rPr>
              <a:t> </a:t>
            </a:r>
            <a:r>
              <a:rPr lang="fa-IR" sz="1600" dirty="0">
                <a:solidFill>
                  <a:schemeClr val="bg1"/>
                </a:solidFill>
                <a:cs typeface="B Nazanin" panose="00000400000000000000" pitchFamily="2" charset="-78"/>
              </a:rPr>
              <a:t>نیز استفاده می‌شود.</a:t>
            </a:r>
          </a:p>
          <a:p>
            <a:pPr algn="just" rtl="1">
              <a:lnSpc>
                <a:spcPct val="150000"/>
              </a:lnSpc>
            </a:pPr>
            <a:r>
              <a:rPr lang="en-US" sz="1600" dirty="0">
                <a:solidFill>
                  <a:schemeClr val="bg1"/>
                </a:solidFill>
                <a:cs typeface="B Nazanin" panose="00000400000000000000" pitchFamily="2" charset="-78"/>
              </a:rPr>
              <a:t>:</a:t>
            </a:r>
            <a:r>
              <a:rPr lang="en-US" sz="1600" dirty="0" err="1">
                <a:solidFill>
                  <a:schemeClr val="bg1"/>
                </a:solidFill>
                <a:cs typeface="B Nazanin" panose="00000400000000000000" pitchFamily="2" charset="-78"/>
              </a:rPr>
              <a:t>getpid</a:t>
            </a:r>
            <a:r>
              <a:rPr lang="en-US" sz="1600" dirty="0">
                <a:solidFill>
                  <a:schemeClr val="bg1"/>
                </a:solidFill>
                <a:cs typeface="B Nazanin" panose="00000400000000000000" pitchFamily="2" charset="-78"/>
              </a:rPr>
              <a:t>() </a:t>
            </a:r>
            <a:r>
              <a:rPr lang="fa-IR" sz="1600" dirty="0">
                <a:solidFill>
                  <a:schemeClr val="bg1"/>
                </a:solidFill>
                <a:cs typeface="B Nazanin" panose="00000400000000000000" pitchFamily="2" charset="-78"/>
              </a:rPr>
              <a:t>این تابع شناسه فرآیند جاری </a:t>
            </a:r>
            <a:r>
              <a:rPr lang="en-US" sz="1600" dirty="0">
                <a:solidFill>
                  <a:schemeClr val="bg1"/>
                </a:solidFill>
                <a:cs typeface="B Nazanin" panose="00000400000000000000" pitchFamily="2" charset="-78"/>
              </a:rPr>
              <a:t>Process ID </a:t>
            </a:r>
            <a:r>
              <a:rPr lang="fa-IR" sz="1600" dirty="0">
                <a:solidFill>
                  <a:schemeClr val="bg1"/>
                </a:solidFill>
                <a:cs typeface="B Nazanin" panose="00000400000000000000" pitchFamily="2" charset="-78"/>
              </a:rPr>
              <a:t>یا </a:t>
            </a:r>
            <a:r>
              <a:rPr lang="en-US" sz="1600" dirty="0">
                <a:solidFill>
                  <a:schemeClr val="bg1"/>
                </a:solidFill>
                <a:cs typeface="B Nazanin" panose="00000400000000000000" pitchFamily="2" charset="-78"/>
              </a:rPr>
              <a:t>PID</a:t>
            </a:r>
            <a:r>
              <a:rPr lang="fa-IR" sz="1600" dirty="0">
                <a:solidFill>
                  <a:schemeClr val="bg1"/>
                </a:solidFill>
                <a:cs typeface="B Nazanin" panose="00000400000000000000" pitchFamily="2" charset="-78"/>
              </a:rPr>
              <a:t> </a:t>
            </a:r>
            <a:r>
              <a:rPr lang="en-US" sz="1600" dirty="0">
                <a:solidFill>
                  <a:schemeClr val="bg1"/>
                </a:solidFill>
                <a:cs typeface="B Nazanin" panose="00000400000000000000" pitchFamily="2" charset="-78"/>
              </a:rPr>
              <a:t> </a:t>
            </a:r>
            <a:r>
              <a:rPr lang="fa-IR" sz="1600" dirty="0">
                <a:solidFill>
                  <a:schemeClr val="bg1"/>
                </a:solidFill>
                <a:cs typeface="B Nazanin" panose="00000400000000000000" pitchFamily="2" charset="-78"/>
              </a:rPr>
              <a:t>را برمی‌گرداند. هر فرآیند در سیستم‌عامل یک شناسه منحصر به فرد دارد که به آن </a:t>
            </a:r>
            <a:r>
              <a:rPr lang="en-US" sz="1600" dirty="0">
                <a:solidFill>
                  <a:schemeClr val="bg1"/>
                </a:solidFill>
                <a:cs typeface="B Nazanin" panose="00000400000000000000" pitchFamily="2" charset="-78"/>
              </a:rPr>
              <a:t>PID</a:t>
            </a:r>
            <a:r>
              <a:rPr lang="fa-IR" sz="1600" dirty="0">
                <a:solidFill>
                  <a:schemeClr val="bg1"/>
                </a:solidFill>
                <a:cs typeface="B Nazanin" panose="00000400000000000000" pitchFamily="2" charset="-78"/>
              </a:rPr>
              <a:t> </a:t>
            </a:r>
            <a:r>
              <a:rPr lang="en-US" sz="1600" dirty="0">
                <a:solidFill>
                  <a:schemeClr val="bg1"/>
                </a:solidFill>
                <a:cs typeface="B Nazanin" panose="00000400000000000000" pitchFamily="2" charset="-78"/>
              </a:rPr>
              <a:t> </a:t>
            </a:r>
            <a:r>
              <a:rPr lang="fa-IR" sz="1600" dirty="0">
                <a:solidFill>
                  <a:schemeClr val="bg1"/>
                </a:solidFill>
                <a:cs typeface="B Nazanin" panose="00000400000000000000" pitchFamily="2" charset="-78"/>
              </a:rPr>
              <a:t>می‌گویند. بنابراین، اگر چندین فرآیند همزمان اجرا شوند، </a:t>
            </a:r>
            <a:r>
              <a:rPr lang="en-US" sz="1600" dirty="0">
                <a:solidFill>
                  <a:schemeClr val="bg1"/>
                </a:solidFill>
                <a:cs typeface="B Nazanin" panose="00000400000000000000" pitchFamily="2" charset="-78"/>
              </a:rPr>
              <a:t>PID</a:t>
            </a:r>
            <a:r>
              <a:rPr lang="fa-IR" sz="1600" dirty="0">
                <a:solidFill>
                  <a:schemeClr val="bg1"/>
                </a:solidFill>
                <a:cs typeface="B Nazanin" panose="00000400000000000000" pitchFamily="2" charset="-78"/>
              </a:rPr>
              <a:t> </a:t>
            </a:r>
            <a:r>
              <a:rPr lang="en-US" sz="1600" dirty="0">
                <a:solidFill>
                  <a:schemeClr val="bg1"/>
                </a:solidFill>
                <a:cs typeface="B Nazanin" panose="00000400000000000000" pitchFamily="2" charset="-78"/>
              </a:rPr>
              <a:t> </a:t>
            </a:r>
            <a:r>
              <a:rPr lang="fa-IR" sz="1600" dirty="0">
                <a:solidFill>
                  <a:schemeClr val="bg1"/>
                </a:solidFill>
                <a:cs typeface="B Nazanin" panose="00000400000000000000" pitchFamily="2" charset="-78"/>
              </a:rPr>
              <a:t>آن‌ها متفاوت خواهد بود.</a:t>
            </a:r>
          </a:p>
          <a:p>
            <a:pPr algn="just" rtl="1">
              <a:lnSpc>
                <a:spcPct val="150000"/>
              </a:lnSpc>
            </a:pPr>
            <a:r>
              <a:rPr lang="fa-IR" sz="1600" dirty="0">
                <a:solidFill>
                  <a:schemeClr val="bg1"/>
                </a:solidFill>
                <a:cs typeface="B Nazanin" panose="00000400000000000000" pitchFamily="2" charset="-78"/>
              </a:rPr>
              <a:t>عملگر ^</a:t>
            </a:r>
            <a:r>
              <a:rPr lang="en-US" sz="1600" dirty="0">
                <a:solidFill>
                  <a:schemeClr val="bg1"/>
                </a:solidFill>
                <a:cs typeface="B Nazanin" panose="00000400000000000000" pitchFamily="2" charset="-78"/>
              </a:rPr>
              <a:t> :(XOR) </a:t>
            </a:r>
            <a:r>
              <a:rPr lang="fa-IR" sz="1600" dirty="0">
                <a:solidFill>
                  <a:schemeClr val="bg1"/>
                </a:solidFill>
                <a:cs typeface="B Nazanin" panose="00000400000000000000" pitchFamily="2" charset="-78"/>
              </a:rPr>
              <a:t>این عملگر منطقی به‌صورت بیتی دو مقدار را با هم مقایسه کرده و در صورت تفاوت در هر بیت، آن‌را به 1 تبدیل می‌کند. به‌عبارت دیگر، این عملگر دو عدد را از نظر بیتی ترکیب می‌کند.</a:t>
            </a:r>
            <a:endParaRPr lang="en-US" sz="1600" dirty="0">
              <a:solidFill>
                <a:schemeClr val="bg1"/>
              </a:solidFill>
              <a:cs typeface="B Nazanin" panose="00000400000000000000" pitchFamily="2" charset="-78"/>
            </a:endParaRPr>
          </a:p>
          <a:p>
            <a:pPr algn="just" rtl="1">
              <a:lnSpc>
                <a:spcPct val="150000"/>
              </a:lnSpc>
            </a:pPr>
            <a:r>
              <a:rPr lang="en-US" sz="1600" dirty="0">
                <a:solidFill>
                  <a:schemeClr val="bg1"/>
                </a:solidFill>
                <a:cs typeface="B Nazanin" panose="00000400000000000000" pitchFamily="2" charset="-78"/>
              </a:rPr>
              <a:t> :time(NULL) ^ </a:t>
            </a:r>
            <a:r>
              <a:rPr lang="en-US" sz="1600" dirty="0" err="1">
                <a:solidFill>
                  <a:schemeClr val="bg1"/>
                </a:solidFill>
                <a:cs typeface="B Nazanin" panose="00000400000000000000" pitchFamily="2" charset="-78"/>
              </a:rPr>
              <a:t>getpid</a:t>
            </a:r>
            <a:r>
              <a:rPr lang="en-US" sz="1600" dirty="0">
                <a:solidFill>
                  <a:schemeClr val="bg1"/>
                </a:solidFill>
                <a:cs typeface="B Nazanin" panose="00000400000000000000" pitchFamily="2" charset="-78"/>
              </a:rPr>
              <a:t>() </a:t>
            </a:r>
            <a:r>
              <a:rPr lang="fa-IR" sz="1600" dirty="0">
                <a:solidFill>
                  <a:schemeClr val="bg1"/>
                </a:solidFill>
                <a:cs typeface="B Nazanin" panose="00000400000000000000" pitchFamily="2" charset="-78"/>
              </a:rPr>
              <a:t>ترکیب زمان جاری و شناسه فرآیند جاری به‌وسیله عملگر </a:t>
            </a:r>
            <a:r>
              <a:rPr lang="en-US" sz="1600" dirty="0">
                <a:solidFill>
                  <a:schemeClr val="bg1"/>
                </a:solidFill>
                <a:cs typeface="B Nazanin" panose="00000400000000000000" pitchFamily="2" charset="-78"/>
              </a:rPr>
              <a:t> XOR </a:t>
            </a:r>
            <a:r>
              <a:rPr lang="fa-IR" sz="1600" dirty="0">
                <a:solidFill>
                  <a:schemeClr val="bg1"/>
                </a:solidFill>
                <a:cs typeface="B Nazanin" panose="00000400000000000000" pitchFamily="2" charset="-78"/>
              </a:rPr>
              <a:t>انجام می‌شود.</a:t>
            </a:r>
            <a:endParaRPr lang="en-US" sz="1600" dirty="0">
              <a:solidFill>
                <a:schemeClr val="bg1"/>
              </a:solidFill>
              <a:cs typeface="B Nazanin" panose="00000400000000000000" pitchFamily="2" charset="-78"/>
            </a:endParaRPr>
          </a:p>
          <a:p>
            <a:pPr algn="just" rtl="1">
              <a:lnSpc>
                <a:spcPct val="150000"/>
              </a:lnSpc>
            </a:pPr>
            <a:r>
              <a:rPr lang="fa-IR" sz="1600" dirty="0">
                <a:solidFill>
                  <a:schemeClr val="bg1"/>
                </a:solidFill>
                <a:cs typeface="B Nazanin" panose="00000400000000000000" pitchFamily="2" charset="-78"/>
              </a:rPr>
              <a:t>این ترکیب باعث می‌شود که </a:t>
            </a:r>
            <a:r>
              <a:rPr lang="en-US" sz="1600" dirty="0">
                <a:solidFill>
                  <a:schemeClr val="bg1"/>
                </a:solidFill>
                <a:cs typeface="B Nazanin" panose="00000400000000000000" pitchFamily="2" charset="-78"/>
              </a:rPr>
              <a:t> seed </a:t>
            </a:r>
            <a:r>
              <a:rPr lang="fa-IR" sz="1600" dirty="0">
                <a:solidFill>
                  <a:schemeClr val="bg1"/>
                </a:solidFill>
                <a:cs typeface="B Nazanin" panose="00000400000000000000" pitchFamily="2" charset="-78"/>
              </a:rPr>
              <a:t>تولید اعداد تصادفی نه تنها بر اساس زمان سیستم بلکه بر اساس شناسه فرآیند نیز متفاوت باشد. به‌این‌ترتیب، حتی اگر دو فرآیند در زمان مشابه شروع به اجرا کنند، با استفاده از </a:t>
            </a:r>
            <a:r>
              <a:rPr lang="en-US" sz="1600" dirty="0">
                <a:solidFill>
                  <a:schemeClr val="bg1"/>
                </a:solidFill>
                <a:cs typeface="B Nazanin" panose="00000400000000000000" pitchFamily="2" charset="-78"/>
              </a:rPr>
              <a:t> </a:t>
            </a:r>
            <a:r>
              <a:rPr lang="en-US" sz="1600" dirty="0" err="1">
                <a:solidFill>
                  <a:schemeClr val="bg1"/>
                </a:solidFill>
                <a:cs typeface="B Nazanin" panose="00000400000000000000" pitchFamily="2" charset="-78"/>
              </a:rPr>
              <a:t>getpid</a:t>
            </a:r>
            <a:r>
              <a:rPr lang="en-US" sz="1600" dirty="0">
                <a:solidFill>
                  <a:schemeClr val="bg1"/>
                </a:solidFill>
                <a:cs typeface="B Nazanin" panose="00000400000000000000" pitchFamily="2" charset="-78"/>
              </a:rPr>
              <a:t>()</a:t>
            </a:r>
            <a:r>
              <a:rPr lang="fa-IR" sz="1600" dirty="0">
                <a:solidFill>
                  <a:schemeClr val="bg1"/>
                </a:solidFill>
                <a:cs typeface="B Nazanin" panose="00000400000000000000" pitchFamily="2" charset="-78"/>
              </a:rPr>
              <a:t>یک </a:t>
            </a:r>
            <a:r>
              <a:rPr lang="en-US" sz="1600" dirty="0">
                <a:solidFill>
                  <a:schemeClr val="bg1"/>
                </a:solidFill>
                <a:cs typeface="B Nazanin" panose="00000400000000000000" pitchFamily="2" charset="-78"/>
              </a:rPr>
              <a:t>seed </a:t>
            </a:r>
            <a:r>
              <a:rPr lang="fa-IR" sz="1600" dirty="0">
                <a:solidFill>
                  <a:schemeClr val="bg1"/>
                </a:solidFill>
                <a:cs typeface="B Nazanin" panose="00000400000000000000" pitchFamily="2" charset="-78"/>
              </a:rPr>
              <a:t>مختلف به‌دست می‌آید.</a:t>
            </a:r>
            <a:endParaRPr lang="en-US" sz="1600" dirty="0">
              <a:solidFill>
                <a:schemeClr val="bg1"/>
              </a:solidFill>
              <a:cs typeface="B Nazanin" panose="00000400000000000000" pitchFamily="2" charset="-78"/>
            </a:endParaRPr>
          </a:p>
        </p:txBody>
      </p:sp>
    </p:spTree>
    <p:extLst>
      <p:ext uri="{BB962C8B-B14F-4D97-AF65-F5344CB8AC3E}">
        <p14:creationId xmlns:p14="http://schemas.microsoft.com/office/powerpoint/2010/main" val="1518825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BB2F46-7212-3611-E5EE-2D452CB508B7}"/>
              </a:ext>
            </a:extLst>
          </p:cNvPr>
          <p:cNvSpPr txBox="1"/>
          <p:nvPr/>
        </p:nvSpPr>
        <p:spPr>
          <a:xfrm>
            <a:off x="1485900" y="910709"/>
            <a:ext cx="6541888" cy="3062377"/>
          </a:xfrm>
          <a:prstGeom prst="rect">
            <a:avLst/>
          </a:prstGeom>
          <a:noFill/>
        </p:spPr>
        <p:txBody>
          <a:bodyPr wrap="square">
            <a:spAutoFit/>
          </a:bodyPr>
          <a:lstStyle/>
          <a:p>
            <a:pPr algn="just" rtl="1">
              <a:lnSpc>
                <a:spcPct val="150000"/>
              </a:lnSpc>
            </a:pPr>
            <a:r>
              <a:rPr lang="fa-IR" sz="1800" b="1" dirty="0">
                <a:solidFill>
                  <a:schemeClr val="bg1"/>
                </a:solidFill>
                <a:cs typeface="B Nazanin" panose="00000400000000000000" pitchFamily="2" charset="-78"/>
              </a:rPr>
              <a:t>مثال</a:t>
            </a:r>
            <a:endParaRPr lang="en-US" sz="1800" b="1" dirty="0">
              <a:solidFill>
                <a:schemeClr val="bg1"/>
              </a:solidFill>
              <a:cs typeface="B Nazanin" panose="00000400000000000000" pitchFamily="2" charset="-78"/>
            </a:endParaRPr>
          </a:p>
          <a:p>
            <a:pPr algn="just" rtl="1">
              <a:lnSpc>
                <a:spcPct val="150000"/>
              </a:lnSpc>
            </a:pPr>
            <a:r>
              <a:rPr lang="fa-IR" sz="1600" dirty="0">
                <a:solidFill>
                  <a:schemeClr val="bg1"/>
                </a:solidFill>
                <a:cs typeface="B Nazanin" panose="00000400000000000000" pitchFamily="2" charset="-78"/>
              </a:rPr>
              <a:t>فرض کنید که دو فرآیند فرزند به‌طور همزمان از یک برنامه استفاده می‌کنند:</a:t>
            </a:r>
            <a:endParaRPr lang="en-US" sz="1600" dirty="0">
              <a:solidFill>
                <a:schemeClr val="bg1"/>
              </a:solidFill>
              <a:cs typeface="B Nazanin" panose="00000400000000000000" pitchFamily="2" charset="-78"/>
            </a:endParaRPr>
          </a:p>
          <a:p>
            <a:pPr algn="just" rtl="1">
              <a:lnSpc>
                <a:spcPct val="150000"/>
              </a:lnSpc>
            </a:pPr>
            <a:r>
              <a:rPr lang="fa-IR" sz="1600" dirty="0">
                <a:solidFill>
                  <a:schemeClr val="bg1"/>
                </a:solidFill>
                <a:cs typeface="B Nazanin" panose="00000400000000000000" pitchFamily="2" charset="-78"/>
              </a:rPr>
              <a:t>در فرآیند اول: </a:t>
            </a:r>
            <a:r>
              <a:rPr lang="en-US" sz="1600" dirty="0">
                <a:solidFill>
                  <a:schemeClr val="bg1"/>
                </a:solidFill>
                <a:cs typeface="B Nazanin" panose="00000400000000000000" pitchFamily="2" charset="-78"/>
              </a:rPr>
              <a:t> time(NULL) </a:t>
            </a:r>
            <a:r>
              <a:rPr lang="fa-IR" sz="1600" dirty="0">
                <a:solidFill>
                  <a:schemeClr val="bg1"/>
                </a:solidFill>
                <a:cs typeface="B Nazanin" panose="00000400000000000000" pitchFamily="2" charset="-78"/>
              </a:rPr>
              <a:t>برابر با 1700000000 و </a:t>
            </a:r>
            <a:r>
              <a:rPr lang="en-US" sz="1600" dirty="0">
                <a:solidFill>
                  <a:schemeClr val="bg1"/>
                </a:solidFill>
                <a:cs typeface="B Nazanin" panose="00000400000000000000" pitchFamily="2" charset="-78"/>
              </a:rPr>
              <a:t> </a:t>
            </a:r>
            <a:r>
              <a:rPr lang="en-US" sz="1600" dirty="0" err="1">
                <a:solidFill>
                  <a:schemeClr val="bg1"/>
                </a:solidFill>
                <a:cs typeface="B Nazanin" panose="00000400000000000000" pitchFamily="2" charset="-78"/>
              </a:rPr>
              <a:t>getpid</a:t>
            </a:r>
            <a:r>
              <a:rPr lang="en-US" sz="1600" dirty="0">
                <a:solidFill>
                  <a:schemeClr val="bg1"/>
                </a:solidFill>
                <a:cs typeface="B Nazanin" panose="00000400000000000000" pitchFamily="2" charset="-78"/>
              </a:rPr>
              <a:t>() </a:t>
            </a:r>
            <a:r>
              <a:rPr lang="fa-IR" sz="1600" dirty="0">
                <a:solidFill>
                  <a:schemeClr val="bg1"/>
                </a:solidFill>
                <a:cs typeface="B Nazanin" panose="00000400000000000000" pitchFamily="2" charset="-78"/>
              </a:rPr>
              <a:t>برابر با 12345 باشد. بنابراین </a:t>
            </a:r>
            <a:r>
              <a:rPr lang="en-US" sz="1600" dirty="0">
                <a:solidFill>
                  <a:schemeClr val="bg1"/>
                </a:solidFill>
                <a:cs typeface="B Nazanin" panose="00000400000000000000" pitchFamily="2" charset="-78"/>
              </a:rPr>
              <a:t> </a:t>
            </a:r>
            <a:r>
              <a:rPr lang="fa-IR" sz="1600" dirty="0">
                <a:solidFill>
                  <a:schemeClr val="bg1"/>
                </a:solidFill>
                <a:cs typeface="B Nazanin" panose="00000400000000000000" pitchFamily="2" charset="-78"/>
              </a:rPr>
              <a:t> </a:t>
            </a:r>
            <a:r>
              <a:rPr lang="en-US" sz="1600" dirty="0">
                <a:solidFill>
                  <a:schemeClr val="bg1"/>
                </a:solidFill>
                <a:cs typeface="B Nazanin" panose="00000400000000000000" pitchFamily="2" charset="-78"/>
              </a:rPr>
              <a:t> seed </a:t>
            </a:r>
            <a:r>
              <a:rPr lang="fa-IR" sz="1600" dirty="0">
                <a:solidFill>
                  <a:schemeClr val="bg1"/>
                </a:solidFill>
                <a:cs typeface="B Nazanin" panose="00000400000000000000" pitchFamily="2" charset="-78"/>
              </a:rPr>
              <a:t>برای این فرآیند 1700000000 ^ 12345 خواهد بود.</a:t>
            </a:r>
            <a:endParaRPr lang="en-US" sz="1600" dirty="0">
              <a:solidFill>
                <a:schemeClr val="bg1"/>
              </a:solidFill>
              <a:cs typeface="B Nazanin" panose="00000400000000000000" pitchFamily="2" charset="-78"/>
            </a:endParaRPr>
          </a:p>
          <a:p>
            <a:pPr algn="just" rtl="1">
              <a:lnSpc>
                <a:spcPct val="150000"/>
              </a:lnSpc>
            </a:pPr>
            <a:r>
              <a:rPr lang="fa-IR" sz="1600" dirty="0">
                <a:solidFill>
                  <a:schemeClr val="bg1"/>
                </a:solidFill>
                <a:cs typeface="B Nazanin" panose="00000400000000000000" pitchFamily="2" charset="-78"/>
              </a:rPr>
              <a:t>در فرآیند دوم: </a:t>
            </a:r>
            <a:r>
              <a:rPr lang="en-US" sz="1600" dirty="0">
                <a:solidFill>
                  <a:schemeClr val="bg1"/>
                </a:solidFill>
                <a:cs typeface="B Nazanin" panose="00000400000000000000" pitchFamily="2" charset="-78"/>
              </a:rPr>
              <a:t> time(NULL) </a:t>
            </a:r>
            <a:r>
              <a:rPr lang="fa-IR" sz="1600" dirty="0">
                <a:solidFill>
                  <a:schemeClr val="bg1"/>
                </a:solidFill>
                <a:cs typeface="B Nazanin" panose="00000400000000000000" pitchFamily="2" charset="-78"/>
              </a:rPr>
              <a:t>همان مقدار 1700000000 و </a:t>
            </a:r>
            <a:r>
              <a:rPr lang="en-US" sz="1600" dirty="0">
                <a:solidFill>
                  <a:schemeClr val="bg1"/>
                </a:solidFill>
                <a:cs typeface="B Nazanin" panose="00000400000000000000" pitchFamily="2" charset="-78"/>
              </a:rPr>
              <a:t> </a:t>
            </a:r>
            <a:r>
              <a:rPr lang="en-US" sz="1600" dirty="0" err="1">
                <a:solidFill>
                  <a:schemeClr val="bg1"/>
                </a:solidFill>
                <a:cs typeface="B Nazanin" panose="00000400000000000000" pitchFamily="2" charset="-78"/>
              </a:rPr>
              <a:t>getpid</a:t>
            </a:r>
            <a:r>
              <a:rPr lang="en-US" sz="1600" dirty="0">
                <a:solidFill>
                  <a:schemeClr val="bg1"/>
                </a:solidFill>
                <a:cs typeface="B Nazanin" panose="00000400000000000000" pitchFamily="2" charset="-78"/>
              </a:rPr>
              <a:t>()</a:t>
            </a:r>
            <a:r>
              <a:rPr lang="fa-IR" sz="1600" dirty="0">
                <a:solidFill>
                  <a:schemeClr val="bg1"/>
                </a:solidFill>
                <a:cs typeface="B Nazanin" panose="00000400000000000000" pitchFamily="2" charset="-78"/>
              </a:rPr>
              <a:t>برابر با 12346 باشد. بنابراین </a:t>
            </a:r>
            <a:r>
              <a:rPr lang="en-US" sz="1600" dirty="0">
                <a:solidFill>
                  <a:schemeClr val="bg1"/>
                </a:solidFill>
                <a:cs typeface="B Nazanin" panose="00000400000000000000" pitchFamily="2" charset="-78"/>
              </a:rPr>
              <a:t> seed</a:t>
            </a:r>
            <a:r>
              <a:rPr lang="fa-IR" sz="1600" dirty="0">
                <a:solidFill>
                  <a:schemeClr val="bg1"/>
                </a:solidFill>
                <a:cs typeface="B Nazanin" panose="00000400000000000000" pitchFamily="2" charset="-78"/>
              </a:rPr>
              <a:t>برای این فرآیند 1700000000 ^ 12346 خواهد بود.</a:t>
            </a:r>
            <a:endParaRPr lang="en-US" sz="1600" dirty="0">
              <a:solidFill>
                <a:schemeClr val="bg1"/>
              </a:solidFill>
              <a:cs typeface="B Nazanin" panose="00000400000000000000" pitchFamily="2" charset="-78"/>
            </a:endParaRPr>
          </a:p>
          <a:p>
            <a:pPr algn="just" rtl="1">
              <a:lnSpc>
                <a:spcPct val="150000"/>
              </a:lnSpc>
            </a:pPr>
            <a:r>
              <a:rPr lang="fa-IR" sz="1600" dirty="0">
                <a:solidFill>
                  <a:schemeClr val="bg1"/>
                </a:solidFill>
                <a:cs typeface="B Nazanin" panose="00000400000000000000" pitchFamily="2" charset="-78"/>
              </a:rPr>
              <a:t>در اینجا با اینکه </a:t>
            </a:r>
            <a:r>
              <a:rPr lang="en-US" sz="1600" dirty="0">
                <a:solidFill>
                  <a:schemeClr val="bg1"/>
                </a:solidFill>
                <a:cs typeface="B Nazanin" panose="00000400000000000000" pitchFamily="2" charset="-78"/>
              </a:rPr>
              <a:t>time(NULL) </a:t>
            </a:r>
            <a:r>
              <a:rPr lang="fa-IR" sz="1600" dirty="0">
                <a:solidFill>
                  <a:schemeClr val="bg1"/>
                </a:solidFill>
                <a:cs typeface="B Nazanin" panose="00000400000000000000" pitchFamily="2" charset="-78"/>
              </a:rPr>
              <a:t> مشابه است (چون فرآیندها تقریباً همزمان اجرا می‌شوند)، استفاده از </a:t>
            </a:r>
            <a:r>
              <a:rPr lang="en-US" sz="1600" dirty="0" err="1">
                <a:solidFill>
                  <a:schemeClr val="bg1"/>
                </a:solidFill>
                <a:cs typeface="B Nazanin" panose="00000400000000000000" pitchFamily="2" charset="-78"/>
              </a:rPr>
              <a:t>getpid</a:t>
            </a:r>
            <a:r>
              <a:rPr lang="en-US" sz="1600" dirty="0">
                <a:solidFill>
                  <a:schemeClr val="bg1"/>
                </a:solidFill>
                <a:cs typeface="B Nazanin" panose="00000400000000000000" pitchFamily="2" charset="-78"/>
              </a:rPr>
              <a:t>() </a:t>
            </a:r>
            <a:r>
              <a:rPr lang="fa-IR" sz="1600" dirty="0">
                <a:solidFill>
                  <a:schemeClr val="bg1"/>
                </a:solidFill>
                <a:cs typeface="B Nazanin" panose="00000400000000000000" pitchFamily="2" charset="-78"/>
              </a:rPr>
              <a:t> باعث می‌شود که دنباله تصادفی هر فرآیند متفاوت باشد.</a:t>
            </a:r>
            <a:endParaRPr lang="en-US" sz="1600" dirty="0">
              <a:solidFill>
                <a:schemeClr val="bg1"/>
              </a:solidFill>
              <a:cs typeface="B Nazanin" panose="00000400000000000000" pitchFamily="2" charset="-78"/>
            </a:endParaRPr>
          </a:p>
        </p:txBody>
      </p:sp>
    </p:spTree>
    <p:extLst>
      <p:ext uri="{BB962C8B-B14F-4D97-AF65-F5344CB8AC3E}">
        <p14:creationId xmlns:p14="http://schemas.microsoft.com/office/powerpoint/2010/main" val="551976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7482B-0624-04EF-FAA0-492A4E531D7E}"/>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379D1AF-EBFF-9088-7BBC-C5EB9DD31FDC}"/>
              </a:ext>
            </a:extLst>
          </p:cNvPr>
          <p:cNvGraphicFramePr>
            <a:graphicFrameLocks noGrp="1"/>
          </p:cNvGraphicFramePr>
          <p:nvPr>
            <p:extLst>
              <p:ext uri="{D42A27DB-BD31-4B8C-83A1-F6EECF244321}">
                <p14:modId xmlns:p14="http://schemas.microsoft.com/office/powerpoint/2010/main" val="1466072738"/>
              </p:ext>
            </p:extLst>
          </p:nvPr>
        </p:nvGraphicFramePr>
        <p:xfrm>
          <a:off x="1559718" y="1118394"/>
          <a:ext cx="6096000" cy="741680"/>
        </p:xfrm>
        <a:graphic>
          <a:graphicData uri="http://schemas.openxmlformats.org/drawingml/2006/table">
            <a:tbl>
              <a:tblPr bandRow="1">
                <a:tableStyleId>{491BF2CF-0D60-4C8C-BB81-358FCF301B68}</a:tableStyleId>
              </a:tblPr>
              <a:tblGrid>
                <a:gridCol w="1524000">
                  <a:extLst>
                    <a:ext uri="{9D8B030D-6E8A-4147-A177-3AD203B41FA5}">
                      <a16:colId xmlns:a16="http://schemas.microsoft.com/office/drawing/2014/main" val="382520538"/>
                    </a:ext>
                  </a:extLst>
                </a:gridCol>
                <a:gridCol w="1524000">
                  <a:extLst>
                    <a:ext uri="{9D8B030D-6E8A-4147-A177-3AD203B41FA5}">
                      <a16:colId xmlns:a16="http://schemas.microsoft.com/office/drawing/2014/main" val="2161602862"/>
                    </a:ext>
                  </a:extLst>
                </a:gridCol>
                <a:gridCol w="1524000">
                  <a:extLst>
                    <a:ext uri="{9D8B030D-6E8A-4147-A177-3AD203B41FA5}">
                      <a16:colId xmlns:a16="http://schemas.microsoft.com/office/drawing/2014/main" val="1910763270"/>
                    </a:ext>
                  </a:extLst>
                </a:gridCol>
                <a:gridCol w="1524000">
                  <a:extLst>
                    <a:ext uri="{9D8B030D-6E8A-4147-A177-3AD203B41FA5}">
                      <a16:colId xmlns:a16="http://schemas.microsoft.com/office/drawing/2014/main" val="4109579128"/>
                    </a:ext>
                  </a:extLst>
                </a:gridCol>
              </a:tblGrid>
              <a:tr h="370840">
                <a:tc>
                  <a:txBody>
                    <a:bodyPr/>
                    <a:lstStyle/>
                    <a:p>
                      <a:pPr algn="ctr"/>
                      <a:r>
                        <a:rPr lang="fa-IR" dirty="0"/>
                        <a:t>500000</a:t>
                      </a:r>
                      <a:endParaRPr lang="en-US" dirty="0"/>
                    </a:p>
                  </a:txBody>
                  <a:tcPr anchor="ctr"/>
                </a:tc>
                <a:tc>
                  <a:txBody>
                    <a:bodyPr/>
                    <a:lstStyle/>
                    <a:p>
                      <a:pPr algn="ctr"/>
                      <a:r>
                        <a:rPr lang="fa-IR" dirty="0"/>
                        <a:t>50000</a:t>
                      </a:r>
                      <a:endParaRPr lang="en-US" dirty="0"/>
                    </a:p>
                  </a:txBody>
                  <a:tcPr anchor="ctr"/>
                </a:tc>
                <a:tc>
                  <a:txBody>
                    <a:bodyPr/>
                    <a:lstStyle/>
                    <a:p>
                      <a:pPr algn="ctr"/>
                      <a:r>
                        <a:rPr lang="fa-IR" dirty="0"/>
                        <a:t>5000</a:t>
                      </a:r>
                      <a:endParaRPr lang="en-US" dirty="0"/>
                    </a:p>
                  </a:txBody>
                  <a:tcPr anchor="ctr"/>
                </a:tc>
                <a:tc>
                  <a:txBody>
                    <a:bodyPr/>
                    <a:lstStyle/>
                    <a:p>
                      <a:pPr algn="ctr"/>
                      <a:r>
                        <a:rPr lang="fa-IR" dirty="0"/>
                        <a:t>تعداد نمونه</a:t>
                      </a:r>
                      <a:endParaRPr lang="en-US" dirty="0"/>
                    </a:p>
                  </a:txBody>
                  <a:tcPr anchor="ctr"/>
                </a:tc>
                <a:extLst>
                  <a:ext uri="{0D108BD9-81ED-4DB2-BD59-A6C34878D82A}">
                    <a16:rowId xmlns:a16="http://schemas.microsoft.com/office/drawing/2014/main" val="3394505515"/>
                  </a:ext>
                </a:extLst>
              </a:tr>
              <a:tr h="370840">
                <a:tc>
                  <a:txBody>
                    <a:bodyPr/>
                    <a:lstStyle/>
                    <a:p>
                      <a:pPr algn="ctr"/>
                      <a:r>
                        <a:rPr lang="en-US" dirty="0"/>
                        <a:t>0m0.024s</a:t>
                      </a:r>
                    </a:p>
                  </a:txBody>
                  <a:tcPr anchor="ctr"/>
                </a:tc>
                <a:tc>
                  <a:txBody>
                    <a:bodyPr/>
                    <a:lstStyle/>
                    <a:p>
                      <a:pPr algn="ctr"/>
                      <a:r>
                        <a:rPr lang="en-US" dirty="0"/>
                        <a:t>0m0.005s</a:t>
                      </a:r>
                    </a:p>
                  </a:txBody>
                  <a:tcPr anchor="ctr"/>
                </a:tc>
                <a:tc>
                  <a:txBody>
                    <a:bodyPr/>
                    <a:lstStyle/>
                    <a:p>
                      <a:pPr algn="ctr"/>
                      <a:r>
                        <a:rPr lang="en-US" dirty="0"/>
                        <a:t>0m0.003s</a:t>
                      </a:r>
                    </a:p>
                  </a:txBody>
                  <a:tcPr anchor="ctr"/>
                </a:tc>
                <a:tc>
                  <a:txBody>
                    <a:bodyPr/>
                    <a:lstStyle/>
                    <a:p>
                      <a:pPr algn="ctr"/>
                      <a:r>
                        <a:rPr lang="fa-IR" dirty="0"/>
                        <a:t>زمان اجرا</a:t>
                      </a:r>
                      <a:endParaRPr lang="en-US" dirty="0"/>
                    </a:p>
                  </a:txBody>
                  <a:tcPr anchor="ctr"/>
                </a:tc>
                <a:extLst>
                  <a:ext uri="{0D108BD9-81ED-4DB2-BD59-A6C34878D82A}">
                    <a16:rowId xmlns:a16="http://schemas.microsoft.com/office/drawing/2014/main" val="604500600"/>
                  </a:ext>
                </a:extLst>
              </a:tr>
            </a:tbl>
          </a:graphicData>
        </a:graphic>
      </p:graphicFrame>
      <p:pic>
        <p:nvPicPr>
          <p:cNvPr id="4" name="Picture 3">
            <a:extLst>
              <a:ext uri="{FF2B5EF4-FFF2-40B4-BE49-F238E27FC236}">
                <a16:creationId xmlns:a16="http://schemas.microsoft.com/office/drawing/2014/main" id="{874BC0C1-DA98-83CC-2BBE-171B3D67DA25}"/>
              </a:ext>
            </a:extLst>
          </p:cNvPr>
          <p:cNvPicPr>
            <a:picLocks noChangeAspect="1"/>
          </p:cNvPicPr>
          <p:nvPr/>
        </p:nvPicPr>
        <p:blipFill>
          <a:blip r:embed="rId2"/>
          <a:stretch>
            <a:fillRect/>
          </a:stretch>
        </p:blipFill>
        <p:spPr>
          <a:xfrm>
            <a:off x="6163435" y="2698836"/>
            <a:ext cx="2487645" cy="1865734"/>
          </a:xfrm>
          <a:prstGeom prst="rect">
            <a:avLst/>
          </a:prstGeom>
        </p:spPr>
      </p:pic>
      <p:pic>
        <p:nvPicPr>
          <p:cNvPr id="8" name="Picture 7">
            <a:extLst>
              <a:ext uri="{FF2B5EF4-FFF2-40B4-BE49-F238E27FC236}">
                <a16:creationId xmlns:a16="http://schemas.microsoft.com/office/drawing/2014/main" id="{BA9E9CFB-E5B8-E1F9-A0BC-B4EEA6708499}"/>
              </a:ext>
            </a:extLst>
          </p:cNvPr>
          <p:cNvPicPr>
            <a:picLocks noChangeAspect="1"/>
          </p:cNvPicPr>
          <p:nvPr/>
        </p:nvPicPr>
        <p:blipFill>
          <a:blip r:embed="rId3"/>
          <a:stretch>
            <a:fillRect/>
          </a:stretch>
        </p:blipFill>
        <p:spPr>
          <a:xfrm>
            <a:off x="3281742" y="2698836"/>
            <a:ext cx="2487645" cy="1865734"/>
          </a:xfrm>
          <a:prstGeom prst="rect">
            <a:avLst/>
          </a:prstGeom>
        </p:spPr>
      </p:pic>
      <p:pic>
        <p:nvPicPr>
          <p:cNvPr id="11" name="Picture 10">
            <a:extLst>
              <a:ext uri="{FF2B5EF4-FFF2-40B4-BE49-F238E27FC236}">
                <a16:creationId xmlns:a16="http://schemas.microsoft.com/office/drawing/2014/main" id="{685350C3-3F22-E72E-F342-A82E3181A0F3}"/>
              </a:ext>
            </a:extLst>
          </p:cNvPr>
          <p:cNvPicPr>
            <a:picLocks noChangeAspect="1"/>
          </p:cNvPicPr>
          <p:nvPr/>
        </p:nvPicPr>
        <p:blipFill>
          <a:blip r:embed="rId4"/>
          <a:stretch>
            <a:fillRect/>
          </a:stretch>
        </p:blipFill>
        <p:spPr>
          <a:xfrm>
            <a:off x="400049" y="2698836"/>
            <a:ext cx="2487645" cy="1865734"/>
          </a:xfrm>
          <a:prstGeom prst="rect">
            <a:avLst/>
          </a:prstGeom>
        </p:spPr>
      </p:pic>
      <p:sp>
        <p:nvSpPr>
          <p:cNvPr id="13" name="TextBox 12">
            <a:extLst>
              <a:ext uri="{FF2B5EF4-FFF2-40B4-BE49-F238E27FC236}">
                <a16:creationId xmlns:a16="http://schemas.microsoft.com/office/drawing/2014/main" id="{316E1F6E-A39F-0107-0427-BDC91D849ACA}"/>
              </a:ext>
            </a:extLst>
          </p:cNvPr>
          <p:cNvSpPr txBox="1"/>
          <p:nvPr/>
        </p:nvSpPr>
        <p:spPr>
          <a:xfrm>
            <a:off x="2616398" y="287949"/>
            <a:ext cx="5761434" cy="307777"/>
          </a:xfrm>
          <a:prstGeom prst="rect">
            <a:avLst/>
          </a:prstGeom>
          <a:noFill/>
        </p:spPr>
        <p:txBody>
          <a:bodyPr wrap="square">
            <a:spAutoFit/>
          </a:bodyPr>
          <a:lstStyle/>
          <a:p>
            <a:pPr algn="r" rtl="1"/>
            <a:r>
              <a:rPr lang="en-US" sz="1400" b="1" dirty="0" err="1">
                <a:solidFill>
                  <a:schemeClr val="bg1"/>
                </a:solidFill>
              </a:rPr>
              <a:t>MultiProsecc</a:t>
            </a:r>
            <a:endParaRPr lang="en-US" sz="1400" b="1" dirty="0">
              <a:solidFill>
                <a:schemeClr val="bg1"/>
              </a:solidFill>
            </a:endParaRPr>
          </a:p>
        </p:txBody>
      </p:sp>
    </p:spTree>
    <p:extLst>
      <p:ext uri="{BB962C8B-B14F-4D97-AF65-F5344CB8AC3E}">
        <p14:creationId xmlns:p14="http://schemas.microsoft.com/office/powerpoint/2010/main" val="2467189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F9CE137-E02E-A5B4-5C04-B0868523EBD1}"/>
              </a:ext>
            </a:extLst>
          </p:cNvPr>
          <p:cNvGraphicFramePr>
            <a:graphicFrameLocks noGrp="1"/>
          </p:cNvGraphicFramePr>
          <p:nvPr>
            <p:extLst>
              <p:ext uri="{D42A27DB-BD31-4B8C-83A1-F6EECF244321}">
                <p14:modId xmlns:p14="http://schemas.microsoft.com/office/powerpoint/2010/main" val="2452963188"/>
              </p:ext>
            </p:extLst>
          </p:nvPr>
        </p:nvGraphicFramePr>
        <p:xfrm>
          <a:off x="1524000" y="1168400"/>
          <a:ext cx="6096000" cy="741680"/>
        </p:xfrm>
        <a:graphic>
          <a:graphicData uri="http://schemas.openxmlformats.org/drawingml/2006/table">
            <a:tbl>
              <a:tblPr bandRow="1">
                <a:tableStyleId>{491BF2CF-0D60-4C8C-BB81-358FCF301B68}</a:tableStyleId>
              </a:tblPr>
              <a:tblGrid>
                <a:gridCol w="1524000">
                  <a:extLst>
                    <a:ext uri="{9D8B030D-6E8A-4147-A177-3AD203B41FA5}">
                      <a16:colId xmlns:a16="http://schemas.microsoft.com/office/drawing/2014/main" val="382520538"/>
                    </a:ext>
                  </a:extLst>
                </a:gridCol>
                <a:gridCol w="1524000">
                  <a:extLst>
                    <a:ext uri="{9D8B030D-6E8A-4147-A177-3AD203B41FA5}">
                      <a16:colId xmlns:a16="http://schemas.microsoft.com/office/drawing/2014/main" val="2161602862"/>
                    </a:ext>
                  </a:extLst>
                </a:gridCol>
                <a:gridCol w="1524000">
                  <a:extLst>
                    <a:ext uri="{9D8B030D-6E8A-4147-A177-3AD203B41FA5}">
                      <a16:colId xmlns:a16="http://schemas.microsoft.com/office/drawing/2014/main" val="1910763270"/>
                    </a:ext>
                  </a:extLst>
                </a:gridCol>
                <a:gridCol w="1524000">
                  <a:extLst>
                    <a:ext uri="{9D8B030D-6E8A-4147-A177-3AD203B41FA5}">
                      <a16:colId xmlns:a16="http://schemas.microsoft.com/office/drawing/2014/main" val="4109579128"/>
                    </a:ext>
                  </a:extLst>
                </a:gridCol>
              </a:tblGrid>
              <a:tr h="370840">
                <a:tc>
                  <a:txBody>
                    <a:bodyPr/>
                    <a:lstStyle/>
                    <a:p>
                      <a:pPr algn="ctr"/>
                      <a:r>
                        <a:rPr lang="fa-IR" dirty="0"/>
                        <a:t>500000</a:t>
                      </a:r>
                      <a:endParaRPr lang="en-US" dirty="0"/>
                    </a:p>
                  </a:txBody>
                  <a:tcPr anchor="ctr"/>
                </a:tc>
                <a:tc>
                  <a:txBody>
                    <a:bodyPr/>
                    <a:lstStyle/>
                    <a:p>
                      <a:pPr algn="ctr"/>
                      <a:r>
                        <a:rPr lang="fa-IR" dirty="0"/>
                        <a:t>50000</a:t>
                      </a:r>
                      <a:endParaRPr lang="en-US" dirty="0"/>
                    </a:p>
                  </a:txBody>
                  <a:tcPr anchor="ctr"/>
                </a:tc>
                <a:tc>
                  <a:txBody>
                    <a:bodyPr/>
                    <a:lstStyle/>
                    <a:p>
                      <a:pPr algn="ctr"/>
                      <a:r>
                        <a:rPr lang="fa-IR" dirty="0"/>
                        <a:t>5000</a:t>
                      </a:r>
                      <a:endParaRPr lang="en-US" dirty="0"/>
                    </a:p>
                  </a:txBody>
                  <a:tcPr anchor="ctr"/>
                </a:tc>
                <a:tc>
                  <a:txBody>
                    <a:bodyPr/>
                    <a:lstStyle/>
                    <a:p>
                      <a:pPr algn="ctr"/>
                      <a:r>
                        <a:rPr lang="fa-IR" dirty="0"/>
                        <a:t>تعداد نمونه</a:t>
                      </a:r>
                      <a:endParaRPr lang="en-US" dirty="0"/>
                    </a:p>
                  </a:txBody>
                  <a:tcPr anchor="ctr"/>
                </a:tc>
                <a:extLst>
                  <a:ext uri="{0D108BD9-81ED-4DB2-BD59-A6C34878D82A}">
                    <a16:rowId xmlns:a16="http://schemas.microsoft.com/office/drawing/2014/main" val="3394505515"/>
                  </a:ext>
                </a:extLst>
              </a:tr>
              <a:tr h="370840">
                <a:tc>
                  <a:txBody>
                    <a:bodyPr/>
                    <a:lstStyle/>
                    <a:p>
                      <a:pPr algn="ctr"/>
                      <a:r>
                        <a:rPr lang="en-US" dirty="0"/>
                        <a:t>0m0.078s</a:t>
                      </a:r>
                    </a:p>
                  </a:txBody>
                  <a:tcPr anchor="ctr"/>
                </a:tc>
                <a:tc>
                  <a:txBody>
                    <a:bodyPr/>
                    <a:lstStyle/>
                    <a:p>
                      <a:pPr algn="ctr"/>
                      <a:r>
                        <a:rPr lang="en-US" dirty="0"/>
                        <a:t>0m0.011s</a:t>
                      </a:r>
                    </a:p>
                  </a:txBody>
                  <a:tcPr anchor="ctr"/>
                </a:tc>
                <a:tc>
                  <a:txBody>
                    <a:bodyPr/>
                    <a:lstStyle/>
                    <a:p>
                      <a:pPr algn="ctr"/>
                      <a:r>
                        <a:rPr lang="en-US" dirty="0"/>
                        <a:t>0m0.004s</a:t>
                      </a:r>
                    </a:p>
                  </a:txBody>
                  <a:tcPr anchor="ctr"/>
                </a:tc>
                <a:tc>
                  <a:txBody>
                    <a:bodyPr/>
                    <a:lstStyle/>
                    <a:p>
                      <a:pPr algn="ctr"/>
                      <a:r>
                        <a:rPr lang="fa-IR" dirty="0"/>
                        <a:t>زمان اجرا</a:t>
                      </a:r>
                      <a:endParaRPr lang="en-US" dirty="0"/>
                    </a:p>
                  </a:txBody>
                  <a:tcPr anchor="ctr"/>
                </a:tc>
                <a:extLst>
                  <a:ext uri="{0D108BD9-81ED-4DB2-BD59-A6C34878D82A}">
                    <a16:rowId xmlns:a16="http://schemas.microsoft.com/office/drawing/2014/main" val="604500600"/>
                  </a:ext>
                </a:extLst>
              </a:tr>
            </a:tbl>
          </a:graphicData>
        </a:graphic>
      </p:graphicFrame>
      <p:sp>
        <p:nvSpPr>
          <p:cNvPr id="4" name="TextBox 3">
            <a:extLst>
              <a:ext uri="{FF2B5EF4-FFF2-40B4-BE49-F238E27FC236}">
                <a16:creationId xmlns:a16="http://schemas.microsoft.com/office/drawing/2014/main" id="{73EF5B38-0B0B-D759-7745-8B0226EEFBA4}"/>
              </a:ext>
            </a:extLst>
          </p:cNvPr>
          <p:cNvSpPr txBox="1"/>
          <p:nvPr/>
        </p:nvSpPr>
        <p:spPr>
          <a:xfrm>
            <a:off x="5057776" y="308213"/>
            <a:ext cx="3064668" cy="369332"/>
          </a:xfrm>
          <a:prstGeom prst="rect">
            <a:avLst/>
          </a:prstGeom>
          <a:noFill/>
        </p:spPr>
        <p:txBody>
          <a:bodyPr wrap="square" rtlCol="0">
            <a:spAutoFit/>
          </a:bodyPr>
          <a:lstStyle/>
          <a:p>
            <a:pPr algn="r" rtl="1"/>
            <a:r>
              <a:rPr lang="en-US" sz="1800" b="1" dirty="0" err="1">
                <a:solidFill>
                  <a:schemeClr val="bg1"/>
                </a:solidFill>
              </a:rPr>
              <a:t>SingleProsecc</a:t>
            </a:r>
            <a:endParaRPr lang="en-US" sz="1800" b="1" dirty="0">
              <a:solidFill>
                <a:schemeClr val="bg1"/>
              </a:solidFill>
            </a:endParaRPr>
          </a:p>
        </p:txBody>
      </p:sp>
      <p:graphicFrame>
        <p:nvGraphicFramePr>
          <p:cNvPr id="5" name="Table 4">
            <a:extLst>
              <a:ext uri="{FF2B5EF4-FFF2-40B4-BE49-F238E27FC236}">
                <a16:creationId xmlns:a16="http://schemas.microsoft.com/office/drawing/2014/main" id="{B525F581-56FA-DC1E-F60F-00E76EA4E348}"/>
              </a:ext>
            </a:extLst>
          </p:cNvPr>
          <p:cNvGraphicFramePr>
            <a:graphicFrameLocks noGrp="1"/>
          </p:cNvGraphicFramePr>
          <p:nvPr>
            <p:extLst>
              <p:ext uri="{D42A27DB-BD31-4B8C-83A1-F6EECF244321}">
                <p14:modId xmlns:p14="http://schemas.microsoft.com/office/powerpoint/2010/main" val="1414978052"/>
              </p:ext>
            </p:extLst>
          </p:nvPr>
        </p:nvGraphicFramePr>
        <p:xfrm>
          <a:off x="1432918" y="3262861"/>
          <a:ext cx="6096000" cy="741680"/>
        </p:xfrm>
        <a:graphic>
          <a:graphicData uri="http://schemas.openxmlformats.org/drawingml/2006/table">
            <a:tbl>
              <a:tblPr bandRow="1">
                <a:tableStyleId>{491BF2CF-0D60-4C8C-BB81-358FCF301B68}</a:tableStyleId>
              </a:tblPr>
              <a:tblGrid>
                <a:gridCol w="1524000">
                  <a:extLst>
                    <a:ext uri="{9D8B030D-6E8A-4147-A177-3AD203B41FA5}">
                      <a16:colId xmlns:a16="http://schemas.microsoft.com/office/drawing/2014/main" val="382520538"/>
                    </a:ext>
                  </a:extLst>
                </a:gridCol>
                <a:gridCol w="1524000">
                  <a:extLst>
                    <a:ext uri="{9D8B030D-6E8A-4147-A177-3AD203B41FA5}">
                      <a16:colId xmlns:a16="http://schemas.microsoft.com/office/drawing/2014/main" val="2161602862"/>
                    </a:ext>
                  </a:extLst>
                </a:gridCol>
                <a:gridCol w="1524000">
                  <a:extLst>
                    <a:ext uri="{9D8B030D-6E8A-4147-A177-3AD203B41FA5}">
                      <a16:colId xmlns:a16="http://schemas.microsoft.com/office/drawing/2014/main" val="1910763270"/>
                    </a:ext>
                  </a:extLst>
                </a:gridCol>
                <a:gridCol w="1524000">
                  <a:extLst>
                    <a:ext uri="{9D8B030D-6E8A-4147-A177-3AD203B41FA5}">
                      <a16:colId xmlns:a16="http://schemas.microsoft.com/office/drawing/2014/main" val="4109579128"/>
                    </a:ext>
                  </a:extLst>
                </a:gridCol>
              </a:tblGrid>
              <a:tr h="370840">
                <a:tc>
                  <a:txBody>
                    <a:bodyPr/>
                    <a:lstStyle/>
                    <a:p>
                      <a:pPr algn="ctr"/>
                      <a:r>
                        <a:rPr lang="fa-IR" dirty="0"/>
                        <a:t>500000</a:t>
                      </a:r>
                      <a:endParaRPr lang="en-US" dirty="0"/>
                    </a:p>
                  </a:txBody>
                  <a:tcPr anchor="ctr"/>
                </a:tc>
                <a:tc>
                  <a:txBody>
                    <a:bodyPr/>
                    <a:lstStyle/>
                    <a:p>
                      <a:pPr algn="ctr"/>
                      <a:r>
                        <a:rPr lang="fa-IR" dirty="0"/>
                        <a:t>50000</a:t>
                      </a:r>
                      <a:endParaRPr lang="en-US" dirty="0"/>
                    </a:p>
                  </a:txBody>
                  <a:tcPr anchor="ctr"/>
                </a:tc>
                <a:tc>
                  <a:txBody>
                    <a:bodyPr/>
                    <a:lstStyle/>
                    <a:p>
                      <a:pPr algn="ctr"/>
                      <a:r>
                        <a:rPr lang="fa-IR" dirty="0"/>
                        <a:t>5000</a:t>
                      </a:r>
                      <a:endParaRPr lang="en-US" dirty="0"/>
                    </a:p>
                  </a:txBody>
                  <a:tcPr anchor="ctr"/>
                </a:tc>
                <a:tc>
                  <a:txBody>
                    <a:bodyPr/>
                    <a:lstStyle/>
                    <a:p>
                      <a:pPr algn="ctr"/>
                      <a:r>
                        <a:rPr lang="fa-IR" dirty="0"/>
                        <a:t>تعداد نمونه</a:t>
                      </a:r>
                      <a:endParaRPr lang="en-US" dirty="0"/>
                    </a:p>
                  </a:txBody>
                  <a:tcPr anchor="ctr"/>
                </a:tc>
                <a:extLst>
                  <a:ext uri="{0D108BD9-81ED-4DB2-BD59-A6C34878D82A}">
                    <a16:rowId xmlns:a16="http://schemas.microsoft.com/office/drawing/2014/main" val="3394505515"/>
                  </a:ext>
                </a:extLst>
              </a:tr>
              <a:tr h="370840">
                <a:tc>
                  <a:txBody>
                    <a:bodyPr/>
                    <a:lstStyle/>
                    <a:p>
                      <a:pPr algn="ctr"/>
                      <a:r>
                        <a:rPr lang="en-US" dirty="0"/>
                        <a:t>0m0.024s</a:t>
                      </a:r>
                    </a:p>
                  </a:txBody>
                  <a:tcPr anchor="ctr"/>
                </a:tc>
                <a:tc>
                  <a:txBody>
                    <a:bodyPr/>
                    <a:lstStyle/>
                    <a:p>
                      <a:pPr algn="ctr"/>
                      <a:r>
                        <a:rPr lang="en-US" dirty="0"/>
                        <a:t>0m0.005s</a:t>
                      </a:r>
                    </a:p>
                  </a:txBody>
                  <a:tcPr anchor="ctr"/>
                </a:tc>
                <a:tc>
                  <a:txBody>
                    <a:bodyPr/>
                    <a:lstStyle/>
                    <a:p>
                      <a:pPr algn="ctr"/>
                      <a:r>
                        <a:rPr lang="en-US" dirty="0"/>
                        <a:t>0m0.003s</a:t>
                      </a:r>
                    </a:p>
                  </a:txBody>
                  <a:tcPr anchor="ctr"/>
                </a:tc>
                <a:tc>
                  <a:txBody>
                    <a:bodyPr/>
                    <a:lstStyle/>
                    <a:p>
                      <a:pPr algn="ctr"/>
                      <a:r>
                        <a:rPr lang="fa-IR" dirty="0"/>
                        <a:t>زمان اجرا</a:t>
                      </a:r>
                      <a:endParaRPr lang="en-US" dirty="0"/>
                    </a:p>
                  </a:txBody>
                  <a:tcPr anchor="ctr"/>
                </a:tc>
                <a:extLst>
                  <a:ext uri="{0D108BD9-81ED-4DB2-BD59-A6C34878D82A}">
                    <a16:rowId xmlns:a16="http://schemas.microsoft.com/office/drawing/2014/main" val="604500600"/>
                  </a:ext>
                </a:extLst>
              </a:tr>
            </a:tbl>
          </a:graphicData>
        </a:graphic>
      </p:graphicFrame>
      <p:sp>
        <p:nvSpPr>
          <p:cNvPr id="6" name="TextBox 5">
            <a:extLst>
              <a:ext uri="{FF2B5EF4-FFF2-40B4-BE49-F238E27FC236}">
                <a16:creationId xmlns:a16="http://schemas.microsoft.com/office/drawing/2014/main" id="{3843B7F5-D19A-9987-69FB-C37F32D01F53}"/>
              </a:ext>
            </a:extLst>
          </p:cNvPr>
          <p:cNvSpPr txBox="1"/>
          <p:nvPr/>
        </p:nvSpPr>
        <p:spPr>
          <a:xfrm>
            <a:off x="2361010" y="2432582"/>
            <a:ext cx="5761434" cy="369332"/>
          </a:xfrm>
          <a:prstGeom prst="rect">
            <a:avLst/>
          </a:prstGeom>
          <a:noFill/>
        </p:spPr>
        <p:txBody>
          <a:bodyPr wrap="square">
            <a:spAutoFit/>
          </a:bodyPr>
          <a:lstStyle/>
          <a:p>
            <a:pPr algn="r" rtl="1"/>
            <a:r>
              <a:rPr lang="en-US" sz="1800" b="1" dirty="0" err="1">
                <a:solidFill>
                  <a:schemeClr val="bg1"/>
                </a:solidFill>
              </a:rPr>
              <a:t>MultiProsecc</a:t>
            </a:r>
            <a:endParaRPr lang="en-US" sz="1400" b="1" dirty="0">
              <a:solidFill>
                <a:schemeClr val="bg1"/>
              </a:solidFill>
            </a:endParaRPr>
          </a:p>
        </p:txBody>
      </p:sp>
    </p:spTree>
    <p:extLst>
      <p:ext uri="{BB962C8B-B14F-4D97-AF65-F5344CB8AC3E}">
        <p14:creationId xmlns:p14="http://schemas.microsoft.com/office/powerpoint/2010/main" val="3945268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21FD76-66FA-53C9-4450-C8482856EC8D}"/>
              </a:ext>
            </a:extLst>
          </p:cNvPr>
          <p:cNvSpPr txBox="1"/>
          <p:nvPr/>
        </p:nvSpPr>
        <p:spPr>
          <a:xfrm>
            <a:off x="850999" y="509647"/>
            <a:ext cx="7442001" cy="4124206"/>
          </a:xfrm>
          <a:prstGeom prst="rect">
            <a:avLst/>
          </a:prstGeom>
          <a:noFill/>
        </p:spPr>
        <p:txBody>
          <a:bodyPr wrap="square">
            <a:spAutoFit/>
          </a:bodyPr>
          <a:lstStyle/>
          <a:p>
            <a:pPr algn="just" rtl="1">
              <a:lnSpc>
                <a:spcPct val="150000"/>
              </a:lnSpc>
            </a:pPr>
            <a:r>
              <a:rPr lang="fa-IR" sz="1600" b="1" dirty="0">
                <a:solidFill>
                  <a:schemeClr val="bg1"/>
                </a:solidFill>
                <a:cs typeface="B Nazanin" panose="00000400000000000000" pitchFamily="2" charset="-78"/>
              </a:rPr>
              <a:t>آیا این برنامه درگیر شرایط مسابقه </a:t>
            </a:r>
            <a:r>
              <a:rPr lang="en-US" b="1" dirty="0">
                <a:solidFill>
                  <a:schemeClr val="bg1"/>
                </a:solidFill>
                <a:cs typeface="B Nazanin" panose="00000400000000000000" pitchFamily="2" charset="-78"/>
              </a:rPr>
              <a:t>Race Condition</a:t>
            </a:r>
            <a:r>
              <a:rPr lang="fa-IR" b="1" dirty="0">
                <a:solidFill>
                  <a:schemeClr val="bg1"/>
                </a:solidFill>
                <a:cs typeface="B Nazanin" panose="00000400000000000000" pitchFamily="2" charset="-78"/>
              </a:rPr>
              <a:t> </a:t>
            </a:r>
            <a:r>
              <a:rPr lang="en-US" b="1" dirty="0">
                <a:solidFill>
                  <a:schemeClr val="bg1"/>
                </a:solidFill>
                <a:cs typeface="B Nazanin" panose="00000400000000000000" pitchFamily="2" charset="-78"/>
              </a:rPr>
              <a:t> </a:t>
            </a:r>
            <a:r>
              <a:rPr lang="fa-IR" sz="1600" b="1" dirty="0">
                <a:solidFill>
                  <a:schemeClr val="bg1"/>
                </a:solidFill>
                <a:cs typeface="B Nazanin" panose="00000400000000000000" pitchFamily="2" charset="-78"/>
              </a:rPr>
              <a:t>می‌شود؟</a:t>
            </a:r>
          </a:p>
          <a:p>
            <a:pPr algn="just" rtl="1">
              <a:lnSpc>
                <a:spcPct val="150000"/>
              </a:lnSpc>
            </a:pPr>
            <a:r>
              <a:rPr lang="fa-IR" sz="1600" dirty="0">
                <a:solidFill>
                  <a:schemeClr val="bg1"/>
                </a:solidFill>
                <a:cs typeface="B Nazanin" panose="00000400000000000000" pitchFamily="2" charset="-78"/>
              </a:rPr>
              <a:t>بله، برنامه چندفرآیندی درگیر شرایط مسابقه می‌شود. این مشکل زمانی رخ می‌دهد که فرآیندهای فرزند به‌طور همزمان به یک منبع مشترک، یعنی آرایه‌ی </a:t>
            </a:r>
            <a:r>
              <a:rPr lang="en-US" sz="1600" dirty="0">
                <a:solidFill>
                  <a:schemeClr val="bg1"/>
                </a:solidFill>
                <a:cs typeface="B Nazanin" panose="00000400000000000000" pitchFamily="2" charset="-78"/>
              </a:rPr>
              <a:t> hist </a:t>
            </a:r>
            <a:r>
              <a:rPr lang="fa-IR" sz="1600" dirty="0">
                <a:solidFill>
                  <a:schemeClr val="bg1"/>
                </a:solidFill>
                <a:cs typeface="B Nazanin" panose="00000400000000000000" pitchFamily="2" charset="-78"/>
              </a:rPr>
              <a:t>دسترسی پیدا می‌کنند. در نتیجه، هر فرآیند می‌تواند در همان لحظه‌ای که فرآیند دیگری در حال نوشتن در آرایه است، مقدار جدیدی را بنویسد، که باعث می‌شود نتایج نهایی نادرست یا پیش‌بینی‌ناپذیر باشند.</a:t>
            </a:r>
          </a:p>
          <a:p>
            <a:pPr algn="just" rtl="1">
              <a:lnSpc>
                <a:spcPct val="150000"/>
              </a:lnSpc>
            </a:pPr>
            <a:r>
              <a:rPr lang="fa-IR" sz="1600" dirty="0">
                <a:solidFill>
                  <a:schemeClr val="bg1"/>
                </a:solidFill>
                <a:cs typeface="B Nazanin" panose="00000400000000000000" pitchFamily="2" charset="-78"/>
              </a:rPr>
              <a:t>راه‌حل برای شرایط مسابقه: برای حل این مشکل، می‌توان از تکنیک‌های همگام‌سازی فرآیندها استفاده کرد.</a:t>
            </a:r>
          </a:p>
          <a:p>
            <a:pPr algn="just" rtl="1">
              <a:lnSpc>
                <a:spcPct val="150000"/>
              </a:lnSpc>
            </a:pPr>
            <a:r>
              <a:rPr lang="fa-IR" sz="1600" dirty="0">
                <a:solidFill>
                  <a:schemeClr val="bg1"/>
                </a:solidFill>
                <a:cs typeface="B Nazanin" panose="00000400000000000000" pitchFamily="2" charset="-78"/>
              </a:rPr>
              <a:t>استفاده از </a:t>
            </a:r>
            <a:r>
              <a:rPr lang="en-US" dirty="0">
                <a:solidFill>
                  <a:schemeClr val="bg1"/>
                </a:solidFill>
                <a:cs typeface="B Nazanin" panose="00000400000000000000" pitchFamily="2" charset="-78"/>
              </a:rPr>
              <a:t>Shared Memory </a:t>
            </a:r>
            <a:r>
              <a:rPr lang="fa-IR" dirty="0">
                <a:solidFill>
                  <a:schemeClr val="bg1"/>
                </a:solidFill>
                <a:cs typeface="B Nazanin" panose="00000400000000000000" pitchFamily="2" charset="-78"/>
              </a:rPr>
              <a:t> </a:t>
            </a:r>
            <a:r>
              <a:rPr lang="en-US" dirty="0">
                <a:solidFill>
                  <a:schemeClr val="bg1"/>
                </a:solidFill>
                <a:cs typeface="B Nazanin" panose="00000400000000000000" pitchFamily="2" charset="-78"/>
              </a:rPr>
              <a:t> </a:t>
            </a:r>
            <a:r>
              <a:rPr lang="fa-IR" sz="1600" dirty="0">
                <a:solidFill>
                  <a:schemeClr val="bg1"/>
                </a:solidFill>
                <a:cs typeface="B Nazanin" panose="00000400000000000000" pitchFamily="2" charset="-78"/>
              </a:rPr>
              <a:t>با استفاده از حافظه‌ی اشتراکی، می‌توان یک منطقه‌ی اشتراکی برای ذخیره‌ی آرایه‌ی </a:t>
            </a:r>
            <a:r>
              <a:rPr lang="en-US" sz="1600" dirty="0">
                <a:solidFill>
                  <a:schemeClr val="bg1"/>
                </a:solidFill>
                <a:cs typeface="B Nazanin" panose="00000400000000000000" pitchFamily="2" charset="-78"/>
              </a:rPr>
              <a:t> hist </a:t>
            </a:r>
            <a:r>
              <a:rPr lang="fa-IR" sz="1600" dirty="0">
                <a:solidFill>
                  <a:schemeClr val="bg1"/>
                </a:solidFill>
                <a:cs typeface="B Nazanin" panose="00000400000000000000" pitchFamily="2" charset="-78"/>
              </a:rPr>
              <a:t>تعریف کرد. </a:t>
            </a:r>
          </a:p>
          <a:p>
            <a:pPr algn="just" rtl="1">
              <a:lnSpc>
                <a:spcPct val="150000"/>
              </a:lnSpc>
            </a:pPr>
            <a:r>
              <a:rPr lang="fa-IR" sz="1600" dirty="0">
                <a:solidFill>
                  <a:schemeClr val="bg1"/>
                </a:solidFill>
                <a:cs typeface="B Nazanin" panose="00000400000000000000" pitchFamily="2" charset="-78"/>
              </a:rPr>
              <a:t>تجمع نتایج در حافظه محلی هر فرآیند و ادغام نتایج در انتها:</a:t>
            </a:r>
            <a:r>
              <a:rPr lang="en-US" sz="1600" dirty="0">
                <a:solidFill>
                  <a:schemeClr val="bg1"/>
                </a:solidFill>
                <a:cs typeface="B Nazanin" panose="00000400000000000000" pitchFamily="2" charset="-78"/>
              </a:rPr>
              <a:t> </a:t>
            </a:r>
            <a:r>
              <a:rPr lang="fa-IR" sz="1600" dirty="0">
                <a:solidFill>
                  <a:schemeClr val="bg1"/>
                </a:solidFill>
                <a:cs typeface="B Nazanin" panose="00000400000000000000" pitchFamily="2" charset="-78"/>
              </a:rPr>
              <a:t>به هر فرآیند فرزند یک نسخه محلی از آرایه‌ی </a:t>
            </a:r>
            <a:r>
              <a:rPr lang="en-US" sz="1600" dirty="0">
                <a:solidFill>
                  <a:schemeClr val="bg1"/>
                </a:solidFill>
                <a:cs typeface="B Nazanin" panose="00000400000000000000" pitchFamily="2" charset="-78"/>
              </a:rPr>
              <a:t> hist </a:t>
            </a:r>
            <a:r>
              <a:rPr lang="fa-IR" sz="1600" dirty="0">
                <a:solidFill>
                  <a:schemeClr val="bg1"/>
                </a:solidFill>
                <a:cs typeface="B Nazanin" panose="00000400000000000000" pitchFamily="2" charset="-78"/>
              </a:rPr>
              <a:t>اختصاص دهید.پس از پایان محاسبات هر فرآیند، نتایج محلی را به فرآیند والد بازگردانید و در آنجا نتایج نهایی را با هم جمع کنید.</a:t>
            </a:r>
            <a:endParaRPr lang="en-US" sz="1600" dirty="0">
              <a:solidFill>
                <a:schemeClr val="bg1"/>
              </a:solidFill>
              <a:cs typeface="B Nazanin" panose="00000400000000000000" pitchFamily="2" charset="-78"/>
            </a:endParaRPr>
          </a:p>
        </p:txBody>
      </p:sp>
    </p:spTree>
    <p:extLst>
      <p:ext uri="{BB962C8B-B14F-4D97-AF65-F5344CB8AC3E}">
        <p14:creationId xmlns:p14="http://schemas.microsoft.com/office/powerpoint/2010/main" val="833833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A8170A-67ED-422F-CB6D-3159DDB6E92A}"/>
              </a:ext>
            </a:extLst>
          </p:cNvPr>
          <p:cNvSpPr txBox="1"/>
          <p:nvPr/>
        </p:nvSpPr>
        <p:spPr>
          <a:xfrm>
            <a:off x="864393" y="509647"/>
            <a:ext cx="7192862" cy="4124206"/>
          </a:xfrm>
          <a:prstGeom prst="rect">
            <a:avLst/>
          </a:prstGeom>
          <a:noFill/>
        </p:spPr>
        <p:txBody>
          <a:bodyPr wrap="square">
            <a:spAutoFit/>
          </a:bodyPr>
          <a:lstStyle/>
          <a:p>
            <a:pPr algn="just" rtl="1">
              <a:lnSpc>
                <a:spcPct val="150000"/>
              </a:lnSpc>
            </a:pPr>
            <a:r>
              <a:rPr lang="fa-IR" sz="1600" b="1" dirty="0">
                <a:solidFill>
                  <a:schemeClr val="bg1"/>
                </a:solidFill>
                <a:latin typeface="Arial Rounded MT Bold" panose="020F0704030504030204" pitchFamily="34" charset="0"/>
                <a:cs typeface="B Nazanin" panose="00000400000000000000" pitchFamily="2" charset="-78"/>
              </a:rPr>
              <a:t>نمونه‌گیری </a:t>
            </a:r>
            <a:r>
              <a:rPr lang="en-US" sz="1600" b="1" dirty="0">
                <a:solidFill>
                  <a:schemeClr val="bg1"/>
                </a:solidFill>
                <a:latin typeface="Times New Roman" panose="02020603050405020304" pitchFamily="18" charset="0"/>
                <a:cs typeface="Times New Roman" panose="02020603050405020304" pitchFamily="18" charset="0"/>
              </a:rPr>
              <a:t>Sampling</a:t>
            </a:r>
            <a:r>
              <a:rPr lang="fa-IR" sz="1600" b="1" dirty="0">
                <a:solidFill>
                  <a:schemeClr val="bg1"/>
                </a:solidFill>
                <a:latin typeface="Arial Rounded MT Bold" panose="020F0704030504030204" pitchFamily="34" charset="0"/>
                <a:cs typeface="B Nazanin" panose="00000400000000000000" pitchFamily="2" charset="-78"/>
              </a:rPr>
              <a:t> </a:t>
            </a:r>
            <a:r>
              <a:rPr lang="en-US" sz="1600" b="1" dirty="0">
                <a:solidFill>
                  <a:schemeClr val="bg1"/>
                </a:solidFill>
                <a:latin typeface="Arial Rounded MT Bold" panose="020F0704030504030204" pitchFamily="34" charset="0"/>
                <a:cs typeface="B Nazanin" panose="00000400000000000000" pitchFamily="2" charset="-78"/>
              </a:rPr>
              <a:t> </a:t>
            </a:r>
            <a:r>
              <a:rPr lang="fa-IR" sz="1600" b="1" dirty="0">
                <a:solidFill>
                  <a:schemeClr val="bg1"/>
                </a:solidFill>
                <a:latin typeface="Arial Rounded MT Bold" panose="020F0704030504030204" pitchFamily="34" charset="0"/>
                <a:cs typeface="B Nazanin" panose="00000400000000000000" pitchFamily="2" charset="-78"/>
              </a:rPr>
              <a:t>در تحقیقات علمی و آمار</a:t>
            </a:r>
          </a:p>
          <a:p>
            <a:pPr algn="just" rtl="1">
              <a:lnSpc>
                <a:spcPct val="150000"/>
              </a:lnSpc>
            </a:pPr>
            <a:r>
              <a:rPr lang="fa-IR" sz="1600" dirty="0">
                <a:solidFill>
                  <a:schemeClr val="bg1"/>
                </a:solidFill>
                <a:latin typeface="Arial Rounded MT Bold" panose="020F0704030504030204" pitchFamily="34" charset="0"/>
                <a:cs typeface="B Nazanin" panose="00000400000000000000" pitchFamily="2" charset="-78"/>
              </a:rPr>
              <a:t>در تحقیقات علمی و آمار، برای بررسی ویژگی‌های یک جامعه‌ی آماری (مثل گروهی از افراد، محصولات، یا پدیده‌ها)، می‌توان به جای مطالعه تمامی اعضای جامعه، بخشی از آن را به عنوان «نمونه» انتخاب کرد. به این فرآیند «نمونه‌گیری» می‌گویند. اهمیت نمونه‌گیری به چند دلیل است:</a:t>
            </a:r>
          </a:p>
          <a:p>
            <a:pPr marL="285750" indent="-285750" algn="just" rtl="1">
              <a:lnSpc>
                <a:spcPct val="150000"/>
              </a:lnSpc>
              <a:buClr>
                <a:schemeClr val="bg1"/>
              </a:buClr>
              <a:buFont typeface="Arial" panose="020B0604020202020204" pitchFamily="34" charset="0"/>
              <a:buChar char="•"/>
            </a:pPr>
            <a:r>
              <a:rPr lang="fa-IR" sz="1600" dirty="0">
                <a:solidFill>
                  <a:schemeClr val="bg1"/>
                </a:solidFill>
                <a:latin typeface="Arial Rounded MT Bold" panose="020F0704030504030204" pitchFamily="34" charset="0"/>
                <a:cs typeface="B Nazanin" panose="00000400000000000000" pitchFamily="2" charset="-78"/>
              </a:rPr>
              <a:t>صرفه‌جویی در زمان و هزینه: به‌جای جمع‌آوری داده‌ها از تمام اعضای جامعه، که ممکن است زمان‌بر و پرهزینه باشد، می‌توان با استفاده از نمونه‌گیری، اطلاعات کافی برای تخمین ویژگی‌های جامعه به دست آورد.</a:t>
            </a:r>
          </a:p>
          <a:p>
            <a:pPr marL="285750" indent="-285750" algn="just" rtl="1">
              <a:lnSpc>
                <a:spcPct val="150000"/>
              </a:lnSpc>
              <a:buClr>
                <a:schemeClr val="bg1"/>
              </a:buClr>
              <a:buFont typeface="Arial" panose="020B0604020202020204" pitchFamily="34" charset="0"/>
              <a:buChar char="•"/>
            </a:pPr>
            <a:r>
              <a:rPr lang="fa-IR" sz="1600" dirty="0">
                <a:solidFill>
                  <a:schemeClr val="bg1"/>
                </a:solidFill>
                <a:latin typeface="Arial Rounded MT Bold" panose="020F0704030504030204" pitchFamily="34" charset="0"/>
                <a:cs typeface="B Nazanin" panose="00000400000000000000" pitchFamily="2" charset="-78"/>
              </a:rPr>
              <a:t>عدم امکان دسترسی به همه اعضا: در بسیاری از مواقع، دسترسی به تمام اعضای جامعه ممکن نیست (برای مثال، وقتی جامعه‌ی آماری بسیار بزرگ یا حتی نامحدود است).</a:t>
            </a:r>
          </a:p>
          <a:p>
            <a:pPr algn="just" rtl="1">
              <a:lnSpc>
                <a:spcPct val="150000"/>
              </a:lnSpc>
            </a:pPr>
            <a:r>
              <a:rPr lang="fa-IR" sz="1600" dirty="0">
                <a:solidFill>
                  <a:schemeClr val="bg1"/>
                </a:solidFill>
                <a:latin typeface="Arial Rounded MT Bold" panose="020F0704030504030204" pitchFamily="34" charset="0"/>
                <a:cs typeface="B Nazanin" panose="00000400000000000000" pitchFamily="2" charset="-78"/>
              </a:rPr>
              <a:t>نمونه‌گیری در مقابل سرشماری قرار دارد. سرشماری به فرآیندی اشاره دارد که تمام اعضای جامعه مورد بررسی قرار می‌گیرند. اگرچه سرشماری نتایج دقیقی ارائه می‌دهد، اما اغلب به دلیل محدودیت‌های زمانی و مالی، نمی‌تواند در همه شرایط انجام شود.</a:t>
            </a:r>
            <a:endParaRPr lang="en-US" sz="1600" dirty="0">
              <a:solidFill>
                <a:schemeClr val="bg1"/>
              </a:solidFill>
              <a:latin typeface="Arial Rounded MT Bold" panose="020F0704030504030204" pitchFamily="34" charset="0"/>
              <a:cs typeface="B Nazanin" panose="00000400000000000000" pitchFamily="2" charset="-78"/>
            </a:endParaRPr>
          </a:p>
        </p:txBody>
      </p:sp>
    </p:spTree>
    <p:extLst>
      <p:ext uri="{BB962C8B-B14F-4D97-AF65-F5344CB8AC3E}">
        <p14:creationId xmlns:p14="http://schemas.microsoft.com/office/powerpoint/2010/main" val="325307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68D583-4495-0325-A7C1-6414EEEE4669}"/>
              </a:ext>
            </a:extLst>
          </p:cNvPr>
          <p:cNvSpPr txBox="1"/>
          <p:nvPr/>
        </p:nvSpPr>
        <p:spPr>
          <a:xfrm>
            <a:off x="1222474" y="824418"/>
            <a:ext cx="6699051" cy="3016210"/>
          </a:xfrm>
          <a:prstGeom prst="rect">
            <a:avLst/>
          </a:prstGeom>
          <a:noFill/>
        </p:spPr>
        <p:txBody>
          <a:bodyPr wrap="square">
            <a:spAutoFit/>
          </a:bodyPr>
          <a:lstStyle/>
          <a:p>
            <a:pPr algn="just" rtl="1">
              <a:lnSpc>
                <a:spcPct val="150000"/>
              </a:lnSpc>
            </a:pPr>
            <a:r>
              <a:rPr lang="fa-IR" sz="1600" b="1" dirty="0">
                <a:solidFill>
                  <a:schemeClr val="bg1"/>
                </a:solidFill>
                <a:latin typeface="Arial Narrow" panose="020B0606020202030204" pitchFamily="34" charset="0"/>
                <a:cs typeface="B Nazanin" panose="00000400000000000000" pitchFamily="2" charset="-78"/>
              </a:rPr>
              <a:t>نمونه‌گیری برای محاسبه‌ی عدد 𝜋</a:t>
            </a:r>
          </a:p>
          <a:p>
            <a:pPr algn="just" rtl="1">
              <a:lnSpc>
                <a:spcPct val="150000"/>
              </a:lnSpc>
            </a:pPr>
            <a:r>
              <a:rPr lang="fa-IR" sz="1600" dirty="0">
                <a:solidFill>
                  <a:schemeClr val="bg1"/>
                </a:solidFill>
                <a:latin typeface="Arial Narrow" panose="020B0606020202030204" pitchFamily="34" charset="0"/>
                <a:cs typeface="B Nazanin" panose="00000400000000000000" pitchFamily="2" charset="-78"/>
              </a:rPr>
              <a:t>یکی از روش‌های جالب استفاده از نمونه‌گیری در محاسبات ریاضی، تخمین عدد 𝜋 است. در این روش، با تولید زوج عددهای تصادفی و بررسی تعداد دفعاتی که این زوج‌ها درون یک دایره (نسبت به یک مربع مرجع) قرار می‌گیرند، می‌توان عدد پی را تخمین زد.</a:t>
            </a:r>
          </a:p>
          <a:p>
            <a:pPr algn="just" rtl="1">
              <a:lnSpc>
                <a:spcPct val="150000"/>
              </a:lnSpc>
            </a:pPr>
            <a:r>
              <a:rPr lang="fa-IR" sz="1600" dirty="0">
                <a:solidFill>
                  <a:schemeClr val="bg1"/>
                </a:solidFill>
                <a:latin typeface="Arial Narrow" panose="020B0606020202030204" pitchFamily="34" charset="0"/>
                <a:cs typeface="B Nazanin" panose="00000400000000000000" pitchFamily="2" charset="-78"/>
              </a:rPr>
              <a:t>مراحل تخمین عدد </a:t>
            </a:r>
            <a:r>
              <a:rPr lang="fa-IR" sz="1600" b="1" dirty="0">
                <a:solidFill>
                  <a:schemeClr val="bg1"/>
                </a:solidFill>
                <a:latin typeface="Arial Narrow" panose="020B0606020202030204" pitchFamily="34" charset="0"/>
                <a:cs typeface="B Nazanin" panose="00000400000000000000" pitchFamily="2" charset="-78"/>
              </a:rPr>
              <a:t>𝜋</a:t>
            </a:r>
            <a:r>
              <a:rPr lang="fa-IR" sz="1600" dirty="0">
                <a:solidFill>
                  <a:schemeClr val="bg1"/>
                </a:solidFill>
                <a:latin typeface="Arial Narrow" panose="020B0606020202030204" pitchFamily="34" charset="0"/>
                <a:cs typeface="B Nazanin" panose="00000400000000000000" pitchFamily="2" charset="-78"/>
              </a:rPr>
              <a:t>: </a:t>
            </a:r>
          </a:p>
          <a:p>
            <a:pPr marL="285750" indent="-285750" algn="just" rtl="1">
              <a:lnSpc>
                <a:spcPct val="150000"/>
              </a:lnSpc>
              <a:buClr>
                <a:schemeClr val="bg1"/>
              </a:buClr>
              <a:buFont typeface="Arial" panose="020B0604020202020204" pitchFamily="34" charset="0"/>
              <a:buChar char="•"/>
            </a:pPr>
            <a:r>
              <a:rPr lang="fa-IR" sz="1600" dirty="0">
                <a:solidFill>
                  <a:schemeClr val="bg1"/>
                </a:solidFill>
                <a:latin typeface="Arial Narrow" panose="020B0606020202030204" pitchFamily="34" charset="0"/>
                <a:cs typeface="B Nazanin" panose="00000400000000000000" pitchFamily="2" charset="-78"/>
              </a:rPr>
              <a:t>تعداد زیادی زوج عدد تصادفی تولید کنید.</a:t>
            </a:r>
          </a:p>
          <a:p>
            <a:pPr marL="285750" indent="-285750" algn="just" rtl="1">
              <a:lnSpc>
                <a:spcPct val="150000"/>
              </a:lnSpc>
              <a:buClr>
                <a:schemeClr val="bg1"/>
              </a:buClr>
              <a:buFont typeface="Arial" panose="020B0604020202020204" pitchFamily="34" charset="0"/>
              <a:buChar char="•"/>
            </a:pPr>
            <a:r>
              <a:rPr lang="fa-IR" sz="1600" dirty="0">
                <a:solidFill>
                  <a:schemeClr val="bg1"/>
                </a:solidFill>
                <a:latin typeface="Arial Narrow" panose="020B0606020202030204" pitchFamily="34" charset="0"/>
                <a:cs typeface="B Nazanin" panose="00000400000000000000" pitchFamily="2" charset="-78"/>
              </a:rPr>
              <a:t>بررسی کنید که هر زوج در داخل دایره‌ای با شعاع مشخص قرار دارد یا خیر.</a:t>
            </a:r>
          </a:p>
          <a:p>
            <a:pPr marL="285750" indent="-285750" algn="just" rtl="1">
              <a:lnSpc>
                <a:spcPct val="150000"/>
              </a:lnSpc>
              <a:buClr>
                <a:schemeClr val="bg1"/>
              </a:buClr>
              <a:buFont typeface="Arial" panose="020B0604020202020204" pitchFamily="34" charset="0"/>
              <a:buChar char="•"/>
            </a:pPr>
            <a:r>
              <a:rPr lang="fa-IR" sz="1600" dirty="0">
                <a:solidFill>
                  <a:schemeClr val="bg1"/>
                </a:solidFill>
                <a:latin typeface="Arial Narrow" panose="020B0606020202030204" pitchFamily="34" charset="0"/>
                <a:cs typeface="B Nazanin" panose="00000400000000000000" pitchFamily="2" charset="-78"/>
              </a:rPr>
              <a:t>نسبت تعداد زوج‌های داخل دایره به کل زوج‌های تولید شده تقریباً برابر با عدد 𝜋 خواهد بود.</a:t>
            </a:r>
          </a:p>
        </p:txBody>
      </p:sp>
    </p:spTree>
    <p:extLst>
      <p:ext uri="{BB962C8B-B14F-4D97-AF65-F5344CB8AC3E}">
        <p14:creationId xmlns:p14="http://schemas.microsoft.com/office/powerpoint/2010/main" val="1908378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4388BF-16CA-F593-8138-B7E3AE0D8E2C}"/>
              </a:ext>
            </a:extLst>
          </p:cNvPr>
          <p:cNvSpPr txBox="1"/>
          <p:nvPr/>
        </p:nvSpPr>
        <p:spPr>
          <a:xfrm>
            <a:off x="851000" y="346140"/>
            <a:ext cx="7442000" cy="4451219"/>
          </a:xfrm>
          <a:prstGeom prst="rect">
            <a:avLst/>
          </a:prstGeom>
          <a:noFill/>
        </p:spPr>
        <p:txBody>
          <a:bodyPr wrap="square">
            <a:spAutoFit/>
          </a:bodyPr>
          <a:lstStyle/>
          <a:p>
            <a:pPr algn="just" rtl="1">
              <a:lnSpc>
                <a:spcPct val="150000"/>
              </a:lnSpc>
            </a:pPr>
            <a:r>
              <a:rPr lang="fa-IR" sz="1600" b="1" dirty="0">
                <a:solidFill>
                  <a:schemeClr val="bg1"/>
                </a:solidFill>
                <a:cs typeface="B Nazanin" panose="00000400000000000000" pitchFamily="2" charset="-78"/>
              </a:rPr>
              <a:t>شبیه‌سازی یک سری محاسبات تصادفی و سپس تحلیل نتایج آنها به‌صورت سری و موازی </a:t>
            </a:r>
          </a:p>
          <a:p>
            <a:pPr marL="285750" indent="-285750" algn="just" rtl="1">
              <a:lnSpc>
                <a:spcPct val="150000"/>
              </a:lnSpc>
              <a:buClr>
                <a:schemeClr val="bg1"/>
              </a:buClr>
              <a:buFont typeface="Arial" panose="020B0604020202020204" pitchFamily="34" charset="0"/>
              <a:buChar char="•"/>
            </a:pPr>
            <a:r>
              <a:rPr lang="fa-IR" sz="1600" b="1" dirty="0">
                <a:solidFill>
                  <a:schemeClr val="bg1"/>
                </a:solidFill>
                <a:cs typeface="B Nazanin" panose="00000400000000000000" pitchFamily="2" charset="-78"/>
              </a:rPr>
              <a:t>هدف اصلی: </a:t>
            </a:r>
            <a:r>
              <a:rPr lang="fa-IR" b="1" dirty="0">
                <a:solidFill>
                  <a:schemeClr val="bg1"/>
                </a:solidFill>
                <a:cs typeface="B Nazanin" panose="00000400000000000000" pitchFamily="2" charset="-78"/>
              </a:rPr>
              <a:t>برنامه تعداد زیادی نمونه تصادفی تولید می‌کند و سپس این داده‌ها را تجزیه و تحلیل می‌کند تا یک هیستوگرام از توزیع آنها بسازد.</a:t>
            </a:r>
          </a:p>
          <a:p>
            <a:pPr marL="285750" indent="-285750" algn="just" rtl="1">
              <a:lnSpc>
                <a:spcPct val="150000"/>
              </a:lnSpc>
              <a:buClr>
                <a:schemeClr val="bg1"/>
              </a:buClr>
              <a:buFont typeface="Arial" panose="020B0604020202020204" pitchFamily="34" charset="0"/>
              <a:buChar char="•"/>
            </a:pPr>
            <a:r>
              <a:rPr lang="fa-IR" sz="1600" b="1" dirty="0">
                <a:solidFill>
                  <a:schemeClr val="bg1"/>
                </a:solidFill>
                <a:cs typeface="B Nazanin" panose="00000400000000000000" pitchFamily="2" charset="-78"/>
              </a:rPr>
              <a:t>شبیه‌سازی آزمایش‌های تصادفی: </a:t>
            </a:r>
            <a:r>
              <a:rPr lang="fa-IR" b="1" dirty="0">
                <a:solidFill>
                  <a:schemeClr val="bg1"/>
                </a:solidFill>
                <a:cs typeface="B Nazanin" panose="00000400000000000000" pitchFamily="2" charset="-78"/>
              </a:rPr>
              <a:t>در این برنامه، برای هر نمونه، یک سری ۱۲ عدد تصادفی تولید می‌شود که هر کدام بین ۰ تا ۹۹ هستند. سپس این اعداد در یک عملیات خاص که به‌صورت افزایش یا کاهش شمارنده </a:t>
            </a:r>
            <a:r>
              <a:rPr lang="en-US" b="1" dirty="0">
                <a:solidFill>
                  <a:schemeClr val="bg1"/>
                </a:solidFill>
                <a:cs typeface="B Nazanin" panose="00000400000000000000" pitchFamily="2" charset="-78"/>
              </a:rPr>
              <a:t>counter</a:t>
            </a:r>
            <a:r>
              <a:rPr lang="fa-IR" b="1" dirty="0">
                <a:solidFill>
                  <a:schemeClr val="bg1"/>
                </a:solidFill>
                <a:cs typeface="B Nazanin" panose="00000400000000000000" pitchFamily="2" charset="-78"/>
              </a:rPr>
              <a:t> </a:t>
            </a:r>
            <a:r>
              <a:rPr lang="en-US" b="1" dirty="0">
                <a:solidFill>
                  <a:schemeClr val="bg1"/>
                </a:solidFill>
                <a:cs typeface="B Nazanin" panose="00000400000000000000" pitchFamily="2" charset="-78"/>
              </a:rPr>
              <a:t> </a:t>
            </a:r>
            <a:r>
              <a:rPr lang="fa-IR" b="1" dirty="0">
                <a:solidFill>
                  <a:schemeClr val="bg1"/>
                </a:solidFill>
                <a:cs typeface="B Nazanin" panose="00000400000000000000" pitchFamily="2" charset="-78"/>
              </a:rPr>
              <a:t>عمل می‌کند، استفاده می‌شوند.</a:t>
            </a:r>
          </a:p>
          <a:p>
            <a:pPr algn="just" rtl="1">
              <a:lnSpc>
                <a:spcPct val="150000"/>
              </a:lnSpc>
            </a:pPr>
            <a:r>
              <a:rPr lang="fa-IR" b="1" dirty="0">
                <a:solidFill>
                  <a:schemeClr val="bg1"/>
                </a:solidFill>
                <a:cs typeface="B Nazanin" panose="00000400000000000000" pitchFamily="2" charset="-78"/>
              </a:rPr>
              <a:t>	- اگر عدد تصادفی بزرگتر از ۴۹ باشد، شمارنده افزایش می‌یابد.</a:t>
            </a:r>
          </a:p>
          <a:p>
            <a:pPr algn="just" rtl="1">
              <a:lnSpc>
                <a:spcPct val="150000"/>
              </a:lnSpc>
            </a:pPr>
            <a:r>
              <a:rPr lang="fa-IR" b="1" dirty="0">
                <a:solidFill>
                  <a:schemeClr val="bg1"/>
                </a:solidFill>
                <a:cs typeface="B Nazanin" panose="00000400000000000000" pitchFamily="2" charset="-78"/>
              </a:rPr>
              <a:t>	- اگر عدد تصادفی کمتر از ۴۹ باشد، شمارنده کاهش می‌یابد.</a:t>
            </a:r>
          </a:p>
          <a:p>
            <a:pPr algn="just" rtl="1">
              <a:lnSpc>
                <a:spcPct val="150000"/>
              </a:lnSpc>
            </a:pPr>
            <a:r>
              <a:rPr lang="fa-IR" b="1" dirty="0">
                <a:solidFill>
                  <a:schemeClr val="bg1"/>
                </a:solidFill>
                <a:cs typeface="B Nazanin" panose="00000400000000000000" pitchFamily="2" charset="-78"/>
              </a:rPr>
              <a:t>پس از انجام این محاسبات برای ۱۲ عدد، مقدار نهایی شمارنده (که می‌تواند مثبت یا منفی باشد) در یک آرایه به نام هیستوگرام ذخیره می‌شود.</a:t>
            </a:r>
          </a:p>
          <a:p>
            <a:pPr marL="285750" indent="-285750" algn="just" rtl="1">
              <a:lnSpc>
                <a:spcPct val="150000"/>
              </a:lnSpc>
              <a:buClr>
                <a:schemeClr val="bg1"/>
              </a:buClr>
              <a:buFont typeface="Arial" panose="020B0604020202020204" pitchFamily="34" charset="0"/>
              <a:buChar char="•"/>
            </a:pPr>
            <a:r>
              <a:rPr lang="fa-IR" sz="1600" b="1" dirty="0">
                <a:solidFill>
                  <a:schemeClr val="bg1"/>
                </a:solidFill>
                <a:cs typeface="B Nazanin" panose="00000400000000000000" pitchFamily="2" charset="-78"/>
              </a:rPr>
              <a:t>هدف از هیستوگرام: </a:t>
            </a:r>
            <a:r>
              <a:rPr lang="fa-IR" b="1" dirty="0">
                <a:solidFill>
                  <a:schemeClr val="bg1"/>
                </a:solidFill>
                <a:cs typeface="B Nazanin" panose="00000400000000000000" pitchFamily="2" charset="-78"/>
              </a:rPr>
              <a:t>هیستوگرام یک نمودار است که نشان می‌دهد هر مقدار شمارنده (از -12 تا +12) چند بار در کل آزمایش‌ها تکرار شده است. به عبارت دیگر، هر فرآیند تصادفی می‌تواند یک نتیجه متفاوت تولید کند، و هیستوگرام تعداد دفعاتی که هر نتیجه رخ داده است را نشان می‌دهد.</a:t>
            </a:r>
            <a:endParaRPr lang="en-US" b="1" dirty="0">
              <a:solidFill>
                <a:schemeClr val="bg1"/>
              </a:solidFill>
              <a:cs typeface="B Nazanin" panose="00000400000000000000" pitchFamily="2" charset="-78"/>
            </a:endParaRPr>
          </a:p>
        </p:txBody>
      </p:sp>
    </p:spTree>
    <p:extLst>
      <p:ext uri="{BB962C8B-B14F-4D97-AF65-F5344CB8AC3E}">
        <p14:creationId xmlns:p14="http://schemas.microsoft.com/office/powerpoint/2010/main" val="2701583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462064-E7CF-B334-026E-7E3768DE05E8}"/>
              </a:ext>
            </a:extLst>
          </p:cNvPr>
          <p:cNvSpPr txBox="1"/>
          <p:nvPr/>
        </p:nvSpPr>
        <p:spPr>
          <a:xfrm>
            <a:off x="1068884" y="998279"/>
            <a:ext cx="7006232" cy="3385542"/>
          </a:xfrm>
          <a:prstGeom prst="rect">
            <a:avLst/>
          </a:prstGeom>
          <a:noFill/>
        </p:spPr>
        <p:txBody>
          <a:bodyPr wrap="square">
            <a:spAutoFit/>
          </a:bodyPr>
          <a:lstStyle/>
          <a:p>
            <a:pPr algn="just" rtl="1">
              <a:lnSpc>
                <a:spcPct val="150000"/>
              </a:lnSpc>
            </a:pPr>
            <a:r>
              <a:rPr lang="fa-IR" sz="1600" dirty="0">
                <a:solidFill>
                  <a:schemeClr val="bg1"/>
                </a:solidFill>
                <a:cs typeface="B Nazanin" panose="00000400000000000000" pitchFamily="2" charset="-78"/>
              </a:rPr>
              <a:t>در این مرحله، کدی می‌نویسیم که بر اساس تعریف مسئله، توزیع نرمال را با استفاده از نمونه‌گیری به صورت سریال پیاده‌سازی می‌کند. کد به این صورت عمل می‌کند که:</a:t>
            </a:r>
          </a:p>
          <a:p>
            <a:pPr marL="285750" indent="-285750" algn="just" rtl="1">
              <a:lnSpc>
                <a:spcPct val="150000"/>
              </a:lnSpc>
              <a:buClr>
                <a:schemeClr val="bg1"/>
              </a:buClr>
              <a:buFont typeface="Arial" panose="020B0604020202020204" pitchFamily="34" charset="0"/>
              <a:buChar char="•"/>
            </a:pPr>
            <a:r>
              <a:rPr lang="fa-IR" sz="1600" dirty="0">
                <a:solidFill>
                  <a:schemeClr val="bg1"/>
                </a:solidFill>
                <a:cs typeface="B Nazanin" panose="00000400000000000000" pitchFamily="2" charset="-78"/>
              </a:rPr>
              <a:t>آرایه‌ای از نتایج نمونه‌گیری با نام </a:t>
            </a:r>
            <a:r>
              <a:rPr lang="en-US" sz="1600" dirty="0">
                <a:solidFill>
                  <a:schemeClr val="bg1"/>
                </a:solidFill>
                <a:cs typeface="B Nazanin" panose="00000400000000000000" pitchFamily="2" charset="-78"/>
              </a:rPr>
              <a:t> hist</a:t>
            </a:r>
            <a:r>
              <a:rPr lang="fa-IR" sz="1600" dirty="0">
                <a:solidFill>
                  <a:schemeClr val="bg1"/>
                </a:solidFill>
                <a:cs typeface="B Nazanin" panose="00000400000000000000" pitchFamily="2" charset="-78"/>
              </a:rPr>
              <a:t>ایجاد می‌کند که ۲۵ خانه دارد.</a:t>
            </a:r>
            <a:endParaRPr lang="en-US" sz="1600" dirty="0">
              <a:solidFill>
                <a:schemeClr val="bg1"/>
              </a:solidFill>
              <a:cs typeface="B Nazanin" panose="00000400000000000000" pitchFamily="2" charset="-78"/>
            </a:endParaRPr>
          </a:p>
          <a:p>
            <a:pPr marL="285750" indent="-285750" algn="just" rtl="1">
              <a:lnSpc>
                <a:spcPct val="150000"/>
              </a:lnSpc>
              <a:buClr>
                <a:schemeClr val="bg1"/>
              </a:buClr>
              <a:buFont typeface="Arial" panose="020B0604020202020204" pitchFamily="34" charset="0"/>
              <a:buChar char="•"/>
            </a:pPr>
            <a:r>
              <a:rPr lang="fa-IR" sz="1600" dirty="0">
                <a:solidFill>
                  <a:schemeClr val="bg1"/>
                </a:solidFill>
                <a:cs typeface="B Nazanin" panose="00000400000000000000" pitchFamily="2" charset="-78"/>
              </a:rPr>
              <a:t>برای هر نمونه، یک متغیر </a:t>
            </a:r>
            <a:r>
              <a:rPr lang="en-US" sz="1600" dirty="0">
                <a:solidFill>
                  <a:schemeClr val="bg1"/>
                </a:solidFill>
                <a:cs typeface="B Nazanin" panose="00000400000000000000" pitchFamily="2" charset="-78"/>
              </a:rPr>
              <a:t>counter</a:t>
            </a:r>
            <a:r>
              <a:rPr lang="fa-IR" sz="1600" dirty="0">
                <a:solidFill>
                  <a:schemeClr val="bg1"/>
                </a:solidFill>
                <a:cs typeface="B Nazanin" panose="00000400000000000000" pitchFamily="2" charset="-78"/>
              </a:rPr>
              <a:t> </a:t>
            </a:r>
            <a:r>
              <a:rPr lang="en-US" sz="1600" dirty="0">
                <a:solidFill>
                  <a:schemeClr val="bg1"/>
                </a:solidFill>
                <a:cs typeface="B Nazanin" panose="00000400000000000000" pitchFamily="2" charset="-78"/>
              </a:rPr>
              <a:t> </a:t>
            </a:r>
            <a:r>
              <a:rPr lang="fa-IR" sz="1600" dirty="0">
                <a:solidFill>
                  <a:schemeClr val="bg1"/>
                </a:solidFill>
                <a:cs typeface="B Nazanin" panose="00000400000000000000" pitchFamily="2" charset="-78"/>
              </a:rPr>
              <a:t>مقداردهی اولیه می‌شود.</a:t>
            </a:r>
            <a:endParaRPr lang="en-US" sz="1600" dirty="0">
              <a:solidFill>
                <a:schemeClr val="bg1"/>
              </a:solidFill>
              <a:cs typeface="B Nazanin" panose="00000400000000000000" pitchFamily="2" charset="-78"/>
            </a:endParaRPr>
          </a:p>
          <a:p>
            <a:pPr marL="285750" indent="-285750" algn="just" rtl="1">
              <a:lnSpc>
                <a:spcPct val="150000"/>
              </a:lnSpc>
              <a:buClr>
                <a:schemeClr val="bg1"/>
              </a:buClr>
              <a:buFont typeface="Arial" panose="020B0604020202020204" pitchFamily="34" charset="0"/>
              <a:buChar char="•"/>
            </a:pPr>
            <a:r>
              <a:rPr lang="fa-IR" sz="1600" dirty="0">
                <a:solidFill>
                  <a:schemeClr val="bg1"/>
                </a:solidFill>
                <a:cs typeface="B Nazanin" panose="00000400000000000000" pitchFamily="2" charset="-78"/>
              </a:rPr>
              <a:t>در ۱۲ مرحله، برای هر نمونه‌گیری یک عدد تصادفی تولید می‌شود. اگر این عدد بزرگتر یا مساوی ۴۹ باشد، </a:t>
            </a:r>
            <a:r>
              <a:rPr lang="en-US" sz="1600" dirty="0">
                <a:solidFill>
                  <a:schemeClr val="bg1"/>
                </a:solidFill>
                <a:cs typeface="B Nazanin" panose="00000400000000000000" pitchFamily="2" charset="-78"/>
              </a:rPr>
              <a:t>counter</a:t>
            </a:r>
            <a:r>
              <a:rPr lang="fa-IR" sz="1600" dirty="0">
                <a:solidFill>
                  <a:schemeClr val="bg1"/>
                </a:solidFill>
                <a:cs typeface="B Nazanin" panose="00000400000000000000" pitchFamily="2" charset="-78"/>
              </a:rPr>
              <a:t> افزایش می‌یابد؛ در غیر این صورت، کاهش پیدا می‌کند.</a:t>
            </a:r>
            <a:endParaRPr lang="en-US" sz="1600" dirty="0">
              <a:solidFill>
                <a:schemeClr val="bg1"/>
              </a:solidFill>
              <a:cs typeface="B Nazanin" panose="00000400000000000000" pitchFamily="2" charset="-78"/>
            </a:endParaRPr>
          </a:p>
          <a:p>
            <a:pPr marL="285750" indent="-285750" algn="just" rtl="1">
              <a:lnSpc>
                <a:spcPct val="150000"/>
              </a:lnSpc>
              <a:buClr>
                <a:schemeClr val="bg1"/>
              </a:buClr>
              <a:buFont typeface="Arial" panose="020B0604020202020204" pitchFamily="34" charset="0"/>
              <a:buChar char="•"/>
            </a:pPr>
            <a:r>
              <a:rPr lang="fa-IR" sz="1600" dirty="0">
                <a:solidFill>
                  <a:schemeClr val="bg1"/>
                </a:solidFill>
                <a:cs typeface="B Nazanin" panose="00000400000000000000" pitchFamily="2" charset="-78"/>
              </a:rPr>
              <a:t>مقدار </a:t>
            </a:r>
            <a:r>
              <a:rPr lang="en-US" sz="1600" dirty="0">
                <a:solidFill>
                  <a:schemeClr val="bg1"/>
                </a:solidFill>
                <a:cs typeface="B Nazanin" panose="00000400000000000000" pitchFamily="2" charset="-78"/>
              </a:rPr>
              <a:t>counter</a:t>
            </a:r>
            <a:r>
              <a:rPr lang="fa-IR" sz="1600" dirty="0">
                <a:solidFill>
                  <a:schemeClr val="bg1"/>
                </a:solidFill>
                <a:cs typeface="B Nazanin" panose="00000400000000000000" pitchFamily="2" charset="-78"/>
              </a:rPr>
              <a:t> </a:t>
            </a:r>
            <a:r>
              <a:rPr lang="en-US" sz="1600" dirty="0">
                <a:solidFill>
                  <a:schemeClr val="bg1"/>
                </a:solidFill>
                <a:cs typeface="B Nazanin" panose="00000400000000000000" pitchFamily="2" charset="-78"/>
              </a:rPr>
              <a:t> </a:t>
            </a:r>
            <a:r>
              <a:rPr lang="fa-IR" sz="1600" dirty="0">
                <a:solidFill>
                  <a:schemeClr val="bg1"/>
                </a:solidFill>
                <a:cs typeface="B Nazanin" panose="00000400000000000000" pitchFamily="2" charset="-78"/>
              </a:rPr>
              <a:t>در هر مرحله در آرایه‌ی </a:t>
            </a:r>
            <a:r>
              <a:rPr lang="en-US" sz="1600" dirty="0">
                <a:solidFill>
                  <a:schemeClr val="bg1"/>
                </a:solidFill>
                <a:cs typeface="B Nazanin" panose="00000400000000000000" pitchFamily="2" charset="-78"/>
              </a:rPr>
              <a:t>hist</a:t>
            </a:r>
            <a:r>
              <a:rPr lang="fa-IR" sz="1600" dirty="0">
                <a:solidFill>
                  <a:schemeClr val="bg1"/>
                </a:solidFill>
                <a:cs typeface="B Nazanin" panose="00000400000000000000" pitchFamily="2" charset="-78"/>
              </a:rPr>
              <a:t> </a:t>
            </a:r>
            <a:r>
              <a:rPr lang="en-US" sz="1600" dirty="0">
                <a:solidFill>
                  <a:schemeClr val="bg1"/>
                </a:solidFill>
                <a:cs typeface="B Nazanin" panose="00000400000000000000" pitchFamily="2" charset="-78"/>
              </a:rPr>
              <a:t> </a:t>
            </a:r>
            <a:r>
              <a:rPr lang="fa-IR" sz="1600" dirty="0">
                <a:solidFill>
                  <a:schemeClr val="bg1"/>
                </a:solidFill>
                <a:cs typeface="B Nazanin" panose="00000400000000000000" pitchFamily="2" charset="-78"/>
              </a:rPr>
              <a:t>ثبت می‌شود.</a:t>
            </a:r>
            <a:endParaRPr lang="en-US" sz="1600" dirty="0">
              <a:solidFill>
                <a:schemeClr val="bg1"/>
              </a:solidFill>
              <a:cs typeface="B Nazanin" panose="00000400000000000000" pitchFamily="2" charset="-78"/>
            </a:endParaRPr>
          </a:p>
          <a:p>
            <a:pPr algn="just" rtl="1">
              <a:lnSpc>
                <a:spcPct val="150000"/>
              </a:lnSpc>
            </a:pPr>
            <a:r>
              <a:rPr lang="fa-IR" sz="1600" dirty="0">
                <a:solidFill>
                  <a:schemeClr val="bg1"/>
                </a:solidFill>
                <a:cs typeface="B Nazanin" panose="00000400000000000000" pitchFamily="2" charset="-78"/>
              </a:rPr>
              <a:t>سپس زمان اجرای برنامه برای تعداد نمونه‌های مختلف (۵۰۰۰، ۵۰۰۰۰، و ۵۰۰۰۰۰) اندازه‌گیری می‌شود و در جدول وارد می‌گردد.</a:t>
            </a:r>
            <a:endParaRPr lang="en-US" sz="1600" dirty="0">
              <a:solidFill>
                <a:schemeClr val="bg1"/>
              </a:solidFill>
              <a:cs typeface="B Nazanin" panose="00000400000000000000" pitchFamily="2" charset="-78"/>
            </a:endParaRPr>
          </a:p>
        </p:txBody>
      </p:sp>
      <p:sp>
        <p:nvSpPr>
          <p:cNvPr id="7" name="TextBox 6">
            <a:extLst>
              <a:ext uri="{FF2B5EF4-FFF2-40B4-BE49-F238E27FC236}">
                <a16:creationId xmlns:a16="http://schemas.microsoft.com/office/drawing/2014/main" id="{DDF9FD0E-BB71-761D-401D-741CB9F1E3F5}"/>
              </a:ext>
            </a:extLst>
          </p:cNvPr>
          <p:cNvSpPr txBox="1"/>
          <p:nvPr/>
        </p:nvSpPr>
        <p:spPr>
          <a:xfrm>
            <a:off x="2594967" y="547837"/>
            <a:ext cx="5761434" cy="369332"/>
          </a:xfrm>
          <a:prstGeom prst="rect">
            <a:avLst/>
          </a:prstGeom>
          <a:noFill/>
        </p:spPr>
        <p:txBody>
          <a:bodyPr wrap="square">
            <a:spAutoFit/>
          </a:bodyPr>
          <a:lstStyle/>
          <a:p>
            <a:pPr algn="r" rtl="1"/>
            <a:r>
              <a:rPr lang="fa-IR" sz="1800" b="1" dirty="0">
                <a:solidFill>
                  <a:schemeClr val="bg1"/>
                </a:solidFill>
                <a:cs typeface="B Nazanin" panose="00000400000000000000" pitchFamily="2" charset="-78"/>
              </a:rPr>
              <a:t> پیاده‌سازی برنامه در حالت سریال</a:t>
            </a:r>
            <a:endParaRPr lang="en-US" sz="1800" b="1" dirty="0">
              <a:solidFill>
                <a:schemeClr val="bg1"/>
              </a:solidFill>
              <a:cs typeface="B Nazanin" panose="00000400000000000000" pitchFamily="2" charset="-78"/>
            </a:endParaRPr>
          </a:p>
        </p:txBody>
      </p:sp>
    </p:spTree>
    <p:extLst>
      <p:ext uri="{BB962C8B-B14F-4D97-AF65-F5344CB8AC3E}">
        <p14:creationId xmlns:p14="http://schemas.microsoft.com/office/powerpoint/2010/main" val="784723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7FDBA0-2041-80FA-5F6F-3048DD39BB55}"/>
              </a:ext>
            </a:extLst>
          </p:cNvPr>
          <p:cNvSpPr txBox="1"/>
          <p:nvPr/>
        </p:nvSpPr>
        <p:spPr>
          <a:xfrm>
            <a:off x="5957888" y="284679"/>
            <a:ext cx="2414587" cy="369332"/>
          </a:xfrm>
          <a:prstGeom prst="rect">
            <a:avLst/>
          </a:prstGeom>
          <a:noFill/>
        </p:spPr>
        <p:txBody>
          <a:bodyPr wrap="square" rtlCol="0">
            <a:spAutoFit/>
          </a:bodyPr>
          <a:lstStyle/>
          <a:p>
            <a:pPr algn="r" rtl="1"/>
            <a:r>
              <a:rPr lang="fa-IR" sz="1800" b="1" dirty="0">
                <a:solidFill>
                  <a:schemeClr val="bg1"/>
                </a:solidFill>
                <a:cs typeface="B Nazanin" panose="00000400000000000000" pitchFamily="2" charset="-78"/>
              </a:rPr>
              <a:t>تولید عدد تصادفی</a:t>
            </a:r>
            <a:endParaRPr lang="en-US" sz="1800" b="1" dirty="0">
              <a:solidFill>
                <a:schemeClr val="bg1"/>
              </a:solidFill>
              <a:cs typeface="B Nazanin" panose="00000400000000000000" pitchFamily="2" charset="-78"/>
            </a:endParaRPr>
          </a:p>
        </p:txBody>
      </p:sp>
      <p:sp>
        <p:nvSpPr>
          <p:cNvPr id="6" name="TextBox 5">
            <a:extLst>
              <a:ext uri="{FF2B5EF4-FFF2-40B4-BE49-F238E27FC236}">
                <a16:creationId xmlns:a16="http://schemas.microsoft.com/office/drawing/2014/main" id="{438C164B-10D6-357A-B510-D3C88B2A72B0}"/>
              </a:ext>
            </a:extLst>
          </p:cNvPr>
          <p:cNvSpPr txBox="1"/>
          <p:nvPr/>
        </p:nvSpPr>
        <p:spPr>
          <a:xfrm>
            <a:off x="1028701" y="734615"/>
            <a:ext cx="6934794" cy="4124206"/>
          </a:xfrm>
          <a:prstGeom prst="rect">
            <a:avLst/>
          </a:prstGeom>
          <a:noFill/>
        </p:spPr>
        <p:txBody>
          <a:bodyPr wrap="square">
            <a:spAutoFit/>
          </a:bodyPr>
          <a:lstStyle/>
          <a:p>
            <a:pPr algn="just" rtl="1">
              <a:lnSpc>
                <a:spcPct val="150000"/>
              </a:lnSpc>
            </a:pPr>
            <a:r>
              <a:rPr lang="fa-IR" sz="1600" dirty="0">
                <a:solidFill>
                  <a:schemeClr val="bg1"/>
                </a:solidFill>
                <a:cs typeface="B Nazanin" panose="00000400000000000000" pitchFamily="2" charset="-78"/>
              </a:rPr>
              <a:t>در بسیاری از زبان‌های برنامه‌نویسی، برای تولید اعداد تصادفی از یک الگوریتم خاص استفاده می‌شود که معمولاً از یک عدد ثابت (که به آن </a:t>
            </a:r>
            <a:r>
              <a:rPr lang="en-US" sz="1600" dirty="0">
                <a:solidFill>
                  <a:schemeClr val="bg1"/>
                </a:solidFill>
                <a:cs typeface="B Nazanin" panose="00000400000000000000" pitchFamily="2" charset="-78"/>
              </a:rPr>
              <a:t>seed </a:t>
            </a:r>
            <a:r>
              <a:rPr lang="fa-IR" sz="1600" dirty="0">
                <a:solidFill>
                  <a:schemeClr val="bg1"/>
                </a:solidFill>
                <a:cs typeface="B Nazanin" panose="00000400000000000000" pitchFamily="2" charset="-78"/>
              </a:rPr>
              <a:t>گفته می‌شود) برای شروع تولید اعداد تصادفی استفاده می‌کند. این عدد باید هر بار که برنامه اجرا می‌شود متفاوت باشد تا از تولید همان دنباله از اعداد تصادفی جلوگیری شود.</a:t>
            </a:r>
          </a:p>
          <a:p>
            <a:pPr algn="just" rtl="1">
              <a:lnSpc>
                <a:spcPct val="150000"/>
              </a:lnSpc>
            </a:pPr>
            <a:r>
              <a:rPr lang="en-US" sz="1600" dirty="0">
                <a:solidFill>
                  <a:schemeClr val="bg1"/>
                </a:solidFill>
                <a:cs typeface="B Nazanin" panose="00000400000000000000" pitchFamily="2" charset="-78"/>
              </a:rPr>
              <a:t>:</a:t>
            </a:r>
            <a:r>
              <a:rPr lang="en-US" sz="1600" dirty="0" err="1">
                <a:solidFill>
                  <a:schemeClr val="bg1"/>
                </a:solidFill>
                <a:cs typeface="B Nazanin" panose="00000400000000000000" pitchFamily="2" charset="-78"/>
              </a:rPr>
              <a:t>srand</a:t>
            </a:r>
            <a:r>
              <a:rPr lang="en-US" sz="1600" dirty="0">
                <a:solidFill>
                  <a:schemeClr val="bg1"/>
                </a:solidFill>
                <a:cs typeface="B Nazanin" panose="00000400000000000000" pitchFamily="2" charset="-78"/>
              </a:rPr>
              <a:t>()</a:t>
            </a:r>
            <a:r>
              <a:rPr lang="fa-IR" sz="1600" dirty="0">
                <a:solidFill>
                  <a:schemeClr val="bg1"/>
                </a:solidFill>
                <a:cs typeface="B Nazanin" panose="00000400000000000000" pitchFamily="2" charset="-78"/>
              </a:rPr>
              <a:t> </a:t>
            </a:r>
            <a:r>
              <a:rPr lang="en-US" sz="1600" dirty="0">
                <a:solidFill>
                  <a:schemeClr val="bg1"/>
                </a:solidFill>
                <a:cs typeface="B Nazanin" panose="00000400000000000000" pitchFamily="2" charset="-78"/>
              </a:rPr>
              <a:t> </a:t>
            </a:r>
            <a:r>
              <a:rPr lang="fa-IR" sz="1600" dirty="0">
                <a:solidFill>
                  <a:schemeClr val="bg1"/>
                </a:solidFill>
                <a:cs typeface="B Nazanin" panose="00000400000000000000" pitchFamily="2" charset="-78"/>
              </a:rPr>
              <a:t>تابعی است که برای تنظیم </a:t>
            </a:r>
            <a:r>
              <a:rPr lang="en-US" sz="1600" dirty="0">
                <a:solidFill>
                  <a:schemeClr val="bg1"/>
                </a:solidFill>
                <a:cs typeface="B Nazanin" panose="00000400000000000000" pitchFamily="2" charset="-78"/>
              </a:rPr>
              <a:t>seed </a:t>
            </a:r>
            <a:r>
              <a:rPr lang="fa-IR" sz="1600" dirty="0">
                <a:solidFill>
                  <a:schemeClr val="bg1"/>
                </a:solidFill>
                <a:cs typeface="B Nazanin" panose="00000400000000000000" pitchFamily="2" charset="-78"/>
              </a:rPr>
              <a:t>استفاده می‌شود. این تابع به همراه تابع </a:t>
            </a:r>
            <a:r>
              <a:rPr lang="en-US" sz="1600" dirty="0">
                <a:solidFill>
                  <a:schemeClr val="bg1"/>
                </a:solidFill>
                <a:cs typeface="B Nazanin" panose="00000400000000000000" pitchFamily="2" charset="-78"/>
              </a:rPr>
              <a:t>rand()</a:t>
            </a:r>
            <a:r>
              <a:rPr lang="fa-IR" sz="1600" dirty="0">
                <a:solidFill>
                  <a:schemeClr val="bg1"/>
                </a:solidFill>
                <a:cs typeface="B Nazanin" panose="00000400000000000000" pitchFamily="2" charset="-78"/>
              </a:rPr>
              <a:t> که اعداد تصادفی تولید می‌کند کار می‌کند.</a:t>
            </a:r>
          </a:p>
          <a:p>
            <a:pPr algn="just" rtl="1">
              <a:lnSpc>
                <a:spcPct val="150000"/>
              </a:lnSpc>
            </a:pPr>
            <a:r>
              <a:rPr lang="en-US" sz="1600" dirty="0">
                <a:solidFill>
                  <a:schemeClr val="bg1"/>
                </a:solidFill>
                <a:cs typeface="B Nazanin" panose="00000400000000000000" pitchFamily="2" charset="-78"/>
              </a:rPr>
              <a:t>:time(NULL)</a:t>
            </a:r>
            <a:r>
              <a:rPr lang="fa-IR" sz="1600" dirty="0">
                <a:solidFill>
                  <a:schemeClr val="bg1"/>
                </a:solidFill>
                <a:cs typeface="B Nazanin" panose="00000400000000000000" pitchFamily="2" charset="-78"/>
              </a:rPr>
              <a:t> </a:t>
            </a:r>
            <a:r>
              <a:rPr lang="en-US" sz="1600" dirty="0">
                <a:solidFill>
                  <a:schemeClr val="bg1"/>
                </a:solidFill>
                <a:cs typeface="B Nazanin" panose="00000400000000000000" pitchFamily="2" charset="-78"/>
              </a:rPr>
              <a:t> </a:t>
            </a:r>
            <a:r>
              <a:rPr lang="fa-IR" sz="1600" dirty="0">
                <a:solidFill>
                  <a:schemeClr val="bg1"/>
                </a:solidFill>
                <a:cs typeface="B Nazanin" panose="00000400000000000000" pitchFamily="2" charset="-78"/>
              </a:rPr>
              <a:t>این تابع زمان جاری سیستم را به‌صورت تعداد ثانیه‌ها از زمان 1 ژانویه 1970 (زمان </a:t>
            </a:r>
            <a:r>
              <a:rPr lang="en-US" sz="1600" dirty="0">
                <a:solidFill>
                  <a:schemeClr val="bg1"/>
                </a:solidFill>
                <a:cs typeface="B Nazanin" panose="00000400000000000000" pitchFamily="2" charset="-78"/>
              </a:rPr>
              <a:t>(UNIX </a:t>
            </a:r>
            <a:r>
              <a:rPr lang="fa-IR" sz="1600" dirty="0">
                <a:solidFill>
                  <a:schemeClr val="bg1"/>
                </a:solidFill>
                <a:cs typeface="B Nazanin" panose="00000400000000000000" pitchFamily="2" charset="-78"/>
              </a:rPr>
              <a:t> باز می‌گرداند. زمانی که این دستور اجرا می‌شود، زمان جاری را به‌عنوان </a:t>
            </a:r>
            <a:r>
              <a:rPr lang="en-US" sz="1600" dirty="0">
                <a:solidFill>
                  <a:schemeClr val="bg1"/>
                </a:solidFill>
                <a:cs typeface="B Nazanin" panose="00000400000000000000" pitchFamily="2" charset="-78"/>
              </a:rPr>
              <a:t>seed</a:t>
            </a:r>
            <a:r>
              <a:rPr lang="fa-IR" sz="1600" dirty="0">
                <a:solidFill>
                  <a:schemeClr val="bg1"/>
                </a:solidFill>
                <a:cs typeface="B Nazanin" panose="00000400000000000000" pitchFamily="2" charset="-78"/>
              </a:rPr>
              <a:t> </a:t>
            </a:r>
            <a:r>
              <a:rPr lang="en-US" sz="1600" dirty="0">
                <a:solidFill>
                  <a:schemeClr val="bg1"/>
                </a:solidFill>
                <a:cs typeface="B Nazanin" panose="00000400000000000000" pitchFamily="2" charset="-78"/>
              </a:rPr>
              <a:t> </a:t>
            </a:r>
            <a:r>
              <a:rPr lang="fa-IR" sz="1600" dirty="0">
                <a:solidFill>
                  <a:schemeClr val="bg1"/>
                </a:solidFill>
                <a:cs typeface="B Nazanin" panose="00000400000000000000" pitchFamily="2" charset="-78"/>
              </a:rPr>
              <a:t>برای </a:t>
            </a:r>
            <a:r>
              <a:rPr lang="en-US" sz="1600" dirty="0" err="1">
                <a:solidFill>
                  <a:schemeClr val="bg1"/>
                </a:solidFill>
                <a:cs typeface="B Nazanin" panose="00000400000000000000" pitchFamily="2" charset="-78"/>
              </a:rPr>
              <a:t>srand</a:t>
            </a:r>
            <a:r>
              <a:rPr lang="en-US" sz="1600" dirty="0">
                <a:solidFill>
                  <a:schemeClr val="bg1"/>
                </a:solidFill>
                <a:cs typeface="B Nazanin" panose="00000400000000000000" pitchFamily="2" charset="-78"/>
              </a:rPr>
              <a:t>() </a:t>
            </a:r>
            <a:r>
              <a:rPr lang="fa-IR" sz="1600" dirty="0">
                <a:solidFill>
                  <a:schemeClr val="bg1"/>
                </a:solidFill>
                <a:cs typeface="B Nazanin" panose="00000400000000000000" pitchFamily="2" charset="-78"/>
              </a:rPr>
              <a:t>استفاده می‌کند.</a:t>
            </a:r>
          </a:p>
          <a:p>
            <a:pPr algn="just" rtl="1">
              <a:lnSpc>
                <a:spcPct val="150000"/>
              </a:lnSpc>
            </a:pPr>
            <a:r>
              <a:rPr lang="fa-IR" sz="1600" dirty="0">
                <a:solidFill>
                  <a:schemeClr val="bg1"/>
                </a:solidFill>
                <a:cs typeface="B Nazanin" panose="00000400000000000000" pitchFamily="2" charset="-78"/>
              </a:rPr>
              <a:t>در نتیجه، با استفاده از </a:t>
            </a:r>
            <a:r>
              <a:rPr lang="en-US" sz="1600" dirty="0">
                <a:solidFill>
                  <a:schemeClr val="bg1"/>
                </a:solidFill>
                <a:cs typeface="B Nazanin" panose="00000400000000000000" pitchFamily="2" charset="-78"/>
              </a:rPr>
              <a:t>time(NULL)، </a:t>
            </a:r>
            <a:r>
              <a:rPr lang="fa-IR" sz="1600" dirty="0">
                <a:solidFill>
                  <a:schemeClr val="bg1"/>
                </a:solidFill>
                <a:cs typeface="B Nazanin" panose="00000400000000000000" pitchFamily="2" charset="-78"/>
              </a:rPr>
              <a:t>هر بار که برنامه اجرا می‌شود، </a:t>
            </a:r>
            <a:r>
              <a:rPr lang="en-US" sz="1600" dirty="0">
                <a:solidFill>
                  <a:schemeClr val="bg1"/>
                </a:solidFill>
                <a:cs typeface="B Nazanin" panose="00000400000000000000" pitchFamily="2" charset="-78"/>
              </a:rPr>
              <a:t>seed </a:t>
            </a:r>
            <a:r>
              <a:rPr lang="fa-IR" sz="1600" dirty="0">
                <a:solidFill>
                  <a:schemeClr val="bg1"/>
                </a:solidFill>
                <a:cs typeface="B Nazanin" panose="00000400000000000000" pitchFamily="2" charset="-78"/>
              </a:rPr>
              <a:t>متفاوتی برای تولید اعداد تصادفی تعیین می‌شود (چون زمان هر بار متفاوت است). این امر موجب می‌شود که دنباله اعداد تصادفی که تولید می‌شود، در هر اجرای برنامه متفاوت باشد.</a:t>
            </a:r>
            <a:endParaRPr lang="en-US" sz="1600" dirty="0">
              <a:solidFill>
                <a:schemeClr val="bg1"/>
              </a:solidFill>
              <a:cs typeface="B Nazanin" panose="00000400000000000000" pitchFamily="2" charset="-78"/>
            </a:endParaRPr>
          </a:p>
        </p:txBody>
      </p:sp>
      <p:pic>
        <p:nvPicPr>
          <p:cNvPr id="8" name="Picture 7">
            <a:extLst>
              <a:ext uri="{FF2B5EF4-FFF2-40B4-BE49-F238E27FC236}">
                <a16:creationId xmlns:a16="http://schemas.microsoft.com/office/drawing/2014/main" id="{501CD3AC-75A8-9759-1E6B-4A32747585C9}"/>
              </a:ext>
            </a:extLst>
          </p:cNvPr>
          <p:cNvPicPr>
            <a:picLocks noChangeAspect="1"/>
          </p:cNvPicPr>
          <p:nvPr/>
        </p:nvPicPr>
        <p:blipFill>
          <a:blip r:embed="rId2"/>
          <a:stretch>
            <a:fillRect/>
          </a:stretch>
        </p:blipFill>
        <p:spPr>
          <a:xfrm>
            <a:off x="1119092" y="4488637"/>
            <a:ext cx="1362265" cy="266737"/>
          </a:xfrm>
          <a:prstGeom prst="rect">
            <a:avLst/>
          </a:prstGeom>
        </p:spPr>
      </p:pic>
    </p:spTree>
    <p:extLst>
      <p:ext uri="{BB962C8B-B14F-4D97-AF65-F5344CB8AC3E}">
        <p14:creationId xmlns:p14="http://schemas.microsoft.com/office/powerpoint/2010/main" val="763628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D05685-1280-3284-5981-D4238B4EFAAE}"/>
              </a:ext>
            </a:extLst>
          </p:cNvPr>
          <p:cNvPicPr>
            <a:picLocks noChangeAspect="1"/>
          </p:cNvPicPr>
          <p:nvPr/>
        </p:nvPicPr>
        <p:blipFill>
          <a:blip r:embed="rId2"/>
          <a:stretch>
            <a:fillRect/>
          </a:stretch>
        </p:blipFill>
        <p:spPr>
          <a:xfrm>
            <a:off x="478402" y="2781172"/>
            <a:ext cx="4265047" cy="1457136"/>
          </a:xfrm>
          <a:prstGeom prst="rect">
            <a:avLst/>
          </a:prstGeom>
        </p:spPr>
      </p:pic>
      <p:pic>
        <p:nvPicPr>
          <p:cNvPr id="8" name="Picture 7">
            <a:extLst>
              <a:ext uri="{FF2B5EF4-FFF2-40B4-BE49-F238E27FC236}">
                <a16:creationId xmlns:a16="http://schemas.microsoft.com/office/drawing/2014/main" id="{01BAD6C9-F967-3BC8-4985-EB1671D560E3}"/>
              </a:ext>
            </a:extLst>
          </p:cNvPr>
          <p:cNvPicPr>
            <a:picLocks noChangeAspect="1"/>
          </p:cNvPicPr>
          <p:nvPr/>
        </p:nvPicPr>
        <p:blipFill>
          <a:blip r:embed="rId3"/>
          <a:stretch>
            <a:fillRect/>
          </a:stretch>
        </p:blipFill>
        <p:spPr>
          <a:xfrm>
            <a:off x="478402" y="426112"/>
            <a:ext cx="3258005" cy="1876687"/>
          </a:xfrm>
          <a:prstGeom prst="rect">
            <a:avLst/>
          </a:prstGeom>
        </p:spPr>
      </p:pic>
      <p:sp>
        <p:nvSpPr>
          <p:cNvPr id="9" name="TextBox 8">
            <a:extLst>
              <a:ext uri="{FF2B5EF4-FFF2-40B4-BE49-F238E27FC236}">
                <a16:creationId xmlns:a16="http://schemas.microsoft.com/office/drawing/2014/main" id="{3A433A2C-F604-182D-84C5-C61010B72B10}"/>
              </a:ext>
            </a:extLst>
          </p:cNvPr>
          <p:cNvSpPr txBox="1"/>
          <p:nvPr/>
        </p:nvSpPr>
        <p:spPr>
          <a:xfrm>
            <a:off x="6557963" y="426112"/>
            <a:ext cx="2007394" cy="369332"/>
          </a:xfrm>
          <a:prstGeom prst="rect">
            <a:avLst/>
          </a:prstGeom>
          <a:noFill/>
        </p:spPr>
        <p:txBody>
          <a:bodyPr wrap="square" rtlCol="0">
            <a:spAutoFit/>
          </a:bodyPr>
          <a:lstStyle/>
          <a:p>
            <a:pPr algn="r" rtl="1"/>
            <a:r>
              <a:rPr lang="fa-IR" sz="1800" b="1" dirty="0">
                <a:solidFill>
                  <a:schemeClr val="bg1"/>
                </a:solidFill>
                <a:cs typeface="B Nazanin" panose="00000400000000000000" pitchFamily="2" charset="-78"/>
              </a:rPr>
              <a:t>رسم هیستوگرام</a:t>
            </a:r>
            <a:endParaRPr lang="en-US" sz="1800" b="1" dirty="0">
              <a:solidFill>
                <a:schemeClr val="bg1"/>
              </a:solidFill>
              <a:cs typeface="B Nazanin" panose="00000400000000000000" pitchFamily="2" charset="-78"/>
            </a:endParaRPr>
          </a:p>
        </p:txBody>
      </p:sp>
    </p:spTree>
    <p:extLst>
      <p:ext uri="{BB962C8B-B14F-4D97-AF65-F5344CB8AC3E}">
        <p14:creationId xmlns:p14="http://schemas.microsoft.com/office/powerpoint/2010/main" val="1731447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788601-65C5-2EB4-11A6-1A83106A7B8D}"/>
              </a:ext>
            </a:extLst>
          </p:cNvPr>
          <p:cNvPicPr>
            <a:picLocks noChangeAspect="1"/>
          </p:cNvPicPr>
          <p:nvPr/>
        </p:nvPicPr>
        <p:blipFill>
          <a:blip r:embed="rId2"/>
          <a:stretch>
            <a:fillRect/>
          </a:stretch>
        </p:blipFill>
        <p:spPr>
          <a:xfrm>
            <a:off x="659012" y="3487644"/>
            <a:ext cx="3843711" cy="1041433"/>
          </a:xfrm>
          <a:prstGeom prst="rect">
            <a:avLst/>
          </a:prstGeom>
        </p:spPr>
      </p:pic>
      <p:sp>
        <p:nvSpPr>
          <p:cNvPr id="6" name="TextBox 5">
            <a:extLst>
              <a:ext uri="{FF2B5EF4-FFF2-40B4-BE49-F238E27FC236}">
                <a16:creationId xmlns:a16="http://schemas.microsoft.com/office/drawing/2014/main" id="{60978DB1-A51D-B34A-B8C5-56DA0C370B76}"/>
              </a:ext>
            </a:extLst>
          </p:cNvPr>
          <p:cNvSpPr txBox="1"/>
          <p:nvPr/>
        </p:nvSpPr>
        <p:spPr>
          <a:xfrm>
            <a:off x="1221208" y="485834"/>
            <a:ext cx="7299499" cy="2646878"/>
          </a:xfrm>
          <a:prstGeom prst="rect">
            <a:avLst/>
          </a:prstGeom>
          <a:noFill/>
        </p:spPr>
        <p:txBody>
          <a:bodyPr wrap="square">
            <a:spAutoFit/>
          </a:bodyPr>
          <a:lstStyle/>
          <a:p>
            <a:pPr algn="just" rtl="1">
              <a:lnSpc>
                <a:spcPct val="150000"/>
              </a:lnSpc>
            </a:pPr>
            <a:r>
              <a:rPr lang="en-US" sz="1600" dirty="0">
                <a:solidFill>
                  <a:schemeClr val="bg1"/>
                </a:solidFill>
                <a:cs typeface="B Nazanin" panose="00000400000000000000" pitchFamily="2" charset="-78"/>
              </a:rPr>
              <a:t>:real</a:t>
            </a:r>
            <a:r>
              <a:rPr lang="fa-IR" sz="1600" dirty="0">
                <a:solidFill>
                  <a:schemeClr val="bg1"/>
                </a:solidFill>
                <a:cs typeface="B Nazanin" panose="00000400000000000000" pitchFamily="2" charset="-78"/>
              </a:rPr>
              <a:t> زمان کلی اجرا از لحظه شروع تا پایان برنامه است، و شامل تمام تأخیرها، از جمله زمان‌های انتظار برای منابع سیستم یا سایر برنامه‌های در حال اجرا است.به این زمان </a:t>
            </a:r>
            <a:r>
              <a:rPr lang="en-US" sz="1600" dirty="0">
                <a:solidFill>
                  <a:schemeClr val="bg1"/>
                </a:solidFill>
                <a:cs typeface="B Nazanin" panose="00000400000000000000" pitchFamily="2" charset="-78"/>
              </a:rPr>
              <a:t>Elapsed Time</a:t>
            </a:r>
            <a:r>
              <a:rPr lang="fa-IR" sz="1600" dirty="0">
                <a:solidFill>
                  <a:schemeClr val="bg1"/>
                </a:solidFill>
                <a:cs typeface="B Nazanin" panose="00000400000000000000" pitchFamily="2" charset="-78"/>
              </a:rPr>
              <a:t> یا زمان واقعی نیز گفته می‌شود. معمولاً این زمان بیشترین مقدار را دارد، زیرا شامل همه زمان‌هایی است که برنامه در حال اجرا بوده است. </a:t>
            </a:r>
          </a:p>
          <a:p>
            <a:pPr algn="just" rtl="1">
              <a:lnSpc>
                <a:spcPct val="150000"/>
              </a:lnSpc>
            </a:pPr>
            <a:r>
              <a:rPr lang="en-US" sz="1600" dirty="0">
                <a:solidFill>
                  <a:schemeClr val="bg1"/>
                </a:solidFill>
                <a:cs typeface="B Nazanin" panose="00000400000000000000" pitchFamily="2" charset="-78"/>
              </a:rPr>
              <a:t>:user</a:t>
            </a:r>
            <a:r>
              <a:rPr lang="fa-IR" sz="1600" dirty="0">
                <a:solidFill>
                  <a:schemeClr val="bg1"/>
                </a:solidFill>
                <a:cs typeface="B Nazanin" panose="00000400000000000000" pitchFamily="2" charset="-78"/>
              </a:rPr>
              <a:t> این زمان نشان‌دهنده مقدار زمانی است که </a:t>
            </a:r>
            <a:r>
              <a:rPr lang="en-US" sz="1600" dirty="0">
                <a:solidFill>
                  <a:schemeClr val="bg1"/>
                </a:solidFill>
                <a:cs typeface="B Nazanin" panose="00000400000000000000" pitchFamily="2" charset="-78"/>
              </a:rPr>
              <a:t> CPU </a:t>
            </a:r>
            <a:r>
              <a:rPr lang="fa-IR" sz="1600" dirty="0">
                <a:solidFill>
                  <a:schemeClr val="bg1"/>
                </a:solidFill>
                <a:cs typeface="B Nazanin" panose="00000400000000000000" pitchFamily="2" charset="-78"/>
              </a:rPr>
              <a:t>صرف اجرای کدهای کاربر</a:t>
            </a:r>
            <a:r>
              <a:rPr lang="en-US" sz="1600" dirty="0">
                <a:solidFill>
                  <a:schemeClr val="bg1"/>
                </a:solidFill>
                <a:cs typeface="B Nazanin" panose="00000400000000000000" pitchFamily="2" charset="-78"/>
              </a:rPr>
              <a:t>(User Mode)</a:t>
            </a:r>
            <a:r>
              <a:rPr lang="fa-IR" sz="1600" dirty="0">
                <a:solidFill>
                  <a:schemeClr val="bg1"/>
                </a:solidFill>
                <a:cs typeface="B Nazanin" panose="00000400000000000000" pitchFamily="2" charset="-78"/>
              </a:rPr>
              <a:t> کرده است. این زمان شامل پردازش‌هایی است که در سطح برنامه شما انجام شده و شامل توابع سیستم‌عامل نمی‌شود. </a:t>
            </a:r>
            <a:endParaRPr lang="en-US" sz="1600" dirty="0">
              <a:solidFill>
                <a:schemeClr val="bg1"/>
              </a:solidFill>
              <a:cs typeface="B Nazanin" panose="00000400000000000000" pitchFamily="2" charset="-78"/>
            </a:endParaRPr>
          </a:p>
          <a:p>
            <a:pPr algn="just" rtl="1">
              <a:lnSpc>
                <a:spcPct val="150000"/>
              </a:lnSpc>
            </a:pPr>
            <a:r>
              <a:rPr lang="en-US" sz="1600" dirty="0">
                <a:solidFill>
                  <a:schemeClr val="bg1"/>
                </a:solidFill>
                <a:cs typeface="B Nazanin" panose="00000400000000000000" pitchFamily="2" charset="-78"/>
              </a:rPr>
              <a:t>:sys</a:t>
            </a:r>
            <a:r>
              <a:rPr lang="fa-IR" sz="1600" dirty="0">
                <a:solidFill>
                  <a:schemeClr val="bg1"/>
                </a:solidFill>
                <a:cs typeface="B Nazanin" panose="00000400000000000000" pitchFamily="2" charset="-78"/>
              </a:rPr>
              <a:t> این مقدار نشان‌دهنده زمانی است که </a:t>
            </a:r>
            <a:r>
              <a:rPr lang="en-US" sz="1600" dirty="0">
                <a:solidFill>
                  <a:schemeClr val="bg1"/>
                </a:solidFill>
                <a:cs typeface="B Nazanin" panose="00000400000000000000" pitchFamily="2" charset="-78"/>
              </a:rPr>
              <a:t>CPU </a:t>
            </a:r>
            <a:r>
              <a:rPr lang="fa-IR" sz="1600" dirty="0">
                <a:solidFill>
                  <a:schemeClr val="bg1"/>
                </a:solidFill>
                <a:cs typeface="B Nazanin" panose="00000400000000000000" pitchFamily="2" charset="-78"/>
              </a:rPr>
              <a:t>در سطح کرنل</a:t>
            </a:r>
            <a:r>
              <a:rPr lang="en-US" sz="1600" dirty="0">
                <a:solidFill>
                  <a:schemeClr val="bg1"/>
                </a:solidFill>
                <a:cs typeface="B Nazanin" panose="00000400000000000000" pitchFamily="2" charset="-78"/>
              </a:rPr>
              <a:t>(Kernel Mode) </a:t>
            </a:r>
            <a:r>
              <a:rPr lang="fa-IR" sz="1600" dirty="0">
                <a:solidFill>
                  <a:schemeClr val="bg1"/>
                </a:solidFill>
                <a:cs typeface="B Nazanin" panose="00000400000000000000" pitchFamily="2" charset="-78"/>
              </a:rPr>
              <a:t> صرف اجرای توابع سیستم‌عامل کرده است، مانند دسترسی به فایل‌ها، خواندن و نوشتن از طریق شبکه یا ارتباطات بین‌پردازشی.</a:t>
            </a:r>
            <a:endParaRPr lang="en-US" sz="1600" dirty="0">
              <a:solidFill>
                <a:schemeClr val="bg1"/>
              </a:solidFill>
              <a:cs typeface="B Nazanin" panose="00000400000000000000" pitchFamily="2" charset="-78"/>
            </a:endParaRPr>
          </a:p>
        </p:txBody>
      </p:sp>
    </p:spTree>
    <p:extLst>
      <p:ext uri="{BB962C8B-B14F-4D97-AF65-F5344CB8AC3E}">
        <p14:creationId xmlns:p14="http://schemas.microsoft.com/office/powerpoint/2010/main" val="1370167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81A02EA-D317-793D-AD31-167A560EF6A3}"/>
              </a:ext>
            </a:extLst>
          </p:cNvPr>
          <p:cNvGraphicFramePr>
            <a:graphicFrameLocks noGrp="1"/>
          </p:cNvGraphicFramePr>
          <p:nvPr>
            <p:extLst>
              <p:ext uri="{D42A27DB-BD31-4B8C-83A1-F6EECF244321}">
                <p14:modId xmlns:p14="http://schemas.microsoft.com/office/powerpoint/2010/main" val="3635051951"/>
              </p:ext>
            </p:extLst>
          </p:nvPr>
        </p:nvGraphicFramePr>
        <p:xfrm>
          <a:off x="1524000" y="1168400"/>
          <a:ext cx="6096000" cy="741680"/>
        </p:xfrm>
        <a:graphic>
          <a:graphicData uri="http://schemas.openxmlformats.org/drawingml/2006/table">
            <a:tbl>
              <a:tblPr bandRow="1">
                <a:tableStyleId>{491BF2CF-0D60-4C8C-BB81-358FCF301B68}</a:tableStyleId>
              </a:tblPr>
              <a:tblGrid>
                <a:gridCol w="1524000">
                  <a:extLst>
                    <a:ext uri="{9D8B030D-6E8A-4147-A177-3AD203B41FA5}">
                      <a16:colId xmlns:a16="http://schemas.microsoft.com/office/drawing/2014/main" val="382520538"/>
                    </a:ext>
                  </a:extLst>
                </a:gridCol>
                <a:gridCol w="1524000">
                  <a:extLst>
                    <a:ext uri="{9D8B030D-6E8A-4147-A177-3AD203B41FA5}">
                      <a16:colId xmlns:a16="http://schemas.microsoft.com/office/drawing/2014/main" val="2161602862"/>
                    </a:ext>
                  </a:extLst>
                </a:gridCol>
                <a:gridCol w="1524000">
                  <a:extLst>
                    <a:ext uri="{9D8B030D-6E8A-4147-A177-3AD203B41FA5}">
                      <a16:colId xmlns:a16="http://schemas.microsoft.com/office/drawing/2014/main" val="1910763270"/>
                    </a:ext>
                  </a:extLst>
                </a:gridCol>
                <a:gridCol w="1524000">
                  <a:extLst>
                    <a:ext uri="{9D8B030D-6E8A-4147-A177-3AD203B41FA5}">
                      <a16:colId xmlns:a16="http://schemas.microsoft.com/office/drawing/2014/main" val="4109579128"/>
                    </a:ext>
                  </a:extLst>
                </a:gridCol>
              </a:tblGrid>
              <a:tr h="370840">
                <a:tc>
                  <a:txBody>
                    <a:bodyPr/>
                    <a:lstStyle/>
                    <a:p>
                      <a:pPr algn="ctr"/>
                      <a:r>
                        <a:rPr lang="fa-IR" dirty="0"/>
                        <a:t>500000</a:t>
                      </a:r>
                      <a:endParaRPr lang="en-US" dirty="0"/>
                    </a:p>
                  </a:txBody>
                  <a:tcPr anchor="ctr"/>
                </a:tc>
                <a:tc>
                  <a:txBody>
                    <a:bodyPr/>
                    <a:lstStyle/>
                    <a:p>
                      <a:pPr algn="ctr"/>
                      <a:r>
                        <a:rPr lang="fa-IR" dirty="0"/>
                        <a:t>50000</a:t>
                      </a:r>
                      <a:endParaRPr lang="en-US" dirty="0"/>
                    </a:p>
                  </a:txBody>
                  <a:tcPr anchor="ctr"/>
                </a:tc>
                <a:tc>
                  <a:txBody>
                    <a:bodyPr/>
                    <a:lstStyle/>
                    <a:p>
                      <a:pPr algn="ctr"/>
                      <a:r>
                        <a:rPr lang="fa-IR" dirty="0"/>
                        <a:t>5000</a:t>
                      </a:r>
                      <a:endParaRPr lang="en-US" dirty="0"/>
                    </a:p>
                  </a:txBody>
                  <a:tcPr anchor="ctr"/>
                </a:tc>
                <a:tc>
                  <a:txBody>
                    <a:bodyPr/>
                    <a:lstStyle/>
                    <a:p>
                      <a:pPr algn="ctr"/>
                      <a:r>
                        <a:rPr lang="fa-IR" dirty="0"/>
                        <a:t>تعداد نمونه</a:t>
                      </a:r>
                      <a:endParaRPr lang="en-US" dirty="0"/>
                    </a:p>
                  </a:txBody>
                  <a:tcPr anchor="ctr"/>
                </a:tc>
                <a:extLst>
                  <a:ext uri="{0D108BD9-81ED-4DB2-BD59-A6C34878D82A}">
                    <a16:rowId xmlns:a16="http://schemas.microsoft.com/office/drawing/2014/main" val="3394505515"/>
                  </a:ext>
                </a:extLst>
              </a:tr>
              <a:tr h="370840">
                <a:tc>
                  <a:txBody>
                    <a:bodyPr/>
                    <a:lstStyle/>
                    <a:p>
                      <a:pPr algn="ctr"/>
                      <a:r>
                        <a:rPr lang="en-US" dirty="0"/>
                        <a:t>0m0.078s</a:t>
                      </a:r>
                    </a:p>
                  </a:txBody>
                  <a:tcPr anchor="ctr"/>
                </a:tc>
                <a:tc>
                  <a:txBody>
                    <a:bodyPr/>
                    <a:lstStyle/>
                    <a:p>
                      <a:pPr algn="ctr"/>
                      <a:r>
                        <a:rPr lang="en-US" dirty="0"/>
                        <a:t>0m0.011s</a:t>
                      </a:r>
                    </a:p>
                  </a:txBody>
                  <a:tcPr anchor="ctr"/>
                </a:tc>
                <a:tc>
                  <a:txBody>
                    <a:bodyPr/>
                    <a:lstStyle/>
                    <a:p>
                      <a:pPr algn="ctr"/>
                      <a:r>
                        <a:rPr lang="en-US" dirty="0"/>
                        <a:t>0m0.004s</a:t>
                      </a:r>
                    </a:p>
                  </a:txBody>
                  <a:tcPr anchor="ctr"/>
                </a:tc>
                <a:tc>
                  <a:txBody>
                    <a:bodyPr/>
                    <a:lstStyle/>
                    <a:p>
                      <a:pPr algn="ctr"/>
                      <a:r>
                        <a:rPr lang="fa-IR" dirty="0"/>
                        <a:t>زمان اجرا</a:t>
                      </a:r>
                      <a:endParaRPr lang="en-US" dirty="0"/>
                    </a:p>
                  </a:txBody>
                  <a:tcPr anchor="ctr"/>
                </a:tc>
                <a:extLst>
                  <a:ext uri="{0D108BD9-81ED-4DB2-BD59-A6C34878D82A}">
                    <a16:rowId xmlns:a16="http://schemas.microsoft.com/office/drawing/2014/main" val="604500600"/>
                  </a:ext>
                </a:extLst>
              </a:tr>
            </a:tbl>
          </a:graphicData>
        </a:graphic>
      </p:graphicFrame>
      <p:pic>
        <p:nvPicPr>
          <p:cNvPr id="5" name="Picture 4">
            <a:extLst>
              <a:ext uri="{FF2B5EF4-FFF2-40B4-BE49-F238E27FC236}">
                <a16:creationId xmlns:a16="http://schemas.microsoft.com/office/drawing/2014/main" id="{09CA0469-9E28-D421-1B6A-9120BE9AC3FB}"/>
              </a:ext>
            </a:extLst>
          </p:cNvPr>
          <p:cNvPicPr>
            <a:picLocks noChangeAspect="1"/>
          </p:cNvPicPr>
          <p:nvPr/>
        </p:nvPicPr>
        <p:blipFill>
          <a:blip r:embed="rId2"/>
          <a:stretch>
            <a:fillRect/>
          </a:stretch>
        </p:blipFill>
        <p:spPr>
          <a:xfrm flipH="1">
            <a:off x="6199436" y="2504954"/>
            <a:ext cx="2317529" cy="1738147"/>
          </a:xfrm>
          <a:prstGeom prst="rect">
            <a:avLst/>
          </a:prstGeom>
        </p:spPr>
      </p:pic>
      <p:pic>
        <p:nvPicPr>
          <p:cNvPr id="7" name="Picture 6">
            <a:extLst>
              <a:ext uri="{FF2B5EF4-FFF2-40B4-BE49-F238E27FC236}">
                <a16:creationId xmlns:a16="http://schemas.microsoft.com/office/drawing/2014/main" id="{90229DA5-5B3F-D852-9528-665571B7503A}"/>
              </a:ext>
            </a:extLst>
          </p:cNvPr>
          <p:cNvPicPr>
            <a:picLocks noChangeAspect="1"/>
          </p:cNvPicPr>
          <p:nvPr/>
        </p:nvPicPr>
        <p:blipFill>
          <a:blip r:embed="rId3"/>
          <a:stretch>
            <a:fillRect/>
          </a:stretch>
        </p:blipFill>
        <p:spPr>
          <a:xfrm>
            <a:off x="3413235" y="2504954"/>
            <a:ext cx="2317529" cy="1738147"/>
          </a:xfrm>
          <a:prstGeom prst="rect">
            <a:avLst/>
          </a:prstGeom>
        </p:spPr>
      </p:pic>
      <p:pic>
        <p:nvPicPr>
          <p:cNvPr id="9" name="Picture 8">
            <a:extLst>
              <a:ext uri="{FF2B5EF4-FFF2-40B4-BE49-F238E27FC236}">
                <a16:creationId xmlns:a16="http://schemas.microsoft.com/office/drawing/2014/main" id="{8B6E56FC-5429-2444-3CDD-4BC4C395F522}"/>
              </a:ext>
            </a:extLst>
          </p:cNvPr>
          <p:cNvPicPr>
            <a:picLocks noChangeAspect="1"/>
          </p:cNvPicPr>
          <p:nvPr/>
        </p:nvPicPr>
        <p:blipFill>
          <a:blip r:embed="rId4"/>
          <a:stretch>
            <a:fillRect/>
          </a:stretch>
        </p:blipFill>
        <p:spPr>
          <a:xfrm>
            <a:off x="538267" y="2504954"/>
            <a:ext cx="2361818" cy="1771364"/>
          </a:xfrm>
          <a:prstGeom prst="rect">
            <a:avLst/>
          </a:prstGeom>
        </p:spPr>
      </p:pic>
      <p:sp>
        <p:nvSpPr>
          <p:cNvPr id="10" name="TextBox 9">
            <a:extLst>
              <a:ext uri="{FF2B5EF4-FFF2-40B4-BE49-F238E27FC236}">
                <a16:creationId xmlns:a16="http://schemas.microsoft.com/office/drawing/2014/main" id="{9B48ED28-5B7C-C20C-E3D9-2C065345A91C}"/>
              </a:ext>
            </a:extLst>
          </p:cNvPr>
          <p:cNvSpPr txBox="1"/>
          <p:nvPr/>
        </p:nvSpPr>
        <p:spPr>
          <a:xfrm>
            <a:off x="5057776" y="308213"/>
            <a:ext cx="3064668" cy="369332"/>
          </a:xfrm>
          <a:prstGeom prst="rect">
            <a:avLst/>
          </a:prstGeom>
          <a:noFill/>
        </p:spPr>
        <p:txBody>
          <a:bodyPr wrap="square" rtlCol="0">
            <a:spAutoFit/>
          </a:bodyPr>
          <a:lstStyle/>
          <a:p>
            <a:pPr algn="r" rtl="1"/>
            <a:r>
              <a:rPr lang="en-US" sz="1800" b="1" dirty="0" err="1">
                <a:solidFill>
                  <a:schemeClr val="bg1"/>
                </a:solidFill>
              </a:rPr>
              <a:t>SingleProsecc</a:t>
            </a:r>
            <a:endParaRPr lang="en-US" sz="1800" b="1" dirty="0">
              <a:solidFill>
                <a:schemeClr val="bg1"/>
              </a:solidFill>
            </a:endParaRPr>
          </a:p>
        </p:txBody>
      </p:sp>
    </p:spTree>
    <p:extLst>
      <p:ext uri="{BB962C8B-B14F-4D97-AF65-F5344CB8AC3E}">
        <p14:creationId xmlns:p14="http://schemas.microsoft.com/office/powerpoint/2010/main" val="2057200245"/>
      </p:ext>
    </p:extLst>
  </p:cSld>
  <p:clrMapOvr>
    <a:masterClrMapping/>
  </p:clrMapOvr>
</p:sld>
</file>

<file path=ppt/theme/theme1.xml><?xml version="1.0" encoding="utf-8"?>
<a:theme xmlns:a="http://schemas.openxmlformats.org/drawingml/2006/main" name="Dauphin template">
  <a:themeElements>
    <a:clrScheme name="Custom 10">
      <a:dk1>
        <a:srgbClr val="000000"/>
      </a:dk1>
      <a:lt1>
        <a:srgbClr val="FFFFFF"/>
      </a:lt1>
      <a:dk2>
        <a:srgbClr val="1F497D"/>
      </a:dk2>
      <a:lt2>
        <a:srgbClr val="EEECE1"/>
      </a:lt2>
      <a:accent1>
        <a:srgbClr val="00206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3528</TotalTime>
  <Words>1588</Words>
  <Application>Microsoft Office PowerPoint</Application>
  <PresentationFormat>On-screen Show (16:9)</PresentationFormat>
  <Paragraphs>96</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Catamaran Thin</vt:lpstr>
      <vt:lpstr>Calibri</vt:lpstr>
      <vt:lpstr>Arial</vt:lpstr>
      <vt:lpstr>B Nazanin</vt:lpstr>
      <vt:lpstr>Arial Narrow</vt:lpstr>
      <vt:lpstr>Arial Rounded MT Bold</vt:lpstr>
      <vt:lpstr>Times New Roman</vt:lpstr>
      <vt:lpstr>Catamaran</vt:lpstr>
      <vt:lpstr>Dauphin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mina yousefnezhad</cp:lastModifiedBy>
  <cp:revision>15</cp:revision>
  <dcterms:modified xsi:type="dcterms:W3CDTF">2024-11-10T08:58:21Z</dcterms:modified>
</cp:coreProperties>
</file>