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tamaran" panose="020B0604020202020204" charset="0"/>
      <p:regular r:id="rId11"/>
      <p:bold r:id="rId12"/>
    </p:embeddedFont>
    <p:embeddedFont>
      <p:font typeface="Catamaran Thin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gisQaxKZ+kQM34paIvVvrn6eP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BF2CF-0D60-4C8C-BB81-358FCF301B68}">
  <a:tblStyle styleId="{491BF2CF-0D60-4C8C-BB81-358FCF301B6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A79580-1014-4761-BF97-E6E37F5B5DD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4022FE7-4E3A-4EE8-BA51-DDC379DEE6F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98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6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86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6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6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6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6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6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6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6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6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6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6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6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6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6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6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6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6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6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6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86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9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  <a:defRPr sz="1200"/>
            </a:lvl9pPr>
          </a:lstStyle>
          <a:p>
            <a:endParaRPr/>
          </a:p>
        </p:txBody>
      </p:sp>
      <p:sp>
        <p:nvSpPr>
          <p:cNvPr id="197" name="Google Shape;197;p9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9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9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8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8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" descr="Linux Logo, symbol, meaning, history, PNG, br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8458" y="1191468"/>
            <a:ext cx="6502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0348" y="229542"/>
            <a:ext cx="1063303" cy="9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"/>
          <p:cNvSpPr txBox="1"/>
          <p:nvPr/>
        </p:nvSpPr>
        <p:spPr>
          <a:xfrm flipH="1">
            <a:off x="2867686" y="1200408"/>
            <a:ext cx="34086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دانشگاه صنعتی امیرکبیر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5375322" y="1773230"/>
            <a:ext cx="307773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آزمایشگاه سیستم‌عامل</a:t>
            </a:r>
            <a:endParaRPr sz="2800" b="1" i="0" u="none" strike="noStrike" cap="none" dirty="0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 txBox="1"/>
          <p:nvPr/>
        </p:nvSpPr>
        <p:spPr>
          <a:xfrm>
            <a:off x="6276312" y="3789203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مدرس: مینا یوسف‌نژاد</a:t>
            </a:r>
            <a:endParaRPr sz="1400" b="1" i="0" u="none" strike="noStrike" cap="none" dirty="0">
              <a:solidFill>
                <a:srgbClr val="D5E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4572001" y="2571750"/>
            <a:ext cx="37617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1" i="0" u="none" strike="noStrike" cap="none" dirty="0">
                <a:solidFill>
                  <a:srgbClr val="D5E3FF"/>
                </a:solidFill>
                <a:latin typeface="Arial"/>
                <a:ea typeface="Arial"/>
                <a:cs typeface="Arial"/>
                <a:sym typeface="Arial"/>
              </a:rPr>
              <a:t>جلسه هفتم:  آشنایی با فراخوانی سیستمی لوله</a:t>
            </a:r>
            <a:endParaRPr lang="fa-I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B50A7-B3D5-1309-E8AA-BBF58E7F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66" y="2454681"/>
            <a:ext cx="37338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30F6A-9593-12B2-F370-5E692C23F399}"/>
              </a:ext>
            </a:extLst>
          </p:cNvPr>
          <p:cNvSpPr txBox="1"/>
          <p:nvPr/>
        </p:nvSpPr>
        <p:spPr>
          <a:xfrm>
            <a:off x="2544366" y="412344"/>
            <a:ext cx="5761434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pipe</a:t>
            </a:r>
            <a:r>
              <a:rPr lang="fa-IR" sz="1600" dirty="0">
                <a:solidFill>
                  <a:schemeClr val="bg1"/>
                </a:solidFill>
              </a:rPr>
              <a:t> یک ساختار داده‌ای است که برای ارتباط بین دو فرایند در سیستم‌های عامل استفاده می‌شود. این ساختار به صورت یک کانال یک‌طرفه عمل می‌کند و داده‌ها را از یک فرایند به فرایند دیگر منتقل می‌کند. لوله‌ها به عنوان یک مکانیزم ساده و کارآمد برای ارتباط بین فرایندهای والد و فرزند، یا بین چندین فرایند مستقل استفاده می‌شوند.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7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202610-F06E-C265-B579-4E3AC7D2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3" y="808011"/>
            <a:ext cx="2314898" cy="447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EC4C0-0CC7-0863-7277-7126B89343FE}"/>
              </a:ext>
            </a:extLst>
          </p:cNvPr>
          <p:cNvSpPr txBox="1"/>
          <p:nvPr/>
        </p:nvSpPr>
        <p:spPr>
          <a:xfrm>
            <a:off x="2787847" y="1255748"/>
            <a:ext cx="576143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:pipe(int </a:t>
            </a:r>
            <a:r>
              <a:rPr lang="en-US" sz="1600" dirty="0" err="1">
                <a:solidFill>
                  <a:schemeClr val="bg1"/>
                </a:solidFill>
              </a:rPr>
              <a:t>pipefd</a:t>
            </a:r>
            <a:r>
              <a:rPr lang="en-US" sz="1600" dirty="0">
                <a:solidFill>
                  <a:schemeClr val="bg1"/>
                </a:solidFill>
              </a:rPr>
              <a:t>[2]) </a:t>
            </a:r>
            <a:r>
              <a:rPr lang="fa-IR" sz="1600" dirty="0">
                <a:solidFill>
                  <a:schemeClr val="bg1"/>
                </a:solidFill>
              </a:rPr>
              <a:t>این تابع سیستم برای ایجاد یک لوله استفاده می‌شود و دو توصیفگر فایل</a:t>
            </a:r>
            <a:r>
              <a:rPr lang="en-US" sz="1600" dirty="0">
                <a:solidFill>
                  <a:schemeClr val="bg1"/>
                </a:solidFill>
              </a:rPr>
              <a:t> (file descriptor) </a:t>
            </a:r>
            <a:r>
              <a:rPr lang="fa-IR" sz="1600" dirty="0">
                <a:solidFill>
                  <a:schemeClr val="bg1"/>
                </a:solidFill>
              </a:rPr>
              <a:t>برمی‌گرداند:</a:t>
            </a:r>
            <a:endParaRPr lang="en-US" sz="1600" dirty="0">
              <a:solidFill>
                <a:schemeClr val="bg1"/>
              </a:solidFill>
            </a:endParaRPr>
          </a:p>
          <a:p>
            <a:pPr marL="342900" lvl="3" indent="-342900" algn="r" rtl="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pipefd</a:t>
            </a:r>
            <a:r>
              <a:rPr lang="en-US" sz="1600" dirty="0">
                <a:solidFill>
                  <a:schemeClr val="bg1"/>
                </a:solidFill>
              </a:rPr>
              <a:t>[0] </a:t>
            </a:r>
            <a:r>
              <a:rPr lang="fa-IR" sz="1600" dirty="0">
                <a:solidFill>
                  <a:schemeClr val="bg1"/>
                </a:solidFill>
              </a:rPr>
              <a:t>سمت خواندن لوله </a:t>
            </a:r>
            <a:r>
              <a:rPr lang="en-US" sz="1600" dirty="0">
                <a:solidFill>
                  <a:schemeClr val="bg1"/>
                </a:solidFill>
              </a:rPr>
              <a:t>(reading end)</a:t>
            </a:r>
          </a:p>
          <a:p>
            <a:pPr marL="342900" lvl="3" indent="-342900" algn="r" rtl="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pipefd</a:t>
            </a:r>
            <a:r>
              <a:rPr lang="en-US" sz="1600" dirty="0">
                <a:solidFill>
                  <a:schemeClr val="bg1"/>
                </a:solidFill>
              </a:rPr>
              <a:t>[1] </a:t>
            </a:r>
            <a:r>
              <a:rPr lang="fa-IR" sz="1600" dirty="0">
                <a:solidFill>
                  <a:schemeClr val="bg1"/>
                </a:solidFill>
              </a:rPr>
              <a:t>سمت نوشتن لوله</a:t>
            </a:r>
            <a:r>
              <a:rPr lang="en-US" sz="1600" dirty="0">
                <a:solidFill>
                  <a:schemeClr val="bg1"/>
                </a:solidFill>
              </a:rPr>
              <a:t>  (writing end) </a:t>
            </a:r>
          </a:p>
          <a:p>
            <a:pPr lvl="3"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فرایندهایی که می‌خواهند داده دریافت کنند، از سمت خواندن استفاده می‌کنند و فرایندهایی که می‌خواهند داده ارسال کنند، از سمت نوشتن استفاده می‌کنند.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این فراخوانی در صورت موفقیت صفر و در صورت شکست - 1 برمیگرداند.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1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898E30-F4D1-9C0A-1FBA-1C9AD279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52" y="3331284"/>
            <a:ext cx="5163271" cy="120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C917E-ED43-D983-D94F-4842312ECDA4}"/>
              </a:ext>
            </a:extLst>
          </p:cNvPr>
          <p:cNvSpPr txBox="1"/>
          <p:nvPr/>
        </p:nvSpPr>
        <p:spPr>
          <a:xfrm>
            <a:off x="1864519" y="490531"/>
            <a:ext cx="6749057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chemeClr val="bg1"/>
                </a:solidFill>
              </a:rPr>
              <a:t>تابع </a:t>
            </a:r>
            <a:r>
              <a:rPr lang="en-US" sz="1600" b="1" dirty="0">
                <a:solidFill>
                  <a:schemeClr val="bg1"/>
                </a:solidFill>
              </a:rPr>
              <a:t>open()</a:t>
            </a:r>
            <a:endParaRPr lang="fa-IR" sz="1600" b="1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این تابع برای باز کردن یک فایل استفاده می‌شود و یک توصیفگر فایل (</a:t>
            </a:r>
            <a:r>
              <a:rPr lang="en-US" sz="1600" dirty="0">
                <a:solidFill>
                  <a:schemeClr val="bg1"/>
                </a:solidFill>
              </a:rPr>
              <a:t>file </a:t>
            </a:r>
            <a:r>
              <a:rPr lang="fa-IR" sz="1600" dirty="0">
                <a:solidFill>
                  <a:schemeClr val="bg1"/>
                </a:solidFill>
              </a:rPr>
              <a:t>  </a:t>
            </a:r>
            <a:r>
              <a:rPr lang="en-US" sz="1600" dirty="0">
                <a:solidFill>
                  <a:schemeClr val="bg1"/>
                </a:solidFill>
              </a:rPr>
              <a:t>(descriptor</a:t>
            </a:r>
            <a:r>
              <a:rPr lang="fa-I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برمی‌گرداند که برای انجام عملیات بعدی روی فایل مورد استفاده قرار می‌گیرد.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chemeClr val="bg1"/>
                </a:solidFill>
              </a:rPr>
              <a:t>آرگومان‌ها:</a:t>
            </a:r>
            <a:endParaRPr lang="en-US" sz="1600" b="1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:pathname </a:t>
            </a:r>
            <a:r>
              <a:rPr lang="fa-IR" sz="1600" dirty="0">
                <a:solidFill>
                  <a:schemeClr val="bg1"/>
                </a:solidFill>
              </a:rPr>
              <a:t>مسیر کامل فایل</a:t>
            </a:r>
            <a:r>
              <a:rPr lang="en-US" sz="1600" dirty="0">
                <a:solidFill>
                  <a:schemeClr val="bg1"/>
                </a:solidFill>
              </a:rPr>
              <a:t> (absolute path) </a:t>
            </a:r>
            <a:r>
              <a:rPr lang="fa-IR" sz="1600" dirty="0">
                <a:solidFill>
                  <a:schemeClr val="bg1"/>
                </a:solidFill>
              </a:rPr>
              <a:t>یا مسیر نسبی (</a:t>
            </a:r>
            <a:r>
              <a:rPr lang="en-US" sz="1600" dirty="0">
                <a:solidFill>
                  <a:schemeClr val="bg1"/>
                </a:solidFill>
              </a:rPr>
              <a:t>relative (path</a:t>
            </a: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:flags </a:t>
            </a:r>
            <a:r>
              <a:rPr lang="fa-IR" sz="1600" dirty="0">
                <a:solidFill>
                  <a:schemeClr val="bg1"/>
                </a:solidFill>
              </a:rPr>
              <a:t>مشخص می‌کند که چه عملیاتی روی فایل انجام شود (خواندن، نوشتن، ایجاد و ...)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:mode </a:t>
            </a:r>
            <a:r>
              <a:rPr lang="fa-IR" sz="1600" dirty="0">
                <a:solidFill>
                  <a:schemeClr val="bg1"/>
                </a:solidFill>
              </a:rPr>
              <a:t>مجوزهایی که برای فایل و صاحبان مختلف آن در نظر گرفته می‌شود.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4FD5E-6139-4090-4A24-88738D85EE57}"/>
              </a:ext>
            </a:extLst>
          </p:cNvPr>
          <p:cNvSpPr txBox="1"/>
          <p:nvPr/>
        </p:nvSpPr>
        <p:spPr>
          <a:xfrm>
            <a:off x="1285875" y="332419"/>
            <a:ext cx="7234832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flags</a:t>
            </a: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:O_RDONLY</a:t>
            </a:r>
            <a:r>
              <a:rPr lang="fa-IR" sz="1600" dirty="0">
                <a:solidFill>
                  <a:schemeClr val="bg1"/>
                </a:solidFill>
              </a:rPr>
              <a:t> فقط برای خواندن باز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:O_WRONLY </a:t>
            </a:r>
            <a:r>
              <a:rPr lang="fa-IR" sz="1600" dirty="0">
                <a:solidFill>
                  <a:schemeClr val="bg1"/>
                </a:solidFill>
              </a:rPr>
              <a:t> فقط برای نوشتن باز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:O_RDWR </a:t>
            </a:r>
            <a:r>
              <a:rPr lang="fa-IR" sz="1600" dirty="0">
                <a:solidFill>
                  <a:schemeClr val="bg1"/>
                </a:solidFill>
              </a:rPr>
              <a:t>برای خواندن و نوشتن باز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:O_CREAT </a:t>
            </a:r>
            <a:r>
              <a:rPr lang="fa-IR" sz="1600" dirty="0">
                <a:solidFill>
                  <a:schemeClr val="bg1"/>
                </a:solidFill>
              </a:rPr>
              <a:t>اگر فایل وجود نداشته باشد، ایجاد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:O_APPEND </a:t>
            </a:r>
            <a:r>
              <a:rPr lang="fa-IR" sz="1600" dirty="0">
                <a:solidFill>
                  <a:schemeClr val="bg1"/>
                </a:solidFill>
              </a:rPr>
              <a:t>داده‌های جدید به انتهای فایل اضافه می‌شوند. 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b="1" dirty="0">
                <a:solidFill>
                  <a:schemeClr val="bg1"/>
                </a:solidFill>
              </a:rPr>
              <a:t>mode</a:t>
            </a:r>
            <a:r>
              <a:rPr lang="fa-IR" sz="1600" dirty="0">
                <a:solidFill>
                  <a:schemeClr val="bg1"/>
                </a:solidFill>
              </a:rPr>
              <a:t>با استفاده از اعداد اکتال یا ثابت‌های تعریف شده در</a:t>
            </a:r>
            <a:r>
              <a:rPr lang="en-US" sz="1600" dirty="0">
                <a:solidFill>
                  <a:schemeClr val="bg1"/>
                </a:solidFill>
              </a:rPr>
              <a:t> &lt;sys/</a:t>
            </a:r>
            <a:r>
              <a:rPr lang="en-US" sz="1600" dirty="0" err="1">
                <a:solidFill>
                  <a:schemeClr val="bg1"/>
                </a:solidFill>
              </a:rPr>
              <a:t>stat.h</a:t>
            </a:r>
            <a:r>
              <a:rPr lang="en-US" sz="1600" dirty="0">
                <a:solidFill>
                  <a:schemeClr val="bg1"/>
                </a:solidFill>
              </a:rPr>
              <a:t>&gt; </a:t>
            </a:r>
            <a:r>
              <a:rPr lang="fa-IR" sz="1600" dirty="0">
                <a:solidFill>
                  <a:schemeClr val="bg1"/>
                </a:solidFill>
              </a:rPr>
              <a:t>مشخص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هر عدد به سه قسمت تقسیم می‌شود که به ترتیب مجوزهای مالک، گروه و سایر کاربران را مشخص می‌کنند.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هر قسمت شامل سه بیت است که به ترتیب نشان‌دهنده مجوزهای خواندن، نوشتن و اجرا هستند.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مقدار بازگشتی: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موفقیت، توصیفگر فایل باز شده را برمی‌گرداند.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شکست، مقدار -1 را برمی‌گرداند و خطا را می‌توان با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errno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و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perror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fa-IR" sz="1600" dirty="0">
                <a:solidFill>
                  <a:schemeClr val="bg1"/>
                </a:solidFill>
              </a:rPr>
              <a:t>بررسی کرد.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9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5F501-1395-6932-0B53-FA5FA4B5DBAA}"/>
              </a:ext>
            </a:extLst>
          </p:cNvPr>
          <p:cNvSpPr txBox="1"/>
          <p:nvPr/>
        </p:nvSpPr>
        <p:spPr>
          <a:xfrm>
            <a:off x="2694979" y="255181"/>
            <a:ext cx="576143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chemeClr val="bg1"/>
                </a:solidFill>
              </a:rPr>
              <a:t>تابع </a:t>
            </a:r>
            <a:r>
              <a:rPr lang="en-US" sz="1600" b="1" dirty="0">
                <a:solidFill>
                  <a:schemeClr val="bg1"/>
                </a:solidFill>
              </a:rPr>
              <a:t>close()</a:t>
            </a:r>
            <a:r>
              <a:rPr lang="fa-IR" sz="1600" b="1" dirty="0">
                <a:solidFill>
                  <a:schemeClr val="bg1"/>
                </a:solidFill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این تابع برای بستن یک فایل باز شده استفاده می‌شود. پس از بستن فایل، توصیفگر فایل دیگر معتبر نیست و منابع سیستم آزاد می‌شوند.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آرگومان: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fd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توصیفگر فایلی که می‌خواهیم ببندیم.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مقدار بازگشتی:در صورت موفقیت، صفر را برمی‌گرداند.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شکست، مقدار -1 را برمی‌گرداند و خطا را می‌توان با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errno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و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perror</a:t>
            </a:r>
            <a:r>
              <a:rPr lang="en-US" sz="1600" dirty="0">
                <a:solidFill>
                  <a:schemeClr val="bg1"/>
                </a:solidFill>
              </a:rPr>
              <a:t>() </a:t>
            </a:r>
            <a:r>
              <a:rPr lang="fa-IR" sz="1600" dirty="0">
                <a:solidFill>
                  <a:schemeClr val="bg1"/>
                </a:solidFill>
              </a:rPr>
              <a:t>بررسی کرد.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9C6C-0DB9-566A-1266-2E755B018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78" y="3362284"/>
            <a:ext cx="407726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4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99E437-8D18-F3FD-4B6B-A2B86E8E288E}"/>
              </a:ext>
            </a:extLst>
          </p:cNvPr>
          <p:cNvSpPr txBox="1"/>
          <p:nvPr/>
        </p:nvSpPr>
        <p:spPr>
          <a:xfrm>
            <a:off x="1578769" y="261760"/>
            <a:ext cx="7070525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chemeClr val="bg1"/>
                </a:solidFill>
              </a:rPr>
              <a:t>تابع </a:t>
            </a:r>
            <a:r>
              <a:rPr lang="en-US" sz="1600" b="1" dirty="0">
                <a:solidFill>
                  <a:schemeClr val="bg1"/>
                </a:solidFill>
              </a:rPr>
              <a:t>read()</a:t>
            </a:r>
            <a:r>
              <a:rPr lang="fa-IR" sz="1600" b="1" dirty="0">
                <a:solidFill>
                  <a:schemeClr val="bg1"/>
                </a:solidFill>
              </a:rPr>
              <a:t>:</a:t>
            </a:r>
            <a:endParaRPr lang="en-US" sz="1600" b="1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 این تابع برای خواندن داده از یک فایل باز شده استفاده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آرگومان‌ها: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fd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توصیفگر فایل.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buf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آدرس بافری که داده‌های خوانده شده در آن قرار می‌گیرد.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:count </a:t>
            </a:r>
            <a:r>
              <a:rPr lang="fa-IR" sz="1600" dirty="0">
                <a:solidFill>
                  <a:schemeClr val="bg1"/>
                </a:solidFill>
              </a:rPr>
              <a:t>حداکثر تعداد بایتی که می‌خواهیم بخوانیم.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مقدار بازگشتی: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موفقیت، تعداد بایت‌های خوانده شده را برمی‌گرداند.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رسیدن به انتهای فایل، صفر را برمی‌گرداند.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در صورت خطا، مقدار -1 را برمی‌گرداند و خطا را می‌توان با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   </a:t>
            </a:r>
            <a:r>
              <a:rPr lang="en-US" sz="1600" dirty="0" err="1">
                <a:solidFill>
                  <a:schemeClr val="bg1"/>
                </a:solidFill>
              </a:rPr>
              <a:t>errno</a:t>
            </a:r>
            <a:r>
              <a:rPr lang="fa-I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و </a:t>
            </a:r>
            <a:r>
              <a:rPr lang="en-US" sz="1600" dirty="0" err="1">
                <a:solidFill>
                  <a:schemeClr val="bg1"/>
                </a:solidFill>
              </a:rPr>
              <a:t>perror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fa-IR" sz="1600" dirty="0">
                <a:solidFill>
                  <a:schemeClr val="bg1"/>
                </a:solidFill>
              </a:rPr>
              <a:t> بررسی کرد.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4F477-6F9B-C249-D5B1-2916F5C9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61" y="3589563"/>
            <a:ext cx="403916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FE2-1323-D1AE-FC48-3D984CBA276D}"/>
              </a:ext>
            </a:extLst>
          </p:cNvPr>
          <p:cNvSpPr txBox="1"/>
          <p:nvPr/>
        </p:nvSpPr>
        <p:spPr>
          <a:xfrm>
            <a:off x="586681" y="238630"/>
            <a:ext cx="7970638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>
                <a:solidFill>
                  <a:schemeClr val="bg1"/>
                </a:solidFill>
              </a:rPr>
              <a:t>تابع </a:t>
            </a:r>
            <a:r>
              <a:rPr lang="en-US" sz="1600" b="1" dirty="0">
                <a:solidFill>
                  <a:schemeClr val="bg1"/>
                </a:solidFill>
              </a:rPr>
              <a:t>write</a:t>
            </a:r>
            <a:r>
              <a:rPr lang="fa-IR" sz="1600" b="1" dirty="0">
                <a:solidFill>
                  <a:schemeClr val="bg1"/>
                </a:solidFill>
              </a:rPr>
              <a:t>:</a:t>
            </a:r>
            <a:endParaRPr lang="en-US" sz="1600" b="1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 این تابع برای نوشتن داده‌ها در یک فایل (یا هر توصیفگر فایل باز دیگری مانند لوله) استفاده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آرگومان‌ها: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fd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توصیفگر فایلی که می‌خواهیم در آن بنویسیم. این توصیفگر توسط توابعی مانند  </a:t>
            </a:r>
            <a:r>
              <a:rPr lang="en-US" sz="1600" dirty="0">
                <a:solidFill>
                  <a:schemeClr val="bg1"/>
                </a:solidFill>
              </a:rPr>
              <a:t>open</a:t>
            </a:r>
            <a:r>
              <a:rPr lang="fa-I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یا </a:t>
            </a:r>
            <a:r>
              <a:rPr lang="en-US" sz="1600" dirty="0">
                <a:solidFill>
                  <a:schemeClr val="bg1"/>
                </a:solidFill>
              </a:rPr>
              <a:t>pipe</a:t>
            </a:r>
            <a:r>
              <a:rPr lang="fa-IR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ایجاد می‌شود.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</a:t>
            </a:r>
            <a:r>
              <a:rPr lang="en-US" sz="1600" dirty="0" err="1">
                <a:solidFill>
                  <a:schemeClr val="bg1"/>
                </a:solidFill>
              </a:rPr>
              <a:t>buf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a-IR" sz="1600" dirty="0">
                <a:solidFill>
                  <a:schemeClr val="bg1"/>
                </a:solidFill>
              </a:rPr>
              <a:t>آدرس بافری است که داده‌های مورد نظر برای نوشتن در آن قرار دارند.</a:t>
            </a:r>
            <a:endParaRPr lang="en-US" sz="1600" dirty="0">
              <a:solidFill>
                <a:schemeClr val="bg1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:count </a:t>
            </a:r>
            <a:r>
              <a:rPr lang="fa-IR" sz="1600" dirty="0">
                <a:solidFill>
                  <a:schemeClr val="bg1"/>
                </a:solidFill>
              </a:rPr>
              <a:t>تعداد بایتی است که می‌خواهیم از بافر </a:t>
            </a:r>
            <a:r>
              <a:rPr lang="en-US" sz="1600" dirty="0" err="1">
                <a:solidFill>
                  <a:schemeClr val="bg1"/>
                </a:solidFill>
              </a:rPr>
              <a:t>buf</a:t>
            </a:r>
            <a:r>
              <a:rPr lang="fa-IR" sz="1600" dirty="0">
                <a:solidFill>
                  <a:schemeClr val="bg1"/>
                </a:solidFill>
              </a:rPr>
              <a:t> بنویسیم.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مقدار بازگشتی:در صورت موفقیت، تعداد بایت‌های نوشته شده را برمی‌گرداند. در صورت شکست (مثلاً خطا در نوشتن یا رسیدن به انتهای فایل)، مقدار منفی یک (-1) را برمی‌گرداند.</a:t>
            </a:r>
          </a:p>
          <a:p>
            <a:pPr algn="r" rtl="1">
              <a:lnSpc>
                <a:spcPct val="150000"/>
              </a:lnSpc>
            </a:pPr>
            <a:r>
              <a:rPr lang="fa-IR" sz="1600" dirty="0">
                <a:solidFill>
                  <a:schemeClr val="bg1"/>
                </a:solidFill>
              </a:rPr>
              <a:t>خطاها:خطاهای رایج شامل پر شدن فضای دیسک، نبود مجوزهای کافی برای نوشتن، یا خطاهای مربوط به توصیفگر فایل هستند.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1DEBD-58E2-E22A-8E20-9725FD09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23" y="3978628"/>
            <a:ext cx="405821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17188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728</Words>
  <Application>Microsoft Office PowerPoint</Application>
  <PresentationFormat>On-screen Show (16:9)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Catamaran</vt:lpstr>
      <vt:lpstr>Calibri</vt:lpstr>
      <vt:lpstr>Arial</vt:lpstr>
      <vt:lpstr>Catamaran Thin</vt:lpstr>
      <vt:lpstr>Dauphin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mina yousefnezhad</cp:lastModifiedBy>
  <cp:revision>18</cp:revision>
  <dcterms:modified xsi:type="dcterms:W3CDTF">2024-12-01T12:58:44Z</dcterms:modified>
</cp:coreProperties>
</file>