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sldIdLst>
    <p:sldId id="256" r:id="rId6"/>
  </p:sldIdLst>
  <p:sldSz cx="420624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BF4"/>
    <a:srgbClr val="FAB43A"/>
    <a:srgbClr val="5784D4"/>
    <a:srgbClr val="56D689"/>
    <a:srgbClr val="55D68A"/>
    <a:srgbClr val="5784D3"/>
    <a:srgbClr val="FF7BF3"/>
    <a:srgbClr val="FBF9A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2" autoAdjust="0"/>
    <p:restoredTop sz="50000" autoAdjust="0"/>
  </p:normalViewPr>
  <p:slideViewPr>
    <p:cSldViewPr>
      <p:cViewPr>
        <p:scale>
          <a:sx n="50" d="100"/>
          <a:sy n="50" d="100"/>
        </p:scale>
        <p:origin x="18" y="-2394"/>
      </p:cViewPr>
      <p:guideLst>
        <p:guide orient="horz" pos="10368"/>
        <p:guide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EA4F3-6015-8C4C-859A-5F27D9BD9ACE}" type="datetimeFigureOut">
              <a:rPr lang="en-US" smtClean="0"/>
              <a:t>4/21/2024</a:t>
            </a:fld>
            <a:endParaRPr lang="en-US"/>
          </a:p>
        </p:txBody>
      </p:sp>
      <p:sp>
        <p:nvSpPr>
          <p:cNvPr id="4" name="Slide Image Placeholder 3"/>
          <p:cNvSpPr>
            <a:spLocks noGrp="1" noRot="1" noChangeAspect="1"/>
          </p:cNvSpPr>
          <p:nvPr>
            <p:ph type="sldImg" idx="2"/>
          </p:nvPr>
        </p:nvSpPr>
        <p:spPr>
          <a:xfrm>
            <a:off x="1457325" y="1143000"/>
            <a:ext cx="39433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A26A1-770F-EE4D-B9B4-4F0B418A9E34}" type="slidenum">
              <a:rPr lang="en-US" smtClean="0"/>
              <a:t>‹#›</a:t>
            </a:fld>
            <a:endParaRPr lang="en-US"/>
          </a:p>
        </p:txBody>
      </p:sp>
    </p:spTree>
    <p:extLst>
      <p:ext uri="{BB962C8B-B14F-4D97-AF65-F5344CB8AC3E}">
        <p14:creationId xmlns:p14="http://schemas.microsoft.com/office/powerpoint/2010/main" val="182463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A26A1-770F-EE4D-B9B4-4F0B418A9E34}" type="slidenum">
              <a:rPr lang="en-US" smtClean="0"/>
              <a:t>1</a:t>
            </a:fld>
            <a:endParaRPr lang="en-US"/>
          </a:p>
        </p:txBody>
      </p:sp>
    </p:spTree>
    <p:extLst>
      <p:ext uri="{BB962C8B-B14F-4D97-AF65-F5344CB8AC3E}">
        <p14:creationId xmlns:p14="http://schemas.microsoft.com/office/powerpoint/2010/main" val="32631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2"/>
            <a:ext cx="35753040" cy="7056120"/>
          </a:xfrm>
        </p:spPr>
        <p:txBody>
          <a:bodyPr/>
          <a:lstStyle/>
          <a:p>
            <a:r>
              <a:rPr lang="en-US"/>
              <a:t>Click to edit Master title style</a:t>
            </a:r>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2103047" indent="0" algn="ctr">
              <a:buNone/>
              <a:defRPr>
                <a:solidFill>
                  <a:schemeClr val="tx1">
                    <a:tint val="75000"/>
                  </a:schemeClr>
                </a:solidFill>
              </a:defRPr>
            </a:lvl2pPr>
            <a:lvl3pPr marL="4206094" indent="0" algn="ctr">
              <a:buNone/>
              <a:defRPr>
                <a:solidFill>
                  <a:schemeClr val="tx1">
                    <a:tint val="75000"/>
                  </a:schemeClr>
                </a:solidFill>
              </a:defRPr>
            </a:lvl3pPr>
            <a:lvl4pPr marL="6309141" indent="0" algn="ctr">
              <a:buNone/>
              <a:defRPr>
                <a:solidFill>
                  <a:schemeClr val="tx1">
                    <a:tint val="75000"/>
                  </a:schemeClr>
                </a:solidFill>
              </a:defRPr>
            </a:lvl4pPr>
            <a:lvl5pPr marL="8412187" indent="0" algn="ctr">
              <a:buNone/>
              <a:defRPr>
                <a:solidFill>
                  <a:schemeClr val="tx1">
                    <a:tint val="75000"/>
                  </a:schemeClr>
                </a:solidFill>
              </a:defRPr>
            </a:lvl5pPr>
            <a:lvl6pPr marL="10515234" indent="0" algn="ctr">
              <a:buNone/>
              <a:defRPr>
                <a:solidFill>
                  <a:schemeClr val="tx1">
                    <a:tint val="75000"/>
                  </a:schemeClr>
                </a:solidFill>
              </a:defRPr>
            </a:lvl6pPr>
            <a:lvl7pPr marL="12618281" indent="0" algn="ctr">
              <a:buNone/>
              <a:defRPr>
                <a:solidFill>
                  <a:schemeClr val="tx1">
                    <a:tint val="75000"/>
                  </a:schemeClr>
                </a:solidFill>
              </a:defRPr>
            </a:lvl7pPr>
            <a:lvl8pPr marL="14721328" indent="0" algn="ctr">
              <a:buNone/>
              <a:defRPr>
                <a:solidFill>
                  <a:schemeClr val="tx1">
                    <a:tint val="75000"/>
                  </a:schemeClr>
                </a:solidFill>
              </a:defRPr>
            </a:lvl8pPr>
            <a:lvl9pPr marL="168243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38" y="21153122"/>
            <a:ext cx="35753040" cy="6537960"/>
          </a:xfrm>
        </p:spPr>
        <p:txBody>
          <a:bodyPr anchor="t"/>
          <a:lstStyle>
            <a:lvl1pPr algn="l">
              <a:defRPr sz="18399" b="1" cap="all"/>
            </a:lvl1pPr>
          </a:lstStyle>
          <a:p>
            <a:r>
              <a:rPr lang="en-US"/>
              <a:t>Click to edit Master title style</a:t>
            </a:r>
          </a:p>
        </p:txBody>
      </p:sp>
      <p:sp>
        <p:nvSpPr>
          <p:cNvPr id="3" name="Text Placeholder 2"/>
          <p:cNvSpPr>
            <a:spLocks noGrp="1"/>
          </p:cNvSpPr>
          <p:nvPr>
            <p:ph type="body" idx="1"/>
          </p:nvPr>
        </p:nvSpPr>
        <p:spPr>
          <a:xfrm>
            <a:off x="3322638" y="13952226"/>
            <a:ext cx="35753040" cy="7200898"/>
          </a:xfrm>
        </p:spPr>
        <p:txBody>
          <a:bodyPr anchor="b"/>
          <a:lstStyle>
            <a:lvl1pPr marL="0" indent="0">
              <a:buNone/>
              <a:defRPr sz="9200">
                <a:solidFill>
                  <a:schemeClr val="tx1">
                    <a:tint val="75000"/>
                  </a:schemeClr>
                </a:solidFill>
              </a:defRPr>
            </a:lvl1pPr>
            <a:lvl2pPr marL="2103047" indent="0">
              <a:buNone/>
              <a:defRPr sz="8241">
                <a:solidFill>
                  <a:schemeClr val="tx1">
                    <a:tint val="75000"/>
                  </a:schemeClr>
                </a:solidFill>
              </a:defRPr>
            </a:lvl2pPr>
            <a:lvl3pPr marL="4206094" indent="0">
              <a:buNone/>
              <a:defRPr sz="7379">
                <a:solidFill>
                  <a:schemeClr val="tx1">
                    <a:tint val="75000"/>
                  </a:schemeClr>
                </a:solidFill>
              </a:defRPr>
            </a:lvl3pPr>
            <a:lvl4pPr marL="6309141" indent="0">
              <a:buNone/>
              <a:defRPr sz="6421">
                <a:solidFill>
                  <a:schemeClr val="tx1">
                    <a:tint val="75000"/>
                  </a:schemeClr>
                </a:solidFill>
              </a:defRPr>
            </a:lvl4pPr>
            <a:lvl5pPr marL="8412187" indent="0">
              <a:buNone/>
              <a:defRPr sz="6421">
                <a:solidFill>
                  <a:schemeClr val="tx1">
                    <a:tint val="75000"/>
                  </a:schemeClr>
                </a:solidFill>
              </a:defRPr>
            </a:lvl5pPr>
            <a:lvl6pPr marL="10515234" indent="0">
              <a:buNone/>
              <a:defRPr sz="6421">
                <a:solidFill>
                  <a:schemeClr val="tx1">
                    <a:tint val="75000"/>
                  </a:schemeClr>
                </a:solidFill>
              </a:defRPr>
            </a:lvl6pPr>
            <a:lvl7pPr marL="12618281" indent="0">
              <a:buNone/>
              <a:defRPr sz="6421">
                <a:solidFill>
                  <a:schemeClr val="tx1">
                    <a:tint val="75000"/>
                  </a:schemeClr>
                </a:solidFill>
              </a:defRPr>
            </a:lvl7pPr>
            <a:lvl8pPr marL="14721328" indent="0">
              <a:buNone/>
              <a:defRPr sz="6421">
                <a:solidFill>
                  <a:schemeClr val="tx1">
                    <a:tint val="75000"/>
                  </a:schemeClr>
                </a:solidFill>
              </a:defRPr>
            </a:lvl8pPr>
            <a:lvl9pPr marL="16824375" indent="0">
              <a:buNone/>
              <a:defRPr sz="64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31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03124" y="7368543"/>
            <a:ext cx="185848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4" name="Content Placeholder 3"/>
          <p:cNvSpPr>
            <a:spLocks noGrp="1"/>
          </p:cNvSpPr>
          <p:nvPr>
            <p:ph sz="half" idx="2"/>
          </p:nvPr>
        </p:nvSpPr>
        <p:spPr>
          <a:xfrm>
            <a:off x="2103124" y="10439401"/>
            <a:ext cx="185848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368543"/>
            <a:ext cx="185921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6" name="Content Placeholder 5"/>
          <p:cNvSpPr>
            <a:spLocks noGrp="1"/>
          </p:cNvSpPr>
          <p:nvPr>
            <p:ph sz="quarter" idx="4"/>
          </p:nvPr>
        </p:nvSpPr>
        <p:spPr>
          <a:xfrm>
            <a:off x="21367118" y="10439401"/>
            <a:ext cx="185921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a:off x="38411150" y="30022800"/>
            <a:ext cx="3651250" cy="28956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41"/>
          </a:p>
        </p:txBody>
      </p:sp>
      <p:sp>
        <p:nvSpPr>
          <p:cNvPr id="2" name="Date Placeholder 1"/>
          <p:cNvSpPr>
            <a:spLocks noGrp="1"/>
          </p:cNvSpPr>
          <p:nvPr>
            <p:ph type="dt" sz="half" idx="10"/>
          </p:nvPr>
        </p:nvSpPr>
        <p:spPr/>
        <p:txBody>
          <a:bodyPr/>
          <a:lstStyle/>
          <a:p>
            <a:fld id="{6E4CEA9A-37A9-48AB-B3C1-DBCDC4B264FB}"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6" y="1310640"/>
            <a:ext cx="13838240" cy="55778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6445230" y="1310644"/>
            <a:ext cx="23514050" cy="28094942"/>
          </a:xfrm>
        </p:spPr>
        <p:txBody>
          <a:bodyPr/>
          <a:lstStyle>
            <a:lvl1pPr>
              <a:defRPr sz="14758"/>
            </a:lvl1pPr>
            <a:lvl2pPr>
              <a:defRPr sz="12841"/>
            </a:lvl2pPr>
            <a:lvl3pPr>
              <a:defRPr sz="1102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6" y="6888484"/>
            <a:ext cx="13838240" cy="22517102"/>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1"/>
            <a:ext cx="25237440" cy="2720342"/>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8244525" y="2941320"/>
            <a:ext cx="25237440" cy="19751040"/>
          </a:xfrm>
        </p:spPr>
        <p:txBody>
          <a:bodyPr/>
          <a:lstStyle>
            <a:lvl1pPr marL="0" indent="0">
              <a:buNone/>
              <a:defRPr sz="14758"/>
            </a:lvl1pPr>
            <a:lvl2pPr marL="2103047" indent="0">
              <a:buNone/>
              <a:defRPr sz="12841"/>
            </a:lvl2pPr>
            <a:lvl3pPr marL="4206094" indent="0">
              <a:buNone/>
              <a:defRPr sz="11020"/>
            </a:lvl3pPr>
            <a:lvl4pPr marL="6309141" indent="0">
              <a:buNone/>
              <a:defRPr sz="9200"/>
            </a:lvl4pPr>
            <a:lvl5pPr marL="8412187" indent="0">
              <a:buNone/>
              <a:defRPr sz="9200"/>
            </a:lvl5pPr>
            <a:lvl6pPr marL="10515234" indent="0">
              <a:buNone/>
              <a:defRPr sz="9200"/>
            </a:lvl6pPr>
            <a:lvl7pPr marL="12618281" indent="0">
              <a:buNone/>
              <a:defRPr sz="9200"/>
            </a:lvl7pPr>
            <a:lvl8pPr marL="14721328" indent="0">
              <a:buNone/>
              <a:defRPr sz="9200"/>
            </a:lvl8pPr>
            <a:lvl9pPr marL="16824375" indent="0">
              <a:buNone/>
              <a:defRPr sz="9200"/>
            </a:lvl9pPr>
          </a:lstStyle>
          <a:p>
            <a:endParaRPr lang="en-US"/>
          </a:p>
        </p:txBody>
      </p:sp>
      <p:sp>
        <p:nvSpPr>
          <p:cNvPr id="4" name="Text Placeholder 3"/>
          <p:cNvSpPr>
            <a:spLocks noGrp="1"/>
          </p:cNvSpPr>
          <p:nvPr>
            <p:ph type="body" sz="half" idx="2"/>
          </p:nvPr>
        </p:nvSpPr>
        <p:spPr>
          <a:xfrm>
            <a:off x="8244525" y="25763223"/>
            <a:ext cx="25237440" cy="3863338"/>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2"/>
            <a:ext cx="3785616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03120" y="7680964"/>
            <a:ext cx="3785616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120" y="30510482"/>
            <a:ext cx="9814560" cy="1752600"/>
          </a:xfrm>
          <a:prstGeom prst="rect">
            <a:avLst/>
          </a:prstGeom>
        </p:spPr>
        <p:txBody>
          <a:bodyPr vert="horz" lIns="438912" tIns="219456" rIns="438912" bIns="219456" rtlCol="0" anchor="ctr"/>
          <a:lstStyle>
            <a:lvl1pPr algn="l">
              <a:defRPr sz="5558">
                <a:solidFill>
                  <a:schemeClr val="tx1">
                    <a:tint val="75000"/>
                  </a:schemeClr>
                </a:solidFill>
              </a:defRPr>
            </a:lvl1pPr>
          </a:lstStyle>
          <a:p>
            <a:fld id="{6E4CEA9A-37A9-48AB-B3C1-DBCDC4B264FB}" type="datetimeFigureOut">
              <a:rPr lang="en-US" smtClean="0"/>
              <a:pPr/>
              <a:t>4/21/2024</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438912" tIns="219456" rIns="438912" bIns="219456" rtlCol="0" anchor="ctr"/>
          <a:lstStyle>
            <a:lvl1pPr algn="ctr">
              <a:defRPr sz="555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438912" tIns="219456" rIns="438912" bIns="219456" rtlCol="0" anchor="ctr"/>
          <a:lstStyle>
            <a:lvl1pPr algn="r">
              <a:defRPr sz="5558">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06094" rtl="0" eaLnBrk="1" latinLnBrk="0" hangingPunct="1">
        <a:spcBef>
          <a:spcPct val="0"/>
        </a:spcBef>
        <a:buNone/>
        <a:defRPr sz="20220" kern="1200">
          <a:solidFill>
            <a:schemeClr val="tx1"/>
          </a:solidFill>
          <a:latin typeface="+mj-lt"/>
          <a:ea typeface="+mj-ea"/>
          <a:cs typeface="+mj-cs"/>
        </a:defRPr>
      </a:lvl1pPr>
    </p:titleStyle>
    <p:bodyStyle>
      <a:lvl1pPr marL="1577285" indent="-1577285" algn="l" defTabSz="4206094" rtl="0" eaLnBrk="1" latinLnBrk="0" hangingPunct="1">
        <a:spcBef>
          <a:spcPct val="20000"/>
        </a:spcBef>
        <a:buFont typeface="Arial" pitchFamily="34" charset="0"/>
        <a:buChar char="•"/>
        <a:defRPr sz="14758" kern="1200">
          <a:solidFill>
            <a:schemeClr val="tx1"/>
          </a:solidFill>
          <a:latin typeface="+mn-lt"/>
          <a:ea typeface="+mn-ea"/>
          <a:cs typeface="+mn-cs"/>
        </a:defRPr>
      </a:lvl1pPr>
      <a:lvl2pPr marL="3417451" indent="-1314404" algn="l" defTabSz="4206094" rtl="0" eaLnBrk="1" latinLnBrk="0" hangingPunct="1">
        <a:spcBef>
          <a:spcPct val="20000"/>
        </a:spcBef>
        <a:buFont typeface="Arial" pitchFamily="34" charset="0"/>
        <a:buChar char="–"/>
        <a:defRPr sz="12841" kern="1200">
          <a:solidFill>
            <a:schemeClr val="tx1"/>
          </a:solidFill>
          <a:latin typeface="+mn-lt"/>
          <a:ea typeface="+mn-ea"/>
          <a:cs typeface="+mn-cs"/>
        </a:defRPr>
      </a:lvl2pPr>
      <a:lvl3pPr marL="5257617" indent="-1051523" algn="l" defTabSz="4206094" rtl="0" eaLnBrk="1" latinLnBrk="0" hangingPunct="1">
        <a:spcBef>
          <a:spcPct val="20000"/>
        </a:spcBef>
        <a:buFont typeface="Arial" pitchFamily="34" charset="0"/>
        <a:buChar char="•"/>
        <a:defRPr sz="11020" kern="1200">
          <a:solidFill>
            <a:schemeClr val="tx1"/>
          </a:solidFill>
          <a:latin typeface="+mn-lt"/>
          <a:ea typeface="+mn-ea"/>
          <a:cs typeface="+mn-cs"/>
        </a:defRPr>
      </a:lvl3pPr>
      <a:lvl4pPr marL="7360664"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6371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6675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69805"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7285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7589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206094" rtl="0" eaLnBrk="1" latinLnBrk="0" hangingPunct="1">
        <a:defRPr sz="8241" kern="1200">
          <a:solidFill>
            <a:schemeClr val="tx1"/>
          </a:solidFill>
          <a:latin typeface="+mn-lt"/>
          <a:ea typeface="+mn-ea"/>
          <a:cs typeface="+mn-cs"/>
        </a:defRPr>
      </a:lvl1pPr>
      <a:lvl2pPr marL="2103047" algn="l" defTabSz="4206094" rtl="0" eaLnBrk="1" latinLnBrk="0" hangingPunct="1">
        <a:defRPr sz="8241" kern="1200">
          <a:solidFill>
            <a:schemeClr val="tx1"/>
          </a:solidFill>
          <a:latin typeface="+mn-lt"/>
          <a:ea typeface="+mn-ea"/>
          <a:cs typeface="+mn-cs"/>
        </a:defRPr>
      </a:lvl2pPr>
      <a:lvl3pPr marL="4206094" algn="l" defTabSz="4206094" rtl="0" eaLnBrk="1" latinLnBrk="0" hangingPunct="1">
        <a:defRPr sz="8241" kern="1200">
          <a:solidFill>
            <a:schemeClr val="tx1"/>
          </a:solidFill>
          <a:latin typeface="+mn-lt"/>
          <a:ea typeface="+mn-ea"/>
          <a:cs typeface="+mn-cs"/>
        </a:defRPr>
      </a:lvl3pPr>
      <a:lvl4pPr marL="6309141" algn="l" defTabSz="4206094" rtl="0" eaLnBrk="1" latinLnBrk="0" hangingPunct="1">
        <a:defRPr sz="8241" kern="1200">
          <a:solidFill>
            <a:schemeClr val="tx1"/>
          </a:solidFill>
          <a:latin typeface="+mn-lt"/>
          <a:ea typeface="+mn-ea"/>
          <a:cs typeface="+mn-cs"/>
        </a:defRPr>
      </a:lvl4pPr>
      <a:lvl5pPr marL="8412187" algn="l" defTabSz="4206094" rtl="0" eaLnBrk="1" latinLnBrk="0" hangingPunct="1">
        <a:defRPr sz="8241" kern="1200">
          <a:solidFill>
            <a:schemeClr val="tx1"/>
          </a:solidFill>
          <a:latin typeface="+mn-lt"/>
          <a:ea typeface="+mn-ea"/>
          <a:cs typeface="+mn-cs"/>
        </a:defRPr>
      </a:lvl5pPr>
      <a:lvl6pPr marL="10515234" algn="l" defTabSz="4206094" rtl="0" eaLnBrk="1" latinLnBrk="0" hangingPunct="1">
        <a:defRPr sz="8241" kern="1200">
          <a:solidFill>
            <a:schemeClr val="tx1"/>
          </a:solidFill>
          <a:latin typeface="+mn-lt"/>
          <a:ea typeface="+mn-ea"/>
          <a:cs typeface="+mn-cs"/>
        </a:defRPr>
      </a:lvl6pPr>
      <a:lvl7pPr marL="12618281" algn="l" defTabSz="4206094" rtl="0" eaLnBrk="1" latinLnBrk="0" hangingPunct="1">
        <a:defRPr sz="8241" kern="1200">
          <a:solidFill>
            <a:schemeClr val="tx1"/>
          </a:solidFill>
          <a:latin typeface="+mn-lt"/>
          <a:ea typeface="+mn-ea"/>
          <a:cs typeface="+mn-cs"/>
        </a:defRPr>
      </a:lvl7pPr>
      <a:lvl8pPr marL="14721328" algn="l" defTabSz="4206094" rtl="0" eaLnBrk="1" latinLnBrk="0" hangingPunct="1">
        <a:defRPr sz="8241" kern="1200">
          <a:solidFill>
            <a:schemeClr val="tx1"/>
          </a:solidFill>
          <a:latin typeface="+mn-lt"/>
          <a:ea typeface="+mn-ea"/>
          <a:cs typeface="+mn-cs"/>
        </a:defRPr>
      </a:lvl8pPr>
      <a:lvl9pPr marL="16824375" algn="l" defTabSz="4206094" rtl="0" eaLnBrk="1" latinLnBrk="0" hangingPunct="1">
        <a:defRPr sz="8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42062400" cy="553122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41"/>
          </a:p>
        </p:txBody>
      </p:sp>
      <p:sp>
        <p:nvSpPr>
          <p:cNvPr id="15" name="TextBox 14"/>
          <p:cNvSpPr txBox="1"/>
          <p:nvPr/>
        </p:nvSpPr>
        <p:spPr>
          <a:xfrm>
            <a:off x="7557726" y="738742"/>
            <a:ext cx="26946948" cy="3749616"/>
          </a:xfrm>
          <a:prstGeom prst="rect">
            <a:avLst/>
          </a:prstGeom>
          <a:noFill/>
          <a:ln>
            <a:noFill/>
            <a:prstDash val="dash"/>
          </a:ln>
        </p:spPr>
        <p:txBody>
          <a:bodyPr wrap="square" rtlCol="0">
            <a:spAutoFit/>
          </a:bodyPr>
          <a:lstStyle/>
          <a:p>
            <a:pPr algn="ctr"/>
            <a:r>
              <a:rPr lang="en-US" dirty="0" err="1"/>
              <a:t>MiCFiG</a:t>
            </a:r>
            <a:r>
              <a:rPr lang="en-US" dirty="0"/>
              <a:t>: </a:t>
            </a:r>
            <a:r>
              <a:rPr lang="en-US" dirty="0" err="1"/>
              <a:t>MitoCarta</a:t>
            </a:r>
            <a:r>
              <a:rPr lang="en-US" dirty="0"/>
              <a:t> database to Filter GFF files</a:t>
            </a:r>
          </a:p>
          <a:p>
            <a:pPr algn="ctr"/>
            <a:endParaRPr lang="en-US" sz="1000" b="1" dirty="0"/>
          </a:p>
          <a:p>
            <a:pPr algn="ctr"/>
            <a:r>
              <a:rPr lang="en-US" sz="5500" dirty="0"/>
              <a:t>Erin Bunch, Reagan McKee, Alex Everett, Randy Klabacka</a:t>
            </a:r>
          </a:p>
          <a:p>
            <a:pPr algn="ctr"/>
            <a:endParaRPr lang="en-US" sz="1000" dirty="0"/>
          </a:p>
          <a:p>
            <a:pPr algn="ctr"/>
            <a:r>
              <a:rPr lang="en-US" sz="3833" dirty="0"/>
              <a:t>Biological Sciences Department</a:t>
            </a:r>
          </a:p>
          <a:p>
            <a:pPr algn="ctr"/>
            <a:r>
              <a:rPr lang="en-US" sz="3833" dirty="0"/>
              <a:t>Utah Tech University</a:t>
            </a:r>
          </a:p>
        </p:txBody>
      </p:sp>
      <p:sp>
        <p:nvSpPr>
          <p:cNvPr id="19" name="TextBox 18"/>
          <p:cNvSpPr txBox="1"/>
          <p:nvPr/>
        </p:nvSpPr>
        <p:spPr>
          <a:xfrm>
            <a:off x="15116175" y="5984517"/>
            <a:ext cx="11976100"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RESULTS/DISCUSSION</a:t>
            </a:r>
          </a:p>
        </p:txBody>
      </p:sp>
      <p:cxnSp>
        <p:nvCxnSpPr>
          <p:cNvPr id="11" name="Straight Connector 10"/>
          <p:cNvCxnSpPr/>
          <p:nvPr/>
        </p:nvCxnSpPr>
        <p:spPr>
          <a:xfrm>
            <a:off x="0" y="5578475"/>
            <a:ext cx="42062400" cy="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cxnSpLocks/>
          </p:cNvCxnSpPr>
          <p:nvPr/>
        </p:nvCxnSpPr>
        <p:spPr>
          <a:xfrm>
            <a:off x="32861250" y="5578475"/>
            <a:ext cx="0" cy="27238325"/>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p:cNvCxnSpPr>
          <p:nvPr/>
        </p:nvCxnSpPr>
        <p:spPr>
          <a:xfrm>
            <a:off x="9712325" y="5578476"/>
            <a:ext cx="0" cy="2787332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012698" y="6089649"/>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INTRODUCTION</a:t>
            </a:r>
          </a:p>
        </p:txBody>
      </p:sp>
      <p:sp>
        <p:nvSpPr>
          <p:cNvPr id="37" name="TextBox 36"/>
          <p:cNvSpPr txBox="1"/>
          <p:nvPr/>
        </p:nvSpPr>
        <p:spPr>
          <a:xfrm>
            <a:off x="754592" y="6898479"/>
            <a:ext cx="8392838" cy="5396862"/>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a:buChar char="•"/>
            </a:pPr>
            <a:r>
              <a:rPr lang="en-US" sz="2683" dirty="0">
                <a:latin typeface="Arial" charset="0"/>
                <a:ea typeface="Arial" charset="0"/>
                <a:cs typeface="Arial" charset="0"/>
              </a:rPr>
              <a:t>Hybrid Parthenogenic (asexual) Whiptail species have reduced aerobic performance in comparison to their parent sexual species.</a:t>
            </a:r>
          </a:p>
          <a:p>
            <a:pPr marL="547668" indent="-547668">
              <a:buFont typeface="Arial"/>
              <a:buChar char="•"/>
            </a:pPr>
            <a:r>
              <a:rPr lang="en-US" sz="2683" dirty="0">
                <a:latin typeface="Arial" charset="0"/>
                <a:ea typeface="Arial" charset="0"/>
                <a:cs typeface="Arial" charset="0"/>
              </a:rPr>
              <a:t>Mitochondrial DNA is inherited exclusively from the maternal line. Therefore, reduced fitness in hybrid species may be due to genetic incompatibilities between nuclear DNA from one parent and mitochondrial DNA from the other.</a:t>
            </a:r>
          </a:p>
          <a:p>
            <a:pPr marL="547668" indent="-547668">
              <a:buFont typeface="Arial"/>
              <a:buChar char="•"/>
            </a:pPr>
            <a:r>
              <a:rPr lang="en-US" sz="2683" dirty="0">
                <a:latin typeface="Arial" charset="0"/>
                <a:ea typeface="Arial" charset="0"/>
                <a:cs typeface="Arial" charset="0"/>
              </a:rPr>
              <a:t>If an incompatibility exists, we expect to see variation in nuclear-encoded mitochondrial-targeting genes (NMT genes) among sexual parental species.</a:t>
            </a:r>
          </a:p>
        </p:txBody>
      </p:sp>
      <p:sp>
        <p:nvSpPr>
          <p:cNvPr id="38" name="TextBox 37"/>
          <p:cNvSpPr txBox="1"/>
          <p:nvPr/>
        </p:nvSpPr>
        <p:spPr>
          <a:xfrm>
            <a:off x="-1202054" y="16190061"/>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METHODS</a:t>
            </a:r>
          </a:p>
        </p:txBody>
      </p:sp>
      <p:sp>
        <p:nvSpPr>
          <p:cNvPr id="39" name="TextBox 38"/>
          <p:cNvSpPr txBox="1"/>
          <p:nvPr/>
        </p:nvSpPr>
        <p:spPr>
          <a:xfrm>
            <a:off x="484047" y="17174740"/>
            <a:ext cx="8490203" cy="1681038"/>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panose="020B0604020202020204" pitchFamily="34" charset="0"/>
              <a:buChar char="•"/>
            </a:pPr>
            <a:r>
              <a:rPr lang="en-US" sz="2683" dirty="0">
                <a:latin typeface="Arial" charset="0"/>
                <a:ea typeface="Arial" charset="0"/>
                <a:cs typeface="Arial" charset="0"/>
              </a:rPr>
              <a:t>Whole-genome sequencing of four sexual whiptails was conducted</a:t>
            </a:r>
          </a:p>
          <a:p>
            <a:pPr marL="547668" indent="-547668">
              <a:buFont typeface="Arial" panose="020B0604020202020204" pitchFamily="34" charset="0"/>
              <a:buChar char="•"/>
            </a:pPr>
            <a:r>
              <a:rPr lang="en-US" sz="2683" dirty="0">
                <a:latin typeface="Arial" charset="0"/>
                <a:ea typeface="Arial" charset="0"/>
                <a:cs typeface="Arial" charset="0"/>
              </a:rPr>
              <a:t>Reads were processed in </a:t>
            </a:r>
          </a:p>
        </p:txBody>
      </p:sp>
      <p:sp>
        <p:nvSpPr>
          <p:cNvPr id="44" name="TextBox 43"/>
          <p:cNvSpPr txBox="1"/>
          <p:nvPr/>
        </p:nvSpPr>
        <p:spPr>
          <a:xfrm>
            <a:off x="31385100" y="6089649"/>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SUMMARY/CONCLUSIONS</a:t>
            </a:r>
          </a:p>
        </p:txBody>
      </p:sp>
      <p:sp>
        <p:nvSpPr>
          <p:cNvPr id="45" name="TextBox 44"/>
          <p:cNvSpPr txBox="1"/>
          <p:nvPr/>
        </p:nvSpPr>
        <p:spPr>
          <a:xfrm>
            <a:off x="33294209" y="6853899"/>
            <a:ext cx="8114185" cy="855299"/>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panose="020B0604020202020204" pitchFamily="34" charset="0"/>
              <a:buChar char="•"/>
            </a:pPr>
            <a:endParaRPr lang="en-US" sz="2683" dirty="0">
              <a:latin typeface="Arial" charset="0"/>
              <a:ea typeface="Arial" charset="0"/>
              <a:cs typeface="Arial" charset="0"/>
            </a:endParaRPr>
          </a:p>
        </p:txBody>
      </p:sp>
      <p:sp>
        <p:nvSpPr>
          <p:cNvPr id="46" name="TextBox 45"/>
          <p:cNvSpPr txBox="1"/>
          <p:nvPr/>
        </p:nvSpPr>
        <p:spPr>
          <a:xfrm>
            <a:off x="31615714" y="18274422"/>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REFERENCES</a:t>
            </a:r>
          </a:p>
        </p:txBody>
      </p:sp>
      <p:sp>
        <p:nvSpPr>
          <p:cNvPr id="47" name="TextBox 46"/>
          <p:cNvSpPr txBox="1"/>
          <p:nvPr/>
        </p:nvSpPr>
        <p:spPr>
          <a:xfrm>
            <a:off x="33358774" y="19131797"/>
            <a:ext cx="8206104" cy="811119"/>
          </a:xfrm>
          <a:prstGeom prst="rect">
            <a:avLst/>
          </a:prstGeom>
          <a:solidFill>
            <a:srgbClr val="FBF9AF"/>
          </a:solidFill>
          <a:ln w="25400">
            <a:solidFill>
              <a:schemeClr val="tx1"/>
            </a:solidFill>
          </a:ln>
        </p:spPr>
        <p:txBody>
          <a:bodyPr wrap="square" lIns="262890" tIns="175260" rIns="175260" bIns="262890" rtlCol="0">
            <a:spAutoFit/>
          </a:bodyPr>
          <a:lstStyle/>
          <a:p>
            <a:pPr marL="438135" indent="-438135">
              <a:buFont typeface="+mj-lt"/>
              <a:buAutoNum type="arabicPeriod"/>
            </a:pPr>
            <a:endParaRPr lang="en-US" sz="2396" dirty="0"/>
          </a:p>
        </p:txBody>
      </p:sp>
      <p:sp>
        <p:nvSpPr>
          <p:cNvPr id="49" name="TextBox 48"/>
          <p:cNvSpPr txBox="1"/>
          <p:nvPr/>
        </p:nvSpPr>
        <p:spPr>
          <a:xfrm>
            <a:off x="33315283" y="27062385"/>
            <a:ext cx="8181762" cy="973343"/>
          </a:xfrm>
          <a:prstGeom prst="rect">
            <a:avLst/>
          </a:prstGeom>
          <a:solidFill>
            <a:srgbClr val="FBF9AF"/>
          </a:solidFill>
          <a:ln w="25400">
            <a:solidFill>
              <a:schemeClr val="tx1"/>
            </a:solidFill>
          </a:ln>
        </p:spPr>
        <p:txBody>
          <a:bodyPr wrap="square" lIns="262890" tIns="175260" rIns="175260" bIns="262890" rtlCol="0">
            <a:spAutoFit/>
          </a:bodyPr>
          <a:lstStyle/>
          <a:p>
            <a:endParaRPr lang="en-US" sz="3450" dirty="0">
              <a:latin typeface="Arial" charset="0"/>
              <a:ea typeface="Arial" charset="0"/>
              <a:cs typeface="Arial" charset="0"/>
            </a:endParaRPr>
          </a:p>
        </p:txBody>
      </p:sp>
      <p:sp>
        <p:nvSpPr>
          <p:cNvPr id="51" name="TextBox 50"/>
          <p:cNvSpPr txBox="1"/>
          <p:nvPr/>
        </p:nvSpPr>
        <p:spPr>
          <a:xfrm>
            <a:off x="31498117" y="26205848"/>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ACKNOWLEDGEMENTS</a:t>
            </a:r>
          </a:p>
        </p:txBody>
      </p:sp>
      <p:sp>
        <p:nvSpPr>
          <p:cNvPr id="3" name="TextBox 2">
            <a:extLst>
              <a:ext uri="{FF2B5EF4-FFF2-40B4-BE49-F238E27FC236}">
                <a16:creationId xmlns:a16="http://schemas.microsoft.com/office/drawing/2014/main" id="{DE3F60C3-AAD7-4AF0-E99C-0CCD495A2AAF}"/>
              </a:ext>
            </a:extLst>
          </p:cNvPr>
          <p:cNvSpPr txBox="1"/>
          <p:nvPr/>
        </p:nvSpPr>
        <p:spPr>
          <a:xfrm>
            <a:off x="713714" y="13374035"/>
            <a:ext cx="8514546" cy="2093907"/>
          </a:xfrm>
          <a:prstGeom prst="rect">
            <a:avLst/>
          </a:prstGeom>
          <a:solidFill>
            <a:srgbClr val="FBF9AF"/>
          </a:solidFill>
          <a:ln w="25400">
            <a:solidFill>
              <a:schemeClr val="tx1"/>
            </a:solidFill>
          </a:ln>
        </p:spPr>
        <p:txBody>
          <a:bodyPr wrap="square" lIns="262890" tIns="175260" rIns="175260" bIns="262890" rtlCol="0">
            <a:spAutoFit/>
          </a:bodyPr>
          <a:lstStyle/>
          <a:p>
            <a:r>
              <a:rPr lang="en-US" sz="2683" dirty="0">
                <a:latin typeface="Arial" panose="020B0604020202020204" pitchFamily="34" charset="0"/>
                <a:cs typeface="Arial" panose="020B0604020202020204" pitchFamily="34" charset="0"/>
              </a:rPr>
              <a:t>Lower endurance and mitochondrial respiration is due to incompatibility in NMT genes resulting from either: (A) inter-genomic (mother-mother) interactions or (B) intragenomic (mother-father) interactions</a:t>
            </a:r>
          </a:p>
        </p:txBody>
      </p:sp>
      <p:sp>
        <p:nvSpPr>
          <p:cNvPr id="7" name="TextBox 6">
            <a:extLst>
              <a:ext uri="{FF2B5EF4-FFF2-40B4-BE49-F238E27FC236}">
                <a16:creationId xmlns:a16="http://schemas.microsoft.com/office/drawing/2014/main" id="{5B02082F-90E6-D6B3-2B6F-54EB69391386}"/>
              </a:ext>
            </a:extLst>
          </p:cNvPr>
          <p:cNvSpPr txBox="1"/>
          <p:nvPr/>
        </p:nvSpPr>
        <p:spPr>
          <a:xfrm>
            <a:off x="-1131366" y="12647564"/>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HYPOTHESIS</a:t>
            </a:r>
          </a:p>
        </p:txBody>
      </p:sp>
      <p:sp>
        <p:nvSpPr>
          <p:cNvPr id="4" name="TextBox 3">
            <a:extLst>
              <a:ext uri="{FF2B5EF4-FFF2-40B4-BE49-F238E27FC236}">
                <a16:creationId xmlns:a16="http://schemas.microsoft.com/office/drawing/2014/main" id="{8D46762F-A012-C329-8DDA-5D1E4554DAB4}"/>
              </a:ext>
            </a:extLst>
          </p:cNvPr>
          <p:cNvSpPr txBox="1"/>
          <p:nvPr/>
        </p:nvSpPr>
        <p:spPr>
          <a:xfrm>
            <a:off x="9962155" y="28396839"/>
            <a:ext cx="11278846" cy="811119"/>
          </a:xfrm>
          <a:prstGeom prst="rect">
            <a:avLst/>
          </a:prstGeom>
          <a:solidFill>
            <a:srgbClr val="FBF9AF"/>
          </a:solidFill>
          <a:ln w="25400">
            <a:solidFill>
              <a:schemeClr val="tx1"/>
            </a:solidFill>
          </a:ln>
        </p:spPr>
        <p:txBody>
          <a:bodyPr wrap="square" lIns="262890" tIns="175260" rIns="175260" bIns="262890" rtlCol="0">
            <a:spAutoFit/>
          </a:bodyPr>
          <a:lstStyle/>
          <a:p>
            <a:pPr algn="just"/>
            <a:r>
              <a:rPr lang="en-US" sz="2396" dirty="0">
                <a:latin typeface="Arial" panose="020B0604020202020204" pitchFamily="34" charset="0"/>
                <a:cs typeface="Arial" panose="020B0604020202020204" pitchFamily="34" charset="0"/>
              </a:rPr>
              <a:t>Caption</a:t>
            </a:r>
          </a:p>
        </p:txBody>
      </p:sp>
      <p:sp>
        <p:nvSpPr>
          <p:cNvPr id="27" name="TextBox 26">
            <a:extLst>
              <a:ext uri="{FF2B5EF4-FFF2-40B4-BE49-F238E27FC236}">
                <a16:creationId xmlns:a16="http://schemas.microsoft.com/office/drawing/2014/main" id="{85FDDAE2-FB48-7D66-9683-16A3227D0F96}"/>
              </a:ext>
            </a:extLst>
          </p:cNvPr>
          <p:cNvSpPr txBox="1"/>
          <p:nvPr/>
        </p:nvSpPr>
        <p:spPr>
          <a:xfrm>
            <a:off x="21769317" y="16684920"/>
            <a:ext cx="10165072" cy="811119"/>
          </a:xfrm>
          <a:prstGeom prst="rect">
            <a:avLst/>
          </a:prstGeom>
          <a:solidFill>
            <a:srgbClr val="FBF9AF"/>
          </a:solidFill>
          <a:ln w="25400">
            <a:solidFill>
              <a:schemeClr val="tx1"/>
            </a:solidFill>
          </a:ln>
        </p:spPr>
        <p:txBody>
          <a:bodyPr wrap="square" lIns="262890" tIns="175260" rIns="175260" bIns="262890" rtlCol="0">
            <a:spAutoFit/>
          </a:bodyPr>
          <a:lstStyle/>
          <a:p>
            <a:r>
              <a:rPr lang="en-US" sz="2396" dirty="0">
                <a:latin typeface="Arial" panose="020B0604020202020204" pitchFamily="34" charset="0"/>
                <a:cs typeface="Arial" panose="020B0604020202020204" pitchFamily="34" charset="0"/>
              </a:rPr>
              <a:t>Caption</a:t>
            </a:r>
          </a:p>
        </p:txBody>
      </p:sp>
      <p:sp>
        <p:nvSpPr>
          <p:cNvPr id="30" name="TextBox 29">
            <a:extLst>
              <a:ext uri="{FF2B5EF4-FFF2-40B4-BE49-F238E27FC236}">
                <a16:creationId xmlns:a16="http://schemas.microsoft.com/office/drawing/2014/main" id="{7FBD2493-117A-4D7A-363C-441FA0C835EE}"/>
              </a:ext>
            </a:extLst>
          </p:cNvPr>
          <p:cNvSpPr txBox="1"/>
          <p:nvPr/>
        </p:nvSpPr>
        <p:spPr>
          <a:xfrm>
            <a:off x="21783495" y="29525085"/>
            <a:ext cx="10129441" cy="811119"/>
          </a:xfrm>
          <a:prstGeom prst="rect">
            <a:avLst/>
          </a:prstGeom>
          <a:solidFill>
            <a:srgbClr val="FBF9AF"/>
          </a:solidFill>
          <a:ln w="25400">
            <a:solidFill>
              <a:schemeClr val="tx1"/>
            </a:solidFill>
          </a:ln>
        </p:spPr>
        <p:txBody>
          <a:bodyPr wrap="square" lIns="262890" tIns="175260" rIns="175260" bIns="262890" rtlCol="0">
            <a:spAutoFit/>
          </a:bodyPr>
          <a:lstStyle/>
          <a:p>
            <a:pPr algn="just"/>
            <a:r>
              <a:rPr lang="en-US" sz="2396" dirty="0">
                <a:latin typeface="Arial" panose="020B0604020202020204" pitchFamily="34" charset="0"/>
                <a:cs typeface="Arial" panose="020B0604020202020204" pitchFamily="34" charset="0"/>
              </a:rPr>
              <a:t>Caption</a:t>
            </a:r>
          </a:p>
        </p:txBody>
      </p:sp>
      <p:sp>
        <p:nvSpPr>
          <p:cNvPr id="32" name="Rectangle 31">
            <a:extLst>
              <a:ext uri="{FF2B5EF4-FFF2-40B4-BE49-F238E27FC236}">
                <a16:creationId xmlns:a16="http://schemas.microsoft.com/office/drawing/2014/main" id="{C49D4175-8F6E-854D-12E4-9EAF4A1A9B2C}"/>
              </a:ext>
            </a:extLst>
          </p:cNvPr>
          <p:cNvSpPr/>
          <p:nvPr/>
        </p:nvSpPr>
        <p:spPr>
          <a:xfrm>
            <a:off x="21769317" y="7010424"/>
            <a:ext cx="10165072" cy="130664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sp>
        <p:nvSpPr>
          <p:cNvPr id="35" name="TextBox 34">
            <a:extLst>
              <a:ext uri="{FF2B5EF4-FFF2-40B4-BE49-F238E27FC236}">
                <a16:creationId xmlns:a16="http://schemas.microsoft.com/office/drawing/2014/main" id="{26EB3B4C-4F0F-831C-6898-110BF91BE8BE}"/>
              </a:ext>
            </a:extLst>
          </p:cNvPr>
          <p:cNvSpPr txBox="1"/>
          <p:nvPr/>
        </p:nvSpPr>
        <p:spPr>
          <a:xfrm>
            <a:off x="21761395" y="7010424"/>
            <a:ext cx="10172995"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2:</a:t>
            </a:r>
          </a:p>
        </p:txBody>
      </p:sp>
      <p:sp>
        <p:nvSpPr>
          <p:cNvPr id="41" name="TextBox 40">
            <a:extLst>
              <a:ext uri="{FF2B5EF4-FFF2-40B4-BE49-F238E27FC236}">
                <a16:creationId xmlns:a16="http://schemas.microsoft.com/office/drawing/2014/main" id="{5F8E23A1-3D6A-9A63-843E-2710284D22B5}"/>
              </a:ext>
            </a:extLst>
          </p:cNvPr>
          <p:cNvSpPr txBox="1"/>
          <p:nvPr/>
        </p:nvSpPr>
        <p:spPr>
          <a:xfrm>
            <a:off x="21783495" y="20802282"/>
            <a:ext cx="10129441"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4:</a:t>
            </a:r>
          </a:p>
        </p:txBody>
      </p:sp>
      <p:sp>
        <p:nvSpPr>
          <p:cNvPr id="50" name="TextBox 49">
            <a:extLst>
              <a:ext uri="{FF2B5EF4-FFF2-40B4-BE49-F238E27FC236}">
                <a16:creationId xmlns:a16="http://schemas.microsoft.com/office/drawing/2014/main" id="{F6501CB7-96A4-7AF0-91B1-A1C13EA11FD0}"/>
              </a:ext>
            </a:extLst>
          </p:cNvPr>
          <p:cNvSpPr txBox="1"/>
          <p:nvPr/>
        </p:nvSpPr>
        <p:spPr>
          <a:xfrm>
            <a:off x="31405964" y="10922960"/>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FUTURE DIRECTIONS</a:t>
            </a:r>
          </a:p>
        </p:txBody>
      </p:sp>
      <p:sp>
        <p:nvSpPr>
          <p:cNvPr id="52" name="TextBox 51">
            <a:extLst>
              <a:ext uri="{FF2B5EF4-FFF2-40B4-BE49-F238E27FC236}">
                <a16:creationId xmlns:a16="http://schemas.microsoft.com/office/drawing/2014/main" id="{650A71A7-41CC-7794-CA14-6ED2784532C8}"/>
              </a:ext>
            </a:extLst>
          </p:cNvPr>
          <p:cNvSpPr txBox="1"/>
          <p:nvPr/>
        </p:nvSpPr>
        <p:spPr>
          <a:xfrm>
            <a:off x="33294209" y="11768384"/>
            <a:ext cx="8223911" cy="855299"/>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panose="020B0604020202020204" pitchFamily="34" charset="0"/>
              <a:buChar char="•"/>
            </a:pPr>
            <a:endParaRPr lang="en-US" sz="2683" dirty="0">
              <a:latin typeface="Arial" charset="0"/>
              <a:ea typeface="Arial" charset="0"/>
              <a:cs typeface="Arial" charset="0"/>
            </a:endParaRPr>
          </a:p>
        </p:txBody>
      </p:sp>
      <p:sp>
        <p:nvSpPr>
          <p:cNvPr id="64" name="Rectangle 63">
            <a:extLst>
              <a:ext uri="{FF2B5EF4-FFF2-40B4-BE49-F238E27FC236}">
                <a16:creationId xmlns:a16="http://schemas.microsoft.com/office/drawing/2014/main" id="{792F95B5-ABED-54C2-DA17-EE0D716098B4}"/>
              </a:ext>
            </a:extLst>
          </p:cNvPr>
          <p:cNvSpPr/>
          <p:nvPr/>
        </p:nvSpPr>
        <p:spPr>
          <a:xfrm>
            <a:off x="9966335" y="7011648"/>
            <a:ext cx="11278846" cy="89727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sp>
        <p:nvSpPr>
          <p:cNvPr id="22" name="TextBox 21">
            <a:extLst>
              <a:ext uri="{FF2B5EF4-FFF2-40B4-BE49-F238E27FC236}">
                <a16:creationId xmlns:a16="http://schemas.microsoft.com/office/drawing/2014/main" id="{3A37A64E-06CD-0D08-9E1A-185AF6C9520E}"/>
              </a:ext>
            </a:extLst>
          </p:cNvPr>
          <p:cNvSpPr txBox="1"/>
          <p:nvPr/>
        </p:nvSpPr>
        <p:spPr>
          <a:xfrm>
            <a:off x="36273940" y="29340002"/>
            <a:ext cx="5223105" cy="1788182"/>
          </a:xfrm>
          <a:prstGeom prst="rect">
            <a:avLst/>
          </a:prstGeom>
          <a:noFill/>
        </p:spPr>
        <p:txBody>
          <a:bodyPr wrap="square" rtlCol="0">
            <a:spAutoFit/>
          </a:bodyPr>
          <a:lstStyle/>
          <a:p>
            <a:pPr algn="ctr"/>
            <a:r>
              <a:rPr lang="en-US" sz="11020" b="1" dirty="0"/>
              <a:t>GITHUB</a:t>
            </a:r>
          </a:p>
        </p:txBody>
      </p:sp>
      <p:sp>
        <p:nvSpPr>
          <p:cNvPr id="13" name="TextBox 12">
            <a:extLst>
              <a:ext uri="{FF2B5EF4-FFF2-40B4-BE49-F238E27FC236}">
                <a16:creationId xmlns:a16="http://schemas.microsoft.com/office/drawing/2014/main" id="{5D5F7F35-8CB9-3860-25F5-052F4F137C15}"/>
              </a:ext>
            </a:extLst>
          </p:cNvPr>
          <p:cNvSpPr txBox="1"/>
          <p:nvPr/>
        </p:nvSpPr>
        <p:spPr>
          <a:xfrm>
            <a:off x="9962045" y="7010424"/>
            <a:ext cx="11278845"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1:</a:t>
            </a:r>
          </a:p>
        </p:txBody>
      </p:sp>
      <p:sp>
        <p:nvSpPr>
          <p:cNvPr id="14" name="TextBox 13">
            <a:extLst>
              <a:ext uri="{FF2B5EF4-FFF2-40B4-BE49-F238E27FC236}">
                <a16:creationId xmlns:a16="http://schemas.microsoft.com/office/drawing/2014/main" id="{A3E598BF-02EB-23CA-35B4-318C2458A67B}"/>
              </a:ext>
            </a:extLst>
          </p:cNvPr>
          <p:cNvSpPr txBox="1"/>
          <p:nvPr/>
        </p:nvSpPr>
        <p:spPr>
          <a:xfrm>
            <a:off x="9966333" y="12223750"/>
            <a:ext cx="11274557" cy="811119"/>
          </a:xfrm>
          <a:prstGeom prst="rect">
            <a:avLst/>
          </a:prstGeom>
          <a:solidFill>
            <a:srgbClr val="FBF9AF"/>
          </a:solidFill>
          <a:ln w="25400">
            <a:solidFill>
              <a:schemeClr val="tx1"/>
            </a:solidFill>
          </a:ln>
        </p:spPr>
        <p:txBody>
          <a:bodyPr wrap="square" lIns="262890" tIns="175260" rIns="175260" bIns="262890" rtlCol="0">
            <a:spAutoFit/>
          </a:bodyPr>
          <a:lstStyle/>
          <a:p>
            <a:pPr algn="just"/>
            <a:r>
              <a:rPr lang="en-US" sz="2396" dirty="0">
                <a:latin typeface="Arial" panose="020B0604020202020204" pitchFamily="34" charset="0"/>
                <a:cs typeface="Arial" panose="020B0604020202020204" pitchFamily="34" charset="0"/>
              </a:rPr>
              <a:t>Caption</a:t>
            </a:r>
          </a:p>
        </p:txBody>
      </p:sp>
      <p:sp>
        <p:nvSpPr>
          <p:cNvPr id="23" name="TextBox 22">
            <a:extLst>
              <a:ext uri="{FF2B5EF4-FFF2-40B4-BE49-F238E27FC236}">
                <a16:creationId xmlns:a16="http://schemas.microsoft.com/office/drawing/2014/main" id="{B6BBC416-BD5C-0ED7-31BC-A8D1049D6906}"/>
              </a:ext>
            </a:extLst>
          </p:cNvPr>
          <p:cNvSpPr txBox="1"/>
          <p:nvPr/>
        </p:nvSpPr>
        <p:spPr>
          <a:xfrm>
            <a:off x="9966334" y="16885656"/>
            <a:ext cx="11274667"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3:</a:t>
            </a:r>
          </a:p>
        </p:txBody>
      </p:sp>
      <p:sp>
        <p:nvSpPr>
          <p:cNvPr id="28" name="Rectangle 27">
            <a:extLst>
              <a:ext uri="{FF2B5EF4-FFF2-40B4-BE49-F238E27FC236}">
                <a16:creationId xmlns:a16="http://schemas.microsoft.com/office/drawing/2014/main" id="{DE726C97-DC97-CE1C-46B6-463EEF897A86}"/>
              </a:ext>
            </a:extLst>
          </p:cNvPr>
          <p:cNvSpPr/>
          <p:nvPr/>
        </p:nvSpPr>
        <p:spPr>
          <a:xfrm>
            <a:off x="9966335" y="16885656"/>
            <a:ext cx="11278846" cy="152714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sp>
        <p:nvSpPr>
          <p:cNvPr id="31" name="Rectangle 30">
            <a:extLst>
              <a:ext uri="{FF2B5EF4-FFF2-40B4-BE49-F238E27FC236}">
                <a16:creationId xmlns:a16="http://schemas.microsoft.com/office/drawing/2014/main" id="{0EAE6683-7B79-D3BE-F1C1-5B1A814E75ED}"/>
              </a:ext>
            </a:extLst>
          </p:cNvPr>
          <p:cNvSpPr/>
          <p:nvPr/>
        </p:nvSpPr>
        <p:spPr>
          <a:xfrm>
            <a:off x="21787675" y="20802282"/>
            <a:ext cx="10129441" cy="113773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pic>
        <p:nvPicPr>
          <p:cNvPr id="74" name="Picture 73" descr="A logo with red and blue text&#10;&#10;Description automatically generated">
            <a:extLst>
              <a:ext uri="{FF2B5EF4-FFF2-40B4-BE49-F238E27FC236}">
                <a16:creationId xmlns:a16="http://schemas.microsoft.com/office/drawing/2014/main" id="{A3F6273E-5816-FA1F-9F9E-75BC9CE205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1513423"/>
            <a:ext cx="4817088" cy="2906177"/>
          </a:xfrm>
          <a:prstGeom prst="rect">
            <a:avLst/>
          </a:prstGeom>
        </p:spPr>
      </p:pic>
      <p:pic>
        <p:nvPicPr>
          <p:cNvPr id="77" name="Picture 76" descr="A blue and white logo&#10;&#10;Description automatically generated">
            <a:extLst>
              <a:ext uri="{FF2B5EF4-FFF2-40B4-BE49-F238E27FC236}">
                <a16:creationId xmlns:a16="http://schemas.microsoft.com/office/drawing/2014/main" id="{8A1F78F5-E2BA-D452-A754-03F0DCA792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25557" y="1216812"/>
            <a:ext cx="6852876" cy="3202788"/>
          </a:xfrm>
          <a:prstGeom prst="rect">
            <a:avLst/>
          </a:prstGeom>
        </p:spPr>
      </p:pic>
      <p:pic>
        <p:nvPicPr>
          <p:cNvPr id="5" name="Picture 4" descr="A qr code on a white background&#10;&#10;Description automatically generated">
            <a:extLst>
              <a:ext uri="{FF2B5EF4-FFF2-40B4-BE49-F238E27FC236}">
                <a16:creationId xmlns:a16="http://schemas.microsoft.com/office/drawing/2014/main" id="{7CF9C559-7545-0D10-31A5-81F363470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6440" y="28907454"/>
            <a:ext cx="2857500" cy="2857500"/>
          </a:xfrm>
          <a:prstGeom prst="rect">
            <a:avLst/>
          </a:prstGeom>
        </p:spPr>
      </p:pic>
      <p:pic>
        <p:nvPicPr>
          <p:cNvPr id="18" name="Picture 17">
            <a:extLst>
              <a:ext uri="{FF2B5EF4-FFF2-40B4-BE49-F238E27FC236}">
                <a16:creationId xmlns:a16="http://schemas.microsoft.com/office/drawing/2014/main" id="{09731C53-7F30-DF95-3141-39A438F4ADD8}"/>
              </a:ext>
            </a:extLst>
          </p:cNvPr>
          <p:cNvPicPr>
            <a:picLocks noChangeAspect="1"/>
          </p:cNvPicPr>
          <p:nvPr/>
        </p:nvPicPr>
        <p:blipFill>
          <a:blip r:embed="rId6"/>
          <a:stretch>
            <a:fillRect/>
          </a:stretch>
        </p:blipFill>
        <p:spPr>
          <a:xfrm>
            <a:off x="401870" y="24460199"/>
            <a:ext cx="9112975" cy="5064885"/>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DB492-5879-4998-90FC-E865BEF428C1}">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db534a5e-1222-4db9-a6da-47c142019016"/>
  </ds:schemaRefs>
</ds:datastoreItem>
</file>

<file path=customXml/itemProps2.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4.xml><?xml version="1.0" encoding="utf-8"?>
<ds:datastoreItem xmlns:ds="http://schemas.openxmlformats.org/officeDocument/2006/customXml" ds:itemID="{507C3C16-BC59-4883-ABE4-0911E3FE1B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3534</TotalTime>
  <Words>179</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DSU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David Bean</cp:lastModifiedBy>
  <cp:revision>83</cp:revision>
  <cp:lastPrinted>2012-09-24T20:01:25Z</cp:lastPrinted>
  <dcterms:created xsi:type="dcterms:W3CDTF">2012-09-24T21:07:13Z</dcterms:created>
  <dcterms:modified xsi:type="dcterms:W3CDTF">2024-04-21T21:24:00Z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