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70" r:id="rId5"/>
    <p:sldId id="276" r:id="rId6"/>
    <p:sldId id="265" r:id="rId7"/>
    <p:sldId id="266" r:id="rId8"/>
    <p:sldId id="260" r:id="rId9"/>
    <p:sldId id="267" r:id="rId10"/>
    <p:sldId id="269" r:id="rId11"/>
    <p:sldId id="271" r:id="rId12"/>
    <p:sldId id="273" r:id="rId13"/>
    <p:sldId id="274" r:id="rId14"/>
    <p:sldId id="275" r:id="rId15"/>
    <p:sldId id="272" r:id="rId16"/>
    <p:sldId id="277" r:id="rId17"/>
    <p:sldId id="283" r:id="rId18"/>
    <p:sldId id="278" r:id="rId19"/>
    <p:sldId id="279" r:id="rId20"/>
    <p:sldId id="280" r:id="rId21"/>
    <p:sldId id="284" r:id="rId22"/>
    <p:sldId id="285" r:id="rId23"/>
    <p:sldId id="286" r:id="rId24"/>
    <p:sldId id="288" r:id="rId25"/>
    <p:sldId id="289" r:id="rId26"/>
    <p:sldId id="282" r:id="rId27"/>
    <p:sldId id="287" r:id="rId28"/>
    <p:sldId id="281" r:id="rId29"/>
    <p:sldId id="290" r:id="rId3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87545" autoAdjust="0"/>
  </p:normalViewPr>
  <p:slideViewPr>
    <p:cSldViewPr>
      <p:cViewPr>
        <p:scale>
          <a:sx n="80" d="100"/>
          <a:sy n="80" d="100"/>
        </p:scale>
        <p:origin x="-984" y="-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12-19T18:04:14.286" idx="1">
    <p:pos x="3715" y="1546"/>
    <p:text>Note : We use pointer to C++ function instead of virtual functions because some core or HW may not support virtual. (See documentation internal)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1/7/2014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1/7/2014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1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z="6600" dirty="0" err="1" smtClean="0"/>
              <a:t>E</a:t>
            </a:r>
            <a:r>
              <a:rPr lang="en-US" sz="5400" dirty="0" err="1" smtClean="0"/>
              <a:t>n</a:t>
            </a:r>
            <a:r>
              <a:rPr lang="en-US" sz="6600" dirty="0" err="1" smtClean="0"/>
              <a:t>C</a:t>
            </a:r>
            <a:r>
              <a:rPr lang="en-US" sz="5400" dirty="0" err="1" smtClean="0"/>
              <a:t>ore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 </a:t>
            </a:r>
            <a:r>
              <a:rPr lang="en-US" dirty="0" smtClean="0"/>
              <a:t>core TASK SYSTEM 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Multiplatform &amp; Open 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Add a lot of task to Worker 0 &amp; Run</a:t>
            </a:r>
            <a:endParaRPr kumimoji="1" lang="ja-JP" altLang="en-US"/>
          </a:p>
        </p:txBody>
      </p:sp>
      <p:sp>
        <p:nvSpPr>
          <p:cNvPr id="4" name="Rounded Rectangle 3"/>
          <p:cNvSpPr/>
          <p:nvPr/>
        </p:nvSpPr>
        <p:spPr>
          <a:xfrm>
            <a:off x="323528" y="1419622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0</a:t>
            </a:r>
            <a:endParaRPr kumimoji="1" lang="ja-JP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23528" y="2283718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1</a:t>
            </a:r>
            <a:endParaRPr kumimoji="1" lang="ja-JP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23528" y="3147814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2</a:t>
            </a:r>
            <a:endParaRPr kumimoji="1" lang="ja-JP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23528" y="4011910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3</a:t>
            </a:r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5220072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5004048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4788024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4355976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4139952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3923928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707904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491880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275856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2" name="Rectangle 21"/>
          <p:cNvSpPr/>
          <p:nvPr/>
        </p:nvSpPr>
        <p:spPr>
          <a:xfrm>
            <a:off x="3059832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3" name="Rectangle 22"/>
          <p:cNvSpPr/>
          <p:nvPr/>
        </p:nvSpPr>
        <p:spPr>
          <a:xfrm>
            <a:off x="2843808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4" name="Rectangle 23"/>
          <p:cNvSpPr/>
          <p:nvPr/>
        </p:nvSpPr>
        <p:spPr>
          <a:xfrm>
            <a:off x="2627784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5" name="Rectangle 24"/>
          <p:cNvSpPr/>
          <p:nvPr/>
        </p:nvSpPr>
        <p:spPr>
          <a:xfrm>
            <a:off x="2411760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2195736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7" name="Rectangle 26"/>
          <p:cNvSpPr/>
          <p:nvPr/>
        </p:nvSpPr>
        <p:spPr>
          <a:xfrm>
            <a:off x="1979712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8" name="Rectangle 27"/>
          <p:cNvSpPr/>
          <p:nvPr/>
        </p:nvSpPr>
        <p:spPr>
          <a:xfrm>
            <a:off x="1763688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9" name="Rectangle 28"/>
          <p:cNvSpPr/>
          <p:nvPr/>
        </p:nvSpPr>
        <p:spPr>
          <a:xfrm>
            <a:off x="1547664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0" name="Rectangle 29"/>
          <p:cNvSpPr/>
          <p:nvPr/>
        </p:nvSpPr>
        <p:spPr>
          <a:xfrm>
            <a:off x="1331640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Worker 0 executes</a:t>
            </a:r>
            <a:endParaRPr kumimoji="1" lang="ja-JP" altLang="en-US"/>
          </a:p>
        </p:txBody>
      </p:sp>
      <p:sp>
        <p:nvSpPr>
          <p:cNvPr id="4" name="Rounded Rectangle 3"/>
          <p:cNvSpPr/>
          <p:nvPr/>
        </p:nvSpPr>
        <p:spPr>
          <a:xfrm>
            <a:off x="323528" y="1419622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0</a:t>
            </a:r>
            <a:endParaRPr kumimoji="1" lang="ja-JP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23528" y="2283718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1</a:t>
            </a:r>
            <a:endParaRPr kumimoji="1" lang="ja-JP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23528" y="3147814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2</a:t>
            </a:r>
            <a:endParaRPr kumimoji="1" lang="ja-JP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23528" y="4011910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3</a:t>
            </a:r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5220072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5004048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4788024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4572000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4355976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4139952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923928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707904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491880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2" name="Rectangle 21"/>
          <p:cNvSpPr/>
          <p:nvPr/>
        </p:nvSpPr>
        <p:spPr>
          <a:xfrm>
            <a:off x="3275856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3" name="Rectangle 22"/>
          <p:cNvSpPr/>
          <p:nvPr/>
        </p:nvSpPr>
        <p:spPr>
          <a:xfrm>
            <a:off x="3059832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4" name="Rectangle 23"/>
          <p:cNvSpPr/>
          <p:nvPr/>
        </p:nvSpPr>
        <p:spPr>
          <a:xfrm>
            <a:off x="2843808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5" name="Rectangle 24"/>
          <p:cNvSpPr/>
          <p:nvPr/>
        </p:nvSpPr>
        <p:spPr>
          <a:xfrm>
            <a:off x="2627784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2411760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7" name="Rectangle 26"/>
          <p:cNvSpPr/>
          <p:nvPr/>
        </p:nvSpPr>
        <p:spPr>
          <a:xfrm>
            <a:off x="2195736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8" name="Rectangle 27"/>
          <p:cNvSpPr/>
          <p:nvPr/>
        </p:nvSpPr>
        <p:spPr>
          <a:xfrm>
            <a:off x="1979712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9" name="Rectangle 28"/>
          <p:cNvSpPr/>
          <p:nvPr/>
        </p:nvSpPr>
        <p:spPr>
          <a:xfrm>
            <a:off x="1763688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0" name="Rectangle 29"/>
          <p:cNvSpPr/>
          <p:nvPr/>
        </p:nvSpPr>
        <p:spPr>
          <a:xfrm>
            <a:off x="1547664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5580112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Worker 1 steals and executes</a:t>
            </a:r>
            <a:endParaRPr kumimoji="1" lang="ja-JP" altLang="en-US"/>
          </a:p>
        </p:txBody>
      </p:sp>
      <p:sp>
        <p:nvSpPr>
          <p:cNvPr id="4" name="Rounded Rectangle 3"/>
          <p:cNvSpPr/>
          <p:nvPr/>
        </p:nvSpPr>
        <p:spPr>
          <a:xfrm>
            <a:off x="323528" y="1419622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0</a:t>
            </a:r>
            <a:endParaRPr kumimoji="1" lang="ja-JP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23528" y="2283718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1</a:t>
            </a:r>
            <a:endParaRPr kumimoji="1" lang="ja-JP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23528" y="3147814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2</a:t>
            </a:r>
            <a:endParaRPr kumimoji="1" lang="ja-JP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23528" y="4011910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3</a:t>
            </a:r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5220072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5004048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4788024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4572000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4355976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4139952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923928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707904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491880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5580112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2" name="Rectangle 31"/>
          <p:cNvSpPr/>
          <p:nvPr/>
        </p:nvSpPr>
        <p:spPr>
          <a:xfrm>
            <a:off x="5220072" y="2355726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3" name="Rectangle 32"/>
          <p:cNvSpPr/>
          <p:nvPr/>
        </p:nvSpPr>
        <p:spPr>
          <a:xfrm>
            <a:off x="5004048" y="2355726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4" name="Rectangle 33"/>
          <p:cNvSpPr/>
          <p:nvPr/>
        </p:nvSpPr>
        <p:spPr>
          <a:xfrm>
            <a:off x="4788024" y="2355726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5" name="Rectangle 34"/>
          <p:cNvSpPr/>
          <p:nvPr/>
        </p:nvSpPr>
        <p:spPr>
          <a:xfrm>
            <a:off x="4572000" y="2355726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6" name="Rectangle 35"/>
          <p:cNvSpPr/>
          <p:nvPr/>
        </p:nvSpPr>
        <p:spPr>
          <a:xfrm>
            <a:off x="4355976" y="2355726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7" name="Rectangle 36"/>
          <p:cNvSpPr/>
          <p:nvPr/>
        </p:nvSpPr>
        <p:spPr>
          <a:xfrm>
            <a:off x="4139952" y="2355726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8" name="Rectangle 37"/>
          <p:cNvSpPr/>
          <p:nvPr/>
        </p:nvSpPr>
        <p:spPr>
          <a:xfrm>
            <a:off x="3923928" y="2355726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9" name="Rectangle 38"/>
          <p:cNvSpPr/>
          <p:nvPr/>
        </p:nvSpPr>
        <p:spPr>
          <a:xfrm>
            <a:off x="3707904" y="2355726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1" name="Rectangle 30"/>
          <p:cNvSpPr/>
          <p:nvPr/>
        </p:nvSpPr>
        <p:spPr>
          <a:xfrm>
            <a:off x="5580112" y="2355726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Worker 2 &amp; 3 steal and execute</a:t>
            </a:r>
            <a:endParaRPr kumimoji="1" lang="ja-JP" altLang="en-US"/>
          </a:p>
        </p:txBody>
      </p:sp>
      <p:sp>
        <p:nvSpPr>
          <p:cNvPr id="4" name="Rounded Rectangle 3"/>
          <p:cNvSpPr/>
          <p:nvPr/>
        </p:nvSpPr>
        <p:spPr>
          <a:xfrm>
            <a:off x="323528" y="1419622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0</a:t>
            </a:r>
            <a:endParaRPr kumimoji="1" lang="ja-JP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23528" y="2283718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1</a:t>
            </a:r>
            <a:endParaRPr kumimoji="1" lang="ja-JP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23528" y="3147814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2</a:t>
            </a:r>
            <a:endParaRPr kumimoji="1" lang="ja-JP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23528" y="4011910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3</a:t>
            </a:r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5220072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5004048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4788024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4572000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5580112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2" name="Rectangle 31"/>
          <p:cNvSpPr/>
          <p:nvPr/>
        </p:nvSpPr>
        <p:spPr>
          <a:xfrm>
            <a:off x="5220072" y="2355726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3" name="Rectangle 32"/>
          <p:cNvSpPr/>
          <p:nvPr/>
        </p:nvSpPr>
        <p:spPr>
          <a:xfrm>
            <a:off x="5004048" y="2355726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4" name="Rectangle 33"/>
          <p:cNvSpPr/>
          <p:nvPr/>
        </p:nvSpPr>
        <p:spPr>
          <a:xfrm>
            <a:off x="4788024" y="2355726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5" name="Rectangle 34"/>
          <p:cNvSpPr/>
          <p:nvPr/>
        </p:nvSpPr>
        <p:spPr>
          <a:xfrm>
            <a:off x="4572000" y="2355726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1" name="Rectangle 30"/>
          <p:cNvSpPr/>
          <p:nvPr/>
        </p:nvSpPr>
        <p:spPr>
          <a:xfrm>
            <a:off x="5580112" y="2355726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7" name="Rectangle 26"/>
          <p:cNvSpPr/>
          <p:nvPr/>
        </p:nvSpPr>
        <p:spPr>
          <a:xfrm>
            <a:off x="5220072" y="3219822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8" name="Rectangle 27"/>
          <p:cNvSpPr/>
          <p:nvPr/>
        </p:nvSpPr>
        <p:spPr>
          <a:xfrm>
            <a:off x="5004048" y="3219822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9" name="Rectangle 28"/>
          <p:cNvSpPr/>
          <p:nvPr/>
        </p:nvSpPr>
        <p:spPr>
          <a:xfrm>
            <a:off x="4788024" y="3219822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40" name="Rectangle 39"/>
          <p:cNvSpPr/>
          <p:nvPr/>
        </p:nvSpPr>
        <p:spPr>
          <a:xfrm>
            <a:off x="5220072" y="4083918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41" name="Rectangle 40"/>
          <p:cNvSpPr/>
          <p:nvPr/>
        </p:nvSpPr>
        <p:spPr>
          <a:xfrm>
            <a:off x="5004048" y="4083918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42" name="Rectangle 41"/>
          <p:cNvSpPr/>
          <p:nvPr/>
        </p:nvSpPr>
        <p:spPr>
          <a:xfrm>
            <a:off x="4788024" y="4083918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43" name="Rectangle 42"/>
          <p:cNvSpPr/>
          <p:nvPr/>
        </p:nvSpPr>
        <p:spPr>
          <a:xfrm>
            <a:off x="4572000" y="4083918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5580112" y="3219822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0" name="Rectangle 29"/>
          <p:cNvSpPr/>
          <p:nvPr/>
        </p:nvSpPr>
        <p:spPr>
          <a:xfrm>
            <a:off x="5580112" y="4083918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Worker 0~3 execute now…</a:t>
            </a:r>
            <a:endParaRPr kumimoji="1" lang="ja-JP" altLang="en-US"/>
          </a:p>
        </p:txBody>
      </p:sp>
      <p:sp>
        <p:nvSpPr>
          <p:cNvPr id="4" name="Rounded Rectangle 3"/>
          <p:cNvSpPr/>
          <p:nvPr/>
        </p:nvSpPr>
        <p:spPr>
          <a:xfrm>
            <a:off x="323528" y="1419622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0</a:t>
            </a:r>
            <a:endParaRPr kumimoji="1" lang="ja-JP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23528" y="2283718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1</a:t>
            </a:r>
            <a:endParaRPr kumimoji="1" lang="ja-JP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23528" y="3147814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2</a:t>
            </a:r>
            <a:endParaRPr kumimoji="1" lang="ja-JP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23528" y="4011910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3</a:t>
            </a:r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5220072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5004048" y="149163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4788024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4572000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5580112" y="149163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2" name="Rectangle 31"/>
          <p:cNvSpPr/>
          <p:nvPr/>
        </p:nvSpPr>
        <p:spPr>
          <a:xfrm>
            <a:off x="5220072" y="2355726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3" name="Rectangle 32"/>
          <p:cNvSpPr/>
          <p:nvPr/>
        </p:nvSpPr>
        <p:spPr>
          <a:xfrm>
            <a:off x="5004048" y="2355726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4" name="Rectangle 33"/>
          <p:cNvSpPr/>
          <p:nvPr/>
        </p:nvSpPr>
        <p:spPr>
          <a:xfrm>
            <a:off x="4788024" y="2355726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5" name="Rectangle 34"/>
          <p:cNvSpPr/>
          <p:nvPr/>
        </p:nvSpPr>
        <p:spPr>
          <a:xfrm>
            <a:off x="4572000" y="2355726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1" name="Rectangle 30"/>
          <p:cNvSpPr/>
          <p:nvPr/>
        </p:nvSpPr>
        <p:spPr>
          <a:xfrm>
            <a:off x="5580112" y="2355726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7" name="Rectangle 26"/>
          <p:cNvSpPr/>
          <p:nvPr/>
        </p:nvSpPr>
        <p:spPr>
          <a:xfrm>
            <a:off x="5220072" y="3219822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8" name="Rectangle 27"/>
          <p:cNvSpPr/>
          <p:nvPr/>
        </p:nvSpPr>
        <p:spPr>
          <a:xfrm>
            <a:off x="5004048" y="3219822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9" name="Rectangle 28"/>
          <p:cNvSpPr/>
          <p:nvPr/>
        </p:nvSpPr>
        <p:spPr>
          <a:xfrm>
            <a:off x="4788024" y="3219822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40" name="Rectangle 39"/>
          <p:cNvSpPr/>
          <p:nvPr/>
        </p:nvSpPr>
        <p:spPr>
          <a:xfrm>
            <a:off x="5220072" y="4083918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41" name="Rectangle 40"/>
          <p:cNvSpPr/>
          <p:nvPr/>
        </p:nvSpPr>
        <p:spPr>
          <a:xfrm>
            <a:off x="5004048" y="4083918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42" name="Rectangle 41"/>
          <p:cNvSpPr/>
          <p:nvPr/>
        </p:nvSpPr>
        <p:spPr>
          <a:xfrm>
            <a:off x="4788024" y="4083918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43" name="Rectangle 42"/>
          <p:cNvSpPr/>
          <p:nvPr/>
        </p:nvSpPr>
        <p:spPr>
          <a:xfrm>
            <a:off x="4572000" y="4083918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5580112" y="3219822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0" name="Rectangle 29"/>
          <p:cNvSpPr/>
          <p:nvPr/>
        </p:nvSpPr>
        <p:spPr>
          <a:xfrm>
            <a:off x="5580112" y="4083918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229444" y="1421363"/>
            <a:ext cx="2735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…and will try to steal</a:t>
            </a:r>
            <a:r>
              <a:rPr kumimoji="1" lang="ja-JP" altLang="en-US" smtClean="0"/>
              <a:t> </a:t>
            </a:r>
            <a:r>
              <a:rPr kumimoji="1" lang="en-US" altLang="ja-JP" dirty="0" smtClean="0"/>
              <a:t>when</a:t>
            </a:r>
          </a:p>
          <a:p>
            <a:r>
              <a:rPr kumimoji="1" lang="en-US" altLang="ja-JP" dirty="0" smtClean="0"/>
              <a:t>empty.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8184" y="2283718"/>
            <a:ext cx="2955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…and can sleep if no stealing</a:t>
            </a:r>
          </a:p>
          <a:p>
            <a:r>
              <a:rPr kumimoji="1" lang="en-US" altLang="ja-JP" dirty="0" smtClean="0"/>
              <a:t>possible.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88896" y="3219823"/>
            <a:ext cx="276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 smtClean="0">
                <a:latin typeface="Courier New" pitchFamily="49" charset="0"/>
                <a:cs typeface="Courier New" pitchFamily="49" charset="0"/>
              </a:rPr>
              <a:t>WRK_AllowIdle</a:t>
            </a:r>
            <a:r>
              <a:rPr lang="en-US" altLang="ja-JP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idleBool</a:t>
            </a:r>
            <a:r>
              <a:rPr lang="en-US" altLang="ja-JP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ja-JP" altLang="en-US" smtClean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27984" y="1779662"/>
            <a:ext cx="129614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27984" y="2643758"/>
            <a:ext cx="129614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27984" y="3507854"/>
            <a:ext cx="129614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427984" y="4371950"/>
            <a:ext cx="129614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Task Pop &amp; Push/Execute overhead.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95464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Preliminary test shows ~7.6+ millions switch per core on a AMD mobile @1.41Ghz core per second.</a:t>
            </a:r>
          </a:p>
          <a:p>
            <a:pPr lvl="1"/>
            <a:r>
              <a:rPr lang="en-US" altLang="ja-JP" dirty="0" smtClean="0"/>
              <a:t>Test implementation : push self again in queue + execution counter increment</a:t>
            </a:r>
          </a:p>
          <a:p>
            <a:pPr lvl="1"/>
            <a:r>
              <a:rPr kumimoji="1" lang="en-US" altLang="ja-JP" dirty="0" smtClean="0"/>
              <a:t>Worker pop. (No inter-thread lock occurs in this case.)</a:t>
            </a:r>
          </a:p>
          <a:p>
            <a:pPr lvl="1">
              <a:buNone/>
            </a:pPr>
            <a:r>
              <a:rPr lang="en-US" altLang="ja-JP" dirty="0" smtClean="0"/>
              <a:t>~127k task switch per core @ 60 frame per second application.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Overhead being small enough, programmer should increase the number of small task to improve the “fluidity” of the tasks to execute between workers.</a:t>
            </a:r>
          </a:p>
          <a:p>
            <a:r>
              <a:rPr lang="en-US" altLang="ja-JP" dirty="0" smtClean="0"/>
              <a:t>Task should be a lot heavier than task switching cost… (average 100/1 ?)</a:t>
            </a:r>
          </a:p>
          <a:p>
            <a:pPr lvl="1"/>
            <a:r>
              <a:rPr lang="en-US" altLang="ja-JP" dirty="0" smtClean="0"/>
              <a:t>But no more, task granularity is important : ~150/200 cycles per pop.</a:t>
            </a:r>
          </a:p>
          <a:p>
            <a:pPr lvl="1"/>
            <a:r>
              <a:rPr lang="en-US" altLang="ja-JP" dirty="0" smtClean="0"/>
              <a:t>Avoid 1/1 ratio or 1000000 / 1 ratio : 1k Cycle or 1GCycle are bad practices.</a:t>
            </a:r>
          </a:p>
          <a:p>
            <a:r>
              <a:rPr kumimoji="1" lang="en-US" altLang="ja-JP" dirty="0" smtClean="0"/>
              <a:t>Lock is per queue when : pop, push, steal.</a:t>
            </a:r>
          </a:p>
          <a:p>
            <a:pPr lvl="1"/>
            <a:r>
              <a:rPr lang="en-US" altLang="ja-JP" dirty="0" smtClean="0"/>
              <a:t>No common queue </a:t>
            </a:r>
            <a:r>
              <a:rPr lang="en-US" altLang="ja-JP" dirty="0" smtClean="0">
                <a:sym typeface="Wingdings" pitchFamily="2" charset="2"/>
              </a:rPr>
              <a:t> Reduce lock contention.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Consideration for game usage.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1% for task switching.</a:t>
            </a:r>
            <a:r>
              <a:rPr lang="ja-JP" altLang="en-US" smtClean="0"/>
              <a:t> </a:t>
            </a:r>
            <a:r>
              <a:rPr lang="en-US" altLang="ja-JP" dirty="0" smtClean="0"/>
              <a:t>&amp; 60 fps &amp; 2.5 </a:t>
            </a:r>
            <a:r>
              <a:rPr lang="en-US" altLang="ja-JP" dirty="0" err="1" smtClean="0"/>
              <a:t>Ghz</a:t>
            </a:r>
            <a:r>
              <a:rPr lang="en-US" altLang="ja-JP" dirty="0" smtClean="0"/>
              <a:t> / core</a:t>
            </a:r>
          </a:p>
          <a:p>
            <a:pPr lvl="1"/>
            <a:r>
              <a:rPr lang="en-US" altLang="ja-JP" dirty="0" smtClean="0"/>
              <a:t>41.25 megacycles / core for task itself per frame.</a:t>
            </a:r>
          </a:p>
          <a:p>
            <a:pPr lvl="1"/>
            <a:r>
              <a:rPr lang="en-US" altLang="ja-JP" dirty="0" smtClean="0"/>
              <a:t>412250 cycles for switching </a:t>
            </a:r>
            <a:r>
              <a:rPr lang="en-US" altLang="ja-JP" dirty="0" smtClean="0">
                <a:sym typeface="Wingdings" pitchFamily="2" charset="2"/>
              </a:rPr>
              <a:t> ~</a:t>
            </a:r>
            <a:r>
              <a:rPr lang="en-US" altLang="ja-JP" dirty="0" smtClean="0"/>
              <a:t>2300 task per frame @180 cycles switch.</a:t>
            </a:r>
          </a:p>
          <a:p>
            <a:pPr lvl="1"/>
            <a:endParaRPr lang="en-US" altLang="ja-JP" dirty="0" smtClean="0"/>
          </a:p>
          <a:p>
            <a:pPr>
              <a:buFont typeface="Wingdings"/>
              <a:buChar char="è"/>
            </a:pPr>
            <a:r>
              <a:rPr lang="en-US" altLang="ja-JP" dirty="0" smtClean="0"/>
              <a:t>~2300 task @ 17.9k Cycles per task per core</a:t>
            </a:r>
          </a:p>
          <a:p>
            <a:pPr>
              <a:buFont typeface="Wingdings"/>
              <a:buChar char="è"/>
            </a:pPr>
            <a:r>
              <a:rPr lang="en-US" altLang="ja-JP" dirty="0" smtClean="0"/>
              <a:t>4 Cores : ~9200 tasks @ 17.9k Cycles</a:t>
            </a:r>
          </a:p>
          <a:p>
            <a:pPr>
              <a:buFont typeface="Wingdings"/>
              <a:buChar char="è"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Some task may be very quick, other very long but fewer.</a:t>
            </a:r>
          </a:p>
          <a:p>
            <a:pPr>
              <a:buNone/>
            </a:pPr>
            <a:r>
              <a:rPr lang="en-US" altLang="ja-JP" dirty="0" smtClean="0"/>
              <a:t>Ex Culling, particles, physics , skinning : unique tasks.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Consideration about parallelism.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kumimoji="1" lang="en-US" altLang="ja-JP" dirty="0" smtClean="0"/>
              <a:t>Because we increase the computational ability :</a:t>
            </a:r>
          </a:p>
          <a:p>
            <a:r>
              <a:rPr lang="en-US" altLang="ja-JP" dirty="0" smtClean="0"/>
              <a:t>Memory becomes even a bigger bottleneck.</a:t>
            </a:r>
          </a:p>
          <a:p>
            <a:pPr lvl="1"/>
            <a:r>
              <a:rPr lang="en-US" altLang="ja-JP" dirty="0" smtClean="0"/>
              <a:t>One bus &amp; memory only for more and more cores.</a:t>
            </a:r>
          </a:p>
          <a:p>
            <a:pPr lvl="1"/>
            <a:r>
              <a:rPr kumimoji="1" lang="en-US" altLang="ja-JP" dirty="0" smtClean="0"/>
              <a:t>Cache misses are mainly responsible for non linear scalability with multi-core implementation. (resource sharing/lock being the other one)</a:t>
            </a:r>
          </a:p>
          <a:p>
            <a:pPr lvl="1">
              <a:buNone/>
            </a:pPr>
            <a:r>
              <a:rPr lang="en-US" altLang="ja-JP" dirty="0" smtClean="0">
                <a:sym typeface="Wingdings" pitchFamily="2" charset="2"/>
              </a:rPr>
              <a:t> </a:t>
            </a:r>
            <a:r>
              <a:rPr lang="en-US" altLang="ja-JP" dirty="0" smtClean="0"/>
              <a:t>Cache friendly algorithm must be used.</a:t>
            </a:r>
          </a:p>
          <a:p>
            <a:pPr lvl="1">
              <a:buNone/>
            </a:pPr>
            <a:r>
              <a:rPr kumimoji="1" lang="en-US" altLang="ja-JP" dirty="0" smtClean="0">
                <a:sym typeface="Wingdings" pitchFamily="2" charset="2"/>
              </a:rPr>
              <a:t> </a:t>
            </a:r>
            <a:r>
              <a:rPr kumimoji="1" lang="en-US" altLang="ja-JP" dirty="0" smtClean="0"/>
              <a:t>“False sharing” issues must be understood.</a:t>
            </a:r>
          </a:p>
          <a:p>
            <a:r>
              <a:rPr lang="en-US" altLang="ja-JP" dirty="0" smtClean="0"/>
              <a:t>SIMD optimizations make it even harder.</a:t>
            </a:r>
          </a:p>
          <a:p>
            <a:pPr lvl="1"/>
            <a:r>
              <a:rPr kumimoji="1" lang="en-US" altLang="ja-JP" dirty="0" smtClean="0"/>
              <a:t>More and more computation, same bandwidth limit.</a:t>
            </a:r>
          </a:p>
          <a:p>
            <a:pPr lvl="1"/>
            <a:r>
              <a:rPr lang="en-US" altLang="ja-JP" dirty="0" smtClean="0"/>
              <a:t>Bigger importance of data structure (</a:t>
            </a:r>
            <a:r>
              <a:rPr lang="en-US" altLang="ja-JP" dirty="0" err="1" smtClean="0"/>
              <a:t>SoA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AoS</a:t>
            </a:r>
            <a:r>
              <a:rPr lang="en-US" altLang="ja-JP" dirty="0" smtClean="0"/>
              <a:t>) : cache misses become more critical.</a:t>
            </a:r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Stream Task : What is it ?</a:t>
            </a:r>
            <a:endParaRPr kumimoji="1"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Repeat the same code over different data set.</a:t>
            </a:r>
          </a:p>
          <a:p>
            <a:pPr lvl="1">
              <a:buNone/>
            </a:pPr>
            <a:r>
              <a:rPr lang="en-US" altLang="ja-JP" sz="2400" dirty="0" smtClean="0"/>
              <a:t>Ex : Culling, 3D vertex skinning, particles, image processing…</a:t>
            </a:r>
          </a:p>
          <a:p>
            <a:endParaRPr lang="en-US" altLang="ja-JP" dirty="0" smtClean="0"/>
          </a:p>
          <a:p>
            <a:pPr>
              <a:buNone/>
            </a:pPr>
            <a:r>
              <a:rPr lang="en-US" altLang="ja-JP" i="1" dirty="0" smtClean="0"/>
              <a:t>	A single task with a lot of work, would it be good to be able to split it automatically without user intervention on multiple cores ?</a:t>
            </a:r>
            <a:endParaRPr lang="en-US" altLang="ja-JP" sz="1400" i="1" dirty="0" smtClean="0">
              <a:latin typeface="Courier New" pitchFamily="49" charset="0"/>
              <a:cs typeface="Courier New" pitchFamily="49" charset="0"/>
            </a:endParaRPr>
          </a:p>
          <a:p>
            <a:endParaRPr lang="ja-JP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Stream Task : Some code.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954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1600" b="1" dirty="0" smtClean="0">
                <a:latin typeface="+mj-ea"/>
                <a:ea typeface="+mj-ea"/>
                <a:cs typeface="Courier New" pitchFamily="49" charset="0"/>
              </a:rPr>
              <a:t>In constructor : set split-ability.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TSK_SetSplitable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ja-JP" sz="1600" b="1" dirty="0" smtClean="0">
                <a:latin typeface="+mj-ea"/>
                <a:ea typeface="+mj-ea"/>
                <a:cs typeface="Courier New" pitchFamily="49" charset="0"/>
              </a:rPr>
              <a:t>At any time BEFORE execution : minimum item count for split-ability.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TSK_SetGranularity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minimumItemCount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altLang="ja-JP" sz="1600" b="1" dirty="0" smtClean="0">
                <a:latin typeface="+mj-ea"/>
                <a:ea typeface="+mj-ea"/>
                <a:cs typeface="Courier New" pitchFamily="49" charset="0"/>
              </a:rPr>
              <a:t>At any time BEFORE execution : number of items to process.</a:t>
            </a:r>
            <a:endParaRPr lang="ja-JP" altLang="en-US" sz="1600" b="1" smtClean="0">
              <a:latin typeface="+mj-ea"/>
              <a:ea typeface="+mj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TSK_IncrementStreamAmount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itemCount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ja-JP" sz="1600" b="1" dirty="0" smtClean="0">
                <a:latin typeface="+mj-ea"/>
                <a:ea typeface="+mj-ea"/>
                <a:cs typeface="Courier New" pitchFamily="49" charset="0"/>
              </a:rPr>
              <a:t>Inside the execute function : call to </a:t>
            </a:r>
            <a:r>
              <a:rPr lang="en-US" altLang="ja-JP" sz="1600" b="1" dirty="0" err="1" smtClean="0">
                <a:latin typeface="+mj-ea"/>
                <a:ea typeface="+mj-ea"/>
                <a:cs typeface="Courier New" pitchFamily="49" charset="0"/>
              </a:rPr>
              <a:t>TSK_GetSplit</a:t>
            </a:r>
            <a:r>
              <a:rPr lang="en-US" altLang="ja-JP" sz="1600" b="1" dirty="0" smtClean="0">
                <a:latin typeface="+mj-ea"/>
                <a:ea typeface="+mj-ea"/>
                <a:cs typeface="Courier New" pitchFamily="49" charset="0"/>
              </a:rPr>
              <a:t> MUST be done.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u32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startRange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; u32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endRange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u32 split =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TSK_GetSplit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startRange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endRange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n=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startRange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; n &lt;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endRange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; n++) {/*Do processing*/}</a:t>
            </a:r>
          </a:p>
          <a:p>
            <a:pPr>
              <a:buNone/>
            </a:pPr>
            <a:endParaRPr lang="en-US" altLang="ja-JP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Why 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85000" lnSpcReduction="20000"/>
          </a:bodyPr>
          <a:lstStyle>
            <a:extLst/>
          </a:lstStyle>
          <a:p>
            <a:pPr marL="274320" lvl="1"/>
            <a:r>
              <a:rPr lang="en-US" dirty="0" smtClean="0"/>
              <a:t>Want to leverage multi core and parallel execution.</a:t>
            </a:r>
          </a:p>
          <a:p>
            <a:pPr marL="274320" lvl="1"/>
            <a:r>
              <a:rPr lang="en-US" dirty="0" smtClean="0"/>
              <a:t>Want to avoid worrying about locks, threads, scalability as much as possible.</a:t>
            </a:r>
          </a:p>
          <a:p>
            <a:pPr marL="548640" lvl="2"/>
            <a:r>
              <a:rPr lang="en-US" dirty="0" smtClean="0"/>
              <a:t>In exchange, we need to keep some design rules.</a:t>
            </a:r>
          </a:p>
          <a:p>
            <a:pPr marL="274320" lvl="1"/>
            <a:r>
              <a:rPr lang="en-US" dirty="0" smtClean="0"/>
              <a:t>Library like Intel TBB exist but needed something smaller and portable for multiplatform purpose, more specific.</a:t>
            </a:r>
          </a:p>
          <a:p>
            <a:pPr marL="274320" lvl="1"/>
            <a:r>
              <a:rPr lang="en-US" dirty="0" smtClean="0"/>
              <a:t>A small toy to tinker with for research &amp; ideas.</a:t>
            </a:r>
          </a:p>
          <a:p>
            <a:pPr marL="548640" lvl="2"/>
            <a:r>
              <a:rPr lang="en-US" dirty="0" smtClean="0"/>
              <a:t>Small enough to change things easily.</a:t>
            </a:r>
          </a:p>
          <a:p>
            <a:pPr marL="274320" lvl="1"/>
            <a:r>
              <a:rPr lang="en-US" dirty="0" smtClean="0"/>
              <a:t>Still has good performance and feature to use for higher level prototyping.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Stream Task : Important note.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6674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kumimoji="1" lang="en-US" altLang="ja-JP" sz="2200" b="1" u="sng" dirty="0" smtClean="0">
                <a:solidFill>
                  <a:srgbClr val="FF0000"/>
                </a:solidFill>
              </a:rPr>
              <a:t>The same task object WILL run in different thread at the same time !</a:t>
            </a:r>
          </a:p>
          <a:p>
            <a:pPr lvl="1"/>
            <a:r>
              <a:rPr lang="en-US" altLang="ja-JP" dirty="0" smtClean="0"/>
              <a:t>SHOULD NOT modify member/state (or use lock and understand what it means)</a:t>
            </a:r>
          </a:p>
          <a:p>
            <a:pPr lvl="1"/>
            <a:r>
              <a:rPr kumimoji="1" lang="en-US" altLang="ja-JP" dirty="0" smtClean="0"/>
              <a:t>May want to use a specific </a:t>
            </a:r>
            <a:r>
              <a:rPr lang="en-US" altLang="ja-JP" dirty="0" smtClean="0"/>
              <a:t>memory </a:t>
            </a:r>
            <a:r>
              <a:rPr kumimoji="1" lang="en-US" altLang="ja-JP" dirty="0" smtClean="0"/>
              <a:t>for each thread.</a:t>
            </a:r>
          </a:p>
          <a:p>
            <a:pPr lvl="2"/>
            <a:r>
              <a:rPr lang="en-US" altLang="ja-JP" dirty="0" smtClean="0"/>
              <a:t>Use the </a:t>
            </a:r>
            <a:r>
              <a:rPr lang="en-US" altLang="ja-JP" dirty="0" err="1" smtClean="0"/>
              <a:t>TSK_GetSplit</a:t>
            </a:r>
            <a:r>
              <a:rPr lang="en-US" altLang="ja-JP" dirty="0" smtClean="0"/>
              <a:t>(…) return value : 0..number of split to manage your contexts.</a:t>
            </a:r>
          </a:p>
          <a:p>
            <a:pPr lvl="2"/>
            <a:r>
              <a:rPr lang="en-US" altLang="ja-JP" dirty="0" err="1" smtClean="0"/>
              <a:t>TSK_GetSplit</a:t>
            </a:r>
            <a:r>
              <a:rPr lang="en-US" altLang="ja-JP" dirty="0" smtClean="0"/>
              <a:t>  internally perform ATOMIC increment.</a:t>
            </a:r>
          </a:p>
          <a:p>
            <a:pPr lvl="3"/>
            <a:r>
              <a:rPr lang="en-US" altLang="ja-JP" dirty="0" smtClean="0"/>
              <a:t>Execute ONCE per execute call, NEVER more.</a:t>
            </a:r>
          </a:p>
          <a:p>
            <a:pPr lvl="1"/>
            <a:r>
              <a:rPr lang="en-US" altLang="ja-JP" dirty="0" smtClean="0"/>
              <a:t>Remember issue about parallelism.</a:t>
            </a:r>
          </a:p>
          <a:p>
            <a:pPr lvl="2"/>
            <a:r>
              <a:rPr lang="en-US" altLang="ja-JP" dirty="0" smtClean="0"/>
              <a:t>Avoid accessing task member.</a:t>
            </a:r>
          </a:p>
          <a:p>
            <a:pPr lvl="2"/>
            <a:r>
              <a:rPr lang="en-US" altLang="ja-JP" dirty="0" smtClean="0"/>
              <a:t>Avoid global variable, singleton.</a:t>
            </a:r>
          </a:p>
          <a:p>
            <a:pPr lvl="2"/>
            <a:r>
              <a:rPr lang="en-US" altLang="ja-JP" dirty="0" smtClean="0"/>
              <a:t>Split related context distance in memory.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Async</a:t>
            </a:r>
            <a:r>
              <a:rPr kumimoji="1" lang="en-US" altLang="ja-JP" dirty="0" smtClean="0"/>
              <a:t> Task : What is it ?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We want to launch some work that is going to be completed at an unknown time.</a:t>
            </a:r>
          </a:p>
          <a:p>
            <a:pPr lvl="1"/>
            <a:r>
              <a:rPr lang="en-US" altLang="ja-JP" dirty="0" smtClean="0"/>
              <a:t>Launching a computation on the GPU.</a:t>
            </a:r>
          </a:p>
          <a:p>
            <a:pPr lvl="1"/>
            <a:r>
              <a:rPr kumimoji="1" lang="en-US" altLang="ja-JP" dirty="0" smtClean="0"/>
              <a:t>Waiting for a signal or event to come.</a:t>
            </a:r>
          </a:p>
          <a:p>
            <a:pPr lvl="1"/>
            <a:endParaRPr lang="en-US" altLang="ja-JP" dirty="0" smtClean="0"/>
          </a:p>
          <a:p>
            <a:r>
              <a:rPr kumimoji="1" lang="en-US" altLang="ja-JP" dirty="0" smtClean="0"/>
              <a:t>In our system, a task must do polling to check if the completion is done. For that, we need to push back our task into the worker after execution until completed.</a:t>
            </a:r>
            <a:endParaRPr kumimoji="1" lang="ja-JP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Async</a:t>
            </a:r>
            <a:r>
              <a:rPr kumimoji="1" lang="en-US" altLang="ja-JP" dirty="0" smtClean="0"/>
              <a:t> Task : Pseudo-implementation.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75606"/>
            <a:ext cx="8153400" cy="37909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void execute(u8 worker) {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1" lang="en-US" altLang="ja-JP" sz="1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kumimoji="1" lang="en-US" altLang="ja-JP" sz="1400" dirty="0" err="1" smtClean="0">
                <a:latin typeface="Courier New" pitchFamily="49" charset="0"/>
                <a:cs typeface="Courier New" pitchFamily="49" charset="0"/>
              </a:rPr>
              <a:t>m_first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) { // Set to true by constructor default.</a:t>
            </a:r>
            <a:endParaRPr lang="en-US" altLang="ja-JP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m_first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z="1400" b="1" dirty="0" smtClean="0">
                <a:latin typeface="Courier New" pitchFamily="49" charset="0"/>
                <a:cs typeface="Courier New" pitchFamily="49" charset="0"/>
              </a:rPr>
              <a:t>/* Start your </a:t>
            </a:r>
            <a:r>
              <a:rPr lang="en-US" altLang="ja-JP" sz="1400" b="1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altLang="ja-JP" sz="1400" b="1" dirty="0" smtClean="0">
                <a:latin typeface="Courier New" pitchFamily="49" charset="0"/>
                <a:cs typeface="Courier New" pitchFamily="49" charset="0"/>
              </a:rPr>
              <a:t> work, execute only once thanks to </a:t>
            </a:r>
            <a:r>
              <a:rPr lang="en-US" altLang="ja-JP" sz="1400" b="1" dirty="0" err="1" smtClean="0">
                <a:latin typeface="Courier New" pitchFamily="49" charset="0"/>
                <a:cs typeface="Courier New" pitchFamily="49" charset="0"/>
              </a:rPr>
              <a:t>m_first</a:t>
            </a:r>
            <a:r>
              <a:rPr lang="en-US" altLang="ja-JP" sz="14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None/>
            </a:pPr>
            <a:r>
              <a:rPr kumimoji="1" lang="en-US" altLang="ja-JP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kumimoji="1" lang="en-US" altLang="ja-JP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if (!Complete())</a:t>
            </a:r>
            <a:r>
              <a:rPr kumimoji="1" lang="en-US" altLang="ja-JP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z="1400" b="1" dirty="0" smtClean="0">
                <a:latin typeface="Courier New" pitchFamily="49" charset="0"/>
                <a:cs typeface="Courier New" pitchFamily="49" charset="0"/>
              </a:rPr>
              <a:t>// Task is not complete, push it back to execute ASAP.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WRK_TaskYield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(worker,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yieldMode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); // 3 different mode for now.</a:t>
            </a:r>
          </a:p>
          <a:p>
            <a:pPr>
              <a:buNone/>
            </a:pPr>
            <a:r>
              <a:rPr kumimoji="1" lang="en-US" altLang="ja-JP" sz="1400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m_first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= true; </a:t>
            </a:r>
            <a:r>
              <a:rPr lang="en-US" altLang="ja-JP" sz="1400" b="1" dirty="0" smtClean="0">
                <a:latin typeface="Courier New" pitchFamily="49" charset="0"/>
                <a:cs typeface="Courier New" pitchFamily="49" charset="0"/>
              </a:rPr>
              <a:t>// Reset flag &amp; Ready for next time</a:t>
            </a:r>
            <a:endParaRPr kumimoji="1" lang="en-US" altLang="ja-JP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kumimoji="1" lang="en-US" altLang="ja-JP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kumimoji="1"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kumimoji="1" lang="ja-JP" altLang="en-US" sz="1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Async</a:t>
            </a:r>
            <a:r>
              <a:rPr kumimoji="1" lang="en-US" altLang="ja-JP" dirty="0" smtClean="0"/>
              <a:t> Task : Note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03598"/>
            <a:ext cx="8153400" cy="327660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As “execute” will be called until completion occurs, we use a </a:t>
            </a:r>
            <a:r>
              <a:rPr kumimoji="1" lang="en-US" altLang="ja-JP" sz="2400" dirty="0" err="1" smtClean="0"/>
              <a:t>m_first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boolean</a:t>
            </a:r>
            <a:r>
              <a:rPr lang="en-US" altLang="ja-JP" sz="2400" dirty="0" smtClean="0"/>
              <a:t>.</a:t>
            </a:r>
          </a:p>
          <a:p>
            <a:pPr lvl="1"/>
            <a:r>
              <a:rPr kumimoji="1" lang="en-US" altLang="ja-JP" sz="2000" dirty="0" smtClean="0"/>
              <a:t>As a result, only ONE instance of the task must be pushed.</a:t>
            </a:r>
          </a:p>
          <a:p>
            <a:pPr lvl="1"/>
            <a:r>
              <a:rPr kumimoji="1" lang="en-US" altLang="ja-JP" sz="2000" dirty="0" smtClean="0"/>
              <a:t>Thus, it MUST NOT be a </a:t>
            </a:r>
            <a:r>
              <a:rPr kumimoji="1" lang="en-US" altLang="ja-JP" sz="2000" dirty="0" err="1" smtClean="0"/>
              <a:t>splittable</a:t>
            </a:r>
            <a:r>
              <a:rPr kumimoji="1" lang="en-US" altLang="ja-JP" sz="2000" dirty="0" smtClean="0"/>
              <a:t> task.</a:t>
            </a:r>
          </a:p>
          <a:p>
            <a:r>
              <a:rPr lang="en-US" altLang="ja-JP" sz="2400" dirty="0" smtClean="0"/>
              <a:t>Yield work by pushing back the task in the queue</a:t>
            </a:r>
          </a:p>
          <a:p>
            <a:pPr>
              <a:buNone/>
            </a:pPr>
            <a:endParaRPr kumimoji="1" lang="en-US" altLang="ja-JP" sz="2400" dirty="0" smtClean="0"/>
          </a:p>
          <a:p>
            <a:endParaRPr kumimoji="1" lang="ja-JP" altLang="en-US" sz="2400"/>
          </a:p>
        </p:txBody>
      </p:sp>
      <p:sp>
        <p:nvSpPr>
          <p:cNvPr id="4" name="Rectangle 3"/>
          <p:cNvSpPr/>
          <p:nvPr/>
        </p:nvSpPr>
        <p:spPr>
          <a:xfrm>
            <a:off x="1763688" y="365187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5" name="Rectangle 4"/>
          <p:cNvSpPr/>
          <p:nvPr/>
        </p:nvSpPr>
        <p:spPr>
          <a:xfrm>
            <a:off x="1547664" y="3651870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1331640" y="3651870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115616" y="365187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2123728" y="3651870"/>
            <a:ext cx="216024" cy="576064"/>
          </a:xfrm>
          <a:prstGeom prst="rect">
            <a:avLst/>
          </a:prstGeom>
          <a:solidFill>
            <a:srgbClr val="00B05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55776" y="3363838"/>
            <a:ext cx="720080" cy="5760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27984" y="3867894"/>
            <a:ext cx="216024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3851920" y="3867894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3635896" y="3867894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3419872" y="3867894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4067944" y="3867894"/>
            <a:ext cx="216024" cy="576064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776" y="3939902"/>
            <a:ext cx="720080" cy="2160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27984" y="3219822"/>
            <a:ext cx="216024" cy="5760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4067944" y="3219822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7" name="Rectangle 26"/>
          <p:cNvSpPr/>
          <p:nvPr/>
        </p:nvSpPr>
        <p:spPr>
          <a:xfrm>
            <a:off x="3851920" y="3219822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8" name="Rectangle 27"/>
          <p:cNvSpPr/>
          <p:nvPr/>
        </p:nvSpPr>
        <p:spPr>
          <a:xfrm>
            <a:off x="3635896" y="3219822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9" name="Rectangle 28"/>
          <p:cNvSpPr/>
          <p:nvPr/>
        </p:nvSpPr>
        <p:spPr>
          <a:xfrm>
            <a:off x="3419872" y="3219822"/>
            <a:ext cx="216024" cy="576064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932040" y="4002618"/>
            <a:ext cx="4151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Fast : push back just after next task (2</a:t>
            </a:r>
            <a:r>
              <a:rPr kumimoji="1" lang="en-US" altLang="ja-JP" sz="1600" baseline="30000" dirty="0" smtClean="0"/>
              <a:t>nd</a:t>
            </a:r>
            <a:r>
              <a:rPr kumimoji="1" lang="en-US" altLang="ja-JP" sz="1600" dirty="0" smtClean="0"/>
              <a:t> position)</a:t>
            </a:r>
            <a:endParaRPr kumimoji="1" lang="ja-JP" altLang="en-US" sz="160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15616" y="4011910"/>
            <a:ext cx="100811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32040" y="329183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Slow : push at the end of list. (n</a:t>
            </a:r>
            <a:r>
              <a:rPr kumimoji="1" lang="en-US" altLang="ja-JP" baseline="30000" dirty="0" smtClean="0"/>
              <a:t>th </a:t>
            </a:r>
            <a:r>
              <a:rPr kumimoji="1" lang="en-US" altLang="ja-JP" dirty="0" smtClean="0"/>
              <a:t>position)</a:t>
            </a:r>
            <a:endParaRPr kumimoji="1" lang="ja-JP" altLang="en-US"/>
          </a:p>
        </p:txBody>
      </p:sp>
      <p:sp>
        <p:nvSpPr>
          <p:cNvPr id="34" name="Rectangle 33"/>
          <p:cNvSpPr/>
          <p:nvPr/>
        </p:nvSpPr>
        <p:spPr>
          <a:xfrm>
            <a:off x="4067944" y="4515966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5" name="Rectangle 34"/>
          <p:cNvSpPr/>
          <p:nvPr/>
        </p:nvSpPr>
        <p:spPr>
          <a:xfrm>
            <a:off x="3851920" y="4515966"/>
            <a:ext cx="21602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6" name="Rectangle 35"/>
          <p:cNvSpPr/>
          <p:nvPr/>
        </p:nvSpPr>
        <p:spPr>
          <a:xfrm>
            <a:off x="3635896" y="4515966"/>
            <a:ext cx="21602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7" name="Rectangle 36"/>
          <p:cNvSpPr/>
          <p:nvPr/>
        </p:nvSpPr>
        <p:spPr>
          <a:xfrm>
            <a:off x="3419872" y="4515966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8" name="Rectangle 37"/>
          <p:cNvSpPr/>
          <p:nvPr/>
        </p:nvSpPr>
        <p:spPr>
          <a:xfrm>
            <a:off x="4427984" y="4515966"/>
            <a:ext cx="216024" cy="576064"/>
          </a:xfrm>
          <a:prstGeom prst="rect">
            <a:avLst/>
          </a:prstGeom>
          <a:solidFill>
            <a:srgbClr val="00B05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992671" y="4507255"/>
            <a:ext cx="3581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Lock : push back as next task (1</a:t>
            </a:r>
            <a:r>
              <a:rPr kumimoji="1" lang="en-US" altLang="ja-JP" sz="1600" baseline="30000" dirty="0" smtClean="0"/>
              <a:t>st</a:t>
            </a:r>
            <a:r>
              <a:rPr kumimoji="1" lang="en-US" altLang="ja-JP" sz="1600" dirty="0" smtClean="0"/>
              <a:t> position)</a:t>
            </a:r>
          </a:p>
          <a:p>
            <a:r>
              <a:rPr kumimoji="1" lang="en-US" altLang="ja-JP" sz="1600" dirty="0" smtClean="0"/>
              <a:t>No other task can execute. </a:t>
            </a:r>
            <a:endParaRPr kumimoji="1" lang="ja-JP" altLang="en-US" sz="16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555776" y="3939902"/>
            <a:ext cx="720080" cy="936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Worker Group : Divide our world.</a:t>
            </a:r>
            <a:endParaRPr kumimoji="1" lang="ja-JP" altLang="en-US"/>
          </a:p>
        </p:txBody>
      </p:sp>
      <p:sp>
        <p:nvSpPr>
          <p:cNvPr id="4" name="Rounded Rectangle 3"/>
          <p:cNvSpPr/>
          <p:nvPr/>
        </p:nvSpPr>
        <p:spPr>
          <a:xfrm>
            <a:off x="323528" y="1419622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0</a:t>
            </a:r>
            <a:endParaRPr kumimoji="1" lang="ja-JP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23528" y="2283718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1</a:t>
            </a:r>
            <a:endParaRPr kumimoji="1" lang="ja-JP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23528" y="3147814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2</a:t>
            </a:r>
            <a:endParaRPr kumimoji="1" lang="ja-JP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23528" y="4155926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3</a:t>
            </a:r>
            <a:endParaRPr kumimoji="1" lang="ja-JP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251520" y="1347614"/>
            <a:ext cx="5832648" cy="2664296"/>
          </a:xfrm>
          <a:prstGeom prst="roundRect">
            <a:avLst>
              <a:gd name="adj" fmla="val 5277"/>
            </a:avLst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251520" y="4083918"/>
            <a:ext cx="5824264" cy="927720"/>
          </a:xfrm>
          <a:prstGeom prst="roundRect">
            <a:avLst>
              <a:gd name="adj" fmla="val 9289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56176" y="3435846"/>
            <a:ext cx="9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Group 0</a:t>
            </a:r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56176" y="4299942"/>
            <a:ext cx="9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Group 1</a:t>
            </a:r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228184" y="1347614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/>
              <a:t>Work stealing can ONLY occurs within the same group. </a:t>
            </a:r>
          </a:p>
          <a:p>
            <a:endParaRPr kumimoji="1" lang="ja-JP" altLang="en-US" i="1"/>
          </a:p>
        </p:txBody>
      </p:sp>
      <p:sp>
        <p:nvSpPr>
          <p:cNvPr id="15" name="TextBox 14"/>
          <p:cNvSpPr txBox="1"/>
          <p:nvPr/>
        </p:nvSpPr>
        <p:spPr>
          <a:xfrm>
            <a:off x="6444208" y="2193707"/>
            <a:ext cx="2225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Courier New" pitchFamily="49" charset="0"/>
                <a:cs typeface="Courier New" pitchFamily="49" charset="0"/>
              </a:rPr>
              <a:t>WRK_SetGroup</a:t>
            </a:r>
            <a:r>
              <a:rPr kumimoji="1" lang="en-US" altLang="ja-JP" sz="1400" dirty="0" smtClean="0">
                <a:latin typeface="Courier New" pitchFamily="49" charset="0"/>
                <a:cs typeface="Courier New" pitchFamily="49" charset="0"/>
              </a:rPr>
              <a:t>(0, 0);</a:t>
            </a:r>
          </a:p>
          <a:p>
            <a:r>
              <a:rPr kumimoji="1" lang="en-US" altLang="ja-JP" sz="1400" dirty="0" err="1" smtClean="0">
                <a:latin typeface="Courier New" pitchFamily="49" charset="0"/>
                <a:cs typeface="Courier New" pitchFamily="49" charset="0"/>
              </a:rPr>
              <a:t>WRK_SetGroup</a:t>
            </a:r>
            <a:r>
              <a:rPr kumimoji="1" lang="en-US" altLang="ja-JP" sz="1400" dirty="0" smtClean="0">
                <a:latin typeface="Courier New" pitchFamily="49" charset="0"/>
                <a:cs typeface="Courier New" pitchFamily="49" charset="0"/>
              </a:rPr>
              <a:t>(1, 0);</a:t>
            </a:r>
          </a:p>
          <a:p>
            <a:r>
              <a:rPr kumimoji="1" lang="en-US" altLang="ja-JP" sz="1400" dirty="0" err="1" smtClean="0">
                <a:latin typeface="Courier New" pitchFamily="49" charset="0"/>
                <a:cs typeface="Courier New" pitchFamily="49" charset="0"/>
              </a:rPr>
              <a:t>WRK_SetGroup</a:t>
            </a:r>
            <a:r>
              <a:rPr kumimoji="1" lang="en-US" altLang="ja-JP" sz="1400" dirty="0" smtClean="0">
                <a:latin typeface="Courier New" pitchFamily="49" charset="0"/>
                <a:cs typeface="Courier New" pitchFamily="49" charset="0"/>
              </a:rPr>
              <a:t>(2, 0);</a:t>
            </a:r>
          </a:p>
          <a:p>
            <a:r>
              <a:rPr kumimoji="1" lang="en-US" altLang="ja-JP" sz="1400" dirty="0" err="1" smtClean="0">
                <a:latin typeface="Courier New" pitchFamily="49" charset="0"/>
                <a:cs typeface="Courier New" pitchFamily="49" charset="0"/>
              </a:rPr>
              <a:t>WRK_SetGroup</a:t>
            </a:r>
            <a:r>
              <a:rPr kumimoji="1" lang="en-US" altLang="ja-JP" sz="1400" dirty="0" smtClean="0">
                <a:latin typeface="Courier New" pitchFamily="49" charset="0"/>
                <a:cs typeface="Courier New" pitchFamily="49" charset="0"/>
              </a:rPr>
              <a:t>(3, 1);</a:t>
            </a:r>
            <a:endParaRPr kumimoji="1" lang="ja-JP" altLang="en-US" sz="1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Worker Group : Use case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1. Task that execute need to talk to a special hardware before executing the code </a:t>
            </a:r>
            <a:r>
              <a:rPr lang="en-US" altLang="ja-JP" dirty="0" smtClean="0"/>
              <a:t>?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DMA Unit transfer, code swap, etc…</a:t>
            </a:r>
            <a:endParaRPr kumimoji="1" lang="en-US" altLang="ja-JP" dirty="0" smtClean="0"/>
          </a:p>
          <a:p>
            <a:r>
              <a:rPr lang="en-US" altLang="ja-JP" dirty="0" smtClean="0"/>
              <a:t>2. Put only small tasks to switch very quickly to ensure </a:t>
            </a:r>
            <a:r>
              <a:rPr lang="en-US" altLang="ja-JP" dirty="0" err="1" smtClean="0"/>
              <a:t>realtime</a:t>
            </a:r>
            <a:r>
              <a:rPr lang="en-US" altLang="ja-JP" dirty="0" smtClean="0"/>
              <a:t>-like behavior. Can add task which sleeps also.</a:t>
            </a:r>
          </a:p>
          <a:p>
            <a:pPr lvl="1"/>
            <a:r>
              <a:rPr lang="en-US" altLang="ja-JP" dirty="0" smtClean="0"/>
              <a:t>Real-time audio, timer, polling, …</a:t>
            </a:r>
          </a:p>
          <a:p>
            <a:pPr lvl="1"/>
            <a:r>
              <a:rPr lang="en-US" altLang="ja-JP" dirty="0" smtClean="0"/>
              <a:t>Timer-like queue : 1 worker only, one task is a 5 ms sleep that will perform the temporization and will sleep the CPU : HW can be used for another thread.</a:t>
            </a:r>
          </a:p>
          <a:p>
            <a:r>
              <a:rPr lang="en-US" altLang="ja-JP" dirty="0" smtClean="0"/>
              <a:t>Can stop/start a group of task only by controlling the working group.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Worker APIs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491630"/>
            <a:ext cx="8856984" cy="352839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WRK_PushExecute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	(u8 worker, Task* task);</a:t>
            </a:r>
          </a:p>
          <a:p>
            <a:pPr>
              <a:buNone/>
            </a:pP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void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WRK_TaskYield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	(u8 worker, u8 mode);</a:t>
            </a:r>
          </a:p>
          <a:p>
            <a:pPr>
              <a:buNone/>
            </a:pP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u8	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WRK_GetState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	(u8 worker);</a:t>
            </a:r>
          </a:p>
          <a:p>
            <a:pPr>
              <a:buNone/>
            </a:pP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void*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WRK_GetUserContext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	(u8 worker);</a:t>
            </a:r>
          </a:p>
          <a:p>
            <a:pPr>
              <a:buNone/>
            </a:pP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u8	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WRK_GetSleepingCount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();</a:t>
            </a:r>
          </a:p>
          <a:p>
            <a:pPr>
              <a:buNone/>
            </a:pP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WRK_CreateWorkers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	(u32 count,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includeMain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, u32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, 					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handleWorkerUserContext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userFunc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void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WRK_ShutDown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	(u8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worker_or_all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void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WRK_SetGroup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	(u8 worker, u8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void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WRK_SetSpy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	(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spyWorkerFunc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cbSpyFunc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, void*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spyContext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U8	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WRK_GetHWWorkerCount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();</a:t>
            </a:r>
          </a:p>
          <a:p>
            <a:pPr>
              <a:buNone/>
            </a:pP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void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WRK_AllowIdle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	(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idling);</a:t>
            </a:r>
          </a:p>
          <a:p>
            <a:pPr>
              <a:buNone/>
            </a:pP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ja-JP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b="1" dirty="0" err="1" smtClean="0">
                <a:latin typeface="Courier New" pitchFamily="49" charset="0"/>
                <a:cs typeface="Courier New" pitchFamily="49" charset="0"/>
              </a:rPr>
              <a:t>WRKLIB_Init</a:t>
            </a:r>
            <a:r>
              <a:rPr lang="en-US" altLang="ja-JP" b="1" dirty="0" smtClean="0">
                <a:latin typeface="Courier New" pitchFamily="49" charset="0"/>
                <a:cs typeface="Courier New" pitchFamily="49" charset="0"/>
              </a:rPr>
              <a:t>		();</a:t>
            </a:r>
          </a:p>
          <a:p>
            <a:pPr>
              <a:buNone/>
            </a:pPr>
            <a:r>
              <a:rPr lang="en-US" altLang="ja-JP" b="1" dirty="0" smtClean="0">
                <a:latin typeface="Courier New" pitchFamily="49" charset="0"/>
                <a:cs typeface="Courier New" pitchFamily="49" charset="0"/>
              </a:rPr>
              <a:t>void	</a:t>
            </a:r>
            <a:r>
              <a:rPr lang="en-US" altLang="ja-JP" b="1" dirty="0" err="1" smtClean="0">
                <a:latin typeface="Courier New" pitchFamily="49" charset="0"/>
                <a:cs typeface="Courier New" pitchFamily="49" charset="0"/>
              </a:rPr>
              <a:t>WRKLIB_Release</a:t>
            </a:r>
            <a:r>
              <a:rPr lang="en-US" altLang="ja-JP" b="1" dirty="0" smtClean="0">
                <a:latin typeface="Courier New" pitchFamily="49" charset="0"/>
                <a:cs typeface="Courier New" pitchFamily="49" charset="0"/>
              </a:rPr>
              <a:t>		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72008" y="4371950"/>
            <a:ext cx="8964488" cy="648072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/>
          <p:cNvSpPr/>
          <p:nvPr/>
        </p:nvSpPr>
        <p:spPr>
          <a:xfrm>
            <a:off x="107504" y="2631883"/>
            <a:ext cx="8964488" cy="648072"/>
          </a:xfrm>
          <a:prstGeom prst="rect">
            <a:avLst/>
          </a:prstGeom>
          <a:solidFill>
            <a:srgbClr val="92D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107504" y="3291830"/>
            <a:ext cx="8964488" cy="936104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7504" y="1491630"/>
            <a:ext cx="8964488" cy="432048"/>
          </a:xfrm>
          <a:prstGeom prst="rect">
            <a:avLst/>
          </a:prstGeom>
          <a:solidFill>
            <a:schemeClr val="accent6">
              <a:lumMod val="40000"/>
              <a:lumOff val="60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53489" y="1491630"/>
            <a:ext cx="68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00392" y="4506674"/>
            <a:ext cx="8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Library</a:t>
            </a:r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30854" y="379588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Setup</a:t>
            </a:r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50907" y="2859782"/>
            <a:ext cx="175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 / Destroy</a:t>
            </a:r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1334" y="221171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State</a:t>
            </a:r>
            <a:endParaRPr kumimoji="1" lang="ja-JP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Task Class Functions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1488" y="1347614"/>
            <a:ext cx="8763000" cy="37909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// Setup</a:t>
            </a:r>
          </a:p>
          <a:p>
            <a:pPr>
              <a:buNone/>
            </a:pP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ja-JP" sz="1200" dirty="0" err="1" smtClean="0">
                <a:latin typeface="Courier New" pitchFamily="49" charset="0"/>
                <a:cs typeface="Courier New" pitchFamily="49" charset="0"/>
              </a:rPr>
              <a:t>TSK_SetRunFunction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       (</a:t>
            </a:r>
            <a:r>
              <a:rPr lang="en-US" altLang="ja-JP" sz="1200" dirty="0" err="1" smtClean="0">
                <a:latin typeface="Courier New" pitchFamily="49" charset="0"/>
                <a:cs typeface="Courier New" pitchFamily="49" charset="0"/>
              </a:rPr>
              <a:t>execFunc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ja-JP" sz="1200" dirty="0" err="1" smtClean="0">
                <a:latin typeface="Courier New" pitchFamily="49" charset="0"/>
                <a:cs typeface="Courier New" pitchFamily="49" charset="0"/>
              </a:rPr>
              <a:t>TSK_SetTaskID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            (u32 </a:t>
            </a:r>
            <a:r>
              <a:rPr lang="en-US" altLang="ja-JP" sz="1200" dirty="0" err="1" smtClean="0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u32  </a:t>
            </a:r>
            <a:r>
              <a:rPr lang="en-US" altLang="ja-JP" sz="1200" dirty="0" err="1" smtClean="0">
                <a:latin typeface="Courier New" pitchFamily="49" charset="0"/>
                <a:cs typeface="Courier New" pitchFamily="49" charset="0"/>
              </a:rPr>
              <a:t>TSK_GetTaskID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            ()</a:t>
            </a:r>
          </a:p>
          <a:p>
            <a:pPr>
              <a:buNone/>
            </a:pP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Setup Stream</a:t>
            </a:r>
          </a:p>
          <a:p>
            <a:pPr>
              <a:buNone/>
            </a:pP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ja-JP" sz="1200" dirty="0" err="1" smtClean="0">
                <a:latin typeface="Courier New" pitchFamily="49" charset="0"/>
                <a:cs typeface="Courier New" pitchFamily="49" charset="0"/>
              </a:rPr>
              <a:t>TSK_SetSplittable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altLang="ja-JP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ja-JP" sz="1200" dirty="0" err="1" smtClean="0">
                <a:latin typeface="Courier New" pitchFamily="49" charset="0"/>
                <a:cs typeface="Courier New" pitchFamily="49" charset="0"/>
              </a:rPr>
              <a:t>TSK_IncrementStreamAmount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(u32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ja-JP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ja-JP" sz="1200" dirty="0" err="1" smtClean="0">
                <a:latin typeface="Courier New" pitchFamily="49" charset="0"/>
                <a:cs typeface="Courier New" pitchFamily="49" charset="0"/>
              </a:rPr>
              <a:t>TSK_SetGranularity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(u32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granularity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ja-JP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8024" y="2499742"/>
            <a:ext cx="4140968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// Stream</a:t>
            </a:r>
          </a:p>
          <a:p>
            <a:pPr>
              <a:buNone/>
            </a:pP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TSK_ResetStreamAmount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altLang="ja-JP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u32* </a:t>
            </a: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TSK_GetStreamInfo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altLang="ja-JP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u32  </a:t>
            </a: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TSK_GetSplitSize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altLang="ja-JP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u32  </a:t>
            </a: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TSK_GetSplit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	(u32* start, u32* end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ja-JP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kumimoji="1" lang="en-US" altLang="ja-JP" sz="1100" dirty="0" smtClean="0"/>
          </a:p>
          <a:p>
            <a:pPr>
              <a:buNone/>
            </a:pP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Dependancy</a:t>
            </a:r>
            <a:endParaRPr lang="en-US" altLang="ja-JP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TSK_WaitingForTask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        (Task* </a:t>
            </a: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pTask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TSK_WaitingForMe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          (Task* </a:t>
            </a: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pTask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TSK_UnWaitingForTask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      (Task* </a:t>
            </a: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pTask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TSK_UnWaitingForMe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        (Task* </a:t>
            </a: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pTask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TSK_ClearDependencies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     ()</a:t>
            </a:r>
          </a:p>
          <a:p>
            <a:pPr>
              <a:buNone/>
            </a:pP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ja-JP" sz="1100" dirty="0" err="1" smtClean="0">
                <a:latin typeface="Courier New" pitchFamily="49" charset="0"/>
                <a:cs typeface="Courier New" pitchFamily="49" charset="0"/>
              </a:rPr>
              <a:t>TSK_Suicide</a:t>
            </a:r>
            <a:r>
              <a:rPr lang="en-US" altLang="ja-JP" sz="1100" dirty="0" smtClean="0">
                <a:latin typeface="Courier New" pitchFamily="49" charset="0"/>
                <a:cs typeface="Courier New" pitchFamily="49" charset="0"/>
              </a:rPr>
              <a:t>               ()</a:t>
            </a:r>
          </a:p>
          <a:p>
            <a:pPr>
              <a:buNone/>
            </a:pPr>
            <a:endParaRPr kumimoji="1" lang="en-US" altLang="ja-JP" sz="14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TODO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err="1" smtClean="0"/>
              <a:t>Dependancy</a:t>
            </a:r>
            <a:endParaRPr lang="en-US" altLang="ja-JP" dirty="0" smtClean="0"/>
          </a:p>
          <a:p>
            <a:r>
              <a:rPr lang="en-US" altLang="ja-JP" dirty="0" smtClean="0"/>
              <a:t>Spy, user context </a:t>
            </a:r>
            <a:r>
              <a:rPr lang="en-US" altLang="ja-JP" dirty="0" err="1" smtClean="0"/>
              <a:t>func</a:t>
            </a:r>
            <a:r>
              <a:rPr lang="en-US" altLang="ja-JP" dirty="0" smtClean="0"/>
              <a:t> doc.</a:t>
            </a:r>
          </a:p>
          <a:p>
            <a:r>
              <a:rPr lang="en-US" altLang="ja-JP" dirty="0" smtClean="0"/>
              <a:t>Implement error </a:t>
            </a:r>
            <a:r>
              <a:rPr lang="en-US" altLang="ja-JP" dirty="0" err="1" smtClean="0"/>
              <a:t>func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95464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Debug / Release define</a:t>
            </a:r>
          </a:p>
          <a:p>
            <a:pPr lvl="1"/>
            <a:r>
              <a:rPr lang="en-US" altLang="ja-JP" dirty="0" smtClean="0"/>
              <a:t>Verify if call to </a:t>
            </a:r>
            <a:r>
              <a:rPr lang="en-US" altLang="ja-JP" dirty="0" err="1" smtClean="0"/>
              <a:t>TSK_EndSplit</a:t>
            </a:r>
            <a:r>
              <a:rPr lang="en-US" altLang="ja-JP" dirty="0" smtClean="0"/>
              <a:t>() is done.</a:t>
            </a:r>
          </a:p>
          <a:p>
            <a:pPr lvl="1"/>
            <a:r>
              <a:rPr lang="en-US" altLang="ja-JP" dirty="0" smtClean="0"/>
              <a:t>Verify if unique task is pushed multiple times with counter.</a:t>
            </a:r>
          </a:p>
          <a:p>
            <a:pPr lvl="2"/>
            <a:r>
              <a:rPr lang="en-US" altLang="ja-JP" dirty="0" smtClean="0"/>
              <a:t>Can simplify and remove some locking !</a:t>
            </a:r>
          </a:p>
          <a:p>
            <a:r>
              <a:rPr lang="en-US" altLang="ja-JP" dirty="0" smtClean="0"/>
              <a:t>Prefer callback for suicide to “delete” direct call </a:t>
            </a:r>
            <a:r>
              <a:rPr lang="en-US" altLang="ja-JP" dirty="0" smtClean="0"/>
              <a:t>!</a:t>
            </a:r>
          </a:p>
          <a:p>
            <a:r>
              <a:rPr lang="en-US" altLang="ja-JP" dirty="0" smtClean="0"/>
              <a:t>Issues with “event” lock reducing x10 performance on task push.</a:t>
            </a:r>
          </a:p>
          <a:p>
            <a:pPr lvl="1"/>
            <a:r>
              <a:rPr lang="en-US" altLang="ja-JP" dirty="0" smtClean="0"/>
              <a:t>Find correct policy between cost and event firing.</a:t>
            </a:r>
            <a:endParaRPr lang="en-US" altLang="ja-JP" dirty="0" smtClean="0"/>
          </a:p>
          <a:p>
            <a:r>
              <a:rPr lang="en-US" altLang="ja-JP" dirty="0" smtClean="0"/>
              <a:t>Rename API function names that implement a lock ?</a:t>
            </a:r>
          </a:p>
          <a:p>
            <a:pPr lvl="1"/>
            <a:r>
              <a:rPr lang="en-US" altLang="ja-JP" dirty="0" smtClean="0"/>
              <a:t>Need for programmer to understand potential sharing /locking issue when calling the APIs.</a:t>
            </a:r>
          </a:p>
          <a:p>
            <a:pPr lvl="1">
              <a:buNone/>
            </a:pPr>
            <a:endParaRPr lang="en-US" altLang="ja-JP" dirty="0" smtClean="0"/>
          </a:p>
          <a:p>
            <a:pPr lvl="1">
              <a:buNone/>
            </a:pP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TSK_IncrementStreamAmount</a:t>
            </a:r>
            <a:r>
              <a:rPr lang="ja-JP" altLang="en-US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TSK_IncrementStreamAmountL</a:t>
            </a:r>
            <a:endParaRPr lang="en-US" altLang="ja-JP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?</a:t>
            </a:r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534400" cy="366747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kumimoji="1" lang="en-US" altLang="ja-JP" sz="2400" dirty="0" smtClean="0"/>
              <a:t>Basically (detail may differ a bit depending on situation)</a:t>
            </a:r>
          </a:p>
          <a:p>
            <a:r>
              <a:rPr kumimoji="1" lang="en-US" altLang="ja-JP" sz="2400" dirty="0" smtClean="0"/>
              <a:t>Each hardware core is going to have a thread.</a:t>
            </a:r>
          </a:p>
          <a:p>
            <a:pPr lvl="1"/>
            <a:r>
              <a:rPr lang="en-US" altLang="ja-JP" sz="2000" dirty="0" smtClean="0"/>
              <a:t>It is called a </a:t>
            </a:r>
            <a:r>
              <a:rPr lang="en-US" altLang="ja-JP" sz="2000" u="sng" dirty="0" smtClean="0"/>
              <a:t>WORKER</a:t>
            </a:r>
            <a:endParaRPr kumimoji="1" lang="en-US" altLang="ja-JP" sz="2000" u="sng" dirty="0" smtClean="0"/>
          </a:p>
          <a:p>
            <a:r>
              <a:rPr lang="en-US" altLang="ja-JP" sz="2400" dirty="0" smtClean="0"/>
              <a:t>Each worker pops work from its own list.</a:t>
            </a:r>
          </a:p>
          <a:p>
            <a:pPr lvl="1"/>
            <a:r>
              <a:rPr lang="en-US" altLang="ja-JP" sz="2000" dirty="0" smtClean="0"/>
              <a:t>It is called a </a:t>
            </a:r>
            <a:r>
              <a:rPr lang="en-US" altLang="ja-JP" sz="2000" u="sng" dirty="0" smtClean="0"/>
              <a:t>TASK</a:t>
            </a:r>
          </a:p>
          <a:p>
            <a:r>
              <a:rPr kumimoji="1" lang="en-US" altLang="ja-JP" sz="2400" dirty="0" smtClean="0"/>
              <a:t>Once a worker’s task list is empty, it tries to STEAL tasks from the others.</a:t>
            </a:r>
          </a:p>
          <a:p>
            <a:r>
              <a:rPr lang="en-US" altLang="ja-JP" sz="2400" dirty="0" smtClean="0"/>
              <a:t>No scheduler </a:t>
            </a:r>
            <a:r>
              <a:rPr lang="en-US" altLang="ja-JP" sz="2400" dirty="0" smtClean="0">
                <a:sym typeface="Wingdings" pitchFamily="2" charset="2"/>
              </a:rPr>
              <a:t> </a:t>
            </a:r>
            <a:r>
              <a:rPr lang="en-US" altLang="ja-JP" sz="2400" dirty="0" smtClean="0"/>
              <a:t>stealing perform self regulated load balancing between workers.</a:t>
            </a:r>
          </a:p>
          <a:p>
            <a:pPr lvl="1"/>
            <a:r>
              <a:rPr kumimoji="1" lang="en-US" altLang="ja-JP" sz="2100" dirty="0" smtClean="0"/>
              <a:t>Simplicity over complexity for efficiency.</a:t>
            </a:r>
            <a:endParaRPr kumimoji="1" lang="ja-JP" altLang="en-US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features ?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ja-JP" dirty="0" smtClean="0"/>
              <a:t>Of course, multi core task balancing but also…</a:t>
            </a:r>
          </a:p>
          <a:p>
            <a:r>
              <a:rPr lang="en-US" altLang="ja-JP" dirty="0" smtClean="0"/>
              <a:t>Support task dependency.</a:t>
            </a:r>
          </a:p>
          <a:p>
            <a:r>
              <a:rPr kumimoji="1" lang="en-US" altLang="ja-JP" dirty="0" smtClean="0"/>
              <a:t>Support “stream task” allowing auto-splitting over multiple cores with the same unique task.</a:t>
            </a:r>
          </a:p>
          <a:p>
            <a:r>
              <a:rPr lang="en-US" altLang="ja-JP" dirty="0" smtClean="0"/>
              <a:t>Support basic asynchronous task execution.</a:t>
            </a:r>
          </a:p>
          <a:p>
            <a:pPr lvl="1"/>
            <a:r>
              <a:rPr kumimoji="1" lang="en-US" altLang="ja-JP" dirty="0" smtClean="0"/>
              <a:t>Ex : GPU task, I/O waiting task, …</a:t>
            </a:r>
          </a:p>
          <a:p>
            <a:r>
              <a:rPr lang="en-US" altLang="ja-JP" dirty="0" smtClean="0"/>
              <a:t>Worker Grouping.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Source code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23456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Complete code base is around 1500 lines for all those features.</a:t>
            </a:r>
          </a:p>
          <a:p>
            <a:r>
              <a:rPr lang="en-US" altLang="ja-JP" dirty="0" smtClean="0"/>
              <a:t>Pure C++, 4 files</a:t>
            </a:r>
          </a:p>
          <a:p>
            <a:pPr lvl="1">
              <a:buNone/>
            </a:pPr>
            <a:r>
              <a:rPr lang="en-US" altLang="ja-JP" dirty="0" smtClean="0"/>
              <a:t>// Public header and porting</a:t>
            </a:r>
          </a:p>
          <a:p>
            <a:pPr lvl="1"/>
            <a:r>
              <a:rPr lang="en-US" altLang="ja-JP" dirty="0" smtClean="0"/>
              <a:t>3 public header : used by user program.</a:t>
            </a:r>
          </a:p>
          <a:p>
            <a:pPr lvl="1"/>
            <a:r>
              <a:rPr lang="en-US" altLang="ja-JP" dirty="0" smtClean="0"/>
              <a:t>1 porting layer </a:t>
            </a:r>
            <a:r>
              <a:rPr lang="en-US" altLang="ja-JP" dirty="0" err="1" smtClean="0"/>
              <a:t>cpp</a:t>
            </a:r>
            <a:r>
              <a:rPr lang="en-US" altLang="ja-JP" dirty="0" smtClean="0"/>
              <a:t> : OS specific code for portability.</a:t>
            </a:r>
          </a:p>
          <a:p>
            <a:pPr lvl="1">
              <a:buNone/>
            </a:pPr>
            <a:r>
              <a:rPr lang="en-US" altLang="ja-JP" dirty="0" smtClean="0"/>
              <a:t>// Implementation</a:t>
            </a:r>
          </a:p>
          <a:p>
            <a:pPr lvl="1"/>
            <a:r>
              <a:rPr lang="en-US" altLang="ja-JP" dirty="0" smtClean="0"/>
              <a:t>1 private header : used by implementation.</a:t>
            </a:r>
          </a:p>
          <a:p>
            <a:pPr lvl="1"/>
            <a:r>
              <a:rPr lang="en-US" altLang="ja-JP" dirty="0" smtClean="0"/>
              <a:t>1 implementation </a:t>
            </a:r>
            <a:r>
              <a:rPr lang="en-US" altLang="ja-JP" dirty="0" err="1" smtClean="0"/>
              <a:t>cpp</a:t>
            </a:r>
            <a:r>
              <a:rPr lang="en-US" altLang="ja-JP" dirty="0" smtClean="0"/>
              <a:t> : the library itself.</a:t>
            </a:r>
          </a:p>
          <a:p>
            <a:r>
              <a:rPr lang="en-US" altLang="ja-JP" dirty="0" smtClean="0"/>
              <a:t>Could be more optimal if we removed features.</a:t>
            </a:r>
          </a:p>
          <a:p>
            <a:pPr lvl="1"/>
            <a:r>
              <a:rPr lang="en-US" altLang="ja-JP" dirty="0" smtClean="0"/>
              <a:t>But not worth the optimization. (See performance)</a:t>
            </a:r>
          </a:p>
          <a:p>
            <a:pPr lvl="1"/>
            <a:r>
              <a:rPr lang="en-US" altLang="ja-JP" dirty="0" smtClean="0"/>
              <a:t>Future build option with #define ?</a:t>
            </a:r>
          </a:p>
          <a:p>
            <a:r>
              <a:rPr lang="en-US" altLang="ja-JP" dirty="0" smtClean="0"/>
              <a:t>MIT License TBD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Some code</a:t>
            </a:r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563638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ja-JP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WRKLIB_Init</a:t>
            </a:r>
            <a:r>
              <a:rPr lang="en-US" altLang="ja-JP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altLang="ja-JP" b="1" dirty="0" smtClean="0">
                <a:latin typeface="Courier New" pitchFamily="49" charset="0"/>
                <a:cs typeface="Courier New" pitchFamily="49" charset="0"/>
              </a:rPr>
              <a:t>// Init Library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b="1" dirty="0" smtClean="0">
                <a:latin typeface="Courier New" pitchFamily="49" charset="0"/>
                <a:cs typeface="Courier New" pitchFamily="49" charset="0"/>
              </a:rPr>
              <a:t>// Get Hardware Core Count</a:t>
            </a:r>
          </a:p>
          <a:p>
            <a:r>
              <a:rPr lang="ja-JP" altLang="en-US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u8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workerCount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ja-JP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WRK_GetHWWorkerCount</a:t>
            </a:r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b="1" dirty="0" smtClean="0">
                <a:latin typeface="Courier New" pitchFamily="49" charset="0"/>
                <a:cs typeface="Courier New" pitchFamily="49" charset="0"/>
              </a:rPr>
              <a:t>// Create amount of workers equals to core count.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WRK_CreateWorkers</a:t>
            </a:r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workerCount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, ...parameters...</a:t>
            </a:r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... Feed workers ...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b="1" dirty="0" smtClean="0">
                <a:latin typeface="Courier New" pitchFamily="49" charset="0"/>
                <a:cs typeface="Courier New" pitchFamily="49" charset="0"/>
              </a:rPr>
              <a:t>// Release the library.</a:t>
            </a:r>
            <a:endParaRPr lang="ja-JP" altLang="en-US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WRKLIB_Release</a:t>
            </a:r>
            <a:r>
              <a:rPr lang="en-US" altLang="ja-JP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Some figures</a:t>
            </a:r>
            <a:endParaRPr kumimoji="1" lang="ja-JP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23528" y="1419622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0</a:t>
            </a:r>
            <a:endParaRPr kumimoji="1" lang="ja-JP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23528" y="2283718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1</a:t>
            </a:r>
            <a:endParaRPr kumimoji="1" lang="ja-JP" altLang="en-US"/>
          </a:p>
        </p:txBody>
      </p:sp>
      <p:sp>
        <p:nvSpPr>
          <p:cNvPr id="8" name="Rounded Rectangle 7"/>
          <p:cNvSpPr/>
          <p:nvPr/>
        </p:nvSpPr>
        <p:spPr>
          <a:xfrm>
            <a:off x="323528" y="3147814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2</a:t>
            </a:r>
            <a:endParaRPr kumimoji="1" lang="ja-JP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23528" y="4011910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3</a:t>
            </a:r>
            <a:endParaRPr kumimoji="1" lang="ja-JP" altLang="en-US"/>
          </a:p>
        </p:txBody>
      </p:sp>
      <p:sp>
        <p:nvSpPr>
          <p:cNvPr id="10" name="Right Brace 9"/>
          <p:cNvSpPr/>
          <p:nvPr/>
        </p:nvSpPr>
        <p:spPr>
          <a:xfrm>
            <a:off x="6084168" y="1419622"/>
            <a:ext cx="360040" cy="3384376"/>
          </a:xfrm>
          <a:prstGeom prst="rightBrace">
            <a:avLst>
              <a:gd name="adj1" fmla="val 365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76935" y="2943079"/>
            <a:ext cx="95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Workers</a:t>
            </a:r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Create Add Tasks : the basic.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Implement Task class sub class</a:t>
            </a:r>
            <a:endParaRPr lang="en-US" altLang="ja-JP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MyTask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: public Task {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MyTask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altLang="ja-JP" sz="1400" b="1" dirty="0" err="1" smtClean="0">
                <a:latin typeface="Courier New" pitchFamily="49" charset="0"/>
                <a:cs typeface="Courier New" pitchFamily="49" charset="0"/>
              </a:rPr>
              <a:t>TSK_SetRunFunction</a:t>
            </a:r>
            <a:r>
              <a:rPr lang="en-US" altLang="ja-JP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execFunc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)&amp;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TestTask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::Execute</a:t>
            </a:r>
            <a:r>
              <a:rPr lang="en-US" altLang="ja-JP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void Execute(u8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workerIndex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); // Implement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1" lang="en-US" altLang="ja-JP" dirty="0" smtClean="0"/>
          </a:p>
          <a:p>
            <a:r>
              <a:rPr lang="en-US" altLang="ja-JP" dirty="0" smtClean="0"/>
              <a:t>Push instances to the workers</a:t>
            </a:r>
          </a:p>
          <a:p>
            <a:pPr>
              <a:buNone/>
            </a:pPr>
            <a:endParaRPr kumimoji="1" lang="en-US" altLang="ja-JP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kumimoji="1" lang="en-US" altLang="ja-JP" sz="1400" dirty="0" err="1" smtClean="0">
                <a:latin typeface="Courier New" pitchFamily="49" charset="0"/>
                <a:cs typeface="Courier New" pitchFamily="49" charset="0"/>
              </a:rPr>
              <a:t>WRK_PushTask</a:t>
            </a:r>
            <a:r>
              <a:rPr kumimoji="1" lang="en-US" altLang="ja-JP" sz="1400" dirty="0" smtClean="0">
                <a:latin typeface="Courier New" pitchFamily="49" charset="0"/>
                <a:cs typeface="Courier New" pitchFamily="49" charset="0"/>
              </a:rPr>
              <a:t>(0, new </a:t>
            </a:r>
            <a:r>
              <a:rPr kumimoji="1" lang="en-US" altLang="ja-JP" sz="1400" dirty="0" err="1" smtClean="0">
                <a:latin typeface="Courier New" pitchFamily="49" charset="0"/>
                <a:cs typeface="Courier New" pitchFamily="49" charset="0"/>
              </a:rPr>
              <a:t>MyTask</a:t>
            </a:r>
            <a:r>
              <a:rPr kumimoji="1" lang="en-US" altLang="ja-JP" sz="1400" dirty="0" smtClean="0">
                <a:latin typeface="Courier New" pitchFamily="49" charset="0"/>
                <a:cs typeface="Courier New" pitchFamily="49" charset="0"/>
              </a:rPr>
              <a:t>()); // Push to worker 0</a:t>
            </a:r>
            <a:endParaRPr kumimoji="1" lang="ja-JP" altLang="en-US" sz="1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Some figures again</a:t>
            </a:r>
            <a:endParaRPr kumimoji="1" lang="ja-JP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23528" y="1419622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0</a:t>
            </a:r>
            <a:endParaRPr kumimoji="1" lang="ja-JP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23528" y="2283718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1</a:t>
            </a:r>
            <a:endParaRPr kumimoji="1" lang="ja-JP" altLang="en-US"/>
          </a:p>
        </p:txBody>
      </p:sp>
      <p:sp>
        <p:nvSpPr>
          <p:cNvPr id="8" name="Rounded Rectangle 7"/>
          <p:cNvSpPr/>
          <p:nvPr/>
        </p:nvSpPr>
        <p:spPr>
          <a:xfrm>
            <a:off x="323528" y="3147814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2</a:t>
            </a:r>
            <a:endParaRPr kumimoji="1" lang="ja-JP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23528" y="4011910"/>
            <a:ext cx="561662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Worker 3</a:t>
            </a:r>
            <a:endParaRPr kumimoji="1" lang="ja-JP" altLang="en-US"/>
          </a:p>
        </p:txBody>
      </p:sp>
      <p:sp>
        <p:nvSpPr>
          <p:cNvPr id="10" name="Right Brace 9"/>
          <p:cNvSpPr/>
          <p:nvPr/>
        </p:nvSpPr>
        <p:spPr>
          <a:xfrm>
            <a:off x="6084168" y="1419622"/>
            <a:ext cx="360040" cy="3384376"/>
          </a:xfrm>
          <a:prstGeom prst="rightBrace">
            <a:avLst>
              <a:gd name="adj1" fmla="val 365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76935" y="2943079"/>
            <a:ext cx="95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Workers</a:t>
            </a:r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5580112" y="1491630"/>
            <a:ext cx="2160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cxnSp>
        <p:nvCxnSpPr>
          <p:cNvPr id="14" name="Straight Arrow Connector 13"/>
          <p:cNvCxnSpPr>
            <a:endCxn id="12" idx="3"/>
          </p:cNvCxnSpPr>
          <p:nvPr/>
        </p:nvCxnSpPr>
        <p:spPr>
          <a:xfrm flipH="1">
            <a:off x="5796136" y="1563638"/>
            <a:ext cx="1008112" cy="2160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04248" y="1347614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MyTask</a:t>
            </a:r>
            <a:r>
              <a:rPr kumimoji="1" lang="en-US" altLang="ja-JP" dirty="0" smtClean="0"/>
              <a:t> instance</a:t>
            </a:r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1603</Words>
  <Application>Microsoft Office PowerPoint</Application>
  <PresentationFormat>On-screen Show (16:9)</PresentationFormat>
  <Paragraphs>271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WidescreenPresentation</vt:lpstr>
      <vt:lpstr>EnCore Multi core TASK SYSTEM </vt:lpstr>
      <vt:lpstr>Why ?</vt:lpstr>
      <vt:lpstr>How ?</vt:lpstr>
      <vt:lpstr>What features ?</vt:lpstr>
      <vt:lpstr>Source code</vt:lpstr>
      <vt:lpstr>Some code</vt:lpstr>
      <vt:lpstr>Some figures</vt:lpstr>
      <vt:lpstr>Create Add Tasks : the basic.</vt:lpstr>
      <vt:lpstr>Some figures again</vt:lpstr>
      <vt:lpstr>Add a lot of task to Worker 0 &amp; Run</vt:lpstr>
      <vt:lpstr>Worker 0 executes</vt:lpstr>
      <vt:lpstr>Worker 1 steals and executes</vt:lpstr>
      <vt:lpstr>Worker 2 &amp; 3 steal and execute</vt:lpstr>
      <vt:lpstr>Worker 0~3 execute now…</vt:lpstr>
      <vt:lpstr>Task Pop &amp; Push/Execute overhead.</vt:lpstr>
      <vt:lpstr>Consideration for game usage.</vt:lpstr>
      <vt:lpstr>Consideration about parallelism.</vt:lpstr>
      <vt:lpstr>Stream Task : What is it ?</vt:lpstr>
      <vt:lpstr>Stream Task : Some code.</vt:lpstr>
      <vt:lpstr>Stream Task : Important note.</vt:lpstr>
      <vt:lpstr>Async Task : What is it ?</vt:lpstr>
      <vt:lpstr>Async Task : Pseudo-implementation.</vt:lpstr>
      <vt:lpstr>Async Task : Note</vt:lpstr>
      <vt:lpstr>Worker Group : Divide our world.</vt:lpstr>
      <vt:lpstr>Worker Group : Use case</vt:lpstr>
      <vt:lpstr>Worker APIs</vt:lpstr>
      <vt:lpstr>Task Class Functions</vt:lpstr>
      <vt:lpstr>TODO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2013-12-19T07:34:19Z</dcterms:created>
  <dcterms:modified xsi:type="dcterms:W3CDTF">2014-01-07T12:06:36Z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