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76" r:id="rId4"/>
    <p:sldId id="267" r:id="rId5"/>
    <p:sldId id="269" r:id="rId6"/>
    <p:sldId id="277" r:id="rId7"/>
    <p:sldId id="278" r:id="rId8"/>
    <p:sldId id="271"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Advantages:</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Disadvantages: </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Easy to manage.</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5CBEC7DD-A25D-4956-9A65-6EA385F6FCB5}">
      <dgm:prSet phldrT="[Text]"/>
      <dgm:spPr/>
      <dgm:t>
        <a:bodyPr/>
        <a:lstStyle/>
        <a:p>
          <a:r>
            <a:rPr lang="en-US" dirty="0"/>
            <a:t>Does not work well for large, complex projects.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High level of risk and uncertainty. </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A8888E90-AAE8-438B-BED7-8B864EC9D297}">
      <dgm:prSet/>
      <dgm:spPr/>
      <dgm:t>
        <a:bodyPr/>
        <a:lstStyle/>
        <a:p>
          <a:r>
            <a:rPr lang="en-US" dirty="0"/>
            <a:t>Simple and easy to understand and implement.</a:t>
          </a:r>
        </a:p>
      </dgm:t>
    </dgm:pt>
    <dgm:pt modelId="{6F8DB726-78BB-4ABF-8D81-6A8CE21BC414}" type="parTrans" cxnId="{131251B7-271D-4BED-B79A-5315DAE9B9F7}">
      <dgm:prSet/>
      <dgm:spPr/>
      <dgm:t>
        <a:bodyPr/>
        <a:lstStyle/>
        <a:p>
          <a:endParaRPr lang="en-US"/>
        </a:p>
      </dgm:t>
    </dgm:pt>
    <dgm:pt modelId="{5A1327FC-AF5D-488D-8044-9EF94510FAFA}" type="sibTrans" cxnId="{131251B7-271D-4BED-B79A-5315DAE9B9F7}">
      <dgm:prSet/>
      <dgm:spPr/>
      <dgm:t>
        <a:bodyPr/>
        <a:lstStyle/>
        <a:p>
          <a:endParaRPr lang="en-US"/>
        </a:p>
      </dgm:t>
    </dgm:pt>
    <dgm:pt modelId="{C4FF5CFA-9CEF-4C34-984A-CC28F232798F}">
      <dgm:prSet phldrT="[Text]"/>
      <dgm:spPr/>
      <dgm:t>
        <a:bodyPr/>
        <a:lstStyle/>
        <a:p>
          <a:r>
            <a:rPr lang="en-US" dirty="0"/>
            <a:t>Clearly defined stages. </a:t>
          </a:r>
        </a:p>
      </dgm:t>
    </dgm:pt>
    <dgm:pt modelId="{B551F8FA-E415-4EE1-BA68-D13E7D2E980B}" type="sibTrans" cxnId="{710659EC-6706-425F-81BB-5F1E070F7D4D}">
      <dgm:prSet/>
      <dgm:spPr/>
      <dgm:t>
        <a:bodyPr/>
        <a:lstStyle/>
        <a:p>
          <a:endParaRPr lang="en-US"/>
        </a:p>
      </dgm:t>
    </dgm:pt>
    <dgm:pt modelId="{92813948-C227-4EB2-8530-43003E3CB375}" type="parTrans" cxnId="{710659EC-6706-425F-81BB-5F1E070F7D4D}">
      <dgm:prSet/>
      <dgm:spPr/>
      <dgm:t>
        <a:bodyPr/>
        <a:lstStyle/>
        <a:p>
          <a:endParaRPr lang="en-US"/>
        </a:p>
      </dgm:t>
    </dgm:pt>
    <dgm:pt modelId="{F7CED298-1605-4B60-9FC8-0A4C25C5AA00}">
      <dgm:prSet phldrT="[Text]"/>
      <dgm:spPr/>
      <dgm:t>
        <a:bodyPr/>
        <a:lstStyle/>
        <a:p>
          <a:r>
            <a:rPr lang="en-US" dirty="0"/>
            <a:t>Easy to delegate tasks.</a:t>
          </a:r>
        </a:p>
      </dgm:t>
    </dgm:pt>
    <dgm:pt modelId="{1009FF03-5F93-449C-AF20-55447EEE50AB}" type="sibTrans" cxnId="{206D6826-92C5-4EEE-A28E-254E966FF0A0}">
      <dgm:prSet/>
      <dgm:spPr/>
      <dgm:t>
        <a:bodyPr/>
        <a:lstStyle/>
        <a:p>
          <a:endParaRPr lang="en-US"/>
        </a:p>
      </dgm:t>
    </dgm:pt>
    <dgm:pt modelId="{618E2D9E-4CAE-48D5-9A0F-94DAE74A2D69}" type="parTrans" cxnId="{206D6826-92C5-4EEE-A28E-254E966FF0A0}">
      <dgm:prSet/>
      <dgm:spPr/>
      <dgm:t>
        <a:bodyPr/>
        <a:lstStyle/>
        <a:p>
          <a:endParaRPr lang="en-US"/>
        </a:p>
      </dgm:t>
    </dgm:pt>
    <dgm:pt modelId="{87D09C77-9C5B-45C2-ACC9-ACEA66F18198}">
      <dgm:prSet phldrT="[Text]"/>
      <dgm:spPr/>
      <dgm:t>
        <a:bodyPr/>
        <a:lstStyle/>
        <a:p>
          <a:r>
            <a:rPr lang="en-US" dirty="0"/>
            <a:t>Works well with small, well-defined projects.</a:t>
          </a:r>
        </a:p>
      </dgm:t>
    </dgm:pt>
    <dgm:pt modelId="{8234610D-6FEE-4546-99B0-60EDB0B3BAEC}" type="sibTrans" cxnId="{542EFA5A-B279-4120-B9BA-FE4ABDE4AFDD}">
      <dgm:prSet/>
      <dgm:spPr/>
      <dgm:t>
        <a:bodyPr/>
        <a:lstStyle/>
        <a:p>
          <a:endParaRPr lang="en-US"/>
        </a:p>
      </dgm:t>
    </dgm:pt>
    <dgm:pt modelId="{A7A65ADC-DB8A-4F76-8458-BC8354307C90}" type="parTrans" cxnId="{542EFA5A-B279-4120-B9BA-FE4ABDE4AFDD}">
      <dgm:prSet/>
      <dgm:spPr/>
      <dgm:t>
        <a:bodyPr/>
        <a:lstStyle/>
        <a:p>
          <a:endParaRPr lang="en-US"/>
        </a:p>
      </dgm:t>
    </dgm:pt>
    <dgm:pt modelId="{E211F1E4-0AB7-4AA0-8154-A13671BF5992}">
      <dgm:prSet/>
      <dgm:spPr/>
      <dgm:t>
        <a:bodyPr/>
        <a:lstStyle/>
        <a:p>
          <a:r>
            <a:rPr lang="en-US" dirty="0"/>
            <a:t>Difficult to gauge progress. </a:t>
          </a:r>
        </a:p>
      </dgm:t>
    </dgm:pt>
    <dgm:pt modelId="{701C86B0-DF10-4F70-B7CF-2012F6A514B9}" type="parTrans" cxnId="{5BB33025-C65A-421E-B495-E1E6E2F6F93C}">
      <dgm:prSet/>
      <dgm:spPr/>
      <dgm:t>
        <a:bodyPr/>
        <a:lstStyle/>
        <a:p>
          <a:endParaRPr lang="en-US"/>
        </a:p>
      </dgm:t>
    </dgm:pt>
    <dgm:pt modelId="{1AE587A3-C816-4377-B428-A370A45BE80E}" type="sibTrans" cxnId="{5BB33025-C65A-421E-B495-E1E6E2F6F93C}">
      <dgm:prSet/>
      <dgm:spPr/>
      <dgm:t>
        <a:bodyPr/>
        <a:lstStyle/>
        <a:p>
          <a:endParaRPr lang="en-US"/>
        </a:p>
      </dgm:t>
    </dgm:pt>
    <dgm:pt modelId="{C63BCD76-AFC8-4346-AB25-A1E93344DCB9}">
      <dgm:prSet/>
      <dgm:spPr/>
      <dgm:t>
        <a:bodyPr/>
        <a:lstStyle/>
        <a:p>
          <a:r>
            <a:rPr lang="en-US" dirty="0"/>
            <a:t>Product is not able to be demoed until towards the end. </a:t>
          </a:r>
        </a:p>
      </dgm:t>
    </dgm:pt>
    <dgm:pt modelId="{32F8C52A-7640-4DAD-8714-E0D2B10364BE}" type="sibTrans" cxnId="{F54C9049-2624-4450-B0EB-41813CAF8A69}">
      <dgm:prSet/>
      <dgm:spPr/>
      <dgm:t>
        <a:bodyPr/>
        <a:lstStyle/>
        <a:p>
          <a:endParaRPr lang="en-US"/>
        </a:p>
      </dgm:t>
    </dgm:pt>
    <dgm:pt modelId="{A518C454-749E-4AEC-87CC-80CCB33A307F}" type="parTrans" cxnId="{F54C9049-2624-4450-B0EB-41813CAF8A69}">
      <dgm:prSet/>
      <dgm:spPr/>
      <dgm:t>
        <a:bodyPr/>
        <a:lstStyle/>
        <a:p>
          <a:endParaRPr lang="en-US"/>
        </a:p>
      </dgm:t>
    </dgm:pt>
    <dgm:pt modelId="{CAE20587-4D50-4B6B-A17D-199722D630E2}">
      <dgm:prSet phldrT="[Text]"/>
      <dgm:spPr/>
      <dgm:t>
        <a:bodyPr/>
        <a:lstStyle/>
        <a:p>
          <a:r>
            <a:rPr lang="en-US" dirty="0"/>
            <a:t>Extremely Difficult to accommodate change. </a:t>
          </a:r>
        </a:p>
      </dgm:t>
    </dgm:pt>
    <dgm:pt modelId="{7656320D-CC13-4DD7-8A30-F9FDC84AC6F2}" type="sibTrans" cxnId="{D22C632F-8F8B-48FF-A898-48FD446A5F78}">
      <dgm:prSet/>
      <dgm:spPr/>
      <dgm:t>
        <a:bodyPr/>
        <a:lstStyle/>
        <a:p>
          <a:endParaRPr lang="en-US"/>
        </a:p>
      </dgm:t>
    </dgm:pt>
    <dgm:pt modelId="{6CEBC692-6F9A-47B4-948E-5AEB8FCFD251}" type="parTrans" cxnId="{D22C632F-8F8B-48FF-A898-48FD446A5F78}">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2" custScaleX="94308" custScaleY="100001"/>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custScaleX="98462">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BCC47199-CEE8-4F5C-AB1E-8B0D534A65F0}" type="pres">
      <dgm:prSet presAssocID="{A8888E90-AAE8-438B-BED7-8B864EC9D297}" presName="child" presStyleLbl="alignAccFollowNode1" presStyleIdx="1" presStyleCnt="10">
        <dgm:presLayoutVars>
          <dgm:chMax val="0"/>
          <dgm:bulletEnabled val="1"/>
        </dgm:presLayoutVars>
      </dgm:prSet>
      <dgm:spPr/>
    </dgm:pt>
    <dgm:pt modelId="{5949E0E6-F0DE-45E7-9A67-C81E88A6AF72}" type="pres">
      <dgm:prSet presAssocID="{5A1327FC-AF5D-488D-8044-9EF94510FAFA}" presName="sibTrans" presStyleLbl="sibTrans2D1" presStyleIdx="2" presStyleCnt="10"/>
      <dgm:spPr/>
    </dgm:pt>
    <dgm:pt modelId="{459BBFF8-CE50-41AE-9B5E-F6026BBE4F45}" type="pres">
      <dgm:prSet presAssocID="{C4FF5CFA-9CEF-4C34-984A-CC28F232798F}" presName="child" presStyleLbl="alignAccFollowNode1" presStyleIdx="2" presStyleCnt="10">
        <dgm:presLayoutVars>
          <dgm:chMax val="0"/>
          <dgm:bulletEnabled val="1"/>
        </dgm:presLayoutVars>
      </dgm:prSet>
      <dgm:spPr/>
    </dgm:pt>
    <dgm:pt modelId="{A65C4264-24F4-4122-844B-F5E582EC0111}" type="pres">
      <dgm:prSet presAssocID="{B551F8FA-E415-4EE1-BA68-D13E7D2E980B}" presName="sibTrans" presStyleLbl="sibTrans2D1" presStyleIdx="3" presStyleCnt="10"/>
      <dgm:spPr/>
    </dgm:pt>
    <dgm:pt modelId="{9A5E1799-26FB-4959-97AA-0FCC22761318}" type="pres">
      <dgm:prSet presAssocID="{F7CED298-1605-4B60-9FC8-0A4C25C5AA00}" presName="child" presStyleLbl="alignAccFollowNode1" presStyleIdx="3" presStyleCnt="10">
        <dgm:presLayoutVars>
          <dgm:chMax val="0"/>
          <dgm:bulletEnabled val="1"/>
        </dgm:presLayoutVars>
      </dgm:prSet>
      <dgm:spPr/>
    </dgm:pt>
    <dgm:pt modelId="{3FBD4BD3-B74D-4AAB-9295-AE19DCC50691}" type="pres">
      <dgm:prSet presAssocID="{1009FF03-5F93-449C-AF20-55447EEE50AB}" presName="sibTrans" presStyleLbl="sibTrans2D1" presStyleIdx="4" presStyleCnt="10"/>
      <dgm:spPr/>
    </dgm:pt>
    <dgm:pt modelId="{8C46515F-5745-4BFE-8634-C34D77574BE3}" type="pres">
      <dgm:prSet presAssocID="{87D09C77-9C5B-45C2-ACC9-ACEA66F18198}" presName="child" presStyleLbl="alignAccFollowNode1" presStyleIdx="4"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2" custScaleX="104154"/>
      <dgm:spPr/>
    </dgm:pt>
    <dgm:pt modelId="{C8CE6287-76AA-46C4-B478-0F9183DE6118}" type="pres">
      <dgm:prSet presAssocID="{F342D04F-4D11-41CC-AB66-36041A902B44}" presName="parTrans" presStyleLbl="sibTrans2D1" presStyleIdx="5" presStyleCnt="10"/>
      <dgm:spPr/>
    </dgm:pt>
    <dgm:pt modelId="{F7AA6D3E-BCE0-4C06-B101-080DA85DCB01}" type="pres">
      <dgm:prSet presAssocID="{5CBEC7DD-A25D-4956-9A65-6EA385F6FCB5}" presName="child" presStyleLbl="alignAccFollowNode1" presStyleIdx="5" presStyleCnt="10" custScaleY="100000">
        <dgm:presLayoutVars>
          <dgm:chMax val="0"/>
          <dgm:bulletEnabled val="1"/>
        </dgm:presLayoutVars>
      </dgm:prSet>
      <dgm:spPr/>
    </dgm:pt>
    <dgm:pt modelId="{DDA5CBC7-AA05-481A-A03A-3964C1BBBB5A}" type="pres">
      <dgm:prSet presAssocID="{BD0F67B1-39E4-45ED-9534-FB8F89E8EEF6}" presName="sibTrans" presStyleLbl="sibTrans2D1" presStyleIdx="6" presStyleCnt="10"/>
      <dgm:spPr/>
    </dgm:pt>
    <dgm:pt modelId="{73DBFA1A-3823-4209-9CD6-DBDD456F39FB}" type="pres">
      <dgm:prSet presAssocID="{33BF0E2A-2B00-40A5-832E-FC800DCA5982}" presName="child" presStyleLbl="alignAccFollowNode1" presStyleIdx="6" presStyleCnt="10">
        <dgm:presLayoutVars>
          <dgm:chMax val="0"/>
          <dgm:bulletEnabled val="1"/>
        </dgm:presLayoutVars>
      </dgm:prSet>
      <dgm:spPr/>
    </dgm:pt>
    <dgm:pt modelId="{E7F7C4A8-2F3A-49BA-B2E4-CF48FCA5D8D8}" type="pres">
      <dgm:prSet presAssocID="{E373698D-1356-47A7-A591-B72BFE77C3D1}" presName="sibTrans" presStyleLbl="sibTrans2D1" presStyleIdx="7" presStyleCnt="10"/>
      <dgm:spPr/>
    </dgm:pt>
    <dgm:pt modelId="{5C2200AE-D631-4F9F-9D59-95CE1A422656}" type="pres">
      <dgm:prSet presAssocID="{E211F1E4-0AB7-4AA0-8154-A13671BF5992}" presName="child" presStyleLbl="alignAccFollowNode1" presStyleIdx="7" presStyleCnt="10">
        <dgm:presLayoutVars>
          <dgm:chMax val="0"/>
          <dgm:bulletEnabled val="1"/>
        </dgm:presLayoutVars>
      </dgm:prSet>
      <dgm:spPr/>
    </dgm:pt>
    <dgm:pt modelId="{574E3E36-362F-409F-8266-3CF4029BFA27}" type="pres">
      <dgm:prSet presAssocID="{1AE587A3-C816-4377-B428-A370A45BE80E}" presName="sibTrans" presStyleLbl="sibTrans2D1" presStyleIdx="8" presStyleCnt="10"/>
      <dgm:spPr/>
    </dgm:pt>
    <dgm:pt modelId="{DCC7FBE9-1CAE-4D31-9770-3E958FBFBAF0}" type="pres">
      <dgm:prSet presAssocID="{C63BCD76-AFC8-4346-AB25-A1E93344DCB9}" presName="child" presStyleLbl="alignAccFollowNode1" presStyleIdx="8" presStyleCnt="10">
        <dgm:presLayoutVars>
          <dgm:chMax val="0"/>
          <dgm:bulletEnabled val="1"/>
        </dgm:presLayoutVars>
      </dgm:prSet>
      <dgm:spPr/>
    </dgm:pt>
    <dgm:pt modelId="{A33A1E7E-2D44-43D0-ACBF-216DDC74C51C}" type="pres">
      <dgm:prSet presAssocID="{32F8C52A-7640-4DAD-8714-E0D2B10364BE}" presName="sibTrans" presStyleLbl="sibTrans2D1" presStyleIdx="9" presStyleCnt="10"/>
      <dgm:spPr/>
    </dgm:pt>
    <dgm:pt modelId="{68423B8C-DD55-4C1A-86D3-87118415FFA7}" type="pres">
      <dgm:prSet presAssocID="{CAE20587-4D50-4B6B-A17D-199722D630E2}"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CB0AFF06-8C15-48E7-9C69-CD2CCFE1DE60}" type="presOf" srcId="{5A1327FC-AF5D-488D-8044-9EF94510FAFA}" destId="{5949E0E6-F0DE-45E7-9A67-C81E88A6AF72}"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5BB33025-C65A-421E-B495-E1E6E2F6F93C}" srcId="{41E3B52E-71B8-4BD0-B1ED-D051FFB12506}" destId="{E211F1E4-0AB7-4AA0-8154-A13671BF5992}" srcOrd="2" destOrd="0" parTransId="{701C86B0-DF10-4F70-B7CF-2012F6A514B9}" sibTransId="{1AE587A3-C816-4377-B428-A370A45BE80E}"/>
    <dgm:cxn modelId="{206D6826-92C5-4EEE-A28E-254E966FF0A0}" srcId="{516A4DDC-76BD-494E-B503-625555CCBC4A}" destId="{F7CED298-1605-4B60-9FC8-0A4C25C5AA00}" srcOrd="3" destOrd="0" parTransId="{618E2D9E-4CAE-48D5-9A0F-94DAE74A2D69}" sibTransId="{1009FF03-5F93-449C-AF20-55447EEE50AB}"/>
    <dgm:cxn modelId="{D22C632F-8F8B-48FF-A898-48FD446A5F78}" srcId="{41E3B52E-71B8-4BD0-B1ED-D051FFB12506}" destId="{CAE20587-4D50-4B6B-A17D-199722D630E2}" srcOrd="4"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A8CA875E-DE30-4F03-8305-AB07E66D71F2}" type="presOf" srcId="{1AE587A3-C816-4377-B428-A370A45BE80E}" destId="{574E3E36-362F-409F-8266-3CF4029BFA27}" srcOrd="0" destOrd="0" presId="urn:microsoft.com/office/officeart/2005/8/layout/lProcess1"/>
    <dgm:cxn modelId="{A25A9047-CA36-478A-8F9F-39B1E6DA79B5}" type="presOf" srcId="{32F8C52A-7640-4DAD-8714-E0D2B10364BE}" destId="{A33A1E7E-2D44-43D0-ACBF-216DDC74C51C}" srcOrd="0" destOrd="0" presId="urn:microsoft.com/office/officeart/2005/8/layout/lProcess1"/>
    <dgm:cxn modelId="{F54C9049-2624-4450-B0EB-41813CAF8A69}" srcId="{41E3B52E-71B8-4BD0-B1ED-D051FFB12506}" destId="{C63BCD76-AFC8-4346-AB25-A1E93344DCB9}" srcOrd="3" destOrd="0" parTransId="{A518C454-749E-4AEC-87CC-80CCB33A307F}" sibTransId="{32F8C52A-7640-4DAD-8714-E0D2B10364BE}"/>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D3D3BF58-1E08-4485-9AD5-AFECBAC87989}" type="presOf" srcId="{A8888E90-AAE8-438B-BED7-8B864EC9D297}" destId="{BCC47199-CEE8-4F5C-AB1E-8B0D534A65F0}" srcOrd="0" destOrd="0" presId="urn:microsoft.com/office/officeart/2005/8/layout/lProcess1"/>
    <dgm:cxn modelId="{542EFA5A-B279-4120-B9BA-FE4ABDE4AFDD}" srcId="{516A4DDC-76BD-494E-B503-625555CCBC4A}" destId="{87D09C77-9C5B-45C2-ACC9-ACEA66F18198}" srcOrd="4" destOrd="0" parTransId="{A7A65ADC-DB8A-4F76-8458-BC8354307C90}" sibTransId="{8234610D-6FEE-4546-99B0-60EDB0B3BAEC}"/>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9C706988-580C-4829-94E8-BE4491FF0228}" type="presOf" srcId="{995C4470-49EF-4BD9-B00A-AD612181AB58}" destId="{1B1F80F4-E9A5-4A99-A630-6548067B7CB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DCC30FA9-3460-47FF-93FD-730C14153906}" type="presOf" srcId="{C63BCD76-AFC8-4346-AB25-A1E93344DCB9}" destId="{DCC7FBE9-1CAE-4D31-9770-3E958FBFBAF0}"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6951F6B6-BA98-4851-8961-5F20EE41AC02}" type="presOf" srcId="{E211F1E4-0AB7-4AA0-8154-A13671BF5992}" destId="{5C2200AE-D631-4F9F-9D59-95CE1A422656}" srcOrd="0" destOrd="0" presId="urn:microsoft.com/office/officeart/2005/8/layout/lProcess1"/>
    <dgm:cxn modelId="{131251B7-271D-4BED-B79A-5315DAE9B9F7}" srcId="{516A4DDC-76BD-494E-B503-625555CCBC4A}" destId="{A8888E90-AAE8-438B-BED7-8B864EC9D297}" srcOrd="1" destOrd="0" parTransId="{6F8DB726-78BB-4ABF-8D81-6A8CE21BC414}" sibTransId="{5A1327FC-AF5D-488D-8044-9EF94510FAFA}"/>
    <dgm:cxn modelId="{541426C5-B997-49AC-A1CD-ABBC86A85301}" type="presOf" srcId="{BD0F67B1-39E4-45ED-9534-FB8F89E8EEF6}" destId="{DDA5CBC7-AA05-481A-A03A-3964C1BBBB5A}"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2"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92D69573-158B-4EE0-8DCF-80FE56EEF115}" type="presParOf" srcId="{B1443ED3-5E34-456D-8CD9-88B600EDA95F}" destId="{BCC47199-CEE8-4F5C-AB1E-8B0D534A65F0}" srcOrd="4" destOrd="0" presId="urn:microsoft.com/office/officeart/2005/8/layout/lProcess1"/>
    <dgm:cxn modelId="{E22C616D-693B-4BA0-9EC0-1544014E4B62}" type="presParOf" srcId="{B1443ED3-5E34-456D-8CD9-88B600EDA95F}" destId="{5949E0E6-F0DE-45E7-9A67-C81E88A6AF72}" srcOrd="5" destOrd="0" presId="urn:microsoft.com/office/officeart/2005/8/layout/lProcess1"/>
    <dgm:cxn modelId="{A41D2E3D-00B4-4319-9EE2-BB46636841C7}" type="presParOf" srcId="{B1443ED3-5E34-456D-8CD9-88B600EDA95F}" destId="{459BBFF8-CE50-41AE-9B5E-F6026BBE4F45}" srcOrd="6" destOrd="0" presId="urn:microsoft.com/office/officeart/2005/8/layout/lProcess1"/>
    <dgm:cxn modelId="{3CE06A48-5A5D-4BBC-B425-6226E021C55D}" type="presParOf" srcId="{B1443ED3-5E34-456D-8CD9-88B600EDA95F}" destId="{A65C4264-24F4-4122-844B-F5E582EC0111}" srcOrd="7" destOrd="0" presId="urn:microsoft.com/office/officeart/2005/8/layout/lProcess1"/>
    <dgm:cxn modelId="{6613DF6A-79D3-4CE9-BE2D-B462A36258D7}" type="presParOf" srcId="{B1443ED3-5E34-456D-8CD9-88B600EDA95F}" destId="{9A5E1799-26FB-4959-97AA-0FCC22761318}" srcOrd="8" destOrd="0" presId="urn:microsoft.com/office/officeart/2005/8/layout/lProcess1"/>
    <dgm:cxn modelId="{26DAC11A-895E-4844-A639-122E5BAA12C2}" type="presParOf" srcId="{B1443ED3-5E34-456D-8CD9-88B600EDA95F}" destId="{3FBD4BD3-B74D-4AAB-9295-AE19DCC50691}" srcOrd="9" destOrd="0" presId="urn:microsoft.com/office/officeart/2005/8/layout/lProcess1"/>
    <dgm:cxn modelId="{357EE53C-3487-4903-B62D-757AEA84453B}" type="presParOf" srcId="{B1443ED3-5E34-456D-8CD9-88B600EDA95F}" destId="{8C46515F-5745-4BFE-8634-C34D77574BE3}" srcOrd="10"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9E20EEBE-1457-40D8-9F04-D6804E99FE7B}" type="presParOf" srcId="{734C3A16-72FA-42CA-BF15-F44513245016}" destId="{5C2200AE-D631-4F9F-9D59-95CE1A422656}" srcOrd="6" destOrd="0" presId="urn:microsoft.com/office/officeart/2005/8/layout/lProcess1"/>
    <dgm:cxn modelId="{403AC651-A859-4AF2-8062-FBFABFA55CA1}" type="presParOf" srcId="{734C3A16-72FA-42CA-BF15-F44513245016}" destId="{574E3E36-362F-409F-8266-3CF4029BFA27}" srcOrd="7" destOrd="0" presId="urn:microsoft.com/office/officeart/2005/8/layout/lProcess1"/>
    <dgm:cxn modelId="{98B008C3-A55C-47A4-BAD3-F751E356E84E}" type="presParOf" srcId="{734C3A16-72FA-42CA-BF15-F44513245016}" destId="{DCC7FBE9-1CAE-4D31-9770-3E958FBFBAF0}" srcOrd="8" destOrd="0" presId="urn:microsoft.com/office/officeart/2005/8/layout/lProcess1"/>
    <dgm:cxn modelId="{2CFECC47-EFB1-4BCC-805D-46F52F528E6B}" type="presParOf" srcId="{734C3A16-72FA-42CA-BF15-F44513245016}" destId="{A33A1E7E-2D44-43D0-ACBF-216DDC74C51C}" srcOrd="9" destOrd="0" presId="urn:microsoft.com/office/officeart/2005/8/layout/lProcess1"/>
    <dgm:cxn modelId="{35CDA84A-A070-48A2-86D3-246382CBFE34}" type="presParOf" srcId="{734C3A16-72FA-42CA-BF15-F44513245016}" destId="{68423B8C-DD55-4C1A-86D3-87118415FFA7}" srcOrd="1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Advantages:</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Disadvantages: </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Promotes teamwork and cross-training.</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5CBEC7DD-A25D-4956-9A65-6EA385F6FCB5}">
      <dgm:prSet phldrT="[Text]"/>
      <dgm:spPr/>
      <dgm:t>
        <a:bodyPr/>
        <a:lstStyle/>
        <a:p>
          <a:r>
            <a:rPr lang="en-US" dirty="0"/>
            <a:t>Relies heavily on customer interaction. </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Not suitable for complex dependencies. </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A8888E90-AAE8-438B-BED7-8B864EC9D297}">
      <dgm:prSet/>
      <dgm:spPr/>
      <dgm:t>
        <a:bodyPr/>
        <a:lstStyle/>
        <a:p>
          <a:r>
            <a:rPr lang="en-US" dirty="0"/>
            <a:t>Able to demo working portions of the project to stake holders. </a:t>
          </a:r>
        </a:p>
      </dgm:t>
    </dgm:pt>
    <dgm:pt modelId="{6F8DB726-78BB-4ABF-8D81-6A8CE21BC414}" type="parTrans" cxnId="{131251B7-271D-4BED-B79A-5315DAE9B9F7}">
      <dgm:prSet/>
      <dgm:spPr/>
      <dgm:t>
        <a:bodyPr/>
        <a:lstStyle/>
        <a:p>
          <a:endParaRPr lang="en-US"/>
        </a:p>
      </dgm:t>
    </dgm:pt>
    <dgm:pt modelId="{5A1327FC-AF5D-488D-8044-9EF94510FAFA}" type="sibTrans" cxnId="{131251B7-271D-4BED-B79A-5315DAE9B9F7}">
      <dgm:prSet/>
      <dgm:spPr/>
      <dgm:t>
        <a:bodyPr/>
        <a:lstStyle/>
        <a:p>
          <a:endParaRPr lang="en-US"/>
        </a:p>
      </dgm:t>
    </dgm:pt>
    <dgm:pt modelId="{C4FF5CFA-9CEF-4C34-984A-CC28F232798F}">
      <dgm:prSet phldrT="[Text]"/>
      <dgm:spPr/>
      <dgm:t>
        <a:bodyPr/>
        <a:lstStyle/>
        <a:p>
          <a:r>
            <a:rPr lang="en-US" dirty="0"/>
            <a:t>Suitable for changing requirements. </a:t>
          </a:r>
        </a:p>
      </dgm:t>
    </dgm:pt>
    <dgm:pt modelId="{B551F8FA-E415-4EE1-BA68-D13E7D2E980B}" type="sibTrans" cxnId="{710659EC-6706-425F-81BB-5F1E070F7D4D}">
      <dgm:prSet/>
      <dgm:spPr/>
      <dgm:t>
        <a:bodyPr/>
        <a:lstStyle/>
        <a:p>
          <a:endParaRPr lang="en-US"/>
        </a:p>
      </dgm:t>
    </dgm:pt>
    <dgm:pt modelId="{92813948-C227-4EB2-8530-43003E3CB375}" type="parTrans" cxnId="{710659EC-6706-425F-81BB-5F1E070F7D4D}">
      <dgm:prSet/>
      <dgm:spPr/>
      <dgm:t>
        <a:bodyPr/>
        <a:lstStyle/>
        <a:p>
          <a:endParaRPr lang="en-US"/>
        </a:p>
      </dgm:t>
    </dgm:pt>
    <dgm:pt modelId="{F7CED298-1605-4B60-9FC8-0A4C25C5AA00}">
      <dgm:prSet phldrT="[Text]"/>
      <dgm:spPr/>
      <dgm:t>
        <a:bodyPr/>
        <a:lstStyle/>
        <a:p>
          <a:r>
            <a:rPr lang="en-US" dirty="0"/>
            <a:t>Can facilitate stakeholder requests and input.</a:t>
          </a:r>
        </a:p>
      </dgm:t>
    </dgm:pt>
    <dgm:pt modelId="{1009FF03-5F93-449C-AF20-55447EEE50AB}" type="sibTrans" cxnId="{206D6826-92C5-4EEE-A28E-254E966FF0A0}">
      <dgm:prSet/>
      <dgm:spPr/>
      <dgm:t>
        <a:bodyPr/>
        <a:lstStyle/>
        <a:p>
          <a:endParaRPr lang="en-US"/>
        </a:p>
      </dgm:t>
    </dgm:pt>
    <dgm:pt modelId="{618E2D9E-4CAE-48D5-9A0F-94DAE74A2D69}" type="parTrans" cxnId="{206D6826-92C5-4EEE-A28E-254E966FF0A0}">
      <dgm:prSet/>
      <dgm:spPr/>
      <dgm:t>
        <a:bodyPr/>
        <a:lstStyle/>
        <a:p>
          <a:endParaRPr lang="en-US"/>
        </a:p>
      </dgm:t>
    </dgm:pt>
    <dgm:pt modelId="{87D09C77-9C5B-45C2-ACC9-ACEA66F18198}">
      <dgm:prSet phldrT="[Text]"/>
      <dgm:spPr/>
      <dgm:t>
        <a:bodyPr/>
        <a:lstStyle/>
        <a:p>
          <a:r>
            <a:rPr lang="en-US" dirty="0"/>
            <a:t>Works well with complex projects. </a:t>
          </a:r>
        </a:p>
      </dgm:t>
    </dgm:pt>
    <dgm:pt modelId="{8234610D-6FEE-4546-99B0-60EDB0B3BAEC}" type="sibTrans" cxnId="{542EFA5A-B279-4120-B9BA-FE4ABDE4AFDD}">
      <dgm:prSet/>
      <dgm:spPr/>
      <dgm:t>
        <a:bodyPr/>
        <a:lstStyle/>
        <a:p>
          <a:endParaRPr lang="en-US"/>
        </a:p>
      </dgm:t>
    </dgm:pt>
    <dgm:pt modelId="{A7A65ADC-DB8A-4F76-8458-BC8354307C90}" type="parTrans" cxnId="{542EFA5A-B279-4120-B9BA-FE4ABDE4AFDD}">
      <dgm:prSet/>
      <dgm:spPr/>
      <dgm:t>
        <a:bodyPr/>
        <a:lstStyle/>
        <a:p>
          <a:endParaRPr lang="en-US"/>
        </a:p>
      </dgm:t>
    </dgm:pt>
    <dgm:pt modelId="{E211F1E4-0AB7-4AA0-8154-A13671BF5992}">
      <dgm:prSet/>
      <dgm:spPr/>
      <dgm:t>
        <a:bodyPr/>
        <a:lstStyle/>
        <a:p>
          <a:r>
            <a:rPr lang="en-US" dirty="0"/>
            <a:t>Not</a:t>
          </a:r>
          <a:r>
            <a:rPr lang="en-US" baseline="0" dirty="0"/>
            <a:t> suitable for small projects.</a:t>
          </a:r>
          <a:endParaRPr lang="en-US" dirty="0"/>
        </a:p>
      </dgm:t>
    </dgm:pt>
    <dgm:pt modelId="{701C86B0-DF10-4F70-B7CF-2012F6A514B9}" type="parTrans" cxnId="{5BB33025-C65A-421E-B495-E1E6E2F6F93C}">
      <dgm:prSet/>
      <dgm:spPr/>
      <dgm:t>
        <a:bodyPr/>
        <a:lstStyle/>
        <a:p>
          <a:endParaRPr lang="en-US"/>
        </a:p>
      </dgm:t>
    </dgm:pt>
    <dgm:pt modelId="{1AE587A3-C816-4377-B428-A370A45BE80E}" type="sibTrans" cxnId="{5BB33025-C65A-421E-B495-E1E6E2F6F93C}">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2" custScaleX="94308" custScaleY="100001"/>
      <dgm:spPr/>
    </dgm:pt>
    <dgm:pt modelId="{1B1F80F4-E9A5-4A99-A630-6548067B7CB5}" type="pres">
      <dgm:prSet presAssocID="{995C4470-49EF-4BD9-B00A-AD612181AB58}" presName="parTrans" presStyleLbl="sibTrans2D1" presStyleIdx="0" presStyleCnt="8"/>
      <dgm:spPr/>
    </dgm:pt>
    <dgm:pt modelId="{85447532-8740-4202-B6A5-AE63748B9291}" type="pres">
      <dgm:prSet presAssocID="{CD410504-9F7F-47AE-B46E-CE985680360F}" presName="child" presStyleLbl="alignAccFollowNode1" presStyleIdx="0" presStyleCnt="8" custScaleX="98462">
        <dgm:presLayoutVars>
          <dgm:chMax val="0"/>
          <dgm:bulletEnabled val="1"/>
        </dgm:presLayoutVars>
      </dgm:prSet>
      <dgm:spPr/>
    </dgm:pt>
    <dgm:pt modelId="{7CAEA63C-96B5-40D4-900F-409598FDB0C1}" type="pres">
      <dgm:prSet presAssocID="{2B847D36-6E88-4DD3-AABD-579C99426233}" presName="sibTrans" presStyleLbl="sibTrans2D1" presStyleIdx="1" presStyleCnt="8"/>
      <dgm:spPr/>
    </dgm:pt>
    <dgm:pt modelId="{BCC47199-CEE8-4F5C-AB1E-8B0D534A65F0}" type="pres">
      <dgm:prSet presAssocID="{A8888E90-AAE8-438B-BED7-8B864EC9D297}" presName="child" presStyleLbl="alignAccFollowNode1" presStyleIdx="1" presStyleCnt="8">
        <dgm:presLayoutVars>
          <dgm:chMax val="0"/>
          <dgm:bulletEnabled val="1"/>
        </dgm:presLayoutVars>
      </dgm:prSet>
      <dgm:spPr/>
    </dgm:pt>
    <dgm:pt modelId="{5949E0E6-F0DE-45E7-9A67-C81E88A6AF72}" type="pres">
      <dgm:prSet presAssocID="{5A1327FC-AF5D-488D-8044-9EF94510FAFA}" presName="sibTrans" presStyleLbl="sibTrans2D1" presStyleIdx="2" presStyleCnt="8"/>
      <dgm:spPr/>
    </dgm:pt>
    <dgm:pt modelId="{459BBFF8-CE50-41AE-9B5E-F6026BBE4F45}" type="pres">
      <dgm:prSet presAssocID="{C4FF5CFA-9CEF-4C34-984A-CC28F232798F}" presName="child" presStyleLbl="alignAccFollowNode1" presStyleIdx="2" presStyleCnt="8">
        <dgm:presLayoutVars>
          <dgm:chMax val="0"/>
          <dgm:bulletEnabled val="1"/>
        </dgm:presLayoutVars>
      </dgm:prSet>
      <dgm:spPr/>
    </dgm:pt>
    <dgm:pt modelId="{A65C4264-24F4-4122-844B-F5E582EC0111}" type="pres">
      <dgm:prSet presAssocID="{B551F8FA-E415-4EE1-BA68-D13E7D2E980B}" presName="sibTrans" presStyleLbl="sibTrans2D1" presStyleIdx="3" presStyleCnt="8"/>
      <dgm:spPr/>
    </dgm:pt>
    <dgm:pt modelId="{9A5E1799-26FB-4959-97AA-0FCC22761318}" type="pres">
      <dgm:prSet presAssocID="{F7CED298-1605-4B60-9FC8-0A4C25C5AA00}" presName="child" presStyleLbl="alignAccFollowNode1" presStyleIdx="3" presStyleCnt="8">
        <dgm:presLayoutVars>
          <dgm:chMax val="0"/>
          <dgm:bulletEnabled val="1"/>
        </dgm:presLayoutVars>
      </dgm:prSet>
      <dgm:spPr/>
    </dgm:pt>
    <dgm:pt modelId="{3FBD4BD3-B74D-4AAB-9295-AE19DCC50691}" type="pres">
      <dgm:prSet presAssocID="{1009FF03-5F93-449C-AF20-55447EEE50AB}" presName="sibTrans" presStyleLbl="sibTrans2D1" presStyleIdx="4" presStyleCnt="8"/>
      <dgm:spPr/>
    </dgm:pt>
    <dgm:pt modelId="{8C46515F-5745-4BFE-8634-C34D77574BE3}" type="pres">
      <dgm:prSet presAssocID="{87D09C77-9C5B-45C2-ACC9-ACEA66F18198}" presName="child" presStyleLbl="alignAccFollowNode1" presStyleIdx="4" presStyleCnt="8">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2" custScaleX="104154"/>
      <dgm:spPr/>
    </dgm:pt>
    <dgm:pt modelId="{C8CE6287-76AA-46C4-B478-0F9183DE6118}" type="pres">
      <dgm:prSet presAssocID="{F342D04F-4D11-41CC-AB66-36041A902B44}" presName="parTrans" presStyleLbl="sibTrans2D1" presStyleIdx="5" presStyleCnt="8"/>
      <dgm:spPr/>
    </dgm:pt>
    <dgm:pt modelId="{F7AA6D3E-BCE0-4C06-B101-080DA85DCB01}" type="pres">
      <dgm:prSet presAssocID="{5CBEC7DD-A25D-4956-9A65-6EA385F6FCB5}" presName="child" presStyleLbl="alignAccFollowNode1" presStyleIdx="5" presStyleCnt="8" custScaleY="100000">
        <dgm:presLayoutVars>
          <dgm:chMax val="0"/>
          <dgm:bulletEnabled val="1"/>
        </dgm:presLayoutVars>
      </dgm:prSet>
      <dgm:spPr/>
    </dgm:pt>
    <dgm:pt modelId="{DDA5CBC7-AA05-481A-A03A-3964C1BBBB5A}" type="pres">
      <dgm:prSet presAssocID="{BD0F67B1-39E4-45ED-9534-FB8F89E8EEF6}" presName="sibTrans" presStyleLbl="sibTrans2D1" presStyleIdx="6" presStyleCnt="8"/>
      <dgm:spPr/>
    </dgm:pt>
    <dgm:pt modelId="{73DBFA1A-3823-4209-9CD6-DBDD456F39FB}" type="pres">
      <dgm:prSet presAssocID="{33BF0E2A-2B00-40A5-832E-FC800DCA5982}" presName="child" presStyleLbl="alignAccFollowNode1" presStyleIdx="6" presStyleCnt="8">
        <dgm:presLayoutVars>
          <dgm:chMax val="0"/>
          <dgm:bulletEnabled val="1"/>
        </dgm:presLayoutVars>
      </dgm:prSet>
      <dgm:spPr/>
    </dgm:pt>
    <dgm:pt modelId="{E7F7C4A8-2F3A-49BA-B2E4-CF48FCA5D8D8}" type="pres">
      <dgm:prSet presAssocID="{E373698D-1356-47A7-A591-B72BFE77C3D1}" presName="sibTrans" presStyleLbl="sibTrans2D1" presStyleIdx="7" presStyleCnt="8"/>
      <dgm:spPr/>
    </dgm:pt>
    <dgm:pt modelId="{5C2200AE-D631-4F9F-9D59-95CE1A422656}" type="pres">
      <dgm:prSet presAssocID="{E211F1E4-0AB7-4AA0-8154-A13671BF5992}" presName="child" presStyleLbl="alignAccFollowNode1" presStyleIdx="7" presStyleCnt="8">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CB0AFF06-8C15-48E7-9C69-CD2CCFE1DE60}" type="presOf" srcId="{5A1327FC-AF5D-488D-8044-9EF94510FAFA}" destId="{5949E0E6-F0DE-45E7-9A67-C81E88A6AF72}"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5BB33025-C65A-421E-B495-E1E6E2F6F93C}" srcId="{41E3B52E-71B8-4BD0-B1ED-D051FFB12506}" destId="{E211F1E4-0AB7-4AA0-8154-A13671BF5992}" srcOrd="2" destOrd="0" parTransId="{701C86B0-DF10-4F70-B7CF-2012F6A514B9}" sibTransId="{1AE587A3-C816-4377-B428-A370A45BE80E}"/>
    <dgm:cxn modelId="{206D6826-92C5-4EEE-A28E-254E966FF0A0}" srcId="{516A4DDC-76BD-494E-B503-625555CCBC4A}" destId="{F7CED298-1605-4B60-9FC8-0A4C25C5AA00}" srcOrd="3" destOrd="0" parTransId="{618E2D9E-4CAE-48D5-9A0F-94DAE74A2D69}" sibTransId="{1009FF03-5F93-449C-AF20-55447EEE50AB}"/>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D3D3BF58-1E08-4485-9AD5-AFECBAC87989}" type="presOf" srcId="{A8888E90-AAE8-438B-BED7-8B864EC9D297}" destId="{BCC47199-CEE8-4F5C-AB1E-8B0D534A65F0}" srcOrd="0" destOrd="0" presId="urn:microsoft.com/office/officeart/2005/8/layout/lProcess1"/>
    <dgm:cxn modelId="{542EFA5A-B279-4120-B9BA-FE4ABDE4AFDD}" srcId="{516A4DDC-76BD-494E-B503-625555CCBC4A}" destId="{87D09C77-9C5B-45C2-ACC9-ACEA66F18198}" srcOrd="4" destOrd="0" parTransId="{A7A65ADC-DB8A-4F76-8458-BC8354307C90}" sibTransId="{8234610D-6FEE-4546-99B0-60EDB0B3BAEC}"/>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9C706988-580C-4829-94E8-BE4491FF0228}" type="presOf" srcId="{995C4470-49EF-4BD9-B00A-AD612181AB58}" destId="{1B1F80F4-E9A5-4A99-A630-6548067B7CB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6951F6B6-BA98-4851-8961-5F20EE41AC02}" type="presOf" srcId="{E211F1E4-0AB7-4AA0-8154-A13671BF5992}" destId="{5C2200AE-D631-4F9F-9D59-95CE1A422656}" srcOrd="0" destOrd="0" presId="urn:microsoft.com/office/officeart/2005/8/layout/lProcess1"/>
    <dgm:cxn modelId="{131251B7-271D-4BED-B79A-5315DAE9B9F7}" srcId="{516A4DDC-76BD-494E-B503-625555CCBC4A}" destId="{A8888E90-AAE8-438B-BED7-8B864EC9D297}" srcOrd="1" destOrd="0" parTransId="{6F8DB726-78BB-4ABF-8D81-6A8CE21BC414}" sibTransId="{5A1327FC-AF5D-488D-8044-9EF94510FAFA}"/>
    <dgm:cxn modelId="{541426C5-B997-49AC-A1CD-ABBC86A85301}" type="presOf" srcId="{BD0F67B1-39E4-45ED-9534-FB8F89E8EEF6}" destId="{DDA5CBC7-AA05-481A-A03A-3964C1BBBB5A}"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2" destOrd="0" parTransId="{92813948-C227-4EB2-8530-43003E3CB375}" sibTransId="{B551F8FA-E415-4EE1-BA68-D13E7D2E980B}"/>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92D69573-158B-4EE0-8DCF-80FE56EEF115}" type="presParOf" srcId="{B1443ED3-5E34-456D-8CD9-88B600EDA95F}" destId="{BCC47199-CEE8-4F5C-AB1E-8B0D534A65F0}" srcOrd="4" destOrd="0" presId="urn:microsoft.com/office/officeart/2005/8/layout/lProcess1"/>
    <dgm:cxn modelId="{E22C616D-693B-4BA0-9EC0-1544014E4B62}" type="presParOf" srcId="{B1443ED3-5E34-456D-8CD9-88B600EDA95F}" destId="{5949E0E6-F0DE-45E7-9A67-C81E88A6AF72}" srcOrd="5" destOrd="0" presId="urn:microsoft.com/office/officeart/2005/8/layout/lProcess1"/>
    <dgm:cxn modelId="{A41D2E3D-00B4-4319-9EE2-BB46636841C7}" type="presParOf" srcId="{B1443ED3-5E34-456D-8CD9-88B600EDA95F}" destId="{459BBFF8-CE50-41AE-9B5E-F6026BBE4F45}" srcOrd="6" destOrd="0" presId="urn:microsoft.com/office/officeart/2005/8/layout/lProcess1"/>
    <dgm:cxn modelId="{3CE06A48-5A5D-4BBC-B425-6226E021C55D}" type="presParOf" srcId="{B1443ED3-5E34-456D-8CD9-88B600EDA95F}" destId="{A65C4264-24F4-4122-844B-F5E582EC0111}" srcOrd="7" destOrd="0" presId="urn:microsoft.com/office/officeart/2005/8/layout/lProcess1"/>
    <dgm:cxn modelId="{6613DF6A-79D3-4CE9-BE2D-B462A36258D7}" type="presParOf" srcId="{B1443ED3-5E34-456D-8CD9-88B600EDA95F}" destId="{9A5E1799-26FB-4959-97AA-0FCC22761318}" srcOrd="8" destOrd="0" presId="urn:microsoft.com/office/officeart/2005/8/layout/lProcess1"/>
    <dgm:cxn modelId="{26DAC11A-895E-4844-A639-122E5BAA12C2}" type="presParOf" srcId="{B1443ED3-5E34-456D-8CD9-88B600EDA95F}" destId="{3FBD4BD3-B74D-4AAB-9295-AE19DCC50691}" srcOrd="9" destOrd="0" presId="urn:microsoft.com/office/officeart/2005/8/layout/lProcess1"/>
    <dgm:cxn modelId="{357EE53C-3487-4903-B62D-757AEA84453B}" type="presParOf" srcId="{B1443ED3-5E34-456D-8CD9-88B600EDA95F}" destId="{8C46515F-5745-4BFE-8634-C34D77574BE3}" srcOrd="10"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9E20EEBE-1457-40D8-9F04-D6804E99FE7B}" type="presParOf" srcId="{734C3A16-72FA-42CA-BF15-F44513245016}" destId="{5C2200AE-D631-4F9F-9D59-95CE1A422656}" srcOrd="6"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935176" y="2415"/>
          <a:ext cx="2408523" cy="63847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Advantages:</a:t>
          </a:r>
        </a:p>
      </dsp:txBody>
      <dsp:txXfrm>
        <a:off x="1953876" y="21115"/>
        <a:ext cx="2371123" cy="601079"/>
      </dsp:txXfrm>
    </dsp:sp>
    <dsp:sp modelId="{1B1F80F4-E9A5-4A99-A630-6548067B7CB5}">
      <dsp:nvSpPr>
        <dsp:cNvPr id="0" name=""/>
        <dsp:cNvSpPr/>
      </dsp:nvSpPr>
      <dsp:spPr>
        <a:xfrm rot="5400000">
          <a:off x="3083571" y="696760"/>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882132" y="864359"/>
          <a:ext cx="2514611"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Easy to manage.</a:t>
          </a:r>
        </a:p>
      </dsp:txBody>
      <dsp:txXfrm>
        <a:off x="1900832" y="883059"/>
        <a:ext cx="2477211" cy="601072"/>
      </dsp:txXfrm>
    </dsp:sp>
    <dsp:sp modelId="{7CAEA63C-96B5-40D4-900F-409598FDB0C1}">
      <dsp:nvSpPr>
        <dsp:cNvPr id="0" name=""/>
        <dsp:cNvSpPr/>
      </dsp:nvSpPr>
      <dsp:spPr>
        <a:xfrm rot="5400000">
          <a:off x="3083571" y="1558698"/>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C47199-CEE8-4F5C-AB1E-8B0D534A65F0}">
      <dsp:nvSpPr>
        <dsp:cNvPr id="0" name=""/>
        <dsp:cNvSpPr/>
      </dsp:nvSpPr>
      <dsp:spPr>
        <a:xfrm>
          <a:off x="1862492" y="1726297"/>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Simple and easy to understand and implement.</a:t>
          </a:r>
        </a:p>
      </dsp:txBody>
      <dsp:txXfrm>
        <a:off x="1881192" y="1744997"/>
        <a:ext cx="2516490" cy="601072"/>
      </dsp:txXfrm>
    </dsp:sp>
    <dsp:sp modelId="{5949E0E6-F0DE-45E7-9A67-C81E88A6AF72}">
      <dsp:nvSpPr>
        <dsp:cNvPr id="0" name=""/>
        <dsp:cNvSpPr/>
      </dsp:nvSpPr>
      <dsp:spPr>
        <a:xfrm rot="5400000">
          <a:off x="3083571" y="2420636"/>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862492" y="2588235"/>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Clearly defined stages. </a:t>
          </a:r>
        </a:p>
      </dsp:txBody>
      <dsp:txXfrm>
        <a:off x="1881192" y="2606935"/>
        <a:ext cx="2516490" cy="601072"/>
      </dsp:txXfrm>
    </dsp:sp>
    <dsp:sp modelId="{A65C4264-24F4-4122-844B-F5E582EC0111}">
      <dsp:nvSpPr>
        <dsp:cNvPr id="0" name=""/>
        <dsp:cNvSpPr/>
      </dsp:nvSpPr>
      <dsp:spPr>
        <a:xfrm rot="5400000">
          <a:off x="3083571" y="3282574"/>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862492" y="3450173"/>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Easy to delegate tasks.</a:t>
          </a:r>
        </a:p>
      </dsp:txBody>
      <dsp:txXfrm>
        <a:off x="1881192" y="3468873"/>
        <a:ext cx="2516490" cy="601072"/>
      </dsp:txXfrm>
    </dsp:sp>
    <dsp:sp modelId="{3FBD4BD3-B74D-4AAB-9295-AE19DCC50691}">
      <dsp:nvSpPr>
        <dsp:cNvPr id="0" name=""/>
        <dsp:cNvSpPr/>
      </dsp:nvSpPr>
      <dsp:spPr>
        <a:xfrm rot="5400000">
          <a:off x="3083571" y="4144513"/>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862492" y="4312112"/>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Works well with small, well-defined projects.</a:t>
          </a:r>
        </a:p>
      </dsp:txBody>
      <dsp:txXfrm>
        <a:off x="1881192" y="4330812"/>
        <a:ext cx="2516490" cy="601072"/>
      </dsp:txXfrm>
    </dsp:sp>
    <dsp:sp modelId="{09ADE9CE-20B7-4A4E-BED6-D56E4ED1D855}">
      <dsp:nvSpPr>
        <dsp:cNvPr id="0" name=""/>
        <dsp:cNvSpPr/>
      </dsp:nvSpPr>
      <dsp:spPr>
        <a:xfrm>
          <a:off x="4773928" y="2415"/>
          <a:ext cx="2659979" cy="6384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Disadvantages: </a:t>
          </a:r>
        </a:p>
      </dsp:txBody>
      <dsp:txXfrm>
        <a:off x="4792628" y="21115"/>
        <a:ext cx="2622579" cy="601072"/>
      </dsp:txXfrm>
    </dsp:sp>
    <dsp:sp modelId="{C8CE6287-76AA-46C4-B478-0F9183DE6118}">
      <dsp:nvSpPr>
        <dsp:cNvPr id="0" name=""/>
        <dsp:cNvSpPr/>
      </dsp:nvSpPr>
      <dsp:spPr>
        <a:xfrm rot="5400000">
          <a:off x="6048051" y="696754"/>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4826972" y="864353"/>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Does not work well for large, complex projects.</a:t>
          </a:r>
        </a:p>
      </dsp:txBody>
      <dsp:txXfrm>
        <a:off x="4845672" y="883053"/>
        <a:ext cx="2516490" cy="601072"/>
      </dsp:txXfrm>
    </dsp:sp>
    <dsp:sp modelId="{DDA5CBC7-AA05-481A-A03A-3964C1BBBB5A}">
      <dsp:nvSpPr>
        <dsp:cNvPr id="0" name=""/>
        <dsp:cNvSpPr/>
      </dsp:nvSpPr>
      <dsp:spPr>
        <a:xfrm rot="5400000">
          <a:off x="6048051" y="1558692"/>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4826972" y="1726291"/>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High level of risk and uncertainty. </a:t>
          </a:r>
        </a:p>
      </dsp:txBody>
      <dsp:txXfrm>
        <a:off x="4845672" y="1744991"/>
        <a:ext cx="2516490" cy="601072"/>
      </dsp:txXfrm>
    </dsp:sp>
    <dsp:sp modelId="{E7F7C4A8-2F3A-49BA-B2E4-CF48FCA5D8D8}">
      <dsp:nvSpPr>
        <dsp:cNvPr id="0" name=""/>
        <dsp:cNvSpPr/>
      </dsp:nvSpPr>
      <dsp:spPr>
        <a:xfrm rot="5400000">
          <a:off x="6048051" y="2420630"/>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C2200AE-D631-4F9F-9D59-95CE1A422656}">
      <dsp:nvSpPr>
        <dsp:cNvPr id="0" name=""/>
        <dsp:cNvSpPr/>
      </dsp:nvSpPr>
      <dsp:spPr>
        <a:xfrm>
          <a:off x="4826972" y="2588229"/>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Difficult to gauge progress. </a:t>
          </a:r>
        </a:p>
      </dsp:txBody>
      <dsp:txXfrm>
        <a:off x="4845672" y="2606929"/>
        <a:ext cx="2516490" cy="601072"/>
      </dsp:txXfrm>
    </dsp:sp>
    <dsp:sp modelId="{574E3E36-362F-409F-8266-3CF4029BFA27}">
      <dsp:nvSpPr>
        <dsp:cNvPr id="0" name=""/>
        <dsp:cNvSpPr/>
      </dsp:nvSpPr>
      <dsp:spPr>
        <a:xfrm rot="5400000">
          <a:off x="6048051" y="3282568"/>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C7FBE9-1CAE-4D31-9770-3E958FBFBAF0}">
      <dsp:nvSpPr>
        <dsp:cNvPr id="0" name=""/>
        <dsp:cNvSpPr/>
      </dsp:nvSpPr>
      <dsp:spPr>
        <a:xfrm>
          <a:off x="4826972" y="3450167"/>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 is not able to be demoed until towards the end. </a:t>
          </a:r>
        </a:p>
      </dsp:txBody>
      <dsp:txXfrm>
        <a:off x="4845672" y="3468867"/>
        <a:ext cx="2516490" cy="601072"/>
      </dsp:txXfrm>
    </dsp:sp>
    <dsp:sp modelId="{A33A1E7E-2D44-43D0-ACBF-216DDC74C51C}">
      <dsp:nvSpPr>
        <dsp:cNvPr id="0" name=""/>
        <dsp:cNvSpPr/>
      </dsp:nvSpPr>
      <dsp:spPr>
        <a:xfrm rot="5400000">
          <a:off x="6048051" y="4144506"/>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4826972" y="4312105"/>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Extremely Difficult to accommodate change. </a:t>
          </a:r>
        </a:p>
      </dsp:txBody>
      <dsp:txXfrm>
        <a:off x="4845672" y="4330805"/>
        <a:ext cx="2516490" cy="601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935176" y="2415"/>
          <a:ext cx="2408523" cy="63847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Advantages:</a:t>
          </a:r>
        </a:p>
      </dsp:txBody>
      <dsp:txXfrm>
        <a:off x="1953876" y="21115"/>
        <a:ext cx="2371123" cy="601079"/>
      </dsp:txXfrm>
    </dsp:sp>
    <dsp:sp modelId="{1B1F80F4-E9A5-4A99-A630-6548067B7CB5}">
      <dsp:nvSpPr>
        <dsp:cNvPr id="0" name=""/>
        <dsp:cNvSpPr/>
      </dsp:nvSpPr>
      <dsp:spPr>
        <a:xfrm rot="5400000">
          <a:off x="3083571" y="696760"/>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882132" y="864359"/>
          <a:ext cx="2514611"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Promotes teamwork and cross-training.</a:t>
          </a:r>
        </a:p>
      </dsp:txBody>
      <dsp:txXfrm>
        <a:off x="1900832" y="883059"/>
        <a:ext cx="2477211" cy="601072"/>
      </dsp:txXfrm>
    </dsp:sp>
    <dsp:sp modelId="{7CAEA63C-96B5-40D4-900F-409598FDB0C1}">
      <dsp:nvSpPr>
        <dsp:cNvPr id="0" name=""/>
        <dsp:cNvSpPr/>
      </dsp:nvSpPr>
      <dsp:spPr>
        <a:xfrm rot="5400000">
          <a:off x="3083571" y="1558698"/>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C47199-CEE8-4F5C-AB1E-8B0D534A65F0}">
      <dsp:nvSpPr>
        <dsp:cNvPr id="0" name=""/>
        <dsp:cNvSpPr/>
      </dsp:nvSpPr>
      <dsp:spPr>
        <a:xfrm>
          <a:off x="1862492" y="1726297"/>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demo working portions of the project to stake holders. </a:t>
          </a:r>
        </a:p>
      </dsp:txBody>
      <dsp:txXfrm>
        <a:off x="1881192" y="1744997"/>
        <a:ext cx="2516490" cy="601072"/>
      </dsp:txXfrm>
    </dsp:sp>
    <dsp:sp modelId="{5949E0E6-F0DE-45E7-9A67-C81E88A6AF72}">
      <dsp:nvSpPr>
        <dsp:cNvPr id="0" name=""/>
        <dsp:cNvSpPr/>
      </dsp:nvSpPr>
      <dsp:spPr>
        <a:xfrm rot="5400000">
          <a:off x="3083571" y="2420636"/>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862492" y="2588235"/>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Suitable for changing requirements. </a:t>
          </a:r>
        </a:p>
      </dsp:txBody>
      <dsp:txXfrm>
        <a:off x="1881192" y="2606935"/>
        <a:ext cx="2516490" cy="601072"/>
      </dsp:txXfrm>
    </dsp:sp>
    <dsp:sp modelId="{A65C4264-24F4-4122-844B-F5E582EC0111}">
      <dsp:nvSpPr>
        <dsp:cNvPr id="0" name=""/>
        <dsp:cNvSpPr/>
      </dsp:nvSpPr>
      <dsp:spPr>
        <a:xfrm rot="5400000">
          <a:off x="3083571" y="3282574"/>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862492" y="3450173"/>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facilitate stakeholder requests and input.</a:t>
          </a:r>
        </a:p>
      </dsp:txBody>
      <dsp:txXfrm>
        <a:off x="1881192" y="3468873"/>
        <a:ext cx="2516490" cy="601072"/>
      </dsp:txXfrm>
    </dsp:sp>
    <dsp:sp modelId="{3FBD4BD3-B74D-4AAB-9295-AE19DCC50691}">
      <dsp:nvSpPr>
        <dsp:cNvPr id="0" name=""/>
        <dsp:cNvSpPr/>
      </dsp:nvSpPr>
      <dsp:spPr>
        <a:xfrm rot="5400000">
          <a:off x="3083571" y="4144513"/>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862492" y="4312112"/>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Works well with complex projects. </a:t>
          </a:r>
        </a:p>
      </dsp:txBody>
      <dsp:txXfrm>
        <a:off x="1881192" y="4330812"/>
        <a:ext cx="2516490" cy="601072"/>
      </dsp:txXfrm>
    </dsp:sp>
    <dsp:sp modelId="{09ADE9CE-20B7-4A4E-BED6-D56E4ED1D855}">
      <dsp:nvSpPr>
        <dsp:cNvPr id="0" name=""/>
        <dsp:cNvSpPr/>
      </dsp:nvSpPr>
      <dsp:spPr>
        <a:xfrm>
          <a:off x="4773928" y="2415"/>
          <a:ext cx="2659979" cy="6384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Disadvantages: </a:t>
          </a:r>
        </a:p>
      </dsp:txBody>
      <dsp:txXfrm>
        <a:off x="4792628" y="21115"/>
        <a:ext cx="2622579" cy="601072"/>
      </dsp:txXfrm>
    </dsp:sp>
    <dsp:sp modelId="{C8CE6287-76AA-46C4-B478-0F9183DE6118}">
      <dsp:nvSpPr>
        <dsp:cNvPr id="0" name=""/>
        <dsp:cNvSpPr/>
      </dsp:nvSpPr>
      <dsp:spPr>
        <a:xfrm rot="5400000">
          <a:off x="6048051" y="696754"/>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4826972" y="864353"/>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Relies heavily on customer interaction. </a:t>
          </a:r>
        </a:p>
      </dsp:txBody>
      <dsp:txXfrm>
        <a:off x="4845672" y="883053"/>
        <a:ext cx="2516490" cy="601072"/>
      </dsp:txXfrm>
    </dsp:sp>
    <dsp:sp modelId="{DDA5CBC7-AA05-481A-A03A-3964C1BBBB5A}">
      <dsp:nvSpPr>
        <dsp:cNvPr id="0" name=""/>
        <dsp:cNvSpPr/>
      </dsp:nvSpPr>
      <dsp:spPr>
        <a:xfrm rot="5400000">
          <a:off x="6048051" y="1558692"/>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4826972" y="1726291"/>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Not suitable for complex dependencies. </a:t>
          </a:r>
        </a:p>
      </dsp:txBody>
      <dsp:txXfrm>
        <a:off x="4845672" y="1744991"/>
        <a:ext cx="2516490" cy="601072"/>
      </dsp:txXfrm>
    </dsp:sp>
    <dsp:sp modelId="{E7F7C4A8-2F3A-49BA-B2E4-CF48FCA5D8D8}">
      <dsp:nvSpPr>
        <dsp:cNvPr id="0" name=""/>
        <dsp:cNvSpPr/>
      </dsp:nvSpPr>
      <dsp:spPr>
        <a:xfrm rot="5400000">
          <a:off x="6048051" y="2420630"/>
          <a:ext cx="111732" cy="11173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C2200AE-D631-4F9F-9D59-95CE1A422656}">
      <dsp:nvSpPr>
        <dsp:cNvPr id="0" name=""/>
        <dsp:cNvSpPr/>
      </dsp:nvSpPr>
      <dsp:spPr>
        <a:xfrm>
          <a:off x="4826972" y="2588229"/>
          <a:ext cx="2553890" cy="6384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Not</a:t>
          </a:r>
          <a:r>
            <a:rPr lang="en-US" sz="1400" kern="1200" baseline="0" dirty="0"/>
            <a:t> suitable for small projects.</a:t>
          </a:r>
          <a:endParaRPr lang="en-US" sz="1400" kern="1200" dirty="0"/>
        </a:p>
      </dsp:txBody>
      <dsp:txXfrm>
        <a:off x="4845672" y="2606929"/>
        <a:ext cx="2516490" cy="6010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8/20/2022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8/20/2022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8/20/2022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8/20/2022</a:t>
            </a:fld>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jectresources.cdt.ca.gov/agile/agile-tools-and-techniques/" TargetMode="External"/><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4.xml"/><Relationship Id="rId4" Type="http://schemas.openxmlformats.org/officeDocument/2006/relationships/hyperlink" Target="https://www.digite.com/agile/scrum-methodolog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Layout" Target="../diagrams/layout1.xml"/><Relationship Id="rId7" Type="http://schemas.openxmlformats.org/officeDocument/2006/relationships/oleObject" Target="../embeddings/oleObject1.bin"/><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38400"/>
            <a:ext cx="11963400" cy="1711037"/>
          </a:xfrm>
        </p:spPr>
        <p:txBody>
          <a:bodyPr/>
          <a:lstStyle/>
          <a:p>
            <a:r>
              <a:rPr lang="en-US" dirty="0"/>
              <a:t>Software Development Life Cycle</a:t>
            </a:r>
            <a:endParaRPr dirty="0"/>
          </a:p>
        </p:txBody>
      </p:sp>
      <p:sp>
        <p:nvSpPr>
          <p:cNvPr id="3" name="Subtitle 2"/>
          <p:cNvSpPr>
            <a:spLocks noGrp="1"/>
          </p:cNvSpPr>
          <p:nvPr>
            <p:ph type="subTitle" idx="1"/>
          </p:nvPr>
        </p:nvSpPr>
        <p:spPr>
          <a:xfrm>
            <a:off x="76200" y="4164676"/>
            <a:ext cx="10058400" cy="1169323"/>
          </a:xfrm>
        </p:spPr>
        <p:txBody>
          <a:bodyPr/>
          <a:lstStyle/>
          <a:p>
            <a:r>
              <a:rPr lang="en-US" dirty="0"/>
              <a:t>Presenter: Kyle Latimer</a:t>
            </a:r>
          </a:p>
          <a:p>
            <a:r>
              <a:rPr lang="en-US" dirty="0"/>
              <a:t>Project: Module 8-Final Project</a:t>
            </a:r>
          </a:p>
          <a:p>
            <a:r>
              <a:rPr lang="en-US" dirty="0"/>
              <a:t>Course: CS 250 Software Development Life Cycle</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D9CC-E61E-1522-1126-8D0F63B7A66B}"/>
              </a:ext>
            </a:extLst>
          </p:cNvPr>
          <p:cNvSpPr>
            <a:spLocks noGrp="1"/>
          </p:cNvSpPr>
          <p:nvPr>
            <p:ph type="title"/>
          </p:nvPr>
        </p:nvSpPr>
        <p:spPr>
          <a:xfrm>
            <a:off x="304800" y="457200"/>
            <a:ext cx="11353800" cy="6019800"/>
          </a:xfrm>
        </p:spPr>
        <p:txBody>
          <a:bodyPr/>
          <a:lstStyle/>
          <a:p>
            <a:br>
              <a:rPr lang="en-US" dirty="0"/>
            </a:br>
            <a:endParaRPr lang="en-US" dirty="0"/>
          </a:p>
        </p:txBody>
      </p:sp>
      <p:sp>
        <p:nvSpPr>
          <p:cNvPr id="6" name="TextBox 5">
            <a:extLst>
              <a:ext uri="{FF2B5EF4-FFF2-40B4-BE49-F238E27FC236}">
                <a16:creationId xmlns:a16="http://schemas.microsoft.com/office/drawing/2014/main" id="{2BE6F203-C9F5-7F4D-5767-93DDBFDC4E97}"/>
              </a:ext>
            </a:extLst>
          </p:cNvPr>
          <p:cNvSpPr txBox="1"/>
          <p:nvPr/>
        </p:nvSpPr>
        <p:spPr>
          <a:xfrm>
            <a:off x="304800" y="254000"/>
            <a:ext cx="11582400" cy="2585323"/>
          </a:xfrm>
          <a:prstGeom prst="rect">
            <a:avLst/>
          </a:prstGeom>
          <a:noFill/>
        </p:spPr>
        <p:txBody>
          <a:bodyPr wrap="square" rtlCol="0">
            <a:spAutoFit/>
          </a:bodyPr>
          <a:lstStyle/>
          <a:p>
            <a:r>
              <a:rPr lang="en-US" dirty="0"/>
              <a:t>Sources Cited:</a:t>
            </a:r>
          </a:p>
          <a:p>
            <a:endParaRPr lang="en-US" dirty="0"/>
          </a:p>
          <a:p>
            <a:pPr marL="342900" indent="-342900">
              <a:buAutoNum type="arabicParenR"/>
            </a:pPr>
            <a:r>
              <a:rPr lang="en-US" dirty="0"/>
              <a:t>SDLC Tutorial 2022 </a:t>
            </a:r>
            <a:r>
              <a:rPr lang="en-US" dirty="0" err="1"/>
              <a:t>Tutorialspoint</a:t>
            </a:r>
            <a:r>
              <a:rPr lang="en-US" dirty="0"/>
              <a:t> Simple Easy Learning:  </a:t>
            </a:r>
            <a:r>
              <a:rPr lang="en-US" dirty="0">
                <a:hlinkClick r:id="rId2"/>
              </a:rPr>
              <a:t>SDLC - Waterfall Model (tutorialspoint.com)</a:t>
            </a:r>
            <a:endParaRPr lang="en-US" dirty="0"/>
          </a:p>
          <a:p>
            <a:pPr marL="342900" indent="-342900">
              <a:buAutoNum type="arabicParenR"/>
            </a:pPr>
            <a:r>
              <a:rPr lang="en-US" dirty="0"/>
              <a:t> State of California 2022: Agile tools and techniques </a:t>
            </a:r>
            <a:r>
              <a:rPr lang="en-US" dirty="0">
                <a:hlinkClick r:id="rId3"/>
              </a:rPr>
              <a:t>3.8.1 Agile Tools and Techniques | Project Resources (ca.gov)</a:t>
            </a:r>
            <a:endParaRPr lang="en-US" dirty="0"/>
          </a:p>
          <a:p>
            <a:pPr marL="342900" indent="-342900">
              <a:buFontTx/>
              <a:buAutoNum type="arabicParenR"/>
            </a:pPr>
            <a:r>
              <a:rPr lang="en-US" dirty="0"/>
              <a:t>Digite.com 2022 </a:t>
            </a:r>
            <a:r>
              <a:rPr lang="en-US" b="0" i="0" dirty="0">
                <a:solidFill>
                  <a:srgbClr val="FFFFFF"/>
                </a:solidFill>
                <a:effectLst/>
                <a:latin typeface="Poppins" panose="020B0502040204020203" pitchFamily="2" charset="0"/>
              </a:rPr>
              <a:t>What Is Scrum Methodology? &amp; Scrum Project Management </a:t>
            </a:r>
            <a:r>
              <a:rPr lang="en-US" dirty="0">
                <a:hlinkClick r:id="rId4"/>
              </a:rPr>
              <a:t>What Is Scrum Methodology? &amp; Scrum Project Management (digite.com)</a:t>
            </a:r>
            <a:endParaRPr lang="en-US" b="0" i="0" dirty="0">
              <a:solidFill>
                <a:srgbClr val="FFFFFF"/>
              </a:solidFill>
              <a:effectLst/>
              <a:latin typeface="Poppins" panose="020B0502040204020203" pitchFamily="2" charset="0"/>
            </a:endParaRPr>
          </a:p>
          <a:p>
            <a:pPr marL="342900" indent="-342900">
              <a:buAutoNum type="arabicParenR"/>
            </a:pPr>
            <a:r>
              <a:rPr lang="en-US" sz="1800" dirty="0">
                <a:effectLst/>
                <a:latin typeface="Times New Roman" panose="02020603050405020304" pitchFamily="18" charset="0"/>
                <a:ea typeface="Calibri" panose="020F0502020204030204" pitchFamily="34" charset="0"/>
              </a:rPr>
              <a:t>Charles Cobb 2015: The Project Manager's Guide to Mastering Agile : Principles and Practices for an Adaptive Approach Hoboken : Wiley. 2015</a:t>
            </a:r>
            <a:endParaRPr lang="en-US" dirty="0"/>
          </a:p>
          <a:p>
            <a:pPr marL="342900" indent="-342900">
              <a:buAutoNum type="arabicParenR"/>
            </a:pPr>
            <a:endParaRPr lang="en-US" dirty="0"/>
          </a:p>
        </p:txBody>
      </p:sp>
    </p:spTree>
    <p:extLst>
      <p:ext uri="{BB962C8B-B14F-4D97-AF65-F5344CB8AC3E}">
        <p14:creationId xmlns:p14="http://schemas.microsoft.com/office/powerpoint/2010/main" val="192828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190500"/>
            <a:ext cx="10210800" cy="1143000"/>
          </a:xfrm>
        </p:spPr>
        <p:txBody>
          <a:bodyPr/>
          <a:lstStyle/>
          <a:p>
            <a:r>
              <a:rPr lang="en-US" dirty="0"/>
              <a:t>What is a Software Development Life Cycle?</a:t>
            </a:r>
            <a:endParaRPr dirty="0"/>
          </a:p>
        </p:txBody>
      </p:sp>
      <p:sp>
        <p:nvSpPr>
          <p:cNvPr id="14" name="Content Placeholder 13"/>
          <p:cNvSpPr>
            <a:spLocks noGrp="1"/>
          </p:cNvSpPr>
          <p:nvPr>
            <p:ph idx="1"/>
          </p:nvPr>
        </p:nvSpPr>
        <p:spPr>
          <a:xfrm>
            <a:off x="457200" y="1828800"/>
            <a:ext cx="11430000" cy="4800600"/>
          </a:xfrm>
        </p:spPr>
        <p:txBody>
          <a:bodyPr/>
          <a:lstStyle/>
          <a:p>
            <a:pPr marL="0" indent="0">
              <a:buNone/>
            </a:pPr>
            <a:r>
              <a:rPr lang="en-US" b="0" i="0" dirty="0">
                <a:solidFill>
                  <a:schemeClr val="tx1"/>
                </a:solidFill>
                <a:effectLst/>
                <a:latin typeface="Nunito" pitchFamily="2" charset="0"/>
              </a:rPr>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  (SDLC Tutorial 2022)</a:t>
            </a:r>
          </a:p>
          <a:p>
            <a:pPr marL="0" indent="0">
              <a:buNone/>
            </a:pPr>
            <a:r>
              <a:rPr lang="en-US" dirty="0"/>
              <a:t>There are 6 Stages to SDLC, they are:</a:t>
            </a:r>
          </a:p>
          <a:p>
            <a:pPr marL="0" indent="0">
              <a:buNone/>
            </a:pPr>
            <a:r>
              <a:rPr lang="en-US" dirty="0"/>
              <a:t>Stage 1: Planning and Requirement Analysis.</a:t>
            </a:r>
          </a:p>
          <a:p>
            <a:pPr marL="0" indent="0">
              <a:buNone/>
            </a:pPr>
            <a:r>
              <a:rPr lang="en-US" dirty="0"/>
              <a:t>Stage 2: Defining Requirements.</a:t>
            </a:r>
          </a:p>
          <a:p>
            <a:pPr marL="0" indent="0">
              <a:buNone/>
            </a:pPr>
            <a:r>
              <a:rPr lang="en-US" dirty="0"/>
              <a:t>Stage 3: Designing the Product Architecture.</a:t>
            </a:r>
          </a:p>
          <a:p>
            <a:pPr marL="0" indent="0">
              <a:buNone/>
            </a:pPr>
            <a:r>
              <a:rPr lang="en-US" dirty="0"/>
              <a:t>Stage 4: Building and Developing the Product. </a:t>
            </a:r>
          </a:p>
          <a:p>
            <a:pPr marL="0" indent="0">
              <a:buNone/>
            </a:pPr>
            <a:r>
              <a:rPr lang="en-US" dirty="0"/>
              <a:t>Stage 5: Testing the Product.</a:t>
            </a:r>
          </a:p>
          <a:p>
            <a:pPr marL="0" indent="0">
              <a:buNone/>
            </a:pPr>
            <a:r>
              <a:rPr lang="en-US" dirty="0"/>
              <a:t>Stage 6: Deployment in the Market and Maintenance. </a:t>
            </a:r>
          </a:p>
        </p:txBody>
      </p:sp>
      <p:pic>
        <p:nvPicPr>
          <p:cNvPr id="1028" name="Picture 4" descr="Stages of SDLC">
            <a:extLst>
              <a:ext uri="{FF2B5EF4-FFF2-40B4-BE49-F238E27FC236}">
                <a16:creationId xmlns:a16="http://schemas.microsoft.com/office/drawing/2014/main" id="{0ED4F241-6DA5-4AFC-6293-7672AA04B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819400"/>
            <a:ext cx="4622800" cy="370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Best SDLC Approach?</a:t>
            </a:r>
            <a:endParaRPr dirty="0"/>
          </a:p>
        </p:txBody>
      </p:sp>
      <p:sp>
        <p:nvSpPr>
          <p:cNvPr id="4" name="Content Placeholder 2">
            <a:extLst>
              <a:ext uri="{FF2B5EF4-FFF2-40B4-BE49-F238E27FC236}">
                <a16:creationId xmlns:a16="http://schemas.microsoft.com/office/drawing/2014/main" id="{DAF87022-8E20-D7C2-5A95-0EBD0A6A3258}"/>
              </a:ext>
            </a:extLst>
          </p:cNvPr>
          <p:cNvSpPr txBox="1">
            <a:spLocks/>
          </p:cNvSpPr>
          <p:nvPr/>
        </p:nvSpPr>
        <p:spPr>
          <a:xfrm>
            <a:off x="685800" y="2209800"/>
            <a:ext cx="9525000" cy="441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There is no “Best” SDLC Approach. A one size fits all SDLC approach does not exist. There are various factors, however, that may determine which is the best SDLC approach for a particular company and project. These factors include:</a:t>
            </a:r>
          </a:p>
          <a:p>
            <a:r>
              <a:rPr lang="en-US" dirty="0"/>
              <a:t>Project Size</a:t>
            </a:r>
          </a:p>
          <a:p>
            <a:r>
              <a:rPr lang="en-US" dirty="0"/>
              <a:t>Team Size</a:t>
            </a:r>
          </a:p>
          <a:p>
            <a:r>
              <a:rPr lang="en-US" dirty="0"/>
              <a:t>Complexity of Project</a:t>
            </a:r>
          </a:p>
          <a:p>
            <a:r>
              <a:rPr lang="en-US" dirty="0"/>
              <a:t>Stakeholder Specifications</a:t>
            </a:r>
          </a:p>
          <a:p>
            <a:r>
              <a:rPr lang="en-US" dirty="0"/>
              <a:t>Stakeholder input</a:t>
            </a:r>
          </a:p>
          <a:p>
            <a:pPr marL="0" indent="0">
              <a:buNone/>
            </a:pPr>
            <a:endParaRPr lang="en-US" dirty="0"/>
          </a:p>
        </p:txBody>
      </p:sp>
      <p:pic>
        <p:nvPicPr>
          <p:cNvPr id="2052" name="Picture 4" descr="Image result for putting on glove">
            <a:extLst>
              <a:ext uri="{FF2B5EF4-FFF2-40B4-BE49-F238E27FC236}">
                <a16:creationId xmlns:a16="http://schemas.microsoft.com/office/drawing/2014/main" id="{57D1E088-6363-2CD4-C3B6-D5B80CAEA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3413760"/>
            <a:ext cx="4000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0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9906000" cy="1143000"/>
          </a:xfrm>
        </p:spPr>
        <p:txBody>
          <a:bodyPr/>
          <a:lstStyle/>
          <a:p>
            <a:r>
              <a:rPr lang="en-US" dirty="0"/>
              <a:t>What SDLC Approach Do We Currently Use?</a:t>
            </a:r>
            <a:endParaRPr dirty="0"/>
          </a:p>
        </p:txBody>
      </p:sp>
      <p:sp>
        <p:nvSpPr>
          <p:cNvPr id="3" name="Content Placeholder 2"/>
          <p:cNvSpPr>
            <a:spLocks noGrp="1"/>
          </p:cNvSpPr>
          <p:nvPr>
            <p:ph sz="half" idx="1"/>
          </p:nvPr>
        </p:nvSpPr>
        <p:spPr>
          <a:xfrm>
            <a:off x="381000" y="1597819"/>
            <a:ext cx="11049000" cy="5031581"/>
          </a:xfrm>
        </p:spPr>
        <p:txBody>
          <a:bodyPr>
            <a:normAutofit lnSpcReduction="10000"/>
          </a:bodyPr>
          <a:lstStyle/>
          <a:p>
            <a:pPr marL="0" indent="0">
              <a:buNone/>
            </a:pPr>
            <a:r>
              <a:rPr lang="en-US" dirty="0"/>
              <a:t>At CHADA Tech, we are currently utilizing the Waterfall Model.</a:t>
            </a:r>
            <a:r>
              <a:rPr lang="en-US" dirty="0">
                <a:solidFill>
                  <a:schemeClr val="tx1"/>
                </a:solidFill>
              </a:rPr>
              <a:t> </a:t>
            </a:r>
            <a:r>
              <a:rPr lang="en-US" dirty="0">
                <a:solidFill>
                  <a:schemeClr val="tx1"/>
                </a:solidFill>
                <a:effectLst/>
                <a:ea typeface="Calibri" panose="020F0502020204030204" pitchFamily="34" charset="0"/>
              </a:rPr>
              <a:t>The Waterfall approach uses a process where software development and projects are divided into separate phases, and generally the outcome of one phase acts as input or a starting point to the next phase. The manner in which these phases are completed is sequentially. </a:t>
            </a:r>
          </a:p>
          <a:p>
            <a:pPr marL="0" indent="0">
              <a:buNone/>
            </a:pPr>
            <a:r>
              <a:rPr lang="en-US" dirty="0">
                <a:solidFill>
                  <a:schemeClr val="tx1"/>
                </a:solidFill>
                <a:effectLst/>
                <a:ea typeface="Calibri" panose="020F0502020204030204" pitchFamily="34" charset="0"/>
              </a:rPr>
              <a:t>The Waterfall model has the following phases: </a:t>
            </a:r>
          </a:p>
          <a:p>
            <a:r>
              <a:rPr lang="en-US" dirty="0">
                <a:solidFill>
                  <a:schemeClr val="tx1"/>
                </a:solidFill>
                <a:effectLst/>
                <a:ea typeface="Calibri" panose="020F0502020204030204" pitchFamily="34" charset="0"/>
              </a:rPr>
              <a:t>Requirements and analysis</a:t>
            </a:r>
          </a:p>
          <a:p>
            <a:r>
              <a:rPr lang="en-US" dirty="0">
                <a:solidFill>
                  <a:schemeClr val="tx1"/>
                </a:solidFill>
                <a:effectLst/>
                <a:ea typeface="Calibri" panose="020F0502020204030204" pitchFamily="34" charset="0"/>
              </a:rPr>
              <a:t>System Design</a:t>
            </a:r>
          </a:p>
          <a:p>
            <a:r>
              <a:rPr lang="en-US" dirty="0">
                <a:solidFill>
                  <a:schemeClr val="tx1"/>
                </a:solidFill>
                <a:effectLst/>
                <a:ea typeface="Calibri" panose="020F0502020204030204" pitchFamily="34" charset="0"/>
              </a:rPr>
              <a:t>Implementation</a:t>
            </a:r>
          </a:p>
          <a:p>
            <a:r>
              <a:rPr lang="en-US" dirty="0">
                <a:solidFill>
                  <a:schemeClr val="tx1"/>
                </a:solidFill>
                <a:ea typeface="Calibri" panose="020F0502020204030204" pitchFamily="34" charset="0"/>
              </a:rPr>
              <a:t>T</a:t>
            </a:r>
            <a:r>
              <a:rPr lang="en-US" dirty="0">
                <a:solidFill>
                  <a:schemeClr val="tx1"/>
                </a:solidFill>
                <a:effectLst/>
                <a:ea typeface="Calibri" panose="020F0502020204030204" pitchFamily="34" charset="0"/>
              </a:rPr>
              <a:t>esting</a:t>
            </a:r>
          </a:p>
          <a:p>
            <a:r>
              <a:rPr lang="en-US" dirty="0">
                <a:solidFill>
                  <a:schemeClr val="tx1"/>
                </a:solidFill>
                <a:effectLst/>
                <a:ea typeface="Calibri" panose="020F0502020204030204" pitchFamily="34" charset="0"/>
              </a:rPr>
              <a:t>System Deployment</a:t>
            </a:r>
          </a:p>
          <a:p>
            <a:r>
              <a:rPr lang="en-US" dirty="0">
                <a:solidFill>
                  <a:schemeClr val="tx1"/>
                </a:solidFill>
                <a:effectLst/>
                <a:ea typeface="Calibri" panose="020F0502020204030204" pitchFamily="34" charset="0"/>
              </a:rPr>
              <a:t>Maintenance </a:t>
            </a:r>
          </a:p>
          <a:p>
            <a:pPr marL="0" indent="0">
              <a:buNone/>
            </a:pPr>
            <a:r>
              <a:rPr lang="en-US" dirty="0">
                <a:solidFill>
                  <a:schemeClr val="tx1"/>
                </a:solidFill>
                <a:effectLst/>
                <a:ea typeface="Calibri" panose="020F0502020204030204" pitchFamily="34" charset="0"/>
              </a:rPr>
              <a:t>Each phase cascades into the next phase downwards, similar to a waterfall in nature.</a:t>
            </a:r>
            <a:endParaRPr dirty="0">
              <a:solidFill>
                <a:schemeClr val="tx1"/>
              </a:solidFill>
            </a:endParaRPr>
          </a:p>
        </p:txBody>
      </p:sp>
      <p:pic>
        <p:nvPicPr>
          <p:cNvPr id="3074" name="Picture 2" descr="Image result for waterfall">
            <a:extLst>
              <a:ext uri="{FF2B5EF4-FFF2-40B4-BE49-F238E27FC236}">
                <a16:creationId xmlns:a16="http://schemas.microsoft.com/office/drawing/2014/main" id="{D17097A6-9E08-180E-3467-279FA19C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514600"/>
            <a:ext cx="4662593" cy="352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r>
              <a:rPr lang="en-US" sz="3300" dirty="0"/>
              <a:t>Advantages and Disadvantages of the Waterfall Model:</a:t>
            </a:r>
            <a:endParaRPr sz="3300"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867068939"/>
              </p:ext>
            </p:extLst>
          </p:nvPr>
        </p:nvGraphicFramePr>
        <p:xfrm>
          <a:off x="-1219200" y="1676400"/>
          <a:ext cx="9296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Object 6">
            <a:extLst>
              <a:ext uri="{FF2B5EF4-FFF2-40B4-BE49-F238E27FC236}">
                <a16:creationId xmlns:a16="http://schemas.microsoft.com/office/drawing/2014/main" id="{D2C7C731-3145-5EF9-C024-C4938D28DB05}"/>
              </a:ext>
            </a:extLst>
          </p:cNvPr>
          <p:cNvGraphicFramePr>
            <a:graphicFrameLocks noChangeAspect="1"/>
          </p:cNvGraphicFramePr>
          <p:nvPr>
            <p:extLst>
              <p:ext uri="{D42A27DB-BD31-4B8C-83A1-F6EECF244321}">
                <p14:modId xmlns:p14="http://schemas.microsoft.com/office/powerpoint/2010/main" val="180826710"/>
              </p:ext>
            </p:extLst>
          </p:nvPr>
        </p:nvGraphicFramePr>
        <p:xfrm>
          <a:off x="6477000" y="2362200"/>
          <a:ext cx="5262197" cy="2971800"/>
        </p:xfrm>
        <a:graphic>
          <a:graphicData uri="http://schemas.openxmlformats.org/presentationml/2006/ole">
            <mc:AlternateContent xmlns:mc="http://schemas.openxmlformats.org/markup-compatibility/2006">
              <mc:Choice xmlns:v="urn:schemas-microsoft-com:vml" Requires="v">
                <p:oleObj name="Bitmap Image" r:id="rId7" imgW="7601040" imgH="4292640" progId="Paint.Picture">
                  <p:embed/>
                </p:oleObj>
              </mc:Choice>
              <mc:Fallback>
                <p:oleObj name="Bitmap Image" r:id="rId7" imgW="7601040" imgH="4292640" progId="Paint.Picture">
                  <p:embed/>
                  <p:pic>
                    <p:nvPicPr>
                      <p:cNvPr id="0" name=""/>
                      <p:cNvPicPr/>
                      <p:nvPr/>
                    </p:nvPicPr>
                    <p:blipFill>
                      <a:blip r:embed="rId8"/>
                      <a:stretch>
                        <a:fillRect/>
                      </a:stretch>
                    </p:blipFill>
                    <p:spPr>
                      <a:xfrm>
                        <a:off x="6477000" y="2362200"/>
                        <a:ext cx="5262197" cy="2971800"/>
                      </a:xfrm>
                      <a:prstGeom prst="rect">
                        <a:avLst/>
                      </a:prstGeom>
                    </p:spPr>
                  </p:pic>
                </p:oleObj>
              </mc:Fallback>
            </mc:AlternateContent>
          </a:graphicData>
        </a:graphic>
      </p:graphicFrame>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462280"/>
            <a:ext cx="12222480" cy="1143000"/>
          </a:xfrm>
        </p:spPr>
        <p:txBody>
          <a:bodyPr/>
          <a:lstStyle/>
          <a:p>
            <a:pPr algn="ctr"/>
            <a:r>
              <a:rPr lang="en-US" dirty="0"/>
              <a:t>What is an alternative SDLC Approach?</a:t>
            </a:r>
            <a:endParaRPr dirty="0"/>
          </a:p>
        </p:txBody>
      </p:sp>
      <p:sp>
        <p:nvSpPr>
          <p:cNvPr id="4" name="Content Placeholder 2">
            <a:extLst>
              <a:ext uri="{FF2B5EF4-FFF2-40B4-BE49-F238E27FC236}">
                <a16:creationId xmlns:a16="http://schemas.microsoft.com/office/drawing/2014/main" id="{DAF87022-8E20-D7C2-5A95-0EBD0A6A3258}"/>
              </a:ext>
            </a:extLst>
          </p:cNvPr>
          <p:cNvSpPr txBox="1">
            <a:spLocks/>
          </p:cNvSpPr>
          <p:nvPr/>
        </p:nvSpPr>
        <p:spPr>
          <a:xfrm>
            <a:off x="0" y="571939"/>
            <a:ext cx="11887200" cy="144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None/>
            </a:pPr>
            <a:r>
              <a:rPr lang="en-US" dirty="0"/>
              <a:t>Here at CHADA Tech, we want to be responsive to our customers. We also work on large, complex projects. We want to continue obtaining our stakeholder’s input. Scrum –Agile Based SDLC Approach would better suit out company. </a:t>
            </a:r>
          </a:p>
        </p:txBody>
      </p:sp>
      <p:sp>
        <p:nvSpPr>
          <p:cNvPr id="3" name="Title 1">
            <a:extLst>
              <a:ext uri="{FF2B5EF4-FFF2-40B4-BE49-F238E27FC236}">
                <a16:creationId xmlns:a16="http://schemas.microsoft.com/office/drawing/2014/main" id="{3C47BE8D-D8B8-493E-A857-E96192FBDC58}"/>
              </a:ext>
            </a:extLst>
          </p:cNvPr>
          <p:cNvSpPr txBox="1">
            <a:spLocks/>
          </p:cNvSpPr>
          <p:nvPr/>
        </p:nvSpPr>
        <p:spPr>
          <a:xfrm>
            <a:off x="-45720" y="919919"/>
            <a:ext cx="12192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dirty="0"/>
              <a:t>What is a Scrum-Agile SDLC Approach?</a:t>
            </a:r>
          </a:p>
        </p:txBody>
      </p:sp>
      <p:sp>
        <p:nvSpPr>
          <p:cNvPr id="5" name="Content Placeholder 2">
            <a:extLst>
              <a:ext uri="{FF2B5EF4-FFF2-40B4-BE49-F238E27FC236}">
                <a16:creationId xmlns:a16="http://schemas.microsoft.com/office/drawing/2014/main" id="{593632F5-1FCD-8E34-EE5D-944A12203B13}"/>
              </a:ext>
            </a:extLst>
          </p:cNvPr>
          <p:cNvSpPr txBox="1">
            <a:spLocks/>
          </p:cNvSpPr>
          <p:nvPr/>
        </p:nvSpPr>
        <p:spPr>
          <a:xfrm>
            <a:off x="129540" y="2019739"/>
            <a:ext cx="11887200" cy="144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Scrum Model is the most widely used Agile Methodology in the industry and utilizes an empirical process. An empirical process is the process that allows some frequent changes and adaptation as well as frequent demonstrations and inspections that utilizes a trial and error approach. In Scrum, there are various roles in the team, which include Product Owner, Scrum Master, the Scrum Team.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pic>
        <p:nvPicPr>
          <p:cNvPr id="5122" name="Picture 2" descr="scrum framework at a glance">
            <a:extLst>
              <a:ext uri="{FF2B5EF4-FFF2-40B4-BE49-F238E27FC236}">
                <a16:creationId xmlns:a16="http://schemas.microsoft.com/office/drawing/2014/main" id="{82C235F4-97E0-CCAD-CB12-316B44198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62739"/>
            <a:ext cx="9525000" cy="355766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1B32311-784B-8134-DBFC-0D1C4ED1BDE9}"/>
              </a:ext>
            </a:extLst>
          </p:cNvPr>
          <p:cNvSpPr txBox="1">
            <a:spLocks/>
          </p:cNvSpPr>
          <p:nvPr/>
        </p:nvSpPr>
        <p:spPr>
          <a:xfrm>
            <a:off x="10934700" y="6073139"/>
            <a:ext cx="1242060" cy="6472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None/>
            </a:pPr>
            <a:r>
              <a:rPr lang="en-US" dirty="0"/>
              <a:t>(Source: State of CA-2022)</a:t>
            </a:r>
          </a:p>
        </p:txBody>
      </p:sp>
    </p:spTree>
    <p:extLst>
      <p:ext uri="{BB962C8B-B14F-4D97-AF65-F5344CB8AC3E}">
        <p14:creationId xmlns:p14="http://schemas.microsoft.com/office/powerpoint/2010/main" val="409074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algn="ctr"/>
            <a:r>
              <a:rPr lang="en-US" sz="3300" dirty="0"/>
              <a:t>Advantages and Disadvantages of the Scrum-Agile Approach:</a:t>
            </a:r>
            <a:endParaRPr sz="3300"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3742831060"/>
              </p:ext>
            </p:extLst>
          </p:nvPr>
        </p:nvGraphicFramePr>
        <p:xfrm>
          <a:off x="-1219200" y="1676400"/>
          <a:ext cx="9296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Diagram&#10;&#10;Description automatically generated">
            <a:extLst>
              <a:ext uri="{FF2B5EF4-FFF2-40B4-BE49-F238E27FC236}">
                <a16:creationId xmlns:a16="http://schemas.microsoft.com/office/drawing/2014/main" id="{F9EA4F43-AD82-27EF-E482-28C065CD9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0" y="1645920"/>
            <a:ext cx="5150415" cy="4572000"/>
          </a:xfrm>
          <a:prstGeom prst="rect">
            <a:avLst/>
          </a:prstGeom>
        </p:spPr>
      </p:pic>
      <p:sp>
        <p:nvSpPr>
          <p:cNvPr id="10" name="Content Placeholder 2">
            <a:extLst>
              <a:ext uri="{FF2B5EF4-FFF2-40B4-BE49-F238E27FC236}">
                <a16:creationId xmlns:a16="http://schemas.microsoft.com/office/drawing/2014/main" id="{B6E742FC-0240-FCBD-3595-C503659DD400}"/>
              </a:ext>
            </a:extLst>
          </p:cNvPr>
          <p:cNvSpPr txBox="1">
            <a:spLocks/>
          </p:cNvSpPr>
          <p:nvPr/>
        </p:nvSpPr>
        <p:spPr>
          <a:xfrm>
            <a:off x="5257800" y="6324600"/>
            <a:ext cx="668274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None/>
            </a:pPr>
            <a:r>
              <a:rPr lang="en-US" dirty="0"/>
              <a:t>(Source: Digite.com 2022)</a:t>
            </a:r>
          </a:p>
        </p:txBody>
      </p:sp>
    </p:spTree>
    <p:extLst>
      <p:ext uri="{BB962C8B-B14F-4D97-AF65-F5344CB8AC3E}">
        <p14:creationId xmlns:p14="http://schemas.microsoft.com/office/powerpoint/2010/main" val="347316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1188720"/>
          </a:xfrm>
        </p:spPr>
        <p:txBody>
          <a:bodyPr/>
          <a:lstStyle/>
          <a:p>
            <a:r>
              <a:rPr lang="en-US" dirty="0"/>
              <a:t>Composition of Scrum-Agile SDLC Team:</a:t>
            </a:r>
            <a:endParaRPr dirty="0"/>
          </a:p>
        </p:txBody>
      </p:sp>
      <p:sp>
        <p:nvSpPr>
          <p:cNvPr id="7" name="Content Placeholder 6">
            <a:extLst>
              <a:ext uri="{FF2B5EF4-FFF2-40B4-BE49-F238E27FC236}">
                <a16:creationId xmlns:a16="http://schemas.microsoft.com/office/drawing/2014/main" id="{C7628A1F-E9CD-E691-FEA1-1D7F6EDE81BE}"/>
              </a:ext>
            </a:extLst>
          </p:cNvPr>
          <p:cNvSpPr>
            <a:spLocks noGrp="1"/>
          </p:cNvSpPr>
          <p:nvPr>
            <p:ph sz="half" idx="1"/>
          </p:nvPr>
        </p:nvSpPr>
        <p:spPr>
          <a:xfrm>
            <a:off x="0" y="1609515"/>
            <a:ext cx="3048000" cy="5218005"/>
          </a:xfrm>
        </p:spPr>
        <p:txBody>
          <a:bodyPr>
            <a:normAutofit lnSpcReduction="10000"/>
          </a:bodyPr>
          <a:lstStyle/>
          <a:p>
            <a:pPr marL="0" indent="0" algn="ctr">
              <a:buNone/>
            </a:pPr>
            <a:r>
              <a:rPr lang="en-US" sz="1700" dirty="0">
                <a:latin typeface="Times New Roman" panose="02020603050405020304" pitchFamily="18" charset="0"/>
                <a:cs typeface="Times New Roman" panose="02020603050405020304" pitchFamily="18" charset="0"/>
              </a:rPr>
              <a:t>Product Owner:</a:t>
            </a:r>
          </a:p>
          <a:p>
            <a:pPr marL="0" indent="0">
              <a:buNone/>
            </a:pPr>
            <a:r>
              <a:rPr lang="en-US" sz="1700" dirty="0">
                <a:latin typeface="Times New Roman" panose="02020603050405020304" pitchFamily="18" charset="0"/>
                <a:cs typeface="Times New Roman" panose="02020603050405020304" pitchFamily="18" charset="0"/>
              </a:rPr>
              <a:t>Responsibilities include:</a:t>
            </a:r>
          </a:p>
          <a:p>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anage Product Backlog items. </a:t>
            </a:r>
          </a:p>
          <a:p>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ommunicate with stakeholders.</a:t>
            </a:r>
          </a:p>
          <a:p>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nsure the product backlog is visible, transparent, and clear for the Scrum Team and that they understand the items needed in the product backlog. </a:t>
            </a:r>
          </a:p>
          <a:p>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Obtain</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necessary information from the stakeholder.</a:t>
            </a:r>
            <a:endParaRPr lang="en-US" sz="17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8" name="Content Placeholder 7">
            <a:extLst>
              <a:ext uri="{FF2B5EF4-FFF2-40B4-BE49-F238E27FC236}">
                <a16:creationId xmlns:a16="http://schemas.microsoft.com/office/drawing/2014/main" id="{8BF00EF8-FA5E-EC87-B327-A16AA1BF365A}"/>
              </a:ext>
            </a:extLst>
          </p:cNvPr>
          <p:cNvSpPr>
            <a:spLocks noGrp="1"/>
          </p:cNvSpPr>
          <p:nvPr>
            <p:ph sz="half" idx="2"/>
          </p:nvPr>
        </p:nvSpPr>
        <p:spPr>
          <a:xfrm>
            <a:off x="8077200" y="1487595"/>
            <a:ext cx="4114800" cy="4913205"/>
          </a:xfrm>
        </p:spPr>
        <p:txBody>
          <a:bodyPr>
            <a:normAutofit lnSpcReduction="10000"/>
          </a:bodyPr>
          <a:lstStyle/>
          <a:p>
            <a:pPr marL="0" indent="0" algn="ctr">
              <a:buNone/>
            </a:pPr>
            <a:r>
              <a:rPr lang="en-US" dirty="0">
                <a:latin typeface="Times New Roman" panose="02020603050405020304" pitchFamily="18" charset="0"/>
                <a:cs typeface="Times New Roman" panose="02020603050405020304" pitchFamily="18" charset="0"/>
              </a:rPr>
              <a:t>Development Team:</a:t>
            </a:r>
          </a:p>
          <a:p>
            <a:pPr marL="0" indent="0">
              <a:buNone/>
            </a:pPr>
            <a:r>
              <a:rPr lang="en-US" dirty="0">
                <a:latin typeface="Times New Roman" panose="02020603050405020304" pitchFamily="18" charset="0"/>
                <a:cs typeface="Times New Roman" panose="02020603050405020304" pitchFamily="18" charset="0"/>
              </a:rPr>
              <a:t>Responsibilities and Characteristics  include: </a:t>
            </a:r>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Delivering a potentially releasable increment of work from the product backlog. </a:t>
            </a:r>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team is self organizing.</a:t>
            </a:r>
          </a:p>
          <a:p>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one, not even the Scrum Master, instructs the team how to turn items in the product backlog into releasable increments.</a:t>
            </a:r>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functional, and they do not recognize titles other than “developer” in order to prevent the creation of sub teams and specialist.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FFAFE2-F5E9-2C2E-2A26-CD5A7A4BB0D1}"/>
              </a:ext>
            </a:extLst>
          </p:cNvPr>
          <p:cNvSpPr txBox="1"/>
          <p:nvPr/>
        </p:nvSpPr>
        <p:spPr>
          <a:xfrm>
            <a:off x="3048000" y="1487596"/>
            <a:ext cx="4876800" cy="5339923"/>
          </a:xfrm>
          <a:prstGeom prst="rect">
            <a:avLst/>
          </a:prstGeom>
          <a:noFill/>
        </p:spPr>
        <p:txBody>
          <a:bodyPr wrap="square" rtlCol="0">
            <a:spAutoFit/>
          </a:bodyPr>
          <a:lstStyle/>
          <a:p>
            <a:pPr algn="ctr"/>
            <a:r>
              <a:rPr lang="en-US" sz="1700" dirty="0">
                <a:latin typeface="Times New Roman" panose="02020603050405020304" pitchFamily="18" charset="0"/>
                <a:cs typeface="Times New Roman" panose="02020603050405020304" pitchFamily="18" charset="0"/>
              </a:rPr>
              <a:t>Scrum Master:</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 Responsibilities and characteristics include: </a:t>
            </a:r>
          </a:p>
          <a:p>
            <a:pPr marL="285750"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Act as a servant-leader for the Scrum Team and help facilitate the Scrum Team. </a:t>
            </a:r>
          </a:p>
          <a:p>
            <a:pPr marL="285750" indent="-285750">
              <a:buFont typeface="Arial" panose="020B0604020202020204" pitchFamily="34" charset="0"/>
              <a:buChar char="•"/>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Work with the Product Owner to find effective techniques for product backlog management. </a:t>
            </a:r>
          </a:p>
          <a:p>
            <a:pPr marL="285750" indent="-285750">
              <a:buFont typeface="Arial" panose="020B0604020202020204" pitchFamily="34" charset="0"/>
              <a:buChar char="•"/>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Ensuring the Product Owner knows how to organize the product backlog in order to maximize value and allocation of resources.</a:t>
            </a:r>
          </a:p>
          <a:p>
            <a:pPr marL="285750" indent="-285750">
              <a:buFont typeface="Arial" panose="020B0604020202020204" pitchFamily="34" charset="0"/>
              <a:buChar char="•"/>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Facilitate Scrum events, such as daily stand up meetings. </a:t>
            </a:r>
          </a:p>
          <a:p>
            <a:pPr marL="285750" indent="-285750">
              <a:buFont typeface="Arial" panose="020B0604020202020204" pitchFamily="34" charset="0"/>
              <a:buChar char="•"/>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Remove obstacles and impediments that hinder the team’s progress. </a:t>
            </a:r>
          </a:p>
          <a:p>
            <a:endParaRPr lang="en-US" dirty="0"/>
          </a:p>
        </p:txBody>
      </p:sp>
      <p:sp>
        <p:nvSpPr>
          <p:cNvPr id="10" name="Content Placeholder 7">
            <a:extLst>
              <a:ext uri="{FF2B5EF4-FFF2-40B4-BE49-F238E27FC236}">
                <a16:creationId xmlns:a16="http://schemas.microsoft.com/office/drawing/2014/main" id="{77720910-1B33-CAC8-0240-306643D6A060}"/>
              </a:ext>
            </a:extLst>
          </p:cNvPr>
          <p:cNvSpPr txBox="1">
            <a:spLocks/>
          </p:cNvSpPr>
          <p:nvPr/>
        </p:nvSpPr>
        <p:spPr>
          <a:xfrm>
            <a:off x="8991600" y="6227234"/>
            <a:ext cx="4114800" cy="569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Font typeface="Arial" pitchFamily="34" charset="0"/>
              <a:buNone/>
            </a:pPr>
            <a:r>
              <a:rPr lang="en-US" sz="1200" dirty="0">
                <a:latin typeface="Times New Roman" panose="02020603050405020304" pitchFamily="18" charset="0"/>
                <a:cs typeface="Times New Roman" panose="02020603050405020304" pitchFamily="18" charset="0"/>
              </a:rPr>
              <a:t>Sources: Cobb 2015</a:t>
            </a:r>
          </a:p>
        </p:txBody>
      </p:sp>
    </p:spTree>
    <p:extLst>
      <p:ext uri="{BB962C8B-B14F-4D97-AF65-F5344CB8AC3E}">
        <p14:creationId xmlns:p14="http://schemas.microsoft.com/office/powerpoint/2010/main" val="14758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1143000"/>
          </a:xfrm>
        </p:spPr>
        <p:txBody>
          <a:bodyPr/>
          <a:lstStyle/>
          <a:p>
            <a:pPr algn="ctr"/>
            <a:r>
              <a:rPr lang="en-US" dirty="0"/>
              <a:t>In Conclusion:</a:t>
            </a:r>
            <a:endParaRPr dirty="0"/>
          </a:p>
        </p:txBody>
      </p:sp>
      <p:sp>
        <p:nvSpPr>
          <p:cNvPr id="7" name="Content Placeholder 6">
            <a:extLst>
              <a:ext uri="{FF2B5EF4-FFF2-40B4-BE49-F238E27FC236}">
                <a16:creationId xmlns:a16="http://schemas.microsoft.com/office/drawing/2014/main" id="{C7628A1F-E9CD-E691-FEA1-1D7F6EDE81BE}"/>
              </a:ext>
            </a:extLst>
          </p:cNvPr>
          <p:cNvSpPr>
            <a:spLocks noGrp="1"/>
          </p:cNvSpPr>
          <p:nvPr>
            <p:ph sz="half" idx="1"/>
          </p:nvPr>
        </p:nvSpPr>
        <p:spPr>
          <a:xfrm>
            <a:off x="1219200" y="1066800"/>
            <a:ext cx="9753600" cy="1828800"/>
          </a:xfrm>
        </p:spPr>
        <p:txBody>
          <a:bodyPr>
            <a:normAutofit/>
          </a:bodyPr>
          <a:lstStyle/>
          <a:p>
            <a:pPr marL="0" indent="0" algn="ctr">
              <a:buNone/>
            </a:pPr>
            <a:r>
              <a:rPr lang="en-US" dirty="0"/>
              <a:t>Our company strives to provide the best possible product to its customers. Our company also wants to remain responsive to the customer’s needs. We strive to provide the best product in the industry. In order to do this, we must change our approach  from the Waterfall Model to the  Scrum-Agile approach SDLC model. </a:t>
            </a:r>
          </a:p>
        </p:txBody>
      </p:sp>
      <p:pic>
        <p:nvPicPr>
          <p:cNvPr id="7170" name="Picture 2" descr="Chada Tech Logo">
            <a:extLst>
              <a:ext uri="{FF2B5EF4-FFF2-40B4-BE49-F238E27FC236}">
                <a16:creationId xmlns:a16="http://schemas.microsoft.com/office/drawing/2014/main" id="{06A25AB0-EC92-1E14-681E-AD99031B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14600"/>
            <a:ext cx="5715000" cy="421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2454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176</TotalTime>
  <Words>974</Words>
  <Application>Microsoft Office PowerPoint</Application>
  <PresentationFormat>Widescreen</PresentationFormat>
  <Paragraphs>96</Paragraphs>
  <Slides>10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Candara</vt:lpstr>
      <vt:lpstr>Consolas</vt:lpstr>
      <vt:lpstr>Nunito</vt:lpstr>
      <vt:lpstr>Poppins</vt:lpstr>
      <vt:lpstr>Times New Roman</vt:lpstr>
      <vt:lpstr>Tech Computer 16x9</vt:lpstr>
      <vt:lpstr>Paintbrush Picture</vt:lpstr>
      <vt:lpstr>Software Development Life Cycle</vt:lpstr>
      <vt:lpstr>What is a Software Development Life Cycle?</vt:lpstr>
      <vt:lpstr>What is the Best SDLC Approach?</vt:lpstr>
      <vt:lpstr>What SDLC Approach Do We Currently Use?</vt:lpstr>
      <vt:lpstr>Advantages and Disadvantages of the Waterfall Model:</vt:lpstr>
      <vt:lpstr>What is an alternative SDLC Approach?</vt:lpstr>
      <vt:lpstr>Advantages and Disadvantages of the Scrum-Agile Approach:</vt:lpstr>
      <vt:lpstr>Composition of Scrum-Agile SDLC Team:</vt:lpstr>
      <vt:lpstr>In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katelyn latimer</dc:creator>
  <cp:lastModifiedBy>katelyn latimer</cp:lastModifiedBy>
  <cp:revision>1</cp:revision>
  <dcterms:created xsi:type="dcterms:W3CDTF">2022-08-20T20:02:53Z</dcterms:created>
  <dcterms:modified xsi:type="dcterms:W3CDTF">2022-08-20T22:59:33Z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