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2" r:id="rId3"/>
    <p:sldId id="257" r:id="rId4"/>
    <p:sldId id="261" r:id="rId5"/>
    <p:sldId id="263" r:id="rId6"/>
    <p:sldId id="264" r:id="rId7"/>
    <p:sldId id="260" r:id="rId8"/>
    <p:sldId id="26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0" d="100"/>
          <a:sy n="90" d="100"/>
        </p:scale>
        <p:origin x="-696" y="-1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7AFFB9B-9FB8-469E-96F9-4D32314110B6}" type="datetimeFigureOut">
              <a:rPr lang="en-US" dirty="0"/>
              <a:t>6/1/18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D2AC3-6A0B-4169-B1EA-E3AE8B351BDD}" type="datetimeFigureOut">
              <a:rPr lang="en-US" dirty="0"/>
              <a:t>6/1/18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B9363-8B87-41B7-9F8E-64519CBB8F34}" type="datetimeFigureOut">
              <a:rPr lang="en-US" dirty="0"/>
              <a:t>6/1/18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F5746-5284-4951-9F37-7AE924EDBCB7}" type="datetimeFigureOut">
              <a:rPr lang="en-US" dirty="0"/>
              <a:t>6/1/18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98B29-7265-4A65-A2A4-6703C057B7C1}" type="datetimeFigureOut">
              <a:rPr lang="en-US" dirty="0"/>
              <a:t>6/1/18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BA082-94DF-4C4B-A041-6624924AB0A8}" type="datetimeFigureOut">
              <a:rPr lang="en-US" dirty="0"/>
              <a:t>6/1/18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686C4-3AB5-4E0C-86CA-FB108C350AA9}" type="datetimeFigureOut">
              <a:rPr lang="en-US" dirty="0"/>
              <a:t>6/1/18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F1211-4E0C-4AB3-B04F-585959BDAFE8}" type="datetimeFigureOut">
              <a:rPr lang="en-US" dirty="0"/>
              <a:t>6/1/18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DECAF-D3BE-4069-9C78-642ECCD01477}" type="datetimeFigureOut">
              <a:rPr lang="en-US" dirty="0"/>
              <a:t>6/1/18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BDC27-E420-4878-9EE6-7B9656D6442A}" type="datetimeFigureOut">
              <a:rPr lang="en-US" dirty="0"/>
              <a:t>6/1/18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F47CF-67C9-420C-80A5-E2069FF0C2DF}" type="datetimeFigureOut">
              <a:rPr lang="en-US" dirty="0"/>
              <a:t>6/1/18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2DC73-F065-42F5-A9F2-D90B2E42A0B3}" type="datetimeFigureOut">
              <a:rPr lang="en-US" dirty="0"/>
              <a:t>6/1/18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EA702-9B29-41CC-9BCC-3DF8A0D379FE}" type="datetimeFigureOut">
              <a:rPr lang="en-US" dirty="0"/>
              <a:t>6/1/18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649AC-CB8F-4FF1-9A34-5861C74DD0A7}" type="datetimeFigureOut">
              <a:rPr lang="en-US" dirty="0"/>
              <a:t>6/1/18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5CECA-2D3A-4680-9B49-752200DE467C}" type="datetimeFigureOut">
              <a:rPr lang="en-US" dirty="0"/>
              <a:t>6/1/18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3BFE2-83B7-4B0A-B9D3-AB28331082B3}" type="datetimeFigureOut">
              <a:rPr lang="en-US" dirty="0"/>
              <a:t>6/1/18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F78E3-FDA3-4D28-AAA2-0B81F349A39D}" type="datetimeFigureOut">
              <a:rPr lang="en-US" dirty="0"/>
              <a:t>6/1/18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4.jp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35BB1C6-BF8F-4481-8AB2-603A1C8A906A}" type="datetimeFigureOut">
              <a:rPr lang="en-US" dirty="0"/>
              <a:t>6/1/18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5.jpg"/><Relationship Id="rId3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90A9E44-E3DA-4D47-AD0C-6251DC1E14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21420000">
            <a:off x="929943" y="2142152"/>
            <a:ext cx="9755187" cy="1286017"/>
          </a:xfrm>
          <a:solidFill>
            <a:schemeClr val="accent1"/>
          </a:solidFill>
        </p:spPr>
        <p:txBody>
          <a:bodyPr/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Oscar Winners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C54761D0-B909-428C-A573-757882D3D1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solidFill>
            <a:schemeClr val="accent1"/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Solomon, Dan, Oscar, Kathleen and Kenneth</a:t>
            </a:r>
          </a:p>
        </p:txBody>
      </p:sp>
    </p:spTree>
    <p:extLst>
      <p:ext uri="{BB962C8B-B14F-4D97-AF65-F5344CB8AC3E}">
        <p14:creationId xmlns:p14="http://schemas.microsoft.com/office/powerpoint/2010/main" val="26616265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707BC6F-8FD1-4ECA-882C-BA433F21420A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/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Summary of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1F7A227-3574-40A7-9AAC-78EF0A92E69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800" y="1837766"/>
            <a:ext cx="10394707" cy="3801034"/>
          </a:xfrm>
          <a:solidFill>
            <a:schemeClr val="tx2">
              <a:lumMod val="60000"/>
              <a:lumOff val="40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u="sng" dirty="0"/>
              <a:t>And the Winner Goes to…..</a:t>
            </a:r>
          </a:p>
          <a:p>
            <a:pPr marL="0" indent="0">
              <a:buNone/>
            </a:pPr>
            <a:r>
              <a:rPr lang="en-US" dirty="0"/>
              <a:t>Our Goal was to Create an interactive </a:t>
            </a:r>
            <a:r>
              <a:rPr lang="en-US" dirty="0" smtClean="0"/>
              <a:t>Dashboard, map, and table  </a:t>
            </a:r>
            <a:r>
              <a:rPr lang="en-US" dirty="0"/>
              <a:t>to display recent and historical Academy Award Winners.  The User would be able to select Winners and details for the following categories:</a:t>
            </a:r>
          </a:p>
          <a:p>
            <a:pPr marL="0" indent="0">
              <a:buNone/>
            </a:pPr>
            <a:r>
              <a:rPr lang="en-US" i="1" dirty="0"/>
              <a:t>Best Movie, Best Actor, Best Actress, Best Director</a:t>
            </a:r>
          </a:p>
          <a:p>
            <a:pPr marL="0" indent="0">
              <a:buNone/>
            </a:pPr>
            <a:r>
              <a:rPr lang="en-US" dirty="0"/>
              <a:t>Dataset to include:</a:t>
            </a:r>
          </a:p>
          <a:p>
            <a:pPr marL="0" indent="0">
              <a:buNone/>
            </a:pPr>
            <a:r>
              <a:rPr lang="en-US" i="1" dirty="0"/>
              <a:t>Current and Past Winners, Movie details- Genre, Gross, Actor/Actress details-place of birth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92172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7EDED88-ED5C-4323-8722-EDA35DA93FCB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/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Data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94B7B6F-1A92-42D9-8A02-EDBDA763A50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800" y="1837766"/>
            <a:ext cx="10394707" cy="3781984"/>
          </a:xfrm>
          <a:solidFill>
            <a:schemeClr val="tx2">
              <a:lumMod val="60000"/>
              <a:lumOff val="40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dirty="0"/>
              <a:t>Since the Academy Awards website does not have an API. We scraped the data from various websites:</a:t>
            </a:r>
          </a:p>
          <a:p>
            <a:r>
              <a:rPr lang="en-US" dirty="0"/>
              <a:t>Wikipedia </a:t>
            </a:r>
          </a:p>
          <a:p>
            <a:r>
              <a:rPr lang="en-US" dirty="0"/>
              <a:t>Omdb</a:t>
            </a:r>
          </a:p>
          <a:p>
            <a:r>
              <a:rPr lang="en-US" dirty="0"/>
              <a:t>Imdb</a:t>
            </a:r>
          </a:p>
          <a:p>
            <a:r>
              <a:rPr lang="en-US" dirty="0"/>
              <a:t>Cinemasight</a:t>
            </a:r>
          </a:p>
          <a:p>
            <a:r>
              <a:rPr lang="en-US" dirty="0"/>
              <a:t> Kaggle</a:t>
            </a:r>
          </a:p>
          <a:p>
            <a:pPr marL="0" indent="0">
              <a:buNone/>
            </a:pPr>
            <a:r>
              <a:rPr lang="en-US" dirty="0" smtClean="0"/>
              <a:t>Once the date was collected, a </a:t>
            </a:r>
            <a:r>
              <a:rPr lang="en-US" dirty="0" smtClean="0"/>
              <a:t>SQLite </a:t>
            </a:r>
            <a:r>
              <a:rPr lang="en-US" dirty="0" smtClean="0"/>
              <a:t>table was created to simplify querying the 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48850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8E22418-88B0-481D-A539-2F0F94E6B3FF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/>
          </a:solidFill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Oscar winner Dashboard Elements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E5EF7321-1A0E-48CD-A456-726BA04019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PiE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7124BDF4-6FD5-45D0-99C3-4F3865894D34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solidFill>
            <a:schemeClr val="bg2">
              <a:lumMod val="75000"/>
            </a:schemeClr>
          </a:solidFill>
        </p:spPr>
        <p:txBody>
          <a:bodyPr/>
          <a:lstStyle/>
          <a:p>
            <a:pPr marL="285750" indent="-285750" algn="l">
              <a:buFont typeface="Arial"/>
              <a:buChar char="•"/>
            </a:pPr>
            <a:r>
              <a:rPr lang="en-US" dirty="0" smtClean="0"/>
              <a:t>The pie Chart was developed with a combination of python, route creation in flask and plotly js</a:t>
            </a:r>
            <a:endParaRPr lang="en-US" dirty="0"/>
          </a:p>
          <a:p>
            <a:pPr marL="285750" indent="-285750" algn="l">
              <a:buFont typeface="Arial"/>
              <a:buChar char="•"/>
            </a:pPr>
            <a:r>
              <a:rPr lang="en-US" dirty="0" smtClean="0"/>
              <a:t>The pie chart demonstrates which genres have been most successful in winning best actor, actress, director, and best picture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D62DF0B0-BAB8-459A-A3C2-8989A00B4D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Bar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BE40EBA6-FD5E-481B-BD86-6874831B4998}"/>
              </a:ext>
            </a:extLst>
          </p:cNvPr>
          <p:cNvSpPr>
            <a:spLocks noGrp="1"/>
          </p:cNvSpPr>
          <p:nvPr>
            <p:ph type="body" sz="half" idx="16"/>
          </p:nvPr>
        </p:nvSpPr>
        <p:spPr>
          <a:solidFill>
            <a:schemeClr val="bg2">
              <a:lumMod val="75000"/>
            </a:schemeClr>
          </a:solidFill>
        </p:spPr>
        <p:txBody>
          <a:bodyPr/>
          <a:lstStyle/>
          <a:p>
            <a:pPr marL="285750" indent="-285750" algn="l">
              <a:buFont typeface="Arial"/>
              <a:buChar char="•"/>
            </a:pPr>
            <a:r>
              <a:rPr lang="en-US" dirty="0" smtClean="0"/>
              <a:t>The bar chart was created with sql queries to our SQLite data table, routes created in flask, and plotly js</a:t>
            </a:r>
          </a:p>
          <a:p>
            <a:pPr marL="285750" indent="-285750" algn="l">
              <a:buFont typeface="Arial"/>
              <a:buChar char="•"/>
            </a:pPr>
            <a:r>
              <a:rPr lang="en-US" dirty="0" smtClean="0"/>
              <a:t>The Bar chart compares the rotten tomatoes, imdb, and metacritic scores across winning categories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AAFBAB8B-0FF7-485F-8112-646466C3D78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Scatter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="" xmlns:a16="http://schemas.microsoft.com/office/drawing/2014/main" id="{A44334AE-F2DE-4533-88FC-7209655B744C}"/>
              </a:ext>
            </a:extLst>
          </p:cNvPr>
          <p:cNvSpPr>
            <a:spLocks noGrp="1"/>
          </p:cNvSpPr>
          <p:nvPr>
            <p:ph type="body" sz="half" idx="17"/>
          </p:nvPr>
        </p:nvSpPr>
        <p:spPr>
          <a:solidFill>
            <a:schemeClr val="bg2">
              <a:lumMod val="75000"/>
            </a:schemeClr>
          </a:solidFill>
        </p:spPr>
        <p:txBody>
          <a:bodyPr/>
          <a:lstStyle/>
          <a:p>
            <a:pPr marL="285750" indent="-285750" algn="l">
              <a:buFont typeface="Arial"/>
              <a:buChar char="•"/>
            </a:pPr>
            <a:r>
              <a:rPr lang="en-US" dirty="0" smtClean="0"/>
              <a:t>The scatter plot </a:t>
            </a:r>
            <a:r>
              <a:rPr lang="en-US" dirty="0"/>
              <a:t>was created with sql queries to our </a:t>
            </a:r>
            <a:r>
              <a:rPr lang="en-US" dirty="0" smtClean="0"/>
              <a:t>SQLite </a:t>
            </a:r>
            <a:r>
              <a:rPr lang="en-US" dirty="0"/>
              <a:t>data table, routes created in flask, and plotly </a:t>
            </a:r>
            <a:r>
              <a:rPr lang="en-US" dirty="0" smtClean="0"/>
              <a:t>js</a:t>
            </a:r>
          </a:p>
          <a:p>
            <a:pPr marL="285750" indent="-285750" algn="l">
              <a:buFont typeface="Arial"/>
              <a:buChar char="•"/>
            </a:pPr>
            <a:r>
              <a:rPr lang="en-US" dirty="0" smtClean="0"/>
              <a:t>The scatter plot compares the budget </a:t>
            </a:r>
            <a:r>
              <a:rPr lang="en-US" dirty="0" err="1" smtClean="0"/>
              <a:t>vs</a:t>
            </a:r>
            <a:r>
              <a:rPr lang="en-US" dirty="0" smtClean="0"/>
              <a:t> revenue of all films in winning categories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3410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B289A1F-AF6D-42EA-AB96-B0BE35C2C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476" y="714375"/>
            <a:ext cx="10396882" cy="1151965"/>
          </a:xfrm>
          <a:solidFill>
            <a:schemeClr val="accent1"/>
          </a:solidFill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Oscar Winner Map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452526F-2E52-4D35-AF4A-25EA2F1D0A2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solidFill>
            <a:schemeClr val="bg2">
              <a:lumMod val="75000"/>
            </a:schemeClr>
          </a:solidFill>
        </p:spPr>
        <p:txBody>
          <a:bodyPr anchor="t"/>
          <a:lstStyle/>
          <a:p>
            <a:pPr>
              <a:lnSpc>
                <a:spcPct val="110000"/>
              </a:lnSpc>
            </a:pPr>
            <a:r>
              <a:rPr lang="en-US" dirty="0" smtClean="0"/>
              <a:t>The Oscar winner map has the functionality to filter out the places of origin of Best Director, Actor, and Actresses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This was developed using leaflet for JavaScript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The majority of Oscar winners are from the united states and Europe</a:t>
            </a:r>
          </a:p>
        </p:txBody>
      </p:sp>
    </p:spTree>
    <p:extLst>
      <p:ext uri="{BB962C8B-B14F-4D97-AF65-F5344CB8AC3E}">
        <p14:creationId xmlns:p14="http://schemas.microsoft.com/office/powerpoint/2010/main" val="30210437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35EB4AD-679C-459B-9588-A74E22BF2254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/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Data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15B8DD0-19EC-4685-81CD-270A6D4C325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solidFill>
            <a:schemeClr val="bg2">
              <a:lumMod val="75000"/>
            </a:schemeClr>
          </a:solidFill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3241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D6251CE-F8B2-42E5-B1EF-15481B1C2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458" y="685800"/>
            <a:ext cx="4126860" cy="708802"/>
          </a:xfrm>
          <a:solidFill>
            <a:schemeClr val="accent1"/>
          </a:solidFill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Data insights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="" xmlns:a16="http://schemas.microsoft.com/office/drawing/2014/main" id="{6B8EF9CC-1E5E-414B-A279-1D78A22C9A51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5110955" y="1458912"/>
            <a:ext cx="6064067" cy="3143250"/>
          </a:xfrm>
          <a:blipFill>
            <a:blip r:embed="rId3"/>
            <a:stretch>
              <a:fillRect/>
            </a:stretch>
          </a:blipFill>
        </p:spPr>
      </p:pic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A7515BFD-A006-4030-8A26-48A288161A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06458" y="1439008"/>
            <a:ext cx="4126861" cy="3979983"/>
          </a:xfrm>
          <a:solidFill>
            <a:schemeClr val="accent1"/>
          </a:solidFill>
        </p:spPr>
        <p:txBody>
          <a:bodyPr/>
          <a:lstStyle/>
          <a:p>
            <a:pPr marL="285750" indent="-285750" algn="l">
              <a:buFont typeface="Arial"/>
              <a:buChar char="•"/>
            </a:pPr>
            <a:r>
              <a:rPr lang="en-US" dirty="0">
                <a:solidFill>
                  <a:schemeClr val="bg1"/>
                </a:solidFill>
              </a:rPr>
              <a:t>To increase your chances of </a:t>
            </a:r>
            <a:r>
              <a:rPr lang="en-US" dirty="0" smtClean="0">
                <a:solidFill>
                  <a:schemeClr val="bg1"/>
                </a:solidFill>
              </a:rPr>
              <a:t>winning an Oscar, </a:t>
            </a:r>
            <a:r>
              <a:rPr lang="en-US" dirty="0">
                <a:solidFill>
                  <a:schemeClr val="bg1"/>
                </a:solidFill>
              </a:rPr>
              <a:t>pick a Drama or Biography and Be Born  in United states </a:t>
            </a:r>
            <a:endParaRPr lang="en-US" dirty="0" smtClean="0">
              <a:solidFill>
                <a:schemeClr val="bg1"/>
              </a:solidFill>
            </a:endParaRPr>
          </a:p>
          <a:p>
            <a:pPr marL="285750" indent="-285750" algn="l">
              <a:buFont typeface="Arial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Titanic is </a:t>
            </a:r>
            <a:r>
              <a:rPr lang="en-US" dirty="0" smtClean="0">
                <a:solidFill>
                  <a:schemeClr val="bg1"/>
                </a:solidFill>
              </a:rPr>
              <a:t>the Most </a:t>
            </a:r>
            <a:r>
              <a:rPr lang="en-US" dirty="0" smtClean="0">
                <a:solidFill>
                  <a:schemeClr val="bg1"/>
                </a:solidFill>
              </a:rPr>
              <a:t>profitable </a:t>
            </a:r>
            <a:r>
              <a:rPr lang="en-US" dirty="0" err="1" smtClean="0">
                <a:solidFill>
                  <a:schemeClr val="bg1"/>
                </a:solidFill>
              </a:rPr>
              <a:t>oscar</a:t>
            </a:r>
            <a:r>
              <a:rPr lang="en-US" dirty="0" smtClean="0">
                <a:solidFill>
                  <a:schemeClr val="bg1"/>
                </a:solidFill>
              </a:rPr>
              <a:t> winning film of the past 25 years</a:t>
            </a:r>
          </a:p>
          <a:p>
            <a:pPr marL="285750" indent="-285750" algn="l">
              <a:buFont typeface="Arial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Russell Crowe is the only Oscar winner from New Zealand!!!</a:t>
            </a:r>
          </a:p>
          <a:p>
            <a:pPr marL="285750" indent="-285750" algn="l">
              <a:buFont typeface="Arial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Gladiator has the lowest metacritic score (67) out of any best picture winner</a:t>
            </a:r>
          </a:p>
          <a:p>
            <a:pPr marL="285750" indent="-285750" algn="l">
              <a:buFont typeface="Arial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34129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707BC6F-8FD1-4ECA-882C-BA433F21420A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/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Project Takeaway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1F7A227-3574-40A7-9AAC-78EF0A92E69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800" y="1837766"/>
            <a:ext cx="10394707" cy="3801034"/>
          </a:xfrm>
          <a:solidFill>
            <a:schemeClr val="tx2">
              <a:lumMod val="60000"/>
              <a:lumOff val="40000"/>
            </a:schemeClr>
          </a:solidFill>
        </p:spPr>
        <p:txBody>
          <a:bodyPr anchor="t"/>
          <a:lstStyle/>
          <a:p>
            <a:r>
              <a:rPr lang="en-US" dirty="0" smtClean="0"/>
              <a:t>Finding the data we needed required a combination of utilizing </a:t>
            </a:r>
            <a:r>
              <a:rPr lang="en-US" dirty="0" smtClean="0"/>
              <a:t>web scraped data </a:t>
            </a:r>
            <a:r>
              <a:rPr lang="en-US" dirty="0" smtClean="0"/>
              <a:t>sources and manually looking up individual data points, finding publicly available datasets would have increased the simplicity of the project</a:t>
            </a:r>
          </a:p>
          <a:p>
            <a:r>
              <a:rPr lang="en-US" dirty="0" smtClean="0"/>
              <a:t>Creating dropdown functionality in JavaScript was the most difficult aspect of the project</a:t>
            </a:r>
          </a:p>
          <a:p>
            <a:r>
              <a:rPr lang="en-US" dirty="0" smtClean="0"/>
              <a:t>Future enhancement for this app would be including additional winning categories and finding other meaningful metrics to compare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7225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TM04033927[[fn=Main Event]]</Template>
  <TotalTime>86</TotalTime>
  <Words>434</Words>
  <Application>Microsoft Macintosh PowerPoint</Application>
  <PresentationFormat>Custom</PresentationFormat>
  <Paragraphs>42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Main Event</vt:lpstr>
      <vt:lpstr>Oscar Winners</vt:lpstr>
      <vt:lpstr>Summary of Project</vt:lpstr>
      <vt:lpstr>Data Sources</vt:lpstr>
      <vt:lpstr>Oscar winner Dashboard Elements</vt:lpstr>
      <vt:lpstr>Oscar Winner Map</vt:lpstr>
      <vt:lpstr>Data Table</vt:lpstr>
      <vt:lpstr>Data insights</vt:lpstr>
      <vt:lpstr>Project Takeaway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Oscar Winners</dc:title>
  <dc:creator>Kathleen Loretto</dc:creator>
  <cp:lastModifiedBy>SOLOMON MILLER</cp:lastModifiedBy>
  <cp:revision>18</cp:revision>
  <dcterms:created xsi:type="dcterms:W3CDTF">2018-06-01T23:09:55Z</dcterms:created>
  <dcterms:modified xsi:type="dcterms:W3CDTF">2018-06-02T02:55:57Z</dcterms:modified>
</cp:coreProperties>
</file>