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1" r:id="rId5"/>
    <p:sldId id="263" r:id="rId6"/>
    <p:sldId id="264" r:id="rId7"/>
    <p:sldId id="260"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6/1/18</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6/1/18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6/1/18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6/1/18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6/1/18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6/1/18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6/1/18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6/1/18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6/1/18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6/1/18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6/1/18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6/1/18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6/1/18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6/1/18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6/1/18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6/1/18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6/1/18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6/1/18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9E44-E3DA-4D47-AD0C-6251DC1E144A}"/>
              </a:ext>
            </a:extLst>
          </p:cNvPr>
          <p:cNvSpPr>
            <a:spLocks noGrp="1"/>
          </p:cNvSpPr>
          <p:nvPr>
            <p:ph type="ctrTitle"/>
          </p:nvPr>
        </p:nvSpPr>
        <p:spPr>
          <a:xfrm rot="21420000">
            <a:off x="929943" y="2142152"/>
            <a:ext cx="9755187" cy="1286017"/>
          </a:xfrm>
          <a:solidFill>
            <a:schemeClr val="accent1"/>
          </a:solidFill>
        </p:spPr>
        <p:txBody>
          <a:bodyPr/>
          <a:lstStyle/>
          <a:p>
            <a:r>
              <a:rPr lang="en-US" dirty="0">
                <a:solidFill>
                  <a:schemeClr val="bg1">
                    <a:lumMod val="95000"/>
                  </a:schemeClr>
                </a:solidFill>
              </a:rPr>
              <a:t>Oscar Winners</a:t>
            </a:r>
          </a:p>
        </p:txBody>
      </p:sp>
      <p:sp>
        <p:nvSpPr>
          <p:cNvPr id="3" name="Subtitle 2">
            <a:extLst>
              <a:ext uri="{FF2B5EF4-FFF2-40B4-BE49-F238E27FC236}">
                <a16:creationId xmlns:a16="http://schemas.microsoft.com/office/drawing/2014/main" id="{C54761D0-B909-428C-A573-757882D3D17A}"/>
              </a:ext>
            </a:extLst>
          </p:cNvPr>
          <p:cNvSpPr>
            <a:spLocks noGrp="1"/>
          </p:cNvSpPr>
          <p:nvPr>
            <p:ph type="subTitle" idx="1"/>
          </p:nvPr>
        </p:nvSpPr>
        <p:spPr>
          <a:solidFill>
            <a:schemeClr val="accent1"/>
          </a:solidFill>
        </p:spPr>
        <p:txBody>
          <a:bodyPr/>
          <a:lstStyle/>
          <a:p>
            <a:r>
              <a:rPr lang="en-US" dirty="0">
                <a:solidFill>
                  <a:schemeClr val="bg1"/>
                </a:solidFill>
              </a:rPr>
              <a:t>Solomon, Dan, Oscar, Kathleen and Kenneth</a:t>
            </a:r>
          </a:p>
        </p:txBody>
      </p:sp>
    </p:spTree>
    <p:extLst>
      <p:ext uri="{BB962C8B-B14F-4D97-AF65-F5344CB8AC3E}">
        <p14:creationId xmlns:p14="http://schemas.microsoft.com/office/powerpoint/2010/main" val="266162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BC6F-8FD1-4ECA-882C-BA433F21420A}"/>
              </a:ext>
            </a:extLst>
          </p:cNvPr>
          <p:cNvSpPr>
            <a:spLocks noGrp="1"/>
          </p:cNvSpPr>
          <p:nvPr>
            <p:ph type="title"/>
          </p:nvPr>
        </p:nvSpPr>
        <p:spPr>
          <a:solidFill>
            <a:schemeClr val="accent1"/>
          </a:solidFill>
        </p:spPr>
        <p:txBody>
          <a:bodyPr/>
          <a:lstStyle/>
          <a:p>
            <a:r>
              <a:rPr lang="en-US" dirty="0">
                <a:solidFill>
                  <a:schemeClr val="bg1"/>
                </a:solidFill>
              </a:rPr>
              <a:t>Summary of Project</a:t>
            </a:r>
          </a:p>
        </p:txBody>
      </p:sp>
      <p:sp>
        <p:nvSpPr>
          <p:cNvPr id="3" name="Content Placeholder 2">
            <a:extLst>
              <a:ext uri="{FF2B5EF4-FFF2-40B4-BE49-F238E27FC236}">
                <a16:creationId xmlns:a16="http://schemas.microsoft.com/office/drawing/2014/main" id="{A1F7A227-3574-40A7-9AAC-78EF0A92E69C}"/>
              </a:ext>
            </a:extLst>
          </p:cNvPr>
          <p:cNvSpPr>
            <a:spLocks noGrp="1"/>
          </p:cNvSpPr>
          <p:nvPr>
            <p:ph sz="quarter" idx="13"/>
          </p:nvPr>
        </p:nvSpPr>
        <p:spPr>
          <a:xfrm>
            <a:off x="685800" y="1837766"/>
            <a:ext cx="10394707" cy="3801034"/>
          </a:xfrm>
          <a:solidFill>
            <a:schemeClr val="tx2">
              <a:lumMod val="60000"/>
              <a:lumOff val="40000"/>
            </a:schemeClr>
          </a:solidFill>
        </p:spPr>
        <p:txBody>
          <a:bodyPr/>
          <a:lstStyle/>
          <a:p>
            <a:pPr marL="0" indent="0">
              <a:buNone/>
            </a:pPr>
            <a:r>
              <a:rPr lang="en-US" u="sng" dirty="0"/>
              <a:t>And the Winner Goes to…..</a:t>
            </a:r>
          </a:p>
          <a:p>
            <a:pPr marL="0" indent="0">
              <a:buNone/>
            </a:pPr>
            <a:r>
              <a:rPr lang="en-US" dirty="0"/>
              <a:t>Our Goal was to Create an interactive Dashboard, map, and table  to display recent and historical Academy Award Winners.  The User would be able to select Winners and details for the following categories:</a:t>
            </a:r>
          </a:p>
          <a:p>
            <a:pPr marL="0" indent="0">
              <a:buNone/>
            </a:pPr>
            <a:r>
              <a:rPr lang="en-US" i="1" dirty="0"/>
              <a:t>Best Movie, Best Actor, Best Actress, Best Director</a:t>
            </a:r>
          </a:p>
          <a:p>
            <a:pPr marL="0" indent="0">
              <a:buNone/>
            </a:pPr>
            <a:r>
              <a:rPr lang="en-US" dirty="0"/>
              <a:t>Dataset to include:</a:t>
            </a:r>
          </a:p>
          <a:p>
            <a:pPr marL="0" indent="0">
              <a:buNone/>
            </a:pPr>
            <a:r>
              <a:rPr lang="en-US" i="1" dirty="0"/>
              <a:t>Current and Past Winners, Movie details- Genre, Gross, Actor/Actress details-place of birth</a:t>
            </a:r>
          </a:p>
          <a:p>
            <a:endParaRPr lang="en-US" dirty="0"/>
          </a:p>
        </p:txBody>
      </p:sp>
    </p:spTree>
    <p:extLst>
      <p:ext uri="{BB962C8B-B14F-4D97-AF65-F5344CB8AC3E}">
        <p14:creationId xmlns:p14="http://schemas.microsoft.com/office/powerpoint/2010/main" val="259921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ED88-ED5C-4323-8722-EDA35DA93FCB}"/>
              </a:ext>
            </a:extLst>
          </p:cNvPr>
          <p:cNvSpPr>
            <a:spLocks noGrp="1"/>
          </p:cNvSpPr>
          <p:nvPr>
            <p:ph type="title"/>
          </p:nvPr>
        </p:nvSpPr>
        <p:spPr>
          <a:solidFill>
            <a:schemeClr val="accent1"/>
          </a:solidFill>
        </p:spPr>
        <p:txBody>
          <a:bodyPr/>
          <a:lstStyle/>
          <a:p>
            <a:r>
              <a:rPr lang="en-US" dirty="0">
                <a:solidFill>
                  <a:schemeClr val="bg1"/>
                </a:solidFill>
              </a:rPr>
              <a:t>Data Sources</a:t>
            </a:r>
          </a:p>
        </p:txBody>
      </p:sp>
      <p:sp>
        <p:nvSpPr>
          <p:cNvPr id="3" name="Content Placeholder 2">
            <a:extLst>
              <a:ext uri="{FF2B5EF4-FFF2-40B4-BE49-F238E27FC236}">
                <a16:creationId xmlns:a16="http://schemas.microsoft.com/office/drawing/2014/main" id="{494B7B6F-1A92-42D9-8A02-EDBDA763A509}"/>
              </a:ext>
            </a:extLst>
          </p:cNvPr>
          <p:cNvSpPr>
            <a:spLocks noGrp="1"/>
          </p:cNvSpPr>
          <p:nvPr>
            <p:ph sz="quarter" idx="13"/>
          </p:nvPr>
        </p:nvSpPr>
        <p:spPr>
          <a:xfrm>
            <a:off x="685800" y="1837766"/>
            <a:ext cx="10394707" cy="3781984"/>
          </a:xfrm>
          <a:solidFill>
            <a:schemeClr val="tx2">
              <a:lumMod val="60000"/>
              <a:lumOff val="40000"/>
            </a:schemeClr>
          </a:solidFill>
        </p:spPr>
        <p:txBody>
          <a:bodyPr/>
          <a:lstStyle/>
          <a:p>
            <a:pPr marL="0" indent="0">
              <a:buNone/>
            </a:pPr>
            <a:r>
              <a:rPr lang="en-US" dirty="0"/>
              <a:t>Since the Academy Awards website does not have an API. We scraped the data from various websites:</a:t>
            </a:r>
          </a:p>
          <a:p>
            <a:r>
              <a:rPr lang="en-US" dirty="0"/>
              <a:t>Wikipedia </a:t>
            </a:r>
          </a:p>
          <a:p>
            <a:r>
              <a:rPr lang="en-US" dirty="0"/>
              <a:t>Omdb</a:t>
            </a:r>
          </a:p>
          <a:p>
            <a:r>
              <a:rPr lang="en-US" dirty="0"/>
              <a:t>Imdb</a:t>
            </a:r>
          </a:p>
          <a:p>
            <a:r>
              <a:rPr lang="en-US" dirty="0"/>
              <a:t>Cinemasight</a:t>
            </a:r>
          </a:p>
          <a:p>
            <a:r>
              <a:rPr lang="en-US" dirty="0"/>
              <a:t> Kaggle</a:t>
            </a:r>
          </a:p>
          <a:p>
            <a:pPr marL="0" indent="0">
              <a:buNone/>
            </a:pPr>
            <a:r>
              <a:rPr lang="en-US" dirty="0"/>
              <a:t>Once the date was collected, a SQLite table was created to simplify querying the results</a:t>
            </a:r>
          </a:p>
        </p:txBody>
      </p:sp>
    </p:spTree>
    <p:extLst>
      <p:ext uri="{BB962C8B-B14F-4D97-AF65-F5344CB8AC3E}">
        <p14:creationId xmlns:p14="http://schemas.microsoft.com/office/powerpoint/2010/main" val="371488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2418-88B0-481D-A539-2F0F94E6B3FF}"/>
              </a:ext>
            </a:extLst>
          </p:cNvPr>
          <p:cNvSpPr>
            <a:spLocks noGrp="1"/>
          </p:cNvSpPr>
          <p:nvPr>
            <p:ph type="title"/>
          </p:nvPr>
        </p:nvSpPr>
        <p:spPr>
          <a:solidFill>
            <a:schemeClr val="accent1"/>
          </a:solidFill>
        </p:spPr>
        <p:txBody>
          <a:bodyPr>
            <a:normAutofit fontScale="90000"/>
          </a:bodyPr>
          <a:lstStyle/>
          <a:p>
            <a:r>
              <a:rPr lang="en-US" dirty="0">
                <a:solidFill>
                  <a:schemeClr val="bg1"/>
                </a:solidFill>
              </a:rPr>
              <a:t>Oscar winner Dashboard Elements</a:t>
            </a:r>
          </a:p>
        </p:txBody>
      </p:sp>
      <p:sp>
        <p:nvSpPr>
          <p:cNvPr id="3" name="Text Placeholder 2">
            <a:extLst>
              <a:ext uri="{FF2B5EF4-FFF2-40B4-BE49-F238E27FC236}">
                <a16:creationId xmlns:a16="http://schemas.microsoft.com/office/drawing/2014/main" id="{E5EF7321-1A0E-48CD-A456-726BA04019F5}"/>
              </a:ext>
            </a:extLst>
          </p:cNvPr>
          <p:cNvSpPr>
            <a:spLocks noGrp="1"/>
          </p:cNvSpPr>
          <p:nvPr>
            <p:ph type="body" idx="1"/>
          </p:nvPr>
        </p:nvSpPr>
        <p:spPr/>
        <p:txBody>
          <a:bodyPr/>
          <a:lstStyle/>
          <a:p>
            <a:r>
              <a:rPr lang="en-US" dirty="0">
                <a:solidFill>
                  <a:schemeClr val="bg1"/>
                </a:solidFill>
              </a:rPr>
              <a:t>PiE</a:t>
            </a:r>
          </a:p>
        </p:txBody>
      </p:sp>
      <p:sp>
        <p:nvSpPr>
          <p:cNvPr id="4" name="Text Placeholder 3">
            <a:extLst>
              <a:ext uri="{FF2B5EF4-FFF2-40B4-BE49-F238E27FC236}">
                <a16:creationId xmlns:a16="http://schemas.microsoft.com/office/drawing/2014/main" id="{7124BDF4-6FD5-45D0-99C3-4F3865894D34}"/>
              </a:ext>
            </a:extLst>
          </p:cNvPr>
          <p:cNvSpPr>
            <a:spLocks noGrp="1"/>
          </p:cNvSpPr>
          <p:nvPr>
            <p:ph type="body" sz="half" idx="15"/>
          </p:nvPr>
        </p:nvSpPr>
        <p:spPr>
          <a:solidFill>
            <a:schemeClr val="bg2">
              <a:lumMod val="75000"/>
            </a:schemeClr>
          </a:solidFill>
        </p:spPr>
        <p:txBody>
          <a:bodyPr/>
          <a:lstStyle/>
          <a:p>
            <a:pPr marL="285750" indent="-285750" algn="l">
              <a:buFont typeface="Arial"/>
              <a:buChar char="•"/>
            </a:pPr>
            <a:r>
              <a:rPr lang="en-US" dirty="0"/>
              <a:t>The pie Chart was developed with a combination of python, route creation in flask and plotly js</a:t>
            </a:r>
          </a:p>
          <a:p>
            <a:pPr marL="285750" indent="-285750" algn="l">
              <a:buFont typeface="Arial"/>
              <a:buChar char="•"/>
            </a:pPr>
            <a:r>
              <a:rPr lang="en-US" dirty="0"/>
              <a:t>The pie chart demonstrates which genres have been most successful in winning best actor, actress, director, and best picture</a:t>
            </a:r>
          </a:p>
        </p:txBody>
      </p:sp>
      <p:sp>
        <p:nvSpPr>
          <p:cNvPr id="5" name="Text Placeholder 4">
            <a:extLst>
              <a:ext uri="{FF2B5EF4-FFF2-40B4-BE49-F238E27FC236}">
                <a16:creationId xmlns:a16="http://schemas.microsoft.com/office/drawing/2014/main" id="{D62DF0B0-BAB8-459A-A3C2-8989A00B4D03}"/>
              </a:ext>
            </a:extLst>
          </p:cNvPr>
          <p:cNvSpPr>
            <a:spLocks noGrp="1"/>
          </p:cNvSpPr>
          <p:nvPr>
            <p:ph type="body" sz="quarter" idx="3"/>
          </p:nvPr>
        </p:nvSpPr>
        <p:spPr/>
        <p:txBody>
          <a:bodyPr/>
          <a:lstStyle/>
          <a:p>
            <a:r>
              <a:rPr lang="en-US" dirty="0">
                <a:solidFill>
                  <a:schemeClr val="bg1"/>
                </a:solidFill>
              </a:rPr>
              <a:t>Bar</a:t>
            </a:r>
          </a:p>
        </p:txBody>
      </p:sp>
      <p:sp>
        <p:nvSpPr>
          <p:cNvPr id="6" name="Text Placeholder 5">
            <a:extLst>
              <a:ext uri="{FF2B5EF4-FFF2-40B4-BE49-F238E27FC236}">
                <a16:creationId xmlns:a16="http://schemas.microsoft.com/office/drawing/2014/main" id="{BE40EBA6-FD5E-481B-BD86-6874831B4998}"/>
              </a:ext>
            </a:extLst>
          </p:cNvPr>
          <p:cNvSpPr>
            <a:spLocks noGrp="1"/>
          </p:cNvSpPr>
          <p:nvPr>
            <p:ph type="body" sz="half" idx="16"/>
          </p:nvPr>
        </p:nvSpPr>
        <p:spPr>
          <a:solidFill>
            <a:schemeClr val="bg2">
              <a:lumMod val="75000"/>
            </a:schemeClr>
          </a:solidFill>
        </p:spPr>
        <p:txBody>
          <a:bodyPr/>
          <a:lstStyle/>
          <a:p>
            <a:pPr marL="285750" indent="-285750" algn="l">
              <a:buFont typeface="Arial"/>
              <a:buChar char="•"/>
            </a:pPr>
            <a:r>
              <a:rPr lang="en-US" dirty="0"/>
              <a:t>The bar chart was created with sql queries to our SQLite data table, routes created in flask, and plotly js</a:t>
            </a:r>
          </a:p>
          <a:p>
            <a:pPr marL="285750" indent="-285750" algn="l">
              <a:buFont typeface="Arial"/>
              <a:buChar char="•"/>
            </a:pPr>
            <a:r>
              <a:rPr lang="en-US" dirty="0"/>
              <a:t>The Bar chart compares the rotten tomatoes, imdb, and metacritic scores across winning categories</a:t>
            </a:r>
          </a:p>
        </p:txBody>
      </p:sp>
      <p:sp>
        <p:nvSpPr>
          <p:cNvPr id="7" name="Text Placeholder 6">
            <a:extLst>
              <a:ext uri="{FF2B5EF4-FFF2-40B4-BE49-F238E27FC236}">
                <a16:creationId xmlns:a16="http://schemas.microsoft.com/office/drawing/2014/main" id="{AAFBAB8B-0FF7-485F-8112-646466C3D784}"/>
              </a:ext>
            </a:extLst>
          </p:cNvPr>
          <p:cNvSpPr>
            <a:spLocks noGrp="1"/>
          </p:cNvSpPr>
          <p:nvPr>
            <p:ph type="body" sz="quarter" idx="13"/>
          </p:nvPr>
        </p:nvSpPr>
        <p:spPr/>
        <p:txBody>
          <a:bodyPr/>
          <a:lstStyle/>
          <a:p>
            <a:r>
              <a:rPr lang="en-US" dirty="0">
                <a:solidFill>
                  <a:schemeClr val="bg1"/>
                </a:solidFill>
              </a:rPr>
              <a:t>Scatter</a:t>
            </a:r>
          </a:p>
        </p:txBody>
      </p:sp>
      <p:sp>
        <p:nvSpPr>
          <p:cNvPr id="8" name="Text Placeholder 7">
            <a:extLst>
              <a:ext uri="{FF2B5EF4-FFF2-40B4-BE49-F238E27FC236}">
                <a16:creationId xmlns:a16="http://schemas.microsoft.com/office/drawing/2014/main" id="{A44334AE-F2DE-4533-88FC-7209655B744C}"/>
              </a:ext>
            </a:extLst>
          </p:cNvPr>
          <p:cNvSpPr>
            <a:spLocks noGrp="1"/>
          </p:cNvSpPr>
          <p:nvPr>
            <p:ph type="body" sz="half" idx="17"/>
          </p:nvPr>
        </p:nvSpPr>
        <p:spPr>
          <a:solidFill>
            <a:schemeClr val="bg2">
              <a:lumMod val="75000"/>
            </a:schemeClr>
          </a:solidFill>
        </p:spPr>
        <p:txBody>
          <a:bodyPr/>
          <a:lstStyle/>
          <a:p>
            <a:pPr marL="285750" indent="-285750" algn="l">
              <a:buFont typeface="Arial"/>
              <a:buChar char="•"/>
            </a:pPr>
            <a:r>
              <a:rPr lang="en-US" dirty="0"/>
              <a:t>The scatter plot was created with sql queries to our SQLite data table, routes created in flask, and plotly js</a:t>
            </a:r>
          </a:p>
          <a:p>
            <a:pPr marL="285750" indent="-285750" algn="l">
              <a:buFont typeface="Arial"/>
              <a:buChar char="•"/>
            </a:pPr>
            <a:r>
              <a:rPr lang="en-US" dirty="0"/>
              <a:t>The scatter plot compares the budget </a:t>
            </a:r>
            <a:r>
              <a:rPr lang="en-US" dirty="0" err="1"/>
              <a:t>vs</a:t>
            </a:r>
            <a:r>
              <a:rPr lang="en-US" dirty="0"/>
              <a:t> revenue of all films in winning categories</a:t>
            </a:r>
          </a:p>
          <a:p>
            <a:endParaRPr lang="en-US" dirty="0"/>
          </a:p>
        </p:txBody>
      </p:sp>
    </p:spTree>
    <p:extLst>
      <p:ext uri="{BB962C8B-B14F-4D97-AF65-F5344CB8AC3E}">
        <p14:creationId xmlns:p14="http://schemas.microsoft.com/office/powerpoint/2010/main" val="30734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9A1F-AF6D-42EA-AB96-B0BE35C2C697}"/>
              </a:ext>
            </a:extLst>
          </p:cNvPr>
          <p:cNvSpPr>
            <a:spLocks noGrp="1"/>
          </p:cNvSpPr>
          <p:nvPr>
            <p:ph type="title"/>
          </p:nvPr>
        </p:nvSpPr>
        <p:spPr>
          <a:xfrm>
            <a:off x="752476" y="714375"/>
            <a:ext cx="10396882" cy="1151965"/>
          </a:xfrm>
          <a:solidFill>
            <a:schemeClr val="accent1"/>
          </a:solidFill>
        </p:spPr>
        <p:txBody>
          <a:bodyPr/>
          <a:lstStyle/>
          <a:p>
            <a:r>
              <a:rPr lang="en-US" dirty="0">
                <a:solidFill>
                  <a:schemeClr val="bg1"/>
                </a:solidFill>
              </a:rPr>
              <a:t>Oscar Winner Map</a:t>
            </a:r>
          </a:p>
        </p:txBody>
      </p:sp>
      <p:sp>
        <p:nvSpPr>
          <p:cNvPr id="3" name="Content Placeholder 2">
            <a:extLst>
              <a:ext uri="{FF2B5EF4-FFF2-40B4-BE49-F238E27FC236}">
                <a16:creationId xmlns:a16="http://schemas.microsoft.com/office/drawing/2014/main" id="{7452526F-2E52-4D35-AF4A-25EA2F1D0A2D}"/>
              </a:ext>
            </a:extLst>
          </p:cNvPr>
          <p:cNvSpPr>
            <a:spLocks noGrp="1"/>
          </p:cNvSpPr>
          <p:nvPr>
            <p:ph sz="quarter" idx="13"/>
          </p:nvPr>
        </p:nvSpPr>
        <p:spPr>
          <a:solidFill>
            <a:schemeClr val="bg2">
              <a:lumMod val="75000"/>
            </a:schemeClr>
          </a:solidFill>
        </p:spPr>
        <p:txBody>
          <a:bodyPr anchor="t"/>
          <a:lstStyle/>
          <a:p>
            <a:pPr>
              <a:lnSpc>
                <a:spcPct val="110000"/>
              </a:lnSpc>
            </a:pPr>
            <a:r>
              <a:rPr lang="en-US" dirty="0"/>
              <a:t>The Oscar winner map has the functionality to filter out the places of origin of Best Director, Actor, and Actresses</a:t>
            </a:r>
          </a:p>
          <a:p>
            <a:pPr>
              <a:lnSpc>
                <a:spcPct val="110000"/>
              </a:lnSpc>
            </a:pPr>
            <a:r>
              <a:rPr lang="en-US" dirty="0"/>
              <a:t>This was developed using leaflet for JavaScript</a:t>
            </a:r>
          </a:p>
          <a:p>
            <a:pPr>
              <a:lnSpc>
                <a:spcPct val="110000"/>
              </a:lnSpc>
            </a:pPr>
            <a:r>
              <a:rPr lang="en-US" dirty="0"/>
              <a:t>The majority of Oscar winners are from the united states and Europe</a:t>
            </a:r>
          </a:p>
        </p:txBody>
      </p:sp>
    </p:spTree>
    <p:extLst>
      <p:ext uri="{BB962C8B-B14F-4D97-AF65-F5344CB8AC3E}">
        <p14:creationId xmlns:p14="http://schemas.microsoft.com/office/powerpoint/2010/main" val="302104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B4AD-679C-459B-9588-A74E22BF2254}"/>
              </a:ext>
            </a:extLst>
          </p:cNvPr>
          <p:cNvSpPr>
            <a:spLocks noGrp="1"/>
          </p:cNvSpPr>
          <p:nvPr>
            <p:ph type="title"/>
          </p:nvPr>
        </p:nvSpPr>
        <p:spPr>
          <a:solidFill>
            <a:schemeClr val="accent1"/>
          </a:solidFill>
        </p:spPr>
        <p:txBody>
          <a:bodyPr/>
          <a:lstStyle/>
          <a:p>
            <a:r>
              <a:rPr lang="en-US" dirty="0">
                <a:solidFill>
                  <a:schemeClr val="bg1"/>
                </a:solidFill>
              </a:rPr>
              <a:t>Data Table</a:t>
            </a:r>
          </a:p>
        </p:txBody>
      </p:sp>
      <p:sp>
        <p:nvSpPr>
          <p:cNvPr id="3" name="Content Placeholder 2">
            <a:extLst>
              <a:ext uri="{FF2B5EF4-FFF2-40B4-BE49-F238E27FC236}">
                <a16:creationId xmlns:a16="http://schemas.microsoft.com/office/drawing/2014/main" id="{615B8DD0-19EC-4685-81CD-270A6D4C3259}"/>
              </a:ext>
            </a:extLst>
          </p:cNvPr>
          <p:cNvSpPr>
            <a:spLocks noGrp="1"/>
          </p:cNvSpPr>
          <p:nvPr>
            <p:ph sz="quarter" idx="13"/>
          </p:nvPr>
        </p:nvSpPr>
        <p:spPr>
          <a:solidFill>
            <a:schemeClr val="bg2">
              <a:lumMod val="75000"/>
            </a:schemeClr>
          </a:solidFill>
        </p:spPr>
        <p:txBody>
          <a:bodyPr/>
          <a:lstStyle/>
          <a:p>
            <a:r>
              <a:rPr lang="en-US" dirty="0"/>
              <a:t>Oscar table allows for filtering of: Ceremony, Year of ceremony, award, and movie genre</a:t>
            </a:r>
          </a:p>
          <a:p>
            <a:r>
              <a:rPr lang="en-US" dirty="0"/>
              <a:t>Awards featured are best picture, actor in a leading role, actress in a leading role, best director</a:t>
            </a:r>
          </a:p>
          <a:p>
            <a:r>
              <a:rPr lang="en-US" dirty="0"/>
              <a:t>Table adapted to work for </a:t>
            </a:r>
            <a:r>
              <a:rPr lang="en-US"/>
              <a:t>smaller screens</a:t>
            </a:r>
            <a:endParaRPr lang="en-US" dirty="0"/>
          </a:p>
          <a:p>
            <a:endParaRPr lang="en-US" dirty="0"/>
          </a:p>
        </p:txBody>
      </p:sp>
    </p:spTree>
    <p:extLst>
      <p:ext uri="{BB962C8B-B14F-4D97-AF65-F5344CB8AC3E}">
        <p14:creationId xmlns:p14="http://schemas.microsoft.com/office/powerpoint/2010/main" val="325332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51CE-F8B2-42E5-B1EF-15481B1C2D6D}"/>
              </a:ext>
            </a:extLst>
          </p:cNvPr>
          <p:cNvSpPr>
            <a:spLocks noGrp="1"/>
          </p:cNvSpPr>
          <p:nvPr>
            <p:ph type="title"/>
          </p:nvPr>
        </p:nvSpPr>
        <p:spPr>
          <a:xfrm>
            <a:off x="806458" y="685800"/>
            <a:ext cx="4126860" cy="708802"/>
          </a:xfrm>
          <a:solidFill>
            <a:schemeClr val="accent1"/>
          </a:solidFill>
        </p:spPr>
        <p:txBody>
          <a:bodyPr/>
          <a:lstStyle/>
          <a:p>
            <a:r>
              <a:rPr lang="en-US" dirty="0">
                <a:solidFill>
                  <a:schemeClr val="bg1"/>
                </a:solidFill>
              </a:rPr>
              <a:t>Data insights</a:t>
            </a:r>
          </a:p>
        </p:txBody>
      </p:sp>
      <p:pic>
        <p:nvPicPr>
          <p:cNvPr id="8" name="Content Placeholder 7">
            <a:extLst>
              <a:ext uri="{FF2B5EF4-FFF2-40B4-BE49-F238E27FC236}">
                <a16:creationId xmlns:a16="http://schemas.microsoft.com/office/drawing/2014/main" id="{6B8EF9CC-1E5E-414B-A279-1D78A22C9A51}"/>
              </a:ext>
            </a:extLst>
          </p:cNvPr>
          <p:cNvPicPr>
            <a:picLocks noGrp="1" noChangeAspect="1"/>
          </p:cNvPicPr>
          <p:nvPr>
            <p:ph sz="quarter" idx="13"/>
          </p:nvPr>
        </p:nvPicPr>
        <p:blipFill>
          <a:blip r:embed="rId2"/>
          <a:stretch>
            <a:fillRect/>
          </a:stretch>
        </p:blipFill>
        <p:spPr>
          <a:xfrm>
            <a:off x="5110955" y="1458912"/>
            <a:ext cx="6064067" cy="3143250"/>
          </a:xfrm>
          <a:blipFill>
            <a:blip r:embed="rId3"/>
            <a:stretch>
              <a:fillRect/>
            </a:stretch>
          </a:blipFill>
        </p:spPr>
      </p:pic>
      <p:sp>
        <p:nvSpPr>
          <p:cNvPr id="4" name="Text Placeholder 3">
            <a:extLst>
              <a:ext uri="{FF2B5EF4-FFF2-40B4-BE49-F238E27FC236}">
                <a16:creationId xmlns:a16="http://schemas.microsoft.com/office/drawing/2014/main" id="{A7515BFD-A006-4030-8A26-48A288161ABB}"/>
              </a:ext>
            </a:extLst>
          </p:cNvPr>
          <p:cNvSpPr>
            <a:spLocks noGrp="1"/>
          </p:cNvSpPr>
          <p:nvPr>
            <p:ph type="body" sz="half" idx="2"/>
          </p:nvPr>
        </p:nvSpPr>
        <p:spPr>
          <a:xfrm>
            <a:off x="806458" y="1439008"/>
            <a:ext cx="4126861" cy="3979983"/>
          </a:xfrm>
          <a:solidFill>
            <a:schemeClr val="accent1"/>
          </a:solidFill>
        </p:spPr>
        <p:txBody>
          <a:bodyPr/>
          <a:lstStyle/>
          <a:p>
            <a:pPr marL="285750" indent="-285750" algn="l">
              <a:buFont typeface="Arial"/>
              <a:buChar char="•"/>
            </a:pPr>
            <a:r>
              <a:rPr lang="en-US" dirty="0">
                <a:solidFill>
                  <a:schemeClr val="bg1"/>
                </a:solidFill>
              </a:rPr>
              <a:t>To increase your chances of winning an Oscar, pick a Drama or Biography and Be Born  in United states </a:t>
            </a:r>
          </a:p>
          <a:p>
            <a:pPr marL="285750" indent="-285750" algn="l">
              <a:buFont typeface="Arial"/>
              <a:buChar char="•"/>
            </a:pPr>
            <a:r>
              <a:rPr lang="en-US" dirty="0">
                <a:solidFill>
                  <a:schemeClr val="bg1"/>
                </a:solidFill>
              </a:rPr>
              <a:t>Titanic is the Most profitable </a:t>
            </a:r>
            <a:r>
              <a:rPr lang="en-US" dirty="0" err="1">
                <a:solidFill>
                  <a:schemeClr val="bg1"/>
                </a:solidFill>
              </a:rPr>
              <a:t>oscar</a:t>
            </a:r>
            <a:r>
              <a:rPr lang="en-US" dirty="0">
                <a:solidFill>
                  <a:schemeClr val="bg1"/>
                </a:solidFill>
              </a:rPr>
              <a:t> winning film of the past 25 years</a:t>
            </a:r>
          </a:p>
          <a:p>
            <a:pPr marL="285750" indent="-285750" algn="l">
              <a:buFont typeface="Arial"/>
              <a:buChar char="•"/>
            </a:pPr>
            <a:r>
              <a:rPr lang="en-US" dirty="0">
                <a:solidFill>
                  <a:schemeClr val="bg1"/>
                </a:solidFill>
              </a:rPr>
              <a:t>Russell Crowe is the only Oscar winner from New Zealand!!!</a:t>
            </a:r>
          </a:p>
          <a:p>
            <a:pPr marL="285750" indent="-285750" algn="l">
              <a:buFont typeface="Arial"/>
              <a:buChar char="•"/>
            </a:pPr>
            <a:r>
              <a:rPr lang="en-US" dirty="0">
                <a:solidFill>
                  <a:schemeClr val="bg1"/>
                </a:solidFill>
              </a:rPr>
              <a:t>Gladiator has the lowest metacritic score (67) out of any best picture winner</a:t>
            </a:r>
          </a:p>
          <a:p>
            <a:pPr marL="285750" indent="-285750" algn="l">
              <a:buFont typeface="Arial"/>
              <a:buChar char="•"/>
            </a:pPr>
            <a:endParaRPr lang="en-US" dirty="0">
              <a:solidFill>
                <a:schemeClr val="bg1"/>
              </a:solidFill>
            </a:endParaRPr>
          </a:p>
        </p:txBody>
      </p:sp>
    </p:spTree>
    <p:extLst>
      <p:ext uri="{BB962C8B-B14F-4D97-AF65-F5344CB8AC3E}">
        <p14:creationId xmlns:p14="http://schemas.microsoft.com/office/powerpoint/2010/main" val="399341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BC6F-8FD1-4ECA-882C-BA433F21420A}"/>
              </a:ext>
            </a:extLst>
          </p:cNvPr>
          <p:cNvSpPr>
            <a:spLocks noGrp="1"/>
          </p:cNvSpPr>
          <p:nvPr>
            <p:ph type="title"/>
          </p:nvPr>
        </p:nvSpPr>
        <p:spPr>
          <a:solidFill>
            <a:schemeClr val="accent1"/>
          </a:solidFill>
        </p:spPr>
        <p:txBody>
          <a:bodyPr/>
          <a:lstStyle/>
          <a:p>
            <a:r>
              <a:rPr lang="en-US" dirty="0">
                <a:solidFill>
                  <a:schemeClr val="bg1"/>
                </a:solidFill>
              </a:rPr>
              <a:t>Project Takeaway</a:t>
            </a:r>
          </a:p>
        </p:txBody>
      </p:sp>
      <p:sp>
        <p:nvSpPr>
          <p:cNvPr id="3" name="Content Placeholder 2">
            <a:extLst>
              <a:ext uri="{FF2B5EF4-FFF2-40B4-BE49-F238E27FC236}">
                <a16:creationId xmlns:a16="http://schemas.microsoft.com/office/drawing/2014/main" id="{A1F7A227-3574-40A7-9AAC-78EF0A92E69C}"/>
              </a:ext>
            </a:extLst>
          </p:cNvPr>
          <p:cNvSpPr>
            <a:spLocks noGrp="1"/>
          </p:cNvSpPr>
          <p:nvPr>
            <p:ph sz="quarter" idx="13"/>
          </p:nvPr>
        </p:nvSpPr>
        <p:spPr>
          <a:xfrm>
            <a:off x="685800" y="1837766"/>
            <a:ext cx="10394707" cy="3801034"/>
          </a:xfrm>
          <a:solidFill>
            <a:schemeClr val="tx2">
              <a:lumMod val="60000"/>
              <a:lumOff val="40000"/>
            </a:schemeClr>
          </a:solidFill>
        </p:spPr>
        <p:txBody>
          <a:bodyPr anchor="t"/>
          <a:lstStyle/>
          <a:p>
            <a:r>
              <a:rPr lang="en-US" dirty="0"/>
              <a:t>Finding the data we needed required a combination of utilizing web scraped data sources and manually looking up individual data points, finding publicly available datasets would have increased the simplicity of the project</a:t>
            </a:r>
          </a:p>
          <a:p>
            <a:r>
              <a:rPr lang="en-US" dirty="0"/>
              <a:t>Creating dropdown functionality in JavaScript was the most difficult aspect of the project</a:t>
            </a:r>
          </a:p>
          <a:p>
            <a:r>
              <a:rPr lang="en-US" dirty="0"/>
              <a:t>Future enhancement for this app would be including additional winning categories and finding other meaningful metrics to compare</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1487225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94</TotalTime>
  <Words>472</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Impact</vt:lpstr>
      <vt:lpstr>Main Event</vt:lpstr>
      <vt:lpstr>Oscar Winners</vt:lpstr>
      <vt:lpstr>Summary of Project</vt:lpstr>
      <vt:lpstr>Data Sources</vt:lpstr>
      <vt:lpstr>Oscar winner Dashboard Elements</vt:lpstr>
      <vt:lpstr>Oscar Winner Map</vt:lpstr>
      <vt:lpstr>Data Table</vt:lpstr>
      <vt:lpstr>Data insights</vt:lpstr>
      <vt:lpstr>Project Takeaway</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Oscar Winners</dc:title>
  <dc:creator>Kathleen Loretto</dc:creator>
  <cp:lastModifiedBy>Eli Vasquez</cp:lastModifiedBy>
  <cp:revision>19</cp:revision>
  <dcterms:created xsi:type="dcterms:W3CDTF">2018-06-01T23:09:55Z</dcterms:created>
  <dcterms:modified xsi:type="dcterms:W3CDTF">2018-06-02T03:22:49Z</dcterms:modified>
</cp:coreProperties>
</file>