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68" r:id="rId4"/>
    <p:sldId id="276" r:id="rId5"/>
    <p:sldId id="269" r:id="rId6"/>
    <p:sldId id="283" r:id="rId7"/>
    <p:sldId id="270" r:id="rId8"/>
    <p:sldId id="271" r:id="rId9"/>
    <p:sldId id="272" r:id="rId10"/>
    <p:sldId id="273" r:id="rId11"/>
    <p:sldId id="282" r:id="rId12"/>
    <p:sldId id="277" r:id="rId13"/>
    <p:sldId id="280" r:id="rId14"/>
    <p:sldId id="281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1" autoAdjust="0"/>
    <p:restoredTop sz="94660"/>
  </p:normalViewPr>
  <p:slideViewPr>
    <p:cSldViewPr snapToGrid="0">
      <p:cViewPr>
        <p:scale>
          <a:sx n="81" d="100"/>
          <a:sy n="81" d="100"/>
        </p:scale>
        <p:origin x="176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208B0-D55F-9245-8EBE-BCE375D83B8C}" type="datetimeFigureOut">
              <a:rPr lang="en-US" smtClean="0"/>
              <a:t>5/6/18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BCACE-BBD1-4B4B-84D0-93A946F89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5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41FD7C-EB5B-4120-937F-0D671C35B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venir"/>
              </a:rPr>
              <a:t>TRADE TUNNEL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947084D-5D49-4237-9C9F-A85C48F5B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260" y="2495444"/>
            <a:ext cx="10993546" cy="590321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1"/>
                </a:solidFill>
                <a:latin typeface="Avenir"/>
              </a:rPr>
              <a:t>				TRADE IT YOUR Way....</a:t>
            </a:r>
          </a:p>
          <a:p>
            <a:endParaRPr lang="en-US" sz="2600" dirty="0">
              <a:latin typeface="Aveni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5FBF1A-186A-4101-B58B-095CC6B8C30C}"/>
              </a:ext>
            </a:extLst>
          </p:cNvPr>
          <p:cNvSpPr txBox="1"/>
          <p:nvPr/>
        </p:nvSpPr>
        <p:spPr>
          <a:xfrm>
            <a:off x="8530106" y="3590335"/>
            <a:ext cx="27359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"/>
              </a:rPr>
              <a:t>Himanshu </a:t>
            </a:r>
            <a:r>
              <a:rPr lang="en-US" dirty="0" smtClean="0">
                <a:solidFill>
                  <a:schemeClr val="bg1"/>
                </a:solidFill>
                <a:latin typeface="Avenir"/>
              </a:rPr>
              <a:t>Chhabra</a:t>
            </a:r>
          </a:p>
          <a:p>
            <a:r>
              <a:rPr lang="en-US" dirty="0" err="1">
                <a:solidFill>
                  <a:schemeClr val="bg1"/>
                </a:solidFill>
                <a:latin typeface="Avenir"/>
              </a:rPr>
              <a:t>Aarsh</a:t>
            </a:r>
            <a:r>
              <a:rPr lang="en-US" dirty="0">
                <a:solidFill>
                  <a:schemeClr val="bg1"/>
                </a:solidFill>
                <a:latin typeface="Avenir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venir"/>
              </a:rPr>
              <a:t>Patil</a:t>
            </a:r>
            <a:r>
              <a:rPr lang="en-US" dirty="0">
                <a:solidFill>
                  <a:schemeClr val="bg1"/>
                </a:solidFill>
                <a:latin typeface="Avenir"/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  <a:latin typeface="Avenir"/>
              </a:rPr>
              <a:t>Chetali </a:t>
            </a:r>
            <a:r>
              <a:rPr lang="en-US" dirty="0" err="1">
                <a:solidFill>
                  <a:schemeClr val="bg1"/>
                </a:solidFill>
                <a:latin typeface="Avenir"/>
              </a:rPr>
              <a:t>Mahore</a:t>
            </a:r>
            <a:r>
              <a:rPr lang="en-US" dirty="0">
                <a:solidFill>
                  <a:schemeClr val="bg1"/>
                </a:solidFill>
                <a:latin typeface="Avenir"/>
              </a:rPr>
              <a:t> </a:t>
            </a:r>
            <a:endParaRPr lang="en-US" dirty="0" smtClean="0">
              <a:solidFill>
                <a:schemeClr val="bg1"/>
              </a:solidFill>
              <a:latin typeface="Avenir"/>
            </a:endParaRPr>
          </a:p>
          <a:p>
            <a:r>
              <a:rPr lang="en-US" dirty="0" err="1">
                <a:solidFill>
                  <a:schemeClr val="bg1"/>
                </a:solidFill>
                <a:latin typeface="Avenir"/>
              </a:rPr>
              <a:t>Vinu</a:t>
            </a:r>
            <a:r>
              <a:rPr lang="en-US" dirty="0">
                <a:solidFill>
                  <a:schemeClr val="bg1"/>
                </a:solidFill>
                <a:latin typeface="Avenir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venir"/>
              </a:rPr>
              <a:t>Kundnani</a:t>
            </a:r>
            <a:r>
              <a:rPr lang="en-US" dirty="0">
                <a:solidFill>
                  <a:schemeClr val="bg1"/>
                </a:solidFill>
                <a:latin typeface="Avenir"/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  <a:latin typeface="Avenir"/>
              </a:rPr>
              <a:t>Krupa Mavani 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Avenir"/>
              </a:rPr>
              <a:t>Sowmya</a:t>
            </a:r>
            <a:r>
              <a:rPr lang="en-US" dirty="0" smtClean="0">
                <a:solidFill>
                  <a:schemeClr val="bg1"/>
                </a:solidFill>
                <a:latin typeface="Avenir"/>
              </a:rPr>
              <a:t> </a:t>
            </a:r>
            <a:r>
              <a:rPr lang="en-US" dirty="0">
                <a:solidFill>
                  <a:schemeClr val="bg1"/>
                </a:solidFill>
                <a:latin typeface="Avenir"/>
              </a:rPr>
              <a:t>Padmanabhi 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Avenir"/>
              </a:rPr>
              <a:t>Sonali</a:t>
            </a:r>
            <a:r>
              <a:rPr lang="en-US" dirty="0" smtClean="0">
                <a:solidFill>
                  <a:schemeClr val="bg1"/>
                </a:solidFill>
                <a:latin typeface="Avenir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venir"/>
              </a:rPr>
              <a:t>Ratnam</a:t>
            </a:r>
            <a:endParaRPr lang="en-US" dirty="0" smtClean="0">
              <a:solidFill>
                <a:schemeClr val="bg1"/>
              </a:solidFill>
              <a:latin typeface="Avenir"/>
            </a:endParaRPr>
          </a:p>
          <a:p>
            <a:r>
              <a:rPr lang="en-US" dirty="0" err="1">
                <a:solidFill>
                  <a:schemeClr val="bg1"/>
                </a:solidFill>
                <a:latin typeface="Avenir"/>
              </a:rPr>
              <a:t>Anagha</a:t>
            </a:r>
            <a:r>
              <a:rPr lang="en-US" dirty="0">
                <a:solidFill>
                  <a:schemeClr val="bg1"/>
                </a:solidFill>
                <a:latin typeface="Avenir"/>
              </a:rPr>
              <a:t> Fatale </a:t>
            </a:r>
          </a:p>
          <a:p>
            <a:endParaRPr lang="en-US" dirty="0">
              <a:solidFill>
                <a:schemeClr val="bg1"/>
              </a:solidFill>
              <a:latin typeface="Avenir"/>
            </a:endParaRPr>
          </a:p>
          <a:p>
            <a:endParaRPr lang="en-US" dirty="0">
              <a:solidFill>
                <a:schemeClr val="bg1"/>
              </a:solidFill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39546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E69953-4C2C-48E9-87F8-91371367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48574"/>
            <a:ext cx="11029616" cy="1431984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Avenir"/>
              </a:rPr>
              <a:t/>
            </a:r>
            <a:br>
              <a:rPr lang="en-US" sz="3800" b="1" dirty="0" smtClean="0">
                <a:latin typeface="Avenir"/>
              </a:rPr>
            </a:br>
            <a:r>
              <a:rPr lang="en-US" sz="3800" b="1" dirty="0">
                <a:latin typeface="Avenir"/>
              </a:rPr>
              <a:t/>
            </a:r>
            <a:br>
              <a:rPr lang="en-US" sz="3800" b="1" dirty="0">
                <a:latin typeface="Avenir"/>
              </a:rPr>
            </a:br>
            <a:r>
              <a:rPr lang="en-US" sz="3800" b="1" dirty="0" smtClean="0">
                <a:latin typeface="Avenir"/>
              </a:rPr>
              <a:t/>
            </a:r>
            <a:br>
              <a:rPr lang="en-US" sz="3800" b="1" dirty="0" smtClean="0">
                <a:latin typeface="Avenir"/>
              </a:rPr>
            </a:br>
            <a:r>
              <a:rPr lang="en-US" sz="3800" b="1" dirty="0">
                <a:latin typeface="Avenir"/>
              </a:rPr>
              <a:t/>
            </a:r>
            <a:br>
              <a:rPr lang="en-US" sz="3800" b="1" dirty="0">
                <a:latin typeface="Avenir"/>
              </a:rPr>
            </a:br>
            <a:r>
              <a:rPr lang="en-US" sz="3800" b="1" dirty="0" smtClean="0">
                <a:latin typeface="Avenir"/>
              </a:rPr>
              <a:t>Product </a:t>
            </a:r>
            <a:r>
              <a:rPr lang="en-US" sz="3800" b="1" dirty="0">
                <a:latin typeface="Avenir"/>
              </a:rPr>
              <a:t>advertisement </a:t>
            </a:r>
            <a:r>
              <a:rPr lang="en-US" sz="3800" b="1" dirty="0" smtClean="0">
                <a:latin typeface="Avenir"/>
              </a:rPr>
              <a:t>feature</a:t>
            </a:r>
            <a:br>
              <a:rPr lang="en-US" sz="3800" b="1" dirty="0" smtClean="0">
                <a:latin typeface="Avenir"/>
              </a:rPr>
            </a:br>
            <a:r>
              <a:rPr lang="en-US" sz="3800" b="1" dirty="0" smtClean="0">
                <a:latin typeface="Avenir"/>
              </a:rPr>
              <a:t>(</a:t>
            </a:r>
            <a:r>
              <a:rPr lang="en-US" sz="3800" b="1" dirty="0">
                <a:latin typeface="Avenir"/>
              </a:rPr>
              <a:t>sellers </a:t>
            </a:r>
            <a:r>
              <a:rPr lang="en-US" sz="3800" b="1" dirty="0" smtClean="0">
                <a:latin typeface="Avenir"/>
              </a:rPr>
              <a:t>View)</a:t>
            </a:r>
            <a:endParaRPr lang="en-US" sz="3800" dirty="0">
              <a:latin typeface="Aveni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ED082D-1528-414F-BF70-3C53E2B9B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86907"/>
            <a:ext cx="11029615" cy="410498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accent1"/>
                </a:solidFill>
                <a:latin typeface="Avenir"/>
              </a:rPr>
              <a:t>This application provides an opportunity for the users to</a:t>
            </a:r>
          </a:p>
          <a:p>
            <a:pPr lvl="1" algn="just"/>
            <a:r>
              <a:rPr lang="en-US" sz="2400" dirty="0">
                <a:solidFill>
                  <a:schemeClr val="accent1"/>
                </a:solidFill>
                <a:latin typeface="Avenir"/>
              </a:rPr>
              <a:t>Advertise their </a:t>
            </a:r>
            <a:r>
              <a:rPr lang="en-US" sz="2400" dirty="0" smtClean="0">
                <a:solidFill>
                  <a:schemeClr val="accent1"/>
                </a:solidFill>
                <a:latin typeface="Avenir"/>
              </a:rPr>
              <a:t>products , with an </a:t>
            </a:r>
            <a:r>
              <a:rPr lang="en-US" sz="2400" b="1" dirty="0" smtClean="0">
                <a:solidFill>
                  <a:schemeClr val="accent1"/>
                </a:solidFill>
                <a:latin typeface="Avenir"/>
              </a:rPr>
              <a:t>eye - catchy description</a:t>
            </a:r>
            <a:endParaRPr lang="en-US" sz="2400" b="1" dirty="0">
              <a:solidFill>
                <a:schemeClr val="accent1"/>
              </a:solidFill>
              <a:latin typeface="Avenir"/>
            </a:endParaRPr>
          </a:p>
          <a:p>
            <a:pPr lvl="1" algn="just"/>
            <a:r>
              <a:rPr lang="en-US" sz="2400" b="1" dirty="0">
                <a:solidFill>
                  <a:schemeClr val="accent1"/>
                </a:solidFill>
                <a:latin typeface="Avenir"/>
              </a:rPr>
              <a:t>Categorize and </a:t>
            </a:r>
            <a:r>
              <a:rPr lang="en-US" sz="2400" b="1" dirty="0" smtClean="0">
                <a:solidFill>
                  <a:schemeClr val="accent1"/>
                </a:solidFill>
                <a:latin typeface="Avenir"/>
              </a:rPr>
              <a:t>Sub </a:t>
            </a:r>
            <a:r>
              <a:rPr lang="en-US" sz="2400" b="1" dirty="0">
                <a:solidFill>
                  <a:schemeClr val="accent1"/>
                </a:solidFill>
                <a:latin typeface="Avenir"/>
              </a:rPr>
              <a:t>categorize</a:t>
            </a:r>
            <a:r>
              <a:rPr lang="en-US" sz="2400" dirty="0">
                <a:solidFill>
                  <a:schemeClr val="accent1"/>
                </a:solidFill>
                <a:latin typeface="Avenir"/>
              </a:rPr>
              <a:t> their </a:t>
            </a:r>
            <a:r>
              <a:rPr lang="en-US" sz="2400" dirty="0" smtClean="0">
                <a:solidFill>
                  <a:schemeClr val="accent1"/>
                </a:solidFill>
                <a:latin typeface="Avenir"/>
              </a:rPr>
              <a:t>products</a:t>
            </a:r>
            <a:endParaRPr lang="en-US" sz="2400" dirty="0">
              <a:solidFill>
                <a:schemeClr val="accent1"/>
              </a:solidFill>
              <a:latin typeface="Avenir"/>
            </a:endParaRPr>
          </a:p>
          <a:p>
            <a:pPr lvl="1" algn="just"/>
            <a:r>
              <a:rPr lang="en-US" sz="2400" b="1" dirty="0">
                <a:solidFill>
                  <a:schemeClr val="accent1"/>
                </a:solidFill>
                <a:latin typeface="Avenir"/>
              </a:rPr>
              <a:t>Upload images </a:t>
            </a:r>
            <a:r>
              <a:rPr lang="en-US" sz="2400" dirty="0">
                <a:solidFill>
                  <a:schemeClr val="accent1"/>
                </a:solidFill>
                <a:latin typeface="Avenir"/>
              </a:rPr>
              <a:t>of the </a:t>
            </a:r>
            <a:r>
              <a:rPr lang="en-US" sz="2400" dirty="0" smtClean="0">
                <a:solidFill>
                  <a:schemeClr val="accent1"/>
                </a:solidFill>
                <a:latin typeface="Avenir"/>
              </a:rPr>
              <a:t>product</a:t>
            </a:r>
            <a:endParaRPr lang="en-US" sz="2400" dirty="0">
              <a:solidFill>
                <a:schemeClr val="accent1"/>
              </a:solidFill>
              <a:latin typeface="Avenir"/>
            </a:endParaRPr>
          </a:p>
          <a:p>
            <a:pPr lvl="1" algn="just"/>
            <a:r>
              <a:rPr lang="en-US" sz="2400" dirty="0">
                <a:solidFill>
                  <a:schemeClr val="accent1"/>
                </a:solidFill>
                <a:latin typeface="Avenir"/>
              </a:rPr>
              <a:t>Provide </a:t>
            </a:r>
            <a:r>
              <a:rPr lang="en-US" sz="2400" b="1" dirty="0">
                <a:solidFill>
                  <a:schemeClr val="accent1"/>
                </a:solidFill>
                <a:latin typeface="Avenir"/>
              </a:rPr>
              <a:t>competitive costs</a:t>
            </a:r>
            <a:r>
              <a:rPr lang="en-US" sz="2400" dirty="0">
                <a:solidFill>
                  <a:schemeClr val="accent1"/>
                </a:solidFill>
                <a:latin typeface="Avenir"/>
              </a:rPr>
              <a:t> for their </a:t>
            </a:r>
            <a:r>
              <a:rPr lang="en-US" sz="2400" dirty="0" smtClean="0">
                <a:solidFill>
                  <a:schemeClr val="accent1"/>
                </a:solidFill>
                <a:latin typeface="Avenir"/>
              </a:rPr>
              <a:t>products</a:t>
            </a:r>
            <a:endParaRPr lang="en-US" sz="2400" dirty="0">
              <a:solidFill>
                <a:schemeClr val="accent1"/>
              </a:solidFill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11782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E69953-4C2C-48E9-87F8-91371367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48574"/>
            <a:ext cx="11029616" cy="1168191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Avenir"/>
              </a:rPr>
              <a:t/>
            </a:r>
            <a:br>
              <a:rPr lang="en-US" sz="3800" b="1" dirty="0" smtClean="0">
                <a:latin typeface="Avenir"/>
              </a:rPr>
            </a:br>
            <a:r>
              <a:rPr lang="en-US" sz="3800" b="1">
                <a:latin typeface="Avenir"/>
              </a:rPr>
              <a:t/>
            </a:r>
            <a:br>
              <a:rPr lang="en-US" sz="3800" b="1">
                <a:latin typeface="Avenir"/>
              </a:rPr>
            </a:br>
            <a:r>
              <a:rPr lang="en-US" sz="4000" b="1" smtClean="0">
                <a:latin typeface="Avenir"/>
              </a:rPr>
              <a:t> </a:t>
            </a:r>
            <a:r>
              <a:rPr lang="en-US" sz="4000" b="1" dirty="0">
                <a:latin typeface="Avenir"/>
              </a:rPr>
              <a:t>Price assistance feature: </a:t>
            </a:r>
            <a:endParaRPr lang="en-US" sz="3800" dirty="0">
              <a:latin typeface="Aveni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ED082D-1528-414F-BF70-3C53E2B9B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79374"/>
            <a:ext cx="4110078" cy="4094922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solidFill>
                  <a:schemeClr val="accent1"/>
                </a:solidFill>
                <a:latin typeface="Avenir"/>
              </a:rPr>
              <a:t>Price </a:t>
            </a:r>
            <a:r>
              <a:rPr lang="en-US" sz="2400" b="1" dirty="0">
                <a:solidFill>
                  <a:schemeClr val="accent1"/>
                </a:solidFill>
                <a:latin typeface="Avenir"/>
              </a:rPr>
              <a:t>assistance feature: Application assists </a:t>
            </a:r>
            <a:r>
              <a:rPr lang="en-US" sz="2400" dirty="0">
                <a:solidFill>
                  <a:schemeClr val="accent1"/>
                </a:solidFill>
                <a:latin typeface="Avenir"/>
              </a:rPr>
              <a:t>the user to set a competitive price for the product by </a:t>
            </a:r>
            <a:r>
              <a:rPr lang="en-US" sz="2400" b="1" dirty="0">
                <a:solidFill>
                  <a:schemeClr val="accent1"/>
                </a:solidFill>
                <a:latin typeface="Avenir"/>
              </a:rPr>
              <a:t>displaying the average price of the product in the selected sub category.</a:t>
            </a:r>
          </a:p>
          <a:p>
            <a:pPr algn="just"/>
            <a:endParaRPr lang="en-US" sz="2400" dirty="0">
              <a:solidFill>
                <a:schemeClr val="accent1"/>
              </a:solidFill>
              <a:latin typeface="Aveni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95791" y="8481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70" y="1881808"/>
            <a:ext cx="7089913" cy="470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66292"/>
            <a:ext cx="11029616" cy="10138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venir Book" charset="0"/>
                <a:ea typeface="Avenir Book" charset="0"/>
                <a:cs typeface="Avenir Book" charset="0"/>
              </a:rPr>
              <a:t>We Maintain You (User Profile Feature)</a:t>
            </a:r>
            <a:endParaRPr lang="en-US" sz="40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5"/>
            <a:ext cx="11185238" cy="4358327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solidFill>
                  <a:schemeClr val="accent1"/>
                </a:solidFill>
                <a:latin typeface="Avenir"/>
              </a:rPr>
              <a:t>Users can </a:t>
            </a:r>
            <a:r>
              <a:rPr lang="en-US" sz="2400" b="1" dirty="0" smtClean="0">
                <a:solidFill>
                  <a:schemeClr val="accent1"/>
                </a:solidFill>
                <a:latin typeface="Avenir"/>
              </a:rPr>
              <a:t>view </a:t>
            </a:r>
            <a:r>
              <a:rPr lang="en-US" sz="2400" b="1" dirty="0">
                <a:solidFill>
                  <a:schemeClr val="accent1"/>
                </a:solidFill>
                <a:latin typeface="Avenir"/>
              </a:rPr>
              <a:t>and update personal information</a:t>
            </a:r>
            <a:r>
              <a:rPr lang="en-US" sz="2400" dirty="0">
                <a:solidFill>
                  <a:schemeClr val="accent1"/>
                </a:solidFill>
                <a:latin typeface="Avenir"/>
              </a:rPr>
              <a:t> such as name, phone number, address.</a:t>
            </a:r>
          </a:p>
          <a:p>
            <a:pPr algn="just"/>
            <a:r>
              <a:rPr lang="en-US" sz="2400" dirty="0">
                <a:solidFill>
                  <a:schemeClr val="accent1"/>
                </a:solidFill>
                <a:latin typeface="Avenir"/>
              </a:rPr>
              <a:t>The application </a:t>
            </a:r>
            <a:r>
              <a:rPr lang="en-US" sz="2400" b="1" dirty="0" smtClean="0">
                <a:solidFill>
                  <a:schemeClr val="accent1"/>
                </a:solidFill>
                <a:latin typeface="Avenir"/>
              </a:rPr>
              <a:t>maintains a </a:t>
            </a:r>
            <a:r>
              <a:rPr lang="en-US" sz="2400" b="1" dirty="0">
                <a:solidFill>
                  <a:schemeClr val="accent1"/>
                </a:solidFill>
                <a:latin typeface="Avenir"/>
              </a:rPr>
              <a:t>history </a:t>
            </a:r>
            <a:r>
              <a:rPr lang="en-US" sz="2400" dirty="0" smtClean="0">
                <a:solidFill>
                  <a:schemeClr val="accent1"/>
                </a:solidFill>
                <a:latin typeface="Avenir"/>
              </a:rPr>
              <a:t>of users products </a:t>
            </a:r>
            <a:endParaRPr lang="en-US" sz="2400" dirty="0">
              <a:solidFill>
                <a:schemeClr val="accent1"/>
              </a:solidFill>
              <a:latin typeface="Avenir"/>
            </a:endParaRPr>
          </a:p>
          <a:p>
            <a:pPr algn="just"/>
            <a:r>
              <a:rPr lang="en-US" sz="2400" dirty="0">
                <a:solidFill>
                  <a:schemeClr val="accent1"/>
                </a:solidFill>
                <a:latin typeface="Avenir"/>
              </a:rPr>
              <a:t>The user can </a:t>
            </a:r>
            <a:r>
              <a:rPr lang="en-US" sz="2400" b="1" dirty="0" smtClean="0">
                <a:solidFill>
                  <a:schemeClr val="accent1"/>
                </a:solidFill>
                <a:latin typeface="Avenir"/>
              </a:rPr>
              <a:t>update </a:t>
            </a:r>
            <a:r>
              <a:rPr lang="en-US" sz="2400" b="1" dirty="0">
                <a:solidFill>
                  <a:schemeClr val="accent1"/>
                </a:solidFill>
                <a:latin typeface="Avenir"/>
              </a:rPr>
              <a:t>details about the products</a:t>
            </a:r>
            <a:r>
              <a:rPr lang="en-US" sz="2400" dirty="0">
                <a:solidFill>
                  <a:schemeClr val="accent1"/>
                </a:solidFill>
                <a:latin typeface="Avenir"/>
              </a:rPr>
              <a:t> advertised such as</a:t>
            </a:r>
          </a:p>
          <a:p>
            <a:pPr lvl="1" algn="just"/>
            <a:r>
              <a:rPr lang="en-US" sz="2400" b="1" dirty="0">
                <a:solidFill>
                  <a:schemeClr val="accent1"/>
                </a:solidFill>
                <a:latin typeface="Avenir"/>
              </a:rPr>
              <a:t>Product name</a:t>
            </a:r>
          </a:p>
          <a:p>
            <a:pPr lvl="1" algn="just"/>
            <a:r>
              <a:rPr lang="en-US" sz="2400" b="1" dirty="0">
                <a:solidFill>
                  <a:schemeClr val="accent1"/>
                </a:solidFill>
                <a:latin typeface="Avenir"/>
              </a:rPr>
              <a:t>Description </a:t>
            </a:r>
          </a:p>
          <a:p>
            <a:pPr lvl="1" algn="just"/>
            <a:r>
              <a:rPr lang="en-US" sz="2400" b="1" dirty="0">
                <a:solidFill>
                  <a:schemeClr val="accent1"/>
                </a:solidFill>
                <a:latin typeface="Avenir"/>
              </a:rPr>
              <a:t>Price </a:t>
            </a:r>
          </a:p>
          <a:p>
            <a:pPr lvl="1" algn="just"/>
            <a:r>
              <a:rPr lang="en-US" sz="2400" b="1" dirty="0">
                <a:solidFill>
                  <a:schemeClr val="accent1"/>
                </a:solidFill>
                <a:latin typeface="Avenir"/>
              </a:rPr>
              <a:t>Update product status (sold/unsold) </a:t>
            </a:r>
          </a:p>
        </p:txBody>
      </p:sp>
    </p:spTree>
    <p:extLst>
      <p:ext uri="{BB962C8B-B14F-4D97-AF65-F5344CB8AC3E}">
        <p14:creationId xmlns:p14="http://schemas.microsoft.com/office/powerpoint/2010/main" val="69005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91440" y="2743202"/>
            <a:ext cx="7781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venir"/>
              </a:rPr>
              <a:t>Lets get into Some TECH!! </a:t>
            </a:r>
            <a:endParaRPr lang="en-U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24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3284" y="132524"/>
            <a:ext cx="3311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venir"/>
              </a:rPr>
              <a:t>SYSTEM </a:t>
            </a:r>
          </a:p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venir"/>
              </a:rPr>
              <a:t>ARCHITECTURE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16" y="0"/>
            <a:ext cx="9104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3FA6DD-9D0E-485A-B3DF-33979C94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latin typeface="Avenir"/>
              </a:rPr>
              <a:t>Technologies used	</a:t>
            </a:r>
            <a:endParaRPr lang="en-US" sz="3800" dirty="0">
              <a:latin typeface="Aveni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72E48C-EB81-404C-A1CC-2C4E3A464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5062"/>
            <a:ext cx="11199991" cy="4611755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  <a:latin typeface="Avenir"/>
              </a:rPr>
              <a:t>Frontend </a:t>
            </a:r>
            <a:r>
              <a:rPr lang="en-US" sz="2400" b="1" dirty="0" smtClean="0">
                <a:solidFill>
                  <a:schemeClr val="accent1"/>
                </a:solidFill>
                <a:latin typeface="Avenir"/>
              </a:rPr>
              <a:t>Technologies: </a:t>
            </a:r>
            <a:r>
              <a:rPr lang="en-US" sz="2400" dirty="0">
                <a:solidFill>
                  <a:schemeClr val="accent1"/>
                </a:solidFill>
                <a:latin typeface="Avenir"/>
              </a:rPr>
              <a:t>- HTML 5, CSS 3, Bootstrap 4 , </a:t>
            </a:r>
            <a:r>
              <a:rPr lang="en-US" sz="2400" dirty="0" err="1">
                <a:solidFill>
                  <a:schemeClr val="accent1"/>
                </a:solidFill>
                <a:latin typeface="Avenir"/>
              </a:rPr>
              <a:t>Javascript</a:t>
            </a:r>
            <a:r>
              <a:rPr lang="en-US" sz="2400" dirty="0">
                <a:solidFill>
                  <a:schemeClr val="accent1"/>
                </a:solidFill>
                <a:latin typeface="Avenir"/>
              </a:rPr>
              <a:t> , AJAX , jQuery </a:t>
            </a:r>
          </a:p>
          <a:p>
            <a:pPr algn="just"/>
            <a:r>
              <a:rPr lang="en-US" sz="2400" b="1" dirty="0">
                <a:solidFill>
                  <a:schemeClr val="accent1"/>
                </a:solidFill>
                <a:latin typeface="Avenir"/>
              </a:rPr>
              <a:t>Backend </a:t>
            </a:r>
            <a:r>
              <a:rPr lang="en-US" sz="2400" b="1" dirty="0" smtClean="0">
                <a:solidFill>
                  <a:schemeClr val="accent1"/>
                </a:solidFill>
                <a:latin typeface="Avenir"/>
              </a:rPr>
              <a:t>Technologies: </a:t>
            </a:r>
            <a:r>
              <a:rPr lang="en-US" sz="2400" dirty="0">
                <a:solidFill>
                  <a:schemeClr val="accent1"/>
                </a:solidFill>
                <a:latin typeface="Avenir"/>
              </a:rPr>
              <a:t>– Spring </a:t>
            </a:r>
            <a:r>
              <a:rPr lang="en-US" sz="2400" dirty="0" smtClean="0">
                <a:solidFill>
                  <a:schemeClr val="accent1"/>
                </a:solidFill>
                <a:latin typeface="Avenir"/>
              </a:rPr>
              <a:t>Boot, Spring Data REST (Micro-Services) ,Spring </a:t>
            </a:r>
            <a:r>
              <a:rPr lang="en-US" sz="2400" dirty="0">
                <a:solidFill>
                  <a:schemeClr val="accent1"/>
                </a:solidFill>
                <a:latin typeface="Avenir"/>
              </a:rPr>
              <a:t>ORM (Hibernate</a:t>
            </a:r>
            <a:r>
              <a:rPr lang="en-US" sz="2400" dirty="0" smtClean="0">
                <a:solidFill>
                  <a:schemeClr val="accent1"/>
                </a:solidFill>
                <a:latin typeface="Avenir"/>
              </a:rPr>
              <a:t>)</a:t>
            </a:r>
            <a:endParaRPr lang="en-US" sz="2400" dirty="0">
              <a:solidFill>
                <a:schemeClr val="accent1"/>
              </a:solidFill>
              <a:latin typeface="Avenir"/>
            </a:endParaRPr>
          </a:p>
          <a:p>
            <a:pPr algn="just"/>
            <a:r>
              <a:rPr lang="en-US" sz="2400" dirty="0">
                <a:solidFill>
                  <a:schemeClr val="accent1"/>
                </a:solidFill>
                <a:latin typeface="Avenir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Avenir"/>
              </a:rPr>
              <a:t>Relational Database</a:t>
            </a:r>
            <a:r>
              <a:rPr lang="en-US" sz="2400" dirty="0">
                <a:solidFill>
                  <a:schemeClr val="accent1"/>
                </a:solidFill>
                <a:latin typeface="Avenir"/>
              </a:rPr>
              <a:t>: MySQL Data base, MySQL Workbench as a client for MySQL Db </a:t>
            </a:r>
          </a:p>
          <a:p>
            <a:pPr algn="just"/>
            <a:r>
              <a:rPr lang="en-US" sz="2400" b="1" dirty="0">
                <a:solidFill>
                  <a:schemeClr val="accent1"/>
                </a:solidFill>
                <a:latin typeface="Avenir"/>
              </a:rPr>
              <a:t>Application Server: </a:t>
            </a:r>
            <a:r>
              <a:rPr lang="en-US" sz="2400" dirty="0">
                <a:solidFill>
                  <a:schemeClr val="accent1"/>
                </a:solidFill>
                <a:latin typeface="Avenir"/>
              </a:rPr>
              <a:t>Tomcat 9</a:t>
            </a:r>
          </a:p>
          <a:p>
            <a:pPr algn="just"/>
            <a:r>
              <a:rPr lang="en-US" sz="2400" b="1" dirty="0">
                <a:solidFill>
                  <a:schemeClr val="accent1"/>
                </a:solidFill>
                <a:latin typeface="Avenir"/>
              </a:rPr>
              <a:t>Building Tool</a:t>
            </a:r>
            <a:r>
              <a:rPr lang="en-US" sz="2400" dirty="0">
                <a:solidFill>
                  <a:schemeClr val="accent1"/>
                </a:solidFill>
                <a:latin typeface="Avenir"/>
              </a:rPr>
              <a:t>: Maven </a:t>
            </a:r>
          </a:p>
          <a:p>
            <a:pPr algn="just"/>
            <a:r>
              <a:rPr lang="en-US" sz="2400" b="1" dirty="0">
                <a:solidFill>
                  <a:schemeClr val="accent1"/>
                </a:solidFill>
                <a:latin typeface="Avenir"/>
              </a:rPr>
              <a:t>Version control: </a:t>
            </a:r>
            <a:r>
              <a:rPr lang="en-US" sz="2400" dirty="0">
                <a:solidFill>
                  <a:schemeClr val="accent1"/>
                </a:solidFill>
                <a:latin typeface="Avenir"/>
              </a:rPr>
              <a:t>Bitbucket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94914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C0BE93-EFBD-4D30-B23A-BC886BAE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latin typeface="Avenir"/>
              </a:rPr>
              <a:t>Introduction</a:t>
            </a:r>
            <a:endParaRPr lang="en-US" sz="3800" dirty="0">
              <a:latin typeface="Aveni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A1604F-012C-4578-8A66-D1DC5AA10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Avenir"/>
              </a:rPr>
              <a:t>Trade tunnel allows users to seamlessly buy and/or sell their products.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Avenir"/>
              </a:rPr>
              <a:t>It is very common to sell used products which are not needed anymore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Avenir"/>
              </a:rPr>
              <a:t>Trade Tunnel gives a real-time opportunity to meet potential buyers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Avenir"/>
              </a:rPr>
              <a:t>This organized platform bridges the gap between buyers and sellers to trade </a:t>
            </a:r>
            <a:r>
              <a:rPr lang="en-US" sz="2400" dirty="0" smtClean="0">
                <a:solidFill>
                  <a:schemeClr val="accent1"/>
                </a:solidFill>
                <a:latin typeface="Avenir"/>
              </a:rPr>
              <a:t>stuff online</a:t>
            </a:r>
            <a:r>
              <a:rPr lang="en-US" sz="2400" dirty="0">
                <a:solidFill>
                  <a:schemeClr val="accent1"/>
                </a:solidFill>
                <a:latin typeface="Avenir"/>
              </a:rPr>
              <a:t>.</a:t>
            </a:r>
          </a:p>
          <a:p>
            <a:endParaRPr lang="en-US" sz="2400" dirty="0">
              <a:solidFill>
                <a:schemeClr val="accent1"/>
              </a:solidFill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419008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649E6D-5993-411D-81FD-E3A4CB70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>
                <a:latin typeface="Avenir"/>
              </a:rPr>
              <a:t>Motivation</a:t>
            </a:r>
            <a:r>
              <a:rPr lang="en-US" b="1" dirty="0">
                <a:latin typeface="Avenir"/>
              </a:rPr>
              <a:t>	</a:t>
            </a:r>
            <a:endParaRPr lang="en-US" dirty="0">
              <a:latin typeface="Aveni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C0B8CB-084D-4E07-B7AE-F73FFCE1E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Avenir"/>
              </a:rPr>
              <a:t>It is very common for students to use social media to advertise products they want to sell. However, meeting potential buyers is laborious.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Avenir"/>
              </a:rPr>
              <a:t>Trade Tunnel addresses this issue and provides a very convenient solution as a mediator between a seller and a potential buyer.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Avenir"/>
              </a:rPr>
              <a:t>Originally, the target audience considered for this web application was SU students, however we decided to go beyond SU boundaries. </a:t>
            </a:r>
          </a:p>
          <a:p>
            <a:endParaRPr lang="en-US" sz="2400" dirty="0">
              <a:solidFill>
                <a:schemeClr val="accent1"/>
              </a:solidFill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5564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91440" y="2743202"/>
            <a:ext cx="7781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venir"/>
              </a:rPr>
              <a:t>Lets Talk About Features !! </a:t>
            </a:r>
            <a:endParaRPr lang="en-U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873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8B4248-30E9-4544-A148-6CF6CB889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latin typeface="Avenir"/>
              </a:rPr>
              <a:t>Login feature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63121C-B667-445C-AEC0-A2361A790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0754215" cy="367830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venir"/>
              </a:rPr>
              <a:t>The web application provides </a:t>
            </a:r>
            <a:r>
              <a:rPr lang="en-US" sz="2400" dirty="0" smtClean="0">
                <a:solidFill>
                  <a:schemeClr val="accent1"/>
                </a:solidFill>
                <a:latin typeface="Avenir"/>
              </a:rPr>
              <a:t>sign </a:t>
            </a:r>
            <a:r>
              <a:rPr lang="en-US" sz="2400" dirty="0">
                <a:solidFill>
                  <a:schemeClr val="accent1"/>
                </a:solidFill>
                <a:latin typeface="Avenir"/>
              </a:rPr>
              <a:t>in options.</a:t>
            </a:r>
          </a:p>
          <a:p>
            <a:pPr lvl="1"/>
            <a:r>
              <a:rPr lang="en-US" sz="2400" dirty="0" smtClean="0">
                <a:solidFill>
                  <a:schemeClr val="accent1"/>
                </a:solidFill>
                <a:latin typeface="Avenir"/>
              </a:rPr>
              <a:t>Custom Login options allows the user to get started with the application</a:t>
            </a:r>
            <a:endParaRPr lang="en-US" sz="2400" dirty="0">
              <a:solidFill>
                <a:schemeClr val="accent1"/>
              </a:solidFill>
              <a:latin typeface="Avenir"/>
            </a:endParaRPr>
          </a:p>
          <a:p>
            <a:pPr lvl="1"/>
            <a:r>
              <a:rPr lang="en-US" sz="2400" dirty="0">
                <a:solidFill>
                  <a:schemeClr val="accent1"/>
                </a:solidFill>
                <a:latin typeface="Avenir"/>
              </a:rPr>
              <a:t>Custom </a:t>
            </a:r>
            <a:r>
              <a:rPr lang="en-US" sz="2400" dirty="0" smtClean="0">
                <a:solidFill>
                  <a:schemeClr val="accent1"/>
                </a:solidFill>
                <a:latin typeface="Avenir"/>
              </a:rPr>
              <a:t>registration allows the user to get registered to </a:t>
            </a:r>
            <a:r>
              <a:rPr lang="en-US" sz="2400" smtClean="0">
                <a:solidFill>
                  <a:schemeClr val="accent1"/>
                </a:solidFill>
                <a:latin typeface="Avenir"/>
              </a:rPr>
              <a:t>the application</a:t>
            </a:r>
            <a:endParaRPr lang="en-US" sz="2400" dirty="0">
              <a:solidFill>
                <a:schemeClr val="accent1"/>
              </a:solidFill>
              <a:latin typeface="Avenir"/>
            </a:endParaRPr>
          </a:p>
          <a:p>
            <a:endParaRPr lang="en-US" sz="2400" dirty="0">
              <a:solidFill>
                <a:schemeClr val="accent1"/>
              </a:solidFill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80065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8B4248-30E9-4544-A148-6CF6CB889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>
                <a:latin typeface="Avenir"/>
              </a:rPr>
              <a:t>Forgot Password feature </a:t>
            </a:r>
            <a:endParaRPr lang="en-US" sz="3800" dirty="0">
              <a:latin typeface="Aveni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63121C-B667-445C-AEC0-A2361A790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0754215" cy="367830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venir"/>
              </a:rPr>
              <a:t>The web application </a:t>
            </a:r>
            <a:r>
              <a:rPr lang="en-US" sz="2400" dirty="0" smtClean="0">
                <a:solidFill>
                  <a:schemeClr val="accent1"/>
                </a:solidFill>
                <a:latin typeface="Avenir"/>
              </a:rPr>
              <a:t>provides account recovery feature.</a:t>
            </a:r>
            <a:endParaRPr lang="en-US" sz="2400" dirty="0">
              <a:solidFill>
                <a:schemeClr val="accent1"/>
              </a:solidFill>
              <a:latin typeface="Avenir"/>
            </a:endParaRPr>
          </a:p>
          <a:p>
            <a:pPr lvl="1"/>
            <a:r>
              <a:rPr lang="en-US" sz="2400" dirty="0" smtClean="0">
                <a:solidFill>
                  <a:schemeClr val="accent1"/>
                </a:solidFill>
                <a:latin typeface="Avenir"/>
              </a:rPr>
              <a:t>On clicking on the forgot password button in the login page, the user is requested for its email Id, an account recovery link is sent on the users email id.</a:t>
            </a:r>
          </a:p>
          <a:p>
            <a:pPr lvl="1"/>
            <a:r>
              <a:rPr lang="en-US" sz="2400" dirty="0" smtClean="0">
                <a:solidFill>
                  <a:schemeClr val="accent1"/>
                </a:solidFill>
                <a:latin typeface="Avenir"/>
              </a:rPr>
              <a:t>The link allows the user to reset </a:t>
            </a:r>
            <a:r>
              <a:rPr lang="en-US" sz="2400" smtClean="0">
                <a:solidFill>
                  <a:schemeClr val="accent1"/>
                </a:solidFill>
                <a:latin typeface="Avenir"/>
              </a:rPr>
              <a:t>the password.</a:t>
            </a:r>
            <a:endParaRPr lang="en-US" sz="2400" dirty="0">
              <a:solidFill>
                <a:schemeClr val="accent1"/>
              </a:solidFill>
              <a:latin typeface="Avenir"/>
            </a:endParaRPr>
          </a:p>
          <a:p>
            <a:endParaRPr lang="en-US" sz="2400" dirty="0">
              <a:solidFill>
                <a:schemeClr val="accent1"/>
              </a:solidFill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162939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592734-2794-41DC-8AB0-9206888D9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latin typeface="Avenir"/>
                <a:cs typeface="Vani" panose="020B0502040204020203" pitchFamily="18" charset="0"/>
              </a:rPr>
              <a:t>Advance search feature </a:t>
            </a:r>
            <a:endParaRPr lang="en-US" sz="3800" dirty="0">
              <a:latin typeface="Avenir"/>
              <a:cs typeface="Vani" panose="020B0502040204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0B4DEF-C78D-4B41-9F3A-2AB0C9180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454634" cy="3875747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accent1"/>
                </a:solidFill>
                <a:latin typeface="Avenir"/>
              </a:rPr>
              <a:t>The application provides advance search feature enhancing user experience by allowing them to search for products using keywords.</a:t>
            </a:r>
          </a:p>
          <a:p>
            <a:pPr algn="just"/>
            <a:r>
              <a:rPr lang="en-US" sz="2400" dirty="0">
                <a:solidFill>
                  <a:schemeClr val="accent1"/>
                </a:solidFill>
                <a:latin typeface="Avenir"/>
              </a:rPr>
              <a:t>Eg: Laptop, table, iPhone, shoes, headphones etc.</a:t>
            </a:r>
          </a:p>
          <a:p>
            <a:pPr algn="just"/>
            <a:endParaRPr lang="en-US" sz="2400" dirty="0">
              <a:solidFill>
                <a:schemeClr val="accent1"/>
              </a:solidFill>
              <a:latin typeface="Avenir"/>
            </a:endParaRPr>
          </a:p>
          <a:p>
            <a:pPr algn="just"/>
            <a:endParaRPr lang="en-US" sz="2400" dirty="0">
              <a:solidFill>
                <a:schemeClr val="accent1"/>
              </a:solidFill>
              <a:latin typeface="Aveni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852" y="1968461"/>
            <a:ext cx="6599584" cy="423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3661FD-A2C5-4DF9-896D-BA7B25AF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latin typeface="Avenir"/>
              </a:rPr>
              <a:t>Filter feature – buyers </a:t>
            </a:r>
            <a:r>
              <a:rPr lang="en-US" sz="3800" b="1" dirty="0" smtClean="0">
                <a:latin typeface="Avenir"/>
              </a:rPr>
              <a:t>View</a:t>
            </a:r>
            <a:endParaRPr lang="en-US" sz="3800" dirty="0">
              <a:latin typeface="Aveni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A877F0-EF1D-47BE-80FE-12797B767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029615" cy="422030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accent1"/>
                </a:solidFill>
                <a:latin typeface="Avenir"/>
              </a:rPr>
              <a:t>U</a:t>
            </a:r>
            <a:r>
              <a:rPr lang="en-US" sz="2400" dirty="0" smtClean="0">
                <a:solidFill>
                  <a:schemeClr val="accent1"/>
                </a:solidFill>
                <a:latin typeface="Avenir"/>
              </a:rPr>
              <a:t>ser </a:t>
            </a:r>
            <a:r>
              <a:rPr lang="en-US" sz="2400" dirty="0">
                <a:solidFill>
                  <a:schemeClr val="accent1"/>
                </a:solidFill>
                <a:latin typeface="Avenir"/>
              </a:rPr>
              <a:t>can browse through multiple products based on many filters such as:</a:t>
            </a:r>
          </a:p>
          <a:p>
            <a:pPr lvl="1" algn="just"/>
            <a:r>
              <a:rPr lang="en-US" sz="2400" dirty="0">
                <a:solidFill>
                  <a:schemeClr val="accent1"/>
                </a:solidFill>
                <a:latin typeface="Avenir"/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  <a:latin typeface="Avenir"/>
              </a:rPr>
              <a:t>Categories</a:t>
            </a:r>
            <a:r>
              <a:rPr lang="en-US" sz="2400" dirty="0" smtClean="0">
                <a:solidFill>
                  <a:schemeClr val="accent1"/>
                </a:solidFill>
                <a:latin typeface="Avenir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Avenir"/>
              </a:rPr>
              <a:t>-</a:t>
            </a:r>
            <a:r>
              <a:rPr lang="en-US" sz="2400" dirty="0" smtClean="0">
                <a:solidFill>
                  <a:schemeClr val="accent1"/>
                </a:solidFill>
                <a:latin typeface="Avenir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Avenir"/>
              </a:rPr>
              <a:t>allows the user to </a:t>
            </a:r>
            <a:r>
              <a:rPr lang="en-US" sz="2400" b="1" dirty="0" smtClean="0">
                <a:solidFill>
                  <a:schemeClr val="accent1"/>
                </a:solidFill>
                <a:latin typeface="Avenir"/>
              </a:rPr>
              <a:t>filter</a:t>
            </a:r>
            <a:r>
              <a:rPr lang="en-US" sz="2400" dirty="0" smtClean="0">
                <a:solidFill>
                  <a:schemeClr val="accent1"/>
                </a:solidFill>
                <a:latin typeface="Avenir"/>
              </a:rPr>
              <a:t> products </a:t>
            </a:r>
            <a:r>
              <a:rPr lang="en-US" sz="2400" dirty="0">
                <a:solidFill>
                  <a:schemeClr val="accent1"/>
                </a:solidFill>
                <a:latin typeface="Avenir"/>
              </a:rPr>
              <a:t>based on categories.</a:t>
            </a:r>
          </a:p>
          <a:p>
            <a:pPr lvl="1" algn="just"/>
            <a:r>
              <a:rPr lang="en-US" sz="2400" dirty="0">
                <a:solidFill>
                  <a:schemeClr val="accent1"/>
                </a:solidFill>
                <a:latin typeface="Avenir"/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  <a:latin typeface="Avenir"/>
              </a:rPr>
              <a:t>Sub-categories -</a:t>
            </a:r>
            <a:r>
              <a:rPr lang="en-US" sz="2400" dirty="0" smtClean="0">
                <a:solidFill>
                  <a:schemeClr val="accent1"/>
                </a:solidFill>
                <a:latin typeface="Avenir"/>
              </a:rPr>
              <a:t> allows </a:t>
            </a:r>
            <a:r>
              <a:rPr lang="en-US" sz="2400" dirty="0">
                <a:solidFill>
                  <a:schemeClr val="accent1"/>
                </a:solidFill>
                <a:latin typeface="Avenir"/>
              </a:rPr>
              <a:t>the user to </a:t>
            </a:r>
            <a:r>
              <a:rPr lang="en-US" sz="2400" b="1" dirty="0" smtClean="0">
                <a:solidFill>
                  <a:schemeClr val="accent1"/>
                </a:solidFill>
                <a:latin typeface="Avenir"/>
              </a:rPr>
              <a:t>filter</a:t>
            </a:r>
            <a:r>
              <a:rPr lang="en-US" sz="2400" dirty="0" smtClean="0">
                <a:solidFill>
                  <a:schemeClr val="accent1"/>
                </a:solidFill>
                <a:latin typeface="Avenir"/>
              </a:rPr>
              <a:t> products </a:t>
            </a:r>
            <a:r>
              <a:rPr lang="en-US" sz="2400" dirty="0">
                <a:solidFill>
                  <a:schemeClr val="accent1"/>
                </a:solidFill>
                <a:latin typeface="Avenir"/>
              </a:rPr>
              <a:t>based on sub-categories.</a:t>
            </a:r>
          </a:p>
          <a:p>
            <a:pPr lvl="1" algn="just"/>
            <a:r>
              <a:rPr lang="en-US" sz="2400" dirty="0">
                <a:solidFill>
                  <a:schemeClr val="accent1"/>
                </a:solidFill>
                <a:latin typeface="Avenir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Avenir"/>
              </a:rPr>
              <a:t>Price </a:t>
            </a:r>
            <a:r>
              <a:rPr lang="en-US" sz="2400" b="1" dirty="0" smtClean="0">
                <a:solidFill>
                  <a:schemeClr val="accent1"/>
                </a:solidFill>
                <a:latin typeface="Avenir"/>
              </a:rPr>
              <a:t>range</a:t>
            </a:r>
            <a:r>
              <a:rPr lang="en-US" sz="2400" dirty="0">
                <a:solidFill>
                  <a:schemeClr val="accent1"/>
                </a:solidFill>
                <a:latin typeface="Avenir"/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  <a:latin typeface="Avenir"/>
              </a:rPr>
              <a:t>-</a:t>
            </a:r>
            <a:r>
              <a:rPr lang="en-US" sz="2400" dirty="0" smtClean="0">
                <a:solidFill>
                  <a:schemeClr val="accent1"/>
                </a:solidFill>
                <a:latin typeface="Avenir"/>
              </a:rPr>
              <a:t> allows </a:t>
            </a:r>
            <a:r>
              <a:rPr lang="en-US" sz="2400" dirty="0">
                <a:solidFill>
                  <a:schemeClr val="accent1"/>
                </a:solidFill>
                <a:latin typeface="Avenir"/>
              </a:rPr>
              <a:t>the user to </a:t>
            </a:r>
            <a:r>
              <a:rPr lang="en-US" sz="2400" b="1" dirty="0" smtClean="0">
                <a:solidFill>
                  <a:schemeClr val="accent1"/>
                </a:solidFill>
                <a:latin typeface="Avenir"/>
              </a:rPr>
              <a:t>filter</a:t>
            </a:r>
            <a:r>
              <a:rPr lang="en-US" sz="2400" dirty="0" smtClean="0">
                <a:solidFill>
                  <a:schemeClr val="accent1"/>
                </a:solidFill>
                <a:latin typeface="Avenir"/>
              </a:rPr>
              <a:t> products </a:t>
            </a:r>
            <a:r>
              <a:rPr lang="en-US" sz="2400" dirty="0">
                <a:solidFill>
                  <a:schemeClr val="accent1"/>
                </a:solidFill>
                <a:latin typeface="Avenir"/>
              </a:rPr>
              <a:t>within the price range.</a:t>
            </a:r>
          </a:p>
          <a:p>
            <a:pPr lvl="1" algn="just"/>
            <a:r>
              <a:rPr lang="en-US" sz="2400" dirty="0" smtClean="0">
                <a:solidFill>
                  <a:schemeClr val="accent1"/>
                </a:solidFill>
                <a:latin typeface="Avenir"/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  <a:latin typeface="Avenir"/>
              </a:rPr>
              <a:t>Location based service - </a:t>
            </a:r>
            <a:r>
              <a:rPr lang="en-US" sz="2400" dirty="0" smtClean="0">
                <a:solidFill>
                  <a:schemeClr val="accent1"/>
                </a:solidFill>
                <a:latin typeface="Avenir"/>
              </a:rPr>
              <a:t>allows </a:t>
            </a:r>
            <a:r>
              <a:rPr lang="en-US" sz="2400" dirty="0">
                <a:solidFill>
                  <a:schemeClr val="accent1"/>
                </a:solidFill>
                <a:latin typeface="Avenir"/>
              </a:rPr>
              <a:t>the users to </a:t>
            </a:r>
            <a:r>
              <a:rPr lang="en-US" sz="2400" b="1" dirty="0">
                <a:solidFill>
                  <a:schemeClr val="accent1"/>
                </a:solidFill>
                <a:latin typeface="Avenir"/>
              </a:rPr>
              <a:t>view</a:t>
            </a:r>
            <a:r>
              <a:rPr lang="en-US" sz="2400" dirty="0">
                <a:solidFill>
                  <a:schemeClr val="accent1"/>
                </a:solidFill>
                <a:latin typeface="Avenir"/>
              </a:rPr>
              <a:t> products at a particular </a:t>
            </a:r>
            <a:r>
              <a:rPr lang="en-US" sz="2400" dirty="0" smtClean="0">
                <a:solidFill>
                  <a:schemeClr val="accent1"/>
                </a:solidFill>
                <a:latin typeface="Avenir"/>
              </a:rPr>
              <a:t>  location</a:t>
            </a:r>
            <a:r>
              <a:rPr lang="en-US" sz="2400" dirty="0">
                <a:solidFill>
                  <a:schemeClr val="accent1"/>
                </a:solidFill>
                <a:latin typeface="Avenir"/>
              </a:rPr>
              <a:t>.</a:t>
            </a:r>
          </a:p>
          <a:p>
            <a:pPr algn="just"/>
            <a:r>
              <a:rPr lang="en-US" sz="2400" b="1" dirty="0">
                <a:solidFill>
                  <a:schemeClr val="accent1"/>
                </a:solidFill>
                <a:latin typeface="Avenir"/>
              </a:rPr>
              <a:t>These filters can be used in conjunction providing better user experience. </a:t>
            </a:r>
          </a:p>
          <a:p>
            <a:pPr algn="just"/>
            <a:endParaRPr lang="en-US" sz="2400" dirty="0">
              <a:solidFill>
                <a:schemeClr val="accent1"/>
              </a:solidFill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151626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72AE1E-7FD9-42A4-902C-44AD23FE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15306"/>
            <a:ext cx="10495125" cy="781587"/>
          </a:xfrm>
        </p:spPr>
        <p:txBody>
          <a:bodyPr>
            <a:noAutofit/>
          </a:bodyPr>
          <a:lstStyle/>
          <a:p>
            <a:r>
              <a:rPr lang="en-US" b="1" dirty="0">
                <a:latin typeface="Avenir"/>
              </a:rPr>
              <a:t>I’m interested </a:t>
            </a:r>
            <a:r>
              <a:rPr lang="en-US" b="1" dirty="0" smtClean="0">
                <a:latin typeface="Avenir"/>
              </a:rPr>
              <a:t>                		(</a:t>
            </a:r>
            <a:r>
              <a:rPr lang="en-US" b="1" dirty="0">
                <a:latin typeface="Avenir"/>
              </a:rPr>
              <a:t>Notification </a:t>
            </a:r>
            <a:r>
              <a:rPr lang="en-US" b="1" dirty="0" smtClean="0">
                <a:latin typeface="Avenir"/>
              </a:rPr>
              <a:t>feature)</a:t>
            </a:r>
            <a:br>
              <a:rPr lang="en-US" b="1" dirty="0" smtClean="0">
                <a:latin typeface="Avenir"/>
              </a:rPr>
            </a:br>
            <a:r>
              <a:rPr lang="en-US" b="1" dirty="0" smtClean="0">
                <a:latin typeface="Avenir"/>
              </a:rPr>
              <a:t>Locate Me the Seller   		(Google Maps Assistance)</a:t>
            </a:r>
            <a:endParaRPr lang="en-US" b="1" dirty="0">
              <a:latin typeface="Aveni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06E0F0-5E47-41E3-8F69-31CBD5C79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477541"/>
            <a:ext cx="4269105" cy="373772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 smtClean="0">
                <a:solidFill>
                  <a:schemeClr val="accent1"/>
                </a:solidFill>
                <a:latin typeface="Avenir"/>
              </a:rPr>
              <a:t>Buyer can </a:t>
            </a:r>
            <a:r>
              <a:rPr lang="en-US" sz="2400" dirty="0">
                <a:solidFill>
                  <a:schemeClr val="accent1"/>
                </a:solidFill>
                <a:latin typeface="Avenir"/>
              </a:rPr>
              <a:t>use the </a:t>
            </a:r>
            <a:r>
              <a:rPr lang="en-US" sz="2400" b="1" dirty="0">
                <a:solidFill>
                  <a:schemeClr val="accent1"/>
                </a:solidFill>
                <a:latin typeface="Avenir"/>
              </a:rPr>
              <a:t>instant email   functionality</a:t>
            </a:r>
            <a:r>
              <a:rPr lang="en-US" sz="2400" dirty="0">
                <a:solidFill>
                  <a:schemeClr val="accent1"/>
                </a:solidFill>
                <a:latin typeface="Avenir"/>
              </a:rPr>
              <a:t> provided to </a:t>
            </a:r>
            <a:r>
              <a:rPr lang="en-US" sz="2400" b="1" dirty="0">
                <a:solidFill>
                  <a:schemeClr val="accent1"/>
                </a:solidFill>
                <a:latin typeface="Avenir"/>
              </a:rPr>
              <a:t>contact the seller</a:t>
            </a:r>
            <a:r>
              <a:rPr lang="en-US" sz="2400" dirty="0">
                <a:solidFill>
                  <a:schemeClr val="accent1"/>
                </a:solidFill>
                <a:latin typeface="Avenir"/>
              </a:rPr>
              <a:t> immediately by clicking on the email address of the seller.</a:t>
            </a:r>
          </a:p>
          <a:p>
            <a:pPr algn="just"/>
            <a:endParaRPr lang="en-US" sz="2400" dirty="0">
              <a:solidFill>
                <a:schemeClr val="accent1"/>
              </a:solidFill>
              <a:latin typeface="Avenir"/>
            </a:endParaRPr>
          </a:p>
          <a:p>
            <a:pPr algn="just"/>
            <a:r>
              <a:rPr lang="en-US" sz="2400" b="1" dirty="0" smtClean="0">
                <a:solidFill>
                  <a:schemeClr val="accent1"/>
                </a:solidFill>
                <a:latin typeface="Avenir"/>
              </a:rPr>
              <a:t>Google Maps Assistance Feature</a:t>
            </a:r>
            <a:r>
              <a:rPr lang="en-US" sz="2400" dirty="0" smtClean="0">
                <a:solidFill>
                  <a:schemeClr val="accent1"/>
                </a:solidFill>
                <a:latin typeface="Avenir"/>
              </a:rPr>
              <a:t>, Helps the Buyer to </a:t>
            </a:r>
            <a:r>
              <a:rPr lang="en-US" sz="2400" b="1" dirty="0" smtClean="0">
                <a:solidFill>
                  <a:schemeClr val="accent1"/>
                </a:solidFill>
                <a:latin typeface="Avenir"/>
              </a:rPr>
              <a:t>locate the Seller on the Map </a:t>
            </a:r>
            <a:r>
              <a:rPr lang="en-US" sz="2400" dirty="0" smtClean="0">
                <a:solidFill>
                  <a:schemeClr val="accent1"/>
                </a:solidFill>
                <a:latin typeface="Avenir"/>
              </a:rPr>
              <a:t>using sellers address</a:t>
            </a:r>
            <a:endParaRPr lang="en-US" sz="2400" dirty="0">
              <a:solidFill>
                <a:schemeClr val="accent1"/>
              </a:solidFill>
              <a:latin typeface="Aveni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817" y="2107097"/>
            <a:ext cx="6771861" cy="447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0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9660</TotalTime>
  <Words>593</Words>
  <Application>Microsoft Macintosh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Avenir</vt:lpstr>
      <vt:lpstr>Avenir Book</vt:lpstr>
      <vt:lpstr>Calibri</vt:lpstr>
      <vt:lpstr>Gill Sans MT</vt:lpstr>
      <vt:lpstr>Vani</vt:lpstr>
      <vt:lpstr>Wingdings 2</vt:lpstr>
      <vt:lpstr>Arial</vt:lpstr>
      <vt:lpstr>Dividend</vt:lpstr>
      <vt:lpstr>TRADE TUNNEL</vt:lpstr>
      <vt:lpstr>Introduction</vt:lpstr>
      <vt:lpstr>Motivation </vt:lpstr>
      <vt:lpstr>PowerPoint Presentation</vt:lpstr>
      <vt:lpstr>Login feature </vt:lpstr>
      <vt:lpstr>Forgot Password feature </vt:lpstr>
      <vt:lpstr>Advance search feature </vt:lpstr>
      <vt:lpstr>Filter feature – buyers View</vt:lpstr>
      <vt:lpstr>I’m interested                   (Notification feature) Locate Me the Seller     (Google Maps Assistance)</vt:lpstr>
      <vt:lpstr>    Product advertisement feature (sellers View)</vt:lpstr>
      <vt:lpstr>   Price assistance feature: </vt:lpstr>
      <vt:lpstr>We Maintain You (User Profile Feature)</vt:lpstr>
      <vt:lpstr>PowerPoint Presentation</vt:lpstr>
      <vt:lpstr>PowerPoint Presentation</vt:lpstr>
      <vt:lpstr>Technologies used 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TUNNEL</dc:title>
  <dc:creator>Sowmya Padmanabhi</dc:creator>
  <cp:lastModifiedBy>Himanshu Dinesh Chhabra</cp:lastModifiedBy>
  <cp:revision>91</cp:revision>
  <dcterms:created xsi:type="dcterms:W3CDTF">2018-04-16T22:07:00Z</dcterms:created>
  <dcterms:modified xsi:type="dcterms:W3CDTF">2018-05-07T03:43:36Z</dcterms:modified>
</cp:coreProperties>
</file>