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7"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56725-D351-473A-9739-DC74FF4A96E0}" type="datetimeFigureOut">
              <a:rPr lang="en-US" smtClean="0"/>
              <a:t>9/2/2022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1DC27-1B77-475F-905A-14EDEACA9FAC}" type="slidenum">
              <a:rPr lang="en-US" smtClean="0"/>
              <a:t>‹#›</a:t>
            </a:fld>
            <a:endParaRPr lang="en-US"/>
          </a:p>
        </p:txBody>
      </p:sp>
    </p:spTree>
    <p:extLst>
      <p:ext uri="{BB962C8B-B14F-4D97-AF65-F5344CB8AC3E}">
        <p14:creationId xmlns:p14="http://schemas.microsoft.com/office/powerpoint/2010/main" val="144294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Thứ nhất là bảo vệ ng</a:t>
            </a:r>
            <a:r>
              <a:rPr lang="vi-VN"/>
              <a:t>ư</a:t>
            </a:r>
            <a:r>
              <a:rPr lang="en-US"/>
              <a:t>ời dùng khỏi các ứng dụng độc hại</a:t>
            </a:r>
          </a:p>
          <a:p>
            <a:r>
              <a:rPr lang="en-US"/>
              <a:t>Thứ hai là để phân loại các ứng dụng độc hại, tạo lên một bộ dữ liệu đã đ</a:t>
            </a:r>
            <a:r>
              <a:rPr lang="vi-VN"/>
              <a:t>ư</a:t>
            </a:r>
            <a:r>
              <a:rPr lang="en-US"/>
              <a:t>ợc phân loại phục vụ nghiên cứu</a:t>
            </a:r>
          </a:p>
          <a:p>
            <a:endParaRPr lang="en-US"/>
          </a:p>
        </p:txBody>
      </p:sp>
      <p:sp>
        <p:nvSpPr>
          <p:cNvPr id="4" name="Slide Number Placeholder 3"/>
          <p:cNvSpPr>
            <a:spLocks noGrp="1"/>
          </p:cNvSpPr>
          <p:nvPr>
            <p:ph type="sldNum" sz="quarter" idx="5"/>
          </p:nvPr>
        </p:nvSpPr>
        <p:spPr/>
        <p:txBody>
          <a:bodyPr/>
          <a:lstStyle/>
          <a:p>
            <a:fld id="{8D41DC27-1B77-475F-905A-14EDEACA9FAC}" type="slidenum">
              <a:rPr lang="en-US" smtClean="0"/>
              <a:t>3</a:t>
            </a:fld>
            <a:endParaRPr lang="en-US"/>
          </a:p>
        </p:txBody>
      </p:sp>
    </p:spTree>
    <p:extLst>
      <p:ext uri="{BB962C8B-B14F-4D97-AF65-F5344CB8AC3E}">
        <p14:creationId xmlns:p14="http://schemas.microsoft.com/office/powerpoint/2010/main" val="284457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Và hệ thống bọn em xây dựng sẽ đi phân loại 5 họ ứng dụng bao gồm benign(ứng dụng lành tính) và 4 họ ứng dụng độc hại là adware, riskware, banking, smsmalware</a:t>
            </a:r>
          </a:p>
        </p:txBody>
      </p:sp>
      <p:sp>
        <p:nvSpPr>
          <p:cNvPr id="4" name="Slide Number Placeholder 3"/>
          <p:cNvSpPr>
            <a:spLocks noGrp="1"/>
          </p:cNvSpPr>
          <p:nvPr>
            <p:ph type="sldNum" sz="quarter" idx="5"/>
          </p:nvPr>
        </p:nvSpPr>
        <p:spPr/>
        <p:txBody>
          <a:bodyPr/>
          <a:lstStyle/>
          <a:p>
            <a:fld id="{8D41DC27-1B77-475F-905A-14EDEACA9FAC}" type="slidenum">
              <a:rPr lang="en-US" smtClean="0"/>
              <a:t>4</a:t>
            </a:fld>
            <a:endParaRPr lang="en-US"/>
          </a:p>
        </p:txBody>
      </p:sp>
    </p:spTree>
    <p:extLst>
      <p:ext uri="{BB962C8B-B14F-4D97-AF65-F5344CB8AC3E}">
        <p14:creationId xmlns:p14="http://schemas.microsoft.com/office/powerpoint/2010/main" val="66049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287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89223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4042472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1F03F-464C-4B15-A8A1-EC748B66496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8389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A1F03F-464C-4B15-A8A1-EC748B66496D}" type="datetimeFigureOut">
              <a:rPr lang="en-US" smtClean="0"/>
              <a:t>9/2/2022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C77E5-C2CC-4629-97BD-06BECA56F6E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50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1F03F-464C-4B15-A8A1-EC748B66496D}"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104950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1F03F-464C-4B15-A8A1-EC748B66496D}" type="datetimeFigureOut">
              <a:rPr lang="en-US" smtClean="0"/>
              <a:t>9/2/2022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114728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1F03F-464C-4B15-A8A1-EC748B66496D}" type="datetimeFigureOut">
              <a:rPr lang="en-US" smtClean="0"/>
              <a:t>9/2/2022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229022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A1F03F-464C-4B15-A8A1-EC748B66496D}" type="datetimeFigureOut">
              <a:rPr lang="en-US" smtClean="0"/>
              <a:t>9/2/2022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31412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A1F03F-464C-4B15-A8A1-EC748B66496D}" type="datetimeFigureOut">
              <a:rPr lang="en-US" smtClean="0"/>
              <a:t>9/2/2022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DC77E5-C2CC-4629-97BD-06BECA56F6E7}" type="slidenum">
              <a:rPr lang="en-US" smtClean="0"/>
              <a:t>‹#›</a:t>
            </a:fld>
            <a:endParaRPr lang="en-US"/>
          </a:p>
        </p:txBody>
      </p:sp>
    </p:spTree>
    <p:extLst>
      <p:ext uri="{BB962C8B-B14F-4D97-AF65-F5344CB8AC3E}">
        <p14:creationId xmlns:p14="http://schemas.microsoft.com/office/powerpoint/2010/main" val="266068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A1F03F-464C-4B15-A8A1-EC748B66496D}" type="datetimeFigureOut">
              <a:rPr lang="en-US" smtClean="0"/>
              <a:t>9/2/2022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DC77E5-C2CC-4629-97BD-06BECA56F6E7}" type="slidenum">
              <a:rPr lang="en-US" smtClean="0"/>
              <a:t>‹#›</a:t>
            </a:fld>
            <a:endParaRPr lang="en-US"/>
          </a:p>
        </p:txBody>
      </p:sp>
    </p:spTree>
    <p:extLst>
      <p:ext uri="{BB962C8B-B14F-4D97-AF65-F5344CB8AC3E}">
        <p14:creationId xmlns:p14="http://schemas.microsoft.com/office/powerpoint/2010/main" val="329216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A1F03F-464C-4B15-A8A1-EC748B66496D}" type="datetimeFigureOut">
              <a:rPr lang="en-US" smtClean="0"/>
              <a:t>9/2/2022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DC77E5-C2CC-4629-97BD-06BECA56F6E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79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8CC21-717B-47C6-8CB8-97FED0FC256D}"/>
              </a:ext>
            </a:extLst>
          </p:cNvPr>
          <p:cNvSpPr/>
          <p:nvPr/>
        </p:nvSpPr>
        <p:spPr>
          <a:xfrm>
            <a:off x="1019516" y="578698"/>
            <a:ext cx="9256060" cy="1015663"/>
          </a:xfrm>
          <a:prstGeom prst="rect">
            <a:avLst/>
          </a:prstGeom>
          <a:noFill/>
        </p:spPr>
        <p:txBody>
          <a:bodyPr wrap="none" lIns="91440" tIns="45720" rIns="91440" bIns="45720">
            <a:spAutoFit/>
          </a:bodyPr>
          <a:lstStyle/>
          <a:p>
            <a:r>
              <a:rPr lang="en-US" sz="6000" b="0" cap="none" spc="0">
                <a:ln w="0"/>
                <a:solidFill>
                  <a:schemeClr val="tx1"/>
                </a:solidFill>
                <a:latin typeface="Times New Roman" panose="02020603050405020304" pitchFamily="18" charset="0"/>
                <a:cs typeface="Times New Roman" panose="02020603050405020304" pitchFamily="18" charset="0"/>
              </a:rPr>
              <a:t>Th</a:t>
            </a:r>
            <a:r>
              <a:rPr lang="en-US" sz="6000">
                <a:ln w="0"/>
                <a:latin typeface="Times New Roman" panose="02020603050405020304" pitchFamily="18" charset="0"/>
                <a:cs typeface="Times New Roman" panose="02020603050405020304" pitchFamily="18" charset="0"/>
              </a:rPr>
              <a:t>ực tập c</a:t>
            </a:r>
            <a:r>
              <a:rPr lang="vi-VN" sz="6000">
                <a:ln w="0"/>
                <a:latin typeface="Times New Roman" panose="02020603050405020304" pitchFamily="18" charset="0"/>
                <a:cs typeface="Times New Roman" panose="02020603050405020304" pitchFamily="18" charset="0"/>
              </a:rPr>
              <a:t>ơ</a:t>
            </a:r>
            <a:r>
              <a:rPr lang="en-US" sz="6000">
                <a:ln w="0"/>
                <a:latin typeface="Times New Roman" panose="02020603050405020304" pitchFamily="18" charset="0"/>
                <a:cs typeface="Times New Roman" panose="02020603050405020304" pitchFamily="18" charset="0"/>
              </a:rPr>
              <a:t> sở chuyên ngành</a:t>
            </a:r>
            <a:endParaRPr lang="en-US" sz="6000" b="0" cap="none" spc="0">
              <a:ln w="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6F305B3-DA6B-408E-8EF7-2B540E8C9260}"/>
              </a:ext>
            </a:extLst>
          </p:cNvPr>
          <p:cNvSpPr/>
          <p:nvPr/>
        </p:nvSpPr>
        <p:spPr>
          <a:xfrm>
            <a:off x="1019516" y="1833424"/>
            <a:ext cx="6608576" cy="1323439"/>
          </a:xfrm>
          <a:prstGeom prst="rect">
            <a:avLst/>
          </a:prstGeom>
          <a:noFill/>
        </p:spPr>
        <p:txBody>
          <a:bodyPr wrap="square" lIns="91440" tIns="45720" rIns="91440" bIns="45720">
            <a:spAutoFit/>
          </a:bodyPr>
          <a:lstStyle/>
          <a:p>
            <a:pPr algn="ctr"/>
            <a:r>
              <a:rPr lang="en-US" sz="4000" i="1" cap="none" spc="0">
                <a:ln w="0"/>
                <a:solidFill>
                  <a:schemeClr val="tx1"/>
                </a:solidFill>
                <a:latin typeface="Times New Roman" panose="02020603050405020304" pitchFamily="18" charset="0"/>
                <a:cs typeface="Times New Roman" panose="02020603050405020304" pitchFamily="18" charset="0"/>
              </a:rPr>
              <a:t>Xây d</a:t>
            </a:r>
            <a:r>
              <a:rPr lang="en-US" sz="4000" i="1">
                <a:ln w="0"/>
                <a:latin typeface="Times New Roman" panose="02020603050405020304" pitchFamily="18" charset="0"/>
                <a:cs typeface="Times New Roman" panose="02020603050405020304" pitchFamily="18" charset="0"/>
              </a:rPr>
              <a:t>ựng ứng dụng phát hiện phần mềm độc hại andoird</a:t>
            </a:r>
            <a:endParaRPr lang="en-US" sz="4000" i="1" cap="none" spc="0">
              <a:ln w="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AF15FEF-4D4B-419B-93F9-34276E80553B}"/>
              </a:ext>
            </a:extLst>
          </p:cNvPr>
          <p:cNvSpPr/>
          <p:nvPr/>
        </p:nvSpPr>
        <p:spPr>
          <a:xfrm>
            <a:off x="1019516" y="3657601"/>
            <a:ext cx="7494103" cy="523220"/>
          </a:xfrm>
          <a:prstGeom prst="rect">
            <a:avLst/>
          </a:prstGeom>
          <a:noFill/>
        </p:spPr>
        <p:txBody>
          <a:bodyPr wrap="none" lIns="91440" tIns="45720" rIns="91440" bIns="45720">
            <a:spAutoFit/>
          </a:bodyPr>
          <a:lstStyle/>
          <a:p>
            <a:r>
              <a:rPr lang="en-US" sz="2800" b="0" cap="none" spc="0">
                <a:ln w="0"/>
                <a:solidFill>
                  <a:schemeClr val="tx1"/>
                </a:solidFill>
                <a:latin typeface="Times New Roman" panose="02020603050405020304" pitchFamily="18" charset="0"/>
                <a:cs typeface="Times New Roman" panose="02020603050405020304" pitchFamily="18" charset="0"/>
              </a:rPr>
              <a:t>Giảng viên h</a:t>
            </a:r>
            <a:r>
              <a:rPr lang="vi-VN" sz="2800" b="0" cap="none" spc="0">
                <a:ln w="0"/>
                <a:solidFill>
                  <a:schemeClr val="tx1"/>
                </a:solidFill>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ớng dẫn: </a:t>
            </a:r>
            <a:r>
              <a:rPr lang="en-US" sz="2800" b="1">
                <a:ln w="0"/>
                <a:latin typeface="Times New Roman" panose="02020603050405020304" pitchFamily="18" charset="0"/>
                <a:cs typeface="Times New Roman" panose="02020603050405020304" pitchFamily="18" charset="0"/>
              </a:rPr>
              <a:t>Ths. Thái Thị Thanh Vân</a:t>
            </a:r>
            <a:endParaRPr lang="en-US" sz="2800" b="1" cap="none" spc="0">
              <a:ln w="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0BB63C70-6CDD-434B-BA89-864BF6199B40}"/>
              </a:ext>
            </a:extLst>
          </p:cNvPr>
          <p:cNvSpPr/>
          <p:nvPr/>
        </p:nvSpPr>
        <p:spPr>
          <a:xfrm>
            <a:off x="1019515" y="4419949"/>
            <a:ext cx="3167855" cy="523220"/>
          </a:xfrm>
          <a:prstGeom prst="rect">
            <a:avLst/>
          </a:prstGeom>
          <a:noFill/>
        </p:spPr>
        <p:txBody>
          <a:bodyPr wrap="none" lIns="91440" tIns="45720" rIns="91440" bIns="45720">
            <a:spAutoFit/>
          </a:bodyPr>
          <a:lstStyle/>
          <a:p>
            <a:r>
              <a:rPr lang="en-US" sz="2800" b="0" cap="none" spc="0">
                <a:ln w="0"/>
                <a:solidFill>
                  <a:schemeClr val="tx1"/>
                </a:solidFill>
                <a:latin typeface="Times New Roman" panose="02020603050405020304" pitchFamily="18" charset="0"/>
                <a:cs typeface="Times New Roman" panose="02020603050405020304" pitchFamily="18" charset="0"/>
              </a:rPr>
              <a:t>Sinh viên th</a:t>
            </a:r>
            <a:r>
              <a:rPr lang="en-US" sz="2800">
                <a:ln w="0"/>
                <a:latin typeface="Times New Roman" panose="02020603050405020304" pitchFamily="18" charset="0"/>
                <a:cs typeface="Times New Roman" panose="02020603050405020304" pitchFamily="18" charset="0"/>
              </a:rPr>
              <a:t>ực hiện:</a:t>
            </a:r>
            <a:endParaRPr lang="en-US" sz="2800" b="1" cap="none" spc="0">
              <a:ln w="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35B3A1-4A7B-4D2B-BE3C-1B3ED255D500}"/>
              </a:ext>
            </a:extLst>
          </p:cNvPr>
          <p:cNvSpPr/>
          <p:nvPr/>
        </p:nvSpPr>
        <p:spPr>
          <a:xfrm>
            <a:off x="4063618" y="4419949"/>
            <a:ext cx="4883260" cy="1384995"/>
          </a:xfrm>
          <a:prstGeom prst="rect">
            <a:avLst/>
          </a:prstGeom>
          <a:noFill/>
        </p:spPr>
        <p:txBody>
          <a:bodyPr wrap="none" lIns="91440" tIns="45720" rIns="91440" bIns="45720">
            <a:spAutoFit/>
          </a:bodyPr>
          <a:lstStyle/>
          <a:p>
            <a:r>
              <a:rPr lang="en-US" sz="2800" cap="none" spc="0">
                <a:ln w="0"/>
                <a:solidFill>
                  <a:schemeClr val="tx1"/>
                </a:solidFill>
                <a:latin typeface="Times New Roman" panose="02020603050405020304" pitchFamily="18" charset="0"/>
                <a:cs typeface="Times New Roman" panose="02020603050405020304" pitchFamily="18" charset="0"/>
              </a:rPr>
              <a:t>Trần Gia L</a:t>
            </a:r>
            <a:r>
              <a:rPr lang="vi-VN" sz="2800" cap="none" spc="0">
                <a:ln w="0"/>
                <a:solidFill>
                  <a:schemeClr val="tx1"/>
                </a:solidFill>
                <a:latin typeface="Times New Roman" panose="02020603050405020304" pitchFamily="18" charset="0"/>
                <a:cs typeface="Times New Roman" panose="02020603050405020304" pitchFamily="18" charset="0"/>
              </a:rPr>
              <a:t>ư</a:t>
            </a:r>
            <a:r>
              <a:rPr lang="en-US" sz="2800" cap="none" spc="0">
                <a:ln w="0"/>
                <a:solidFill>
                  <a:schemeClr val="tx1"/>
                </a:solidFill>
                <a:latin typeface="Times New Roman" panose="02020603050405020304" pitchFamily="18" charset="0"/>
                <a:cs typeface="Times New Roman" panose="02020603050405020304" pitchFamily="18" charset="0"/>
              </a:rPr>
              <a:t>ơng – CT030433</a:t>
            </a:r>
          </a:p>
          <a:p>
            <a:r>
              <a:rPr lang="en-US" sz="2800">
                <a:ln w="0"/>
                <a:latin typeface="Times New Roman" panose="02020603050405020304" pitchFamily="18" charset="0"/>
                <a:cs typeface="Times New Roman" panose="02020603050405020304" pitchFamily="18" charset="0"/>
              </a:rPr>
              <a:t>Tr</a:t>
            </a:r>
            <a:r>
              <a:rPr lang="vi-VN" sz="2800">
                <a:ln w="0"/>
                <a:latin typeface="Times New Roman" panose="02020603050405020304" pitchFamily="18" charset="0"/>
                <a:cs typeface="Times New Roman" panose="02020603050405020304" pitchFamily="18" charset="0"/>
              </a:rPr>
              <a:t>ư</a:t>
            </a:r>
            <a:r>
              <a:rPr lang="en-US" sz="2800">
                <a:ln w="0"/>
                <a:latin typeface="Times New Roman" panose="02020603050405020304" pitchFamily="18" charset="0"/>
                <a:cs typeface="Times New Roman" panose="02020603050405020304" pitchFamily="18" charset="0"/>
              </a:rPr>
              <a:t>ơng Quốc Quân – CT030440</a:t>
            </a:r>
          </a:p>
          <a:p>
            <a:r>
              <a:rPr lang="en-US" sz="2800">
                <a:ln w="0"/>
                <a:latin typeface="Times New Roman" panose="02020603050405020304" pitchFamily="18" charset="0"/>
                <a:cs typeface="Times New Roman" panose="02020603050405020304" pitchFamily="18" charset="0"/>
              </a:rPr>
              <a:t>Vũ Thị Thanh Vân – CT030358</a:t>
            </a:r>
            <a:endParaRPr lang="en-US" sz="2800"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61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8487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5503-A303-4A42-9C43-77B46EBD157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Cấu trúc trình bày</a:t>
            </a:r>
          </a:p>
        </p:txBody>
      </p:sp>
      <p:sp>
        <p:nvSpPr>
          <p:cNvPr id="3" name="Content Placeholder 2">
            <a:extLst>
              <a:ext uri="{FF2B5EF4-FFF2-40B4-BE49-F238E27FC236}">
                <a16:creationId xmlns:a16="http://schemas.microsoft.com/office/drawing/2014/main" id="{B5F4E6B4-7805-4DB4-B7B6-EFA970EBBC27}"/>
              </a:ext>
            </a:extLst>
          </p:cNvPr>
          <p:cNvSpPr>
            <a:spLocks noGrp="1"/>
          </p:cNvSpPr>
          <p:nvPr>
            <p:ph idx="1"/>
          </p:nvPr>
        </p:nvSpPr>
        <p:spPr/>
        <p:txBody>
          <a:bodyPr>
            <a:normAutofit/>
          </a:bodyPr>
          <a:lstStyle/>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Đặt vấn đề</a:t>
            </a:r>
          </a:p>
          <a:p>
            <a:pPr marL="514350" indent="-514350">
              <a:buFont typeface="+mj-lt"/>
              <a:buAutoNum type="arabicPeriod"/>
            </a:pPr>
            <a:r>
              <a:rPr lang="en-US" sz="3200">
                <a:solidFill>
                  <a:schemeClr val="tx1"/>
                </a:solidFill>
                <a:latin typeface="Times New Roman" panose="02020603050405020304" pitchFamily="18" charset="0"/>
                <a:cs typeface="Times New Roman" panose="02020603050405020304" pitchFamily="18" charset="0"/>
              </a:rPr>
              <a:t>Lý thuyết về phần mềm độc hại</a:t>
            </a:r>
          </a:p>
        </p:txBody>
      </p:sp>
    </p:spTree>
    <p:extLst>
      <p:ext uri="{BB962C8B-B14F-4D97-AF65-F5344CB8AC3E}">
        <p14:creationId xmlns:p14="http://schemas.microsoft.com/office/powerpoint/2010/main" val="4216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823B1-97F8-4D21-AB23-D92F6AADD6F8}"/>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Đặt vấn đề</a:t>
            </a:r>
          </a:p>
        </p:txBody>
      </p:sp>
      <p:sp>
        <p:nvSpPr>
          <p:cNvPr id="3" name="Content Placeholder 2">
            <a:extLst>
              <a:ext uri="{FF2B5EF4-FFF2-40B4-BE49-F238E27FC236}">
                <a16:creationId xmlns:a16="http://schemas.microsoft.com/office/drawing/2014/main" id="{E43A0608-CC49-45BD-A395-AA2800559FCB}"/>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Theo các số liệu thống kê gần đây, android vẫn là hệ điều hành chiếm da số trên các thiết bị smartphone.</a:t>
            </a:r>
          </a:p>
          <a:p>
            <a:pPr algn="just"/>
            <a:r>
              <a:rPr lang="en-US" sz="3200">
                <a:latin typeface="Times New Roman" panose="02020603050405020304" pitchFamily="18" charset="0"/>
                <a:cs typeface="Times New Roman" panose="02020603050405020304" pitchFamily="18" charset="0"/>
              </a:rPr>
              <a:t>Với số l</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ợng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dùng đông đảo, việc bảo vệ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sử dụng khỏi các ứng dụng độc hại là một việc làm cần thiết.</a:t>
            </a:r>
          </a:p>
          <a:p>
            <a:pPr algn="just"/>
            <a:r>
              <a:rPr lang="en-US" sz="3200">
                <a:latin typeface="Times New Roman" panose="02020603050405020304" pitchFamily="18" charset="0"/>
                <a:cs typeface="Times New Roman" panose="02020603050405020304" pitchFamily="18" charset="0"/>
              </a:rPr>
              <a:t>Vì vậy nhóm chúng em xây dựng ra hệ thống phát hiện phần mềm độc hại android, đồng thời có thể phân loại các phần mềm độc hại thành từng họ ứng dụng. </a:t>
            </a:r>
          </a:p>
        </p:txBody>
      </p:sp>
    </p:spTree>
    <p:extLst>
      <p:ext uri="{BB962C8B-B14F-4D97-AF65-F5344CB8AC3E}">
        <p14:creationId xmlns:p14="http://schemas.microsoft.com/office/powerpoint/2010/main" val="184752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33F8-7825-4855-ACE1-A776C730EE91}"/>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Lý thuyết về phần mềm độc hại andoid</a:t>
            </a:r>
          </a:p>
        </p:txBody>
      </p:sp>
      <p:sp>
        <p:nvSpPr>
          <p:cNvPr id="3" name="Content Placeholder 2">
            <a:extLst>
              <a:ext uri="{FF2B5EF4-FFF2-40B4-BE49-F238E27FC236}">
                <a16:creationId xmlns:a16="http://schemas.microsoft.com/office/drawing/2014/main" id="{F400ECED-851D-4289-A225-4247DDA00B69}"/>
              </a:ext>
            </a:extLst>
          </p:cNvPr>
          <p:cNvSpPr>
            <a:spLocks noGrp="1"/>
          </p:cNvSpPr>
          <p:nvPr>
            <p:ph idx="1"/>
          </p:nvPr>
        </p:nvSpPr>
        <p:spPr>
          <a:xfrm>
            <a:off x="1097280" y="1845733"/>
            <a:ext cx="10058400" cy="2706812"/>
          </a:xfrm>
        </p:spPr>
        <p:txBody>
          <a:bodyPr>
            <a:normAutofit/>
          </a:bodyPr>
          <a:lstStyle/>
          <a:p>
            <a:pPr algn="just"/>
            <a:r>
              <a:rPr lang="en-US" sz="3200">
                <a:latin typeface="Times New Roman" panose="02020603050405020304" pitchFamily="18" charset="0"/>
                <a:cs typeface="Times New Roman" panose="02020603050405020304" pitchFamily="18" charset="0"/>
              </a:rPr>
              <a:t>Phần mềm độc hại là một hoặc một đoạn ch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ơng trình,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chèn vào hệ thông nhằm thực hiện các hành vi phá hoại, tống tiền hoặc đánh cắp thông tin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dung, gây tổn hại ít nhiều đến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bị tấn công.</a:t>
            </a:r>
          </a:p>
          <a:p>
            <a:pPr algn="just"/>
            <a:r>
              <a:rPr lang="en-US" sz="3200">
                <a:latin typeface="Times New Roman" panose="02020603050405020304" pitchFamily="18" charset="0"/>
                <a:cs typeface="Times New Roman" panose="02020603050405020304" pitchFamily="18" charset="0"/>
              </a:rPr>
              <a:t>Một số họ ứng dụng độc hại có thể kể đến nh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6E7D423D-2E7D-4A25-9450-C9ED11710207}"/>
              </a:ext>
            </a:extLst>
          </p:cNvPr>
          <p:cNvSpPr/>
          <p:nvPr/>
        </p:nvSpPr>
        <p:spPr>
          <a:xfrm>
            <a:off x="1097280" y="4552545"/>
            <a:ext cx="2268570" cy="1077218"/>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3200" b="0" cap="none" spc="0">
                <a:ln w="0"/>
                <a:solidFill>
                  <a:schemeClr val="tx1"/>
                </a:solidFill>
                <a:latin typeface="Times New Roman" panose="02020603050405020304" pitchFamily="18" charset="0"/>
                <a:cs typeface="Times New Roman" panose="02020603050405020304" pitchFamily="18" charset="0"/>
              </a:rPr>
              <a:t>Adware</a:t>
            </a:r>
          </a:p>
          <a:p>
            <a:pPr marL="685800" indent="-685800">
              <a:buFont typeface="Arial" panose="020B0604020202020204" pitchFamily="34" charset="0"/>
              <a:buChar char="•"/>
            </a:pPr>
            <a:r>
              <a:rPr lang="en-US" sz="3200">
                <a:ln w="0"/>
                <a:latin typeface="Times New Roman" panose="02020603050405020304" pitchFamily="18" charset="0"/>
                <a:cs typeface="Times New Roman" panose="02020603050405020304" pitchFamily="18" charset="0"/>
              </a:rPr>
              <a:t>Banking</a:t>
            </a:r>
            <a:endParaRPr lang="en-US" sz="3200" b="0" cap="none" spc="0">
              <a:ln w="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EE4E588-F143-47C2-90EF-F2568F9EFE59}"/>
              </a:ext>
            </a:extLst>
          </p:cNvPr>
          <p:cNvSpPr/>
          <p:nvPr/>
        </p:nvSpPr>
        <p:spPr>
          <a:xfrm>
            <a:off x="5646582" y="4552545"/>
            <a:ext cx="2997937" cy="1077218"/>
          </a:xfrm>
          <a:prstGeom prst="rect">
            <a:avLst/>
          </a:prstGeom>
          <a:noFill/>
        </p:spPr>
        <p:txBody>
          <a:bodyPr wrap="none" lIns="91440" tIns="45720" rIns="91440" bIns="45720">
            <a:spAutoFit/>
          </a:bodyPr>
          <a:lstStyle/>
          <a:p>
            <a:pPr marL="685800" indent="-685800">
              <a:buFont typeface="Arial" panose="020B0604020202020204" pitchFamily="34" charset="0"/>
              <a:buChar char="•"/>
            </a:pPr>
            <a:r>
              <a:rPr lang="en-US" sz="3200" b="0" cap="none" spc="0">
                <a:ln w="0"/>
                <a:solidFill>
                  <a:schemeClr val="tx1"/>
                </a:solidFill>
                <a:latin typeface="Times New Roman" panose="02020603050405020304" pitchFamily="18" charset="0"/>
                <a:cs typeface="Times New Roman" panose="02020603050405020304" pitchFamily="18" charset="0"/>
              </a:rPr>
              <a:t>Riskware</a:t>
            </a:r>
          </a:p>
          <a:p>
            <a:pPr marL="685800" indent="-685800">
              <a:buFont typeface="Arial" panose="020B0604020202020204" pitchFamily="34" charset="0"/>
              <a:buChar char="•"/>
            </a:pPr>
            <a:r>
              <a:rPr lang="en-US" sz="3200">
                <a:ln w="0"/>
                <a:latin typeface="Times New Roman" panose="02020603050405020304" pitchFamily="18" charset="0"/>
                <a:cs typeface="Times New Roman" panose="02020603050405020304" pitchFamily="18" charset="0"/>
              </a:rPr>
              <a:t>Smsmalware</a:t>
            </a:r>
            <a:endParaRPr lang="en-US" sz="3200" b="0" cap="none" spc="0">
              <a:ln w="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6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D919-108B-4057-8929-F3C687364086}"/>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Adware</a:t>
            </a:r>
          </a:p>
        </p:txBody>
      </p:sp>
      <p:sp>
        <p:nvSpPr>
          <p:cNvPr id="3" name="Content Placeholder 2">
            <a:extLst>
              <a:ext uri="{FF2B5EF4-FFF2-40B4-BE49-F238E27FC236}">
                <a16:creationId xmlns:a16="http://schemas.microsoft.com/office/drawing/2014/main" id="{B893C182-5704-42AF-A6F1-91F626E73C83}"/>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Adware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hiểu là phần mềm hỗ trợ quản cáo, phần mềm độc hại này th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ờng can thiệp vào thiết bị và hiển thị các thông báo quản cáo không mong muốn lên trên thiết bị của nạn nhân.</a:t>
            </a:r>
          </a:p>
          <a:p>
            <a:pPr algn="just"/>
            <a:r>
              <a:rPr lang="en-US" sz="3200">
                <a:latin typeface="Times New Roman" panose="02020603050405020304" pitchFamily="18" charset="0"/>
                <a:cs typeface="Times New Roman" panose="02020603050405020304" pitchFamily="18" charset="0"/>
              </a:rPr>
              <a:t>Nó gây nên trải nghiệm khó chịu cho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dùng và cũng gián tiếp tạo thêm những lỗ hổng cho các ứng dụng độc hại khác.</a:t>
            </a:r>
          </a:p>
        </p:txBody>
      </p:sp>
    </p:spTree>
    <p:extLst>
      <p:ext uri="{BB962C8B-B14F-4D97-AF65-F5344CB8AC3E}">
        <p14:creationId xmlns:p14="http://schemas.microsoft.com/office/powerpoint/2010/main" val="321602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Banking</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r>
              <a:rPr lang="en-US" sz="3200">
                <a:latin typeface="Times New Roman" panose="02020603050405020304" pitchFamily="18" charset="0"/>
                <a:cs typeface="Times New Roman" panose="02020603050405020304" pitchFamily="18" charset="0"/>
              </a:rPr>
              <a:t>Banking là một họ ứng dụng độc hại 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sinh ra với mục đích là đánh cắp thông tin tài khoản ngân hàng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dùng.</a:t>
            </a:r>
          </a:p>
          <a:p>
            <a:pPr algn="just"/>
            <a:r>
              <a:rPr lang="en-US" sz="3200">
                <a:latin typeface="Times New Roman" panose="02020603050405020304" pitchFamily="18" charset="0"/>
                <a:cs typeface="Times New Roman" panose="02020603050405020304" pitchFamily="18" charset="0"/>
              </a:rPr>
              <a:t>Với thời đại dịch chuyển sang công nghệ số, rất nhiều ng</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ời dùng sử dụng cách thanh toán bằng chuyển khoản thay vì dùng tiền mặt thì các ứng dụng độc hại banking xuất hiện ngày càng nhiều.</a:t>
            </a:r>
          </a:p>
        </p:txBody>
      </p:sp>
    </p:spTree>
    <p:extLst>
      <p:ext uri="{BB962C8B-B14F-4D97-AF65-F5344CB8AC3E}">
        <p14:creationId xmlns:p14="http://schemas.microsoft.com/office/powerpoint/2010/main" val="111036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Riskware</a:t>
            </a:r>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normAutofit/>
          </a:bodyPr>
          <a:lstStyle/>
          <a:p>
            <a:pPr algn="just"/>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66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5873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0236-7A2B-4968-9658-B5C409EA04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9501BA-1B94-4468-92A7-1C8C29E4D9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864303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TotalTime>
  <Words>479</Words>
  <Application>Microsoft Office PowerPoint</Application>
  <PresentationFormat>Widescreen</PresentationFormat>
  <Paragraphs>33</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PowerPoint Presentation</vt:lpstr>
      <vt:lpstr>Cấu trúc trình bày</vt:lpstr>
      <vt:lpstr>Đặt vấn đề</vt:lpstr>
      <vt:lpstr>Lý thuyết về phần mềm độc hại andoid</vt:lpstr>
      <vt:lpstr>Adware</vt:lpstr>
      <vt:lpstr>Banking</vt:lpstr>
      <vt:lpstr>Riskware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hùng</dc:creator>
  <cp:lastModifiedBy>trần hùng</cp:lastModifiedBy>
  <cp:revision>30</cp:revision>
  <dcterms:created xsi:type="dcterms:W3CDTF">2022-02-09T13:17:32Z</dcterms:created>
  <dcterms:modified xsi:type="dcterms:W3CDTF">2022-02-09T14:20:31Z</dcterms:modified>
</cp:coreProperties>
</file>