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9" r:id="rId3"/>
    <p:sldId id="257" r:id="rId4"/>
    <p:sldId id="258" r:id="rId5"/>
    <p:sldId id="279" r:id="rId6"/>
    <p:sldId id="263" r:id="rId7"/>
    <p:sldId id="264" r:id="rId8"/>
    <p:sldId id="280" r:id="rId9"/>
    <p:sldId id="281" r:id="rId10"/>
    <p:sldId id="265" r:id="rId11"/>
    <p:sldId id="266" r:id="rId12"/>
    <p:sldId id="267" r:id="rId13"/>
    <p:sldId id="268" r:id="rId14"/>
    <p:sldId id="282" r:id="rId15"/>
    <p:sldId id="269" r:id="rId16"/>
    <p:sldId id="270" r:id="rId17"/>
    <p:sldId id="271" r:id="rId18"/>
    <p:sldId id="272" r:id="rId19"/>
    <p:sldId id="273" r:id="rId20"/>
    <p:sldId id="274"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56725-D351-473A-9739-DC74FF4A96E0}"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1DC27-1B77-475F-905A-14EDEACA9FAC}" type="slidenum">
              <a:rPr lang="en-US" smtClean="0"/>
              <a:t>‹#›</a:t>
            </a:fld>
            <a:endParaRPr lang="en-US"/>
          </a:p>
        </p:txBody>
      </p:sp>
    </p:spTree>
    <p:extLst>
      <p:ext uri="{BB962C8B-B14F-4D97-AF65-F5344CB8AC3E}">
        <p14:creationId xmlns:p14="http://schemas.microsoft.com/office/powerpoint/2010/main" val="14429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Thứ nhất là bảo vệ ng</a:t>
            </a:r>
            <a:r>
              <a:rPr lang="vi-VN"/>
              <a:t>ư</a:t>
            </a:r>
            <a:r>
              <a:rPr lang="en-US"/>
              <a:t>ời dùng khỏi các ứng dụng độc hại</a:t>
            </a:r>
          </a:p>
          <a:p>
            <a:r>
              <a:rPr lang="en-US"/>
              <a:t>Thứ hai là để phân loại các ứng dụng độc hại, tạo lên một bộ dữ liệu đã đ</a:t>
            </a:r>
            <a:r>
              <a:rPr lang="vi-VN"/>
              <a:t>ư</a:t>
            </a:r>
            <a:r>
              <a:rPr lang="en-US"/>
              <a:t>ợc phân loại phục vụ nghiên cứu</a:t>
            </a:r>
          </a:p>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3</a:t>
            </a:fld>
            <a:endParaRPr lang="en-US"/>
          </a:p>
        </p:txBody>
      </p:sp>
    </p:spTree>
    <p:extLst>
      <p:ext uri="{BB962C8B-B14F-4D97-AF65-F5344CB8AC3E}">
        <p14:creationId xmlns:p14="http://schemas.microsoft.com/office/powerpoint/2010/main" val="284457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Và hệ thống bọn em xây dựng sẽ đi phân loại 5 họ ứng dụng bao gồm benign(ứng dụng lành tính) và 4 họ ứng dụng độc hại là adware, riskware, banking, smsmalware</a:t>
            </a:r>
          </a:p>
        </p:txBody>
      </p:sp>
      <p:sp>
        <p:nvSpPr>
          <p:cNvPr id="4" name="Slide Number Placeholder 3"/>
          <p:cNvSpPr>
            <a:spLocks noGrp="1"/>
          </p:cNvSpPr>
          <p:nvPr>
            <p:ph type="sldNum" sz="quarter" idx="5"/>
          </p:nvPr>
        </p:nvSpPr>
        <p:spPr/>
        <p:txBody>
          <a:bodyPr/>
          <a:lstStyle/>
          <a:p>
            <a:fld id="{8D41DC27-1B77-475F-905A-14EDEACA9FAC}" type="slidenum">
              <a:rPr lang="en-US" smtClean="0"/>
              <a:t>4</a:t>
            </a:fld>
            <a:endParaRPr lang="en-US"/>
          </a:p>
        </p:txBody>
      </p:sp>
    </p:spTree>
    <p:extLst>
      <p:ext uri="{BB962C8B-B14F-4D97-AF65-F5344CB8AC3E}">
        <p14:creationId xmlns:p14="http://schemas.microsoft.com/office/powerpoint/2010/main" val="66049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11</a:t>
            </a:fld>
            <a:endParaRPr lang="en-US"/>
          </a:p>
        </p:txBody>
      </p:sp>
    </p:spTree>
    <p:extLst>
      <p:ext uri="{BB962C8B-B14F-4D97-AF65-F5344CB8AC3E}">
        <p14:creationId xmlns:p14="http://schemas.microsoft.com/office/powerpoint/2010/main" val="89999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17</a:t>
            </a:fld>
            <a:endParaRPr lang="en-US"/>
          </a:p>
        </p:txBody>
      </p:sp>
    </p:spTree>
    <p:extLst>
      <p:ext uri="{BB962C8B-B14F-4D97-AF65-F5344CB8AC3E}">
        <p14:creationId xmlns:p14="http://schemas.microsoft.com/office/powerpoint/2010/main" val="348131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2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89223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40424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8389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A1F03F-464C-4B15-A8A1-EC748B66496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5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1F03F-464C-4B15-A8A1-EC748B66496D}"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104950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1F03F-464C-4B15-A8A1-EC748B66496D}"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11472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1F03F-464C-4B15-A8A1-EC748B66496D}"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229022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A1F03F-464C-4B15-A8A1-EC748B66496D}" type="datetimeFigureOut">
              <a:rPr lang="en-US" smtClean="0"/>
              <a:t>12/3/2022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141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A1F03F-464C-4B15-A8A1-EC748B66496D}" type="datetimeFigureOut">
              <a:rPr lang="en-US" smtClean="0"/>
              <a:t>12/3/2022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DC77E5-C2CC-4629-97BD-06BECA56F6E7}" type="slidenum">
              <a:rPr lang="en-US" smtClean="0"/>
              <a:t>‹#›</a:t>
            </a:fld>
            <a:endParaRPr lang="en-US"/>
          </a:p>
        </p:txBody>
      </p:sp>
    </p:spTree>
    <p:extLst>
      <p:ext uri="{BB962C8B-B14F-4D97-AF65-F5344CB8AC3E}">
        <p14:creationId xmlns:p14="http://schemas.microsoft.com/office/powerpoint/2010/main" val="26606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A1F03F-464C-4B15-A8A1-EC748B66496D}"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29216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A1F03F-464C-4B15-A8A1-EC748B66496D}" type="datetimeFigureOut">
              <a:rPr lang="en-US" smtClean="0"/>
              <a:t>12/3/2022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DC77E5-C2CC-4629-97BD-06BECA56F6E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8CC21-717B-47C6-8CB8-97FED0FC256D}"/>
              </a:ext>
            </a:extLst>
          </p:cNvPr>
          <p:cNvSpPr/>
          <p:nvPr/>
        </p:nvSpPr>
        <p:spPr>
          <a:xfrm>
            <a:off x="1019516" y="578698"/>
            <a:ext cx="9256060" cy="1015663"/>
          </a:xfrm>
          <a:prstGeom prst="rect">
            <a:avLst/>
          </a:prstGeom>
          <a:noFill/>
        </p:spPr>
        <p:txBody>
          <a:bodyPr wrap="none" lIns="91440" tIns="45720" rIns="91440" bIns="45720">
            <a:spAutoFit/>
          </a:bodyPr>
          <a:lstStyle/>
          <a:p>
            <a:r>
              <a:rPr lang="en-US" sz="6000" b="0" cap="none" spc="0">
                <a:ln w="0"/>
                <a:latin typeface="Times New Roman" panose="02020603050405020304" pitchFamily="18" charset="0"/>
                <a:cs typeface="Times New Roman" panose="02020603050405020304" pitchFamily="18" charset="0"/>
              </a:rPr>
              <a:t>Th</a:t>
            </a:r>
            <a:r>
              <a:rPr lang="en-US" sz="6000">
                <a:ln w="0"/>
                <a:latin typeface="Times New Roman" panose="02020603050405020304" pitchFamily="18" charset="0"/>
                <a:cs typeface="Times New Roman" panose="02020603050405020304" pitchFamily="18" charset="0"/>
              </a:rPr>
              <a:t>ực tập c</a:t>
            </a:r>
            <a:r>
              <a:rPr lang="vi-VN" sz="6000">
                <a:ln w="0"/>
                <a:latin typeface="Times New Roman" panose="02020603050405020304" pitchFamily="18" charset="0"/>
                <a:cs typeface="Times New Roman" panose="02020603050405020304" pitchFamily="18" charset="0"/>
              </a:rPr>
              <a:t>ơ</a:t>
            </a:r>
            <a:r>
              <a:rPr lang="en-US" sz="6000">
                <a:ln w="0"/>
                <a:latin typeface="Times New Roman" panose="02020603050405020304" pitchFamily="18" charset="0"/>
                <a:cs typeface="Times New Roman" panose="02020603050405020304" pitchFamily="18" charset="0"/>
              </a:rPr>
              <a:t> sở chuyên ngành</a:t>
            </a:r>
            <a:endParaRPr lang="en-US" sz="6000" b="0" cap="none" spc="0">
              <a:ln w="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F305B3-DA6B-408E-8EF7-2B540E8C9260}"/>
              </a:ext>
            </a:extLst>
          </p:cNvPr>
          <p:cNvSpPr/>
          <p:nvPr/>
        </p:nvSpPr>
        <p:spPr>
          <a:xfrm>
            <a:off x="1019516" y="1833424"/>
            <a:ext cx="6608576" cy="1323439"/>
          </a:xfrm>
          <a:prstGeom prst="rect">
            <a:avLst/>
          </a:prstGeom>
          <a:noFill/>
        </p:spPr>
        <p:txBody>
          <a:bodyPr wrap="square" lIns="91440" tIns="45720" rIns="91440" bIns="45720">
            <a:spAutoFit/>
          </a:bodyPr>
          <a:lstStyle/>
          <a:p>
            <a:pPr algn="ctr"/>
            <a:r>
              <a:rPr lang="en-US" sz="4000" i="1" cap="none" spc="0">
                <a:ln w="0"/>
                <a:latin typeface="Times New Roman" panose="02020603050405020304" pitchFamily="18" charset="0"/>
                <a:cs typeface="Times New Roman" panose="02020603050405020304" pitchFamily="18" charset="0"/>
              </a:rPr>
              <a:t>Xây d</a:t>
            </a:r>
            <a:r>
              <a:rPr lang="en-US" sz="4000" i="1">
                <a:ln w="0"/>
                <a:latin typeface="Times New Roman" panose="02020603050405020304" pitchFamily="18" charset="0"/>
                <a:cs typeface="Times New Roman" panose="02020603050405020304" pitchFamily="18" charset="0"/>
              </a:rPr>
              <a:t>ựng ứng dụng phát hiện phần mềm độc hại andoird</a:t>
            </a:r>
            <a:endParaRPr lang="en-US" sz="4000" i="1" cap="none" spc="0">
              <a:ln w="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AF15FEF-4D4B-419B-93F9-34276E80553B}"/>
              </a:ext>
            </a:extLst>
          </p:cNvPr>
          <p:cNvSpPr/>
          <p:nvPr/>
        </p:nvSpPr>
        <p:spPr>
          <a:xfrm>
            <a:off x="1019516" y="3657601"/>
            <a:ext cx="7494103" cy="523220"/>
          </a:xfrm>
          <a:prstGeom prst="rect">
            <a:avLst/>
          </a:prstGeom>
          <a:noFill/>
        </p:spPr>
        <p:txBody>
          <a:bodyPr wrap="none" lIns="91440" tIns="45720" rIns="91440" bIns="45720">
            <a:spAutoFit/>
          </a:bodyPr>
          <a:lstStyle/>
          <a:p>
            <a:r>
              <a:rPr lang="en-US" sz="2800" b="0" cap="none" spc="0">
                <a:ln w="0"/>
                <a:latin typeface="Times New Roman" panose="02020603050405020304" pitchFamily="18" charset="0"/>
                <a:cs typeface="Times New Roman" panose="02020603050405020304" pitchFamily="18" charset="0"/>
              </a:rPr>
              <a:t>Giảng viên h</a:t>
            </a:r>
            <a:r>
              <a:rPr lang="vi-VN" sz="2800" b="0" cap="none" spc="0">
                <a:ln w="0"/>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ớng dẫn: </a:t>
            </a:r>
            <a:r>
              <a:rPr lang="en-US" sz="2800" b="1">
                <a:ln w="0"/>
                <a:latin typeface="Times New Roman" panose="02020603050405020304" pitchFamily="18" charset="0"/>
                <a:cs typeface="Times New Roman" panose="02020603050405020304" pitchFamily="18" charset="0"/>
              </a:rPr>
              <a:t>Ths. Thái Thị Thanh Vân</a:t>
            </a:r>
            <a:endParaRPr lang="en-US" sz="2800" b="1" cap="none" spc="0">
              <a:ln w="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BB63C70-6CDD-434B-BA89-864BF6199B40}"/>
              </a:ext>
            </a:extLst>
          </p:cNvPr>
          <p:cNvSpPr/>
          <p:nvPr/>
        </p:nvSpPr>
        <p:spPr>
          <a:xfrm>
            <a:off x="1019515" y="4419949"/>
            <a:ext cx="3167855" cy="523220"/>
          </a:xfrm>
          <a:prstGeom prst="rect">
            <a:avLst/>
          </a:prstGeom>
          <a:noFill/>
        </p:spPr>
        <p:txBody>
          <a:bodyPr wrap="none" lIns="91440" tIns="45720" rIns="91440" bIns="45720">
            <a:spAutoFit/>
          </a:bodyPr>
          <a:lstStyle/>
          <a:p>
            <a:r>
              <a:rPr lang="en-US" sz="2800" b="0" cap="none" spc="0">
                <a:ln w="0"/>
                <a:latin typeface="Times New Roman" panose="02020603050405020304" pitchFamily="18" charset="0"/>
                <a:cs typeface="Times New Roman" panose="02020603050405020304" pitchFamily="18" charset="0"/>
              </a:rPr>
              <a:t>Sinh viên th</a:t>
            </a:r>
            <a:r>
              <a:rPr lang="en-US" sz="2800">
                <a:ln w="0"/>
                <a:latin typeface="Times New Roman" panose="02020603050405020304" pitchFamily="18" charset="0"/>
                <a:cs typeface="Times New Roman" panose="02020603050405020304" pitchFamily="18" charset="0"/>
              </a:rPr>
              <a:t>ực hiện:</a:t>
            </a:r>
            <a:endParaRPr lang="en-US" sz="2800" b="1" cap="none" spc="0">
              <a:ln w="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35B3A1-4A7B-4D2B-BE3C-1B3ED255D500}"/>
              </a:ext>
            </a:extLst>
          </p:cNvPr>
          <p:cNvSpPr/>
          <p:nvPr/>
        </p:nvSpPr>
        <p:spPr>
          <a:xfrm>
            <a:off x="4063618" y="4419949"/>
            <a:ext cx="4883260" cy="1384995"/>
          </a:xfrm>
          <a:prstGeom prst="rect">
            <a:avLst/>
          </a:prstGeom>
          <a:noFill/>
        </p:spPr>
        <p:txBody>
          <a:bodyPr wrap="none" lIns="91440" tIns="45720" rIns="91440" bIns="45720">
            <a:spAutoFit/>
          </a:bodyPr>
          <a:lstStyle/>
          <a:p>
            <a:r>
              <a:rPr lang="en-US" sz="2800" cap="none" spc="0">
                <a:ln w="0"/>
                <a:latin typeface="Times New Roman" panose="02020603050405020304" pitchFamily="18" charset="0"/>
                <a:cs typeface="Times New Roman" panose="02020603050405020304" pitchFamily="18" charset="0"/>
              </a:rPr>
              <a:t>Trần Gia L</a:t>
            </a:r>
            <a:r>
              <a:rPr lang="vi-VN" sz="2800" cap="none" spc="0">
                <a:ln w="0"/>
                <a:latin typeface="Times New Roman" panose="02020603050405020304" pitchFamily="18" charset="0"/>
                <a:cs typeface="Times New Roman" panose="02020603050405020304" pitchFamily="18" charset="0"/>
              </a:rPr>
              <a:t>ư</a:t>
            </a:r>
            <a:r>
              <a:rPr lang="en-US" sz="2800" cap="none" spc="0">
                <a:ln w="0"/>
                <a:latin typeface="Times New Roman" panose="02020603050405020304" pitchFamily="18" charset="0"/>
                <a:cs typeface="Times New Roman" panose="02020603050405020304" pitchFamily="18" charset="0"/>
              </a:rPr>
              <a:t>ơng – CT030433</a:t>
            </a:r>
          </a:p>
          <a:p>
            <a:r>
              <a:rPr lang="en-US" sz="2800">
                <a:ln w="0"/>
                <a:latin typeface="Times New Roman" panose="02020603050405020304" pitchFamily="18" charset="0"/>
                <a:cs typeface="Times New Roman" panose="02020603050405020304" pitchFamily="18" charset="0"/>
              </a:rPr>
              <a:t>Tr</a:t>
            </a:r>
            <a:r>
              <a:rPr lang="vi-VN" sz="2800">
                <a:ln w="0"/>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ơng Quốc Quân – CT030440</a:t>
            </a:r>
          </a:p>
          <a:p>
            <a:r>
              <a:rPr lang="en-US" sz="2800">
                <a:ln w="0"/>
                <a:latin typeface="Times New Roman" panose="02020603050405020304" pitchFamily="18" charset="0"/>
                <a:cs typeface="Times New Roman" panose="02020603050405020304" pitchFamily="18" charset="0"/>
              </a:rPr>
              <a:t>Vũ Thị Thanh Vân – CT030358</a:t>
            </a:r>
            <a:endParaRPr lang="en-US" sz="2800" cap="none" spc="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6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4. Xây dựng hệ thống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marL="0" indent="0">
              <a:buNone/>
            </a:pPr>
            <a:r>
              <a:rPr lang="en-US" sz="2500">
                <a:solidFill>
                  <a:schemeClr val="tx1"/>
                </a:solidFill>
                <a:latin typeface="Times New Roman" panose="02020603050405020304" pitchFamily="18" charset="0"/>
                <a:cs typeface="Times New Roman" panose="02020603050405020304" pitchFamily="18" charset="0"/>
              </a:rPr>
              <a:t>Tổng quan về quá trình xây dựng hệ thống của chúng em bao gồm các giai đoạn:</a:t>
            </a:r>
          </a:p>
          <a:p>
            <a:pPr marL="0" indent="0">
              <a:buNone/>
            </a:pPr>
            <a:r>
              <a:rPr lang="en-US" sz="2500">
                <a:solidFill>
                  <a:schemeClr val="tx1"/>
                </a:solidFill>
                <a:latin typeface="Times New Roman" panose="02020603050405020304" pitchFamily="18" charset="0"/>
                <a:cs typeface="Times New Roman" panose="02020603050405020304" pitchFamily="18" charset="0"/>
              </a:rPr>
              <a:t>4.1. Xây dựng mô hình học máy</a:t>
            </a:r>
          </a:p>
          <a:p>
            <a:pPr marL="0" indent="0">
              <a:buNone/>
            </a:pPr>
            <a:r>
              <a:rPr lang="en-US" sz="2500">
                <a:solidFill>
                  <a:schemeClr val="tx1"/>
                </a:solidFill>
                <a:latin typeface="Times New Roman" panose="02020603050405020304" pitchFamily="18" charset="0"/>
                <a:cs typeface="Times New Roman" panose="02020603050405020304" pitchFamily="18" charset="0"/>
              </a:rPr>
              <a:t>4.2. Đánh giá các mô hình học máy</a:t>
            </a:r>
          </a:p>
          <a:p>
            <a:pPr marL="0" indent="0">
              <a:buNone/>
            </a:pPr>
            <a:r>
              <a:rPr lang="en-US" sz="2500">
                <a:solidFill>
                  <a:schemeClr val="tx1"/>
                </a:solidFill>
                <a:latin typeface="Times New Roman" panose="02020603050405020304" pitchFamily="18" charset="0"/>
                <a:cs typeface="Times New Roman" panose="02020603050405020304" pitchFamily="18" charset="0"/>
              </a:rPr>
              <a:t>4.3. Phát triển hệ thống dựa trên mô hình học máy tốt nhất</a:t>
            </a:r>
          </a:p>
          <a:p>
            <a:pPr marL="514350" indent="-514350">
              <a:buFont typeface="+mj-lt"/>
              <a:buAutoNum type="arabicPeriod"/>
            </a:pPr>
            <a:endParaRPr lang="en-US" sz="2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87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4.1. Xây dựng mô hình học máy</a:t>
            </a:r>
          </a:p>
        </p:txBody>
      </p:sp>
      <p:sp>
        <p:nvSpPr>
          <p:cNvPr id="4" name="Rectangle 3">
            <a:extLst>
              <a:ext uri="{FF2B5EF4-FFF2-40B4-BE49-F238E27FC236}">
                <a16:creationId xmlns:a16="http://schemas.microsoft.com/office/drawing/2014/main" id="{B2A421DB-560B-43E0-B860-53F88CE9999B}"/>
              </a:ext>
            </a:extLst>
          </p:cNvPr>
          <p:cNvSpPr/>
          <p:nvPr/>
        </p:nvSpPr>
        <p:spPr>
          <a:xfrm>
            <a:off x="1066800" y="2694039"/>
            <a:ext cx="10058400" cy="1246495"/>
          </a:xfrm>
          <a:prstGeom prst="rect">
            <a:avLst/>
          </a:prstGeom>
          <a:noFill/>
        </p:spPr>
        <p:txBody>
          <a:bodyPr wrap="square" lIns="91440" tIns="45720" rIns="91440" bIns="45720">
            <a:spAutoFit/>
          </a:bodyPr>
          <a:lstStyle/>
          <a:p>
            <a:r>
              <a:rPr lang="en-US" sz="2500" b="0" cap="none" spc="0">
                <a:ln w="0"/>
                <a:solidFill>
                  <a:schemeClr val="tx1"/>
                </a:solidFill>
                <a:latin typeface="Times New Roman" panose="02020603050405020304" pitchFamily="18" charset="0"/>
                <a:cs typeface="Times New Roman" panose="02020603050405020304" pitchFamily="18" charset="0"/>
              </a:rPr>
              <a:t>Tập API Dataset đ</a:t>
            </a:r>
            <a:r>
              <a:rPr lang="vi-VN" sz="2500" b="0" cap="none" spc="0">
                <a:ln w="0"/>
                <a:solidFill>
                  <a:schemeClr val="tx1"/>
                </a:solidFill>
                <a:latin typeface="Times New Roman" panose="02020603050405020304" pitchFamily="18" charset="0"/>
                <a:cs typeface="Times New Roman" panose="02020603050405020304" pitchFamily="18" charset="0"/>
              </a:rPr>
              <a:t>ư</a:t>
            </a:r>
            <a:r>
              <a:rPr lang="en-US" sz="2500" b="0" cap="none" spc="0">
                <a:ln w="0"/>
                <a:solidFill>
                  <a:schemeClr val="tx1"/>
                </a:solidFill>
                <a:latin typeface="Times New Roman" panose="02020603050405020304" pitchFamily="18" charset="0"/>
                <a:cs typeface="Times New Roman" panose="02020603050405020304" pitchFamily="18" charset="0"/>
              </a:rPr>
              <a:t>ợc x</a:t>
            </a:r>
            <a:r>
              <a:rPr lang="en-US" sz="2500">
                <a:ln w="0"/>
                <a:latin typeface="Times New Roman" panose="02020603050405020304" pitchFamily="18" charset="0"/>
                <a:cs typeface="Times New Roman" panose="02020603050405020304" pitchFamily="18" charset="0"/>
              </a:rPr>
              <a:t>ây dựng bằng cách sử dụng tập ứng dụng gồm 600 ứng dụng, đ</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ợc dịch ng</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ợc và lấy ra những lời gọi API bắt đầu bằng Landoird và Ljava.</a:t>
            </a:r>
          </a:p>
        </p:txBody>
      </p:sp>
      <p:sp>
        <p:nvSpPr>
          <p:cNvPr id="5" name="Rectangle 4">
            <a:extLst>
              <a:ext uri="{FF2B5EF4-FFF2-40B4-BE49-F238E27FC236}">
                <a16:creationId xmlns:a16="http://schemas.microsoft.com/office/drawing/2014/main" id="{C3B1B317-88C3-4440-8775-397484D9AFEA}"/>
              </a:ext>
            </a:extLst>
          </p:cNvPr>
          <p:cNvSpPr/>
          <p:nvPr/>
        </p:nvSpPr>
        <p:spPr>
          <a:xfrm>
            <a:off x="1066800" y="3958833"/>
            <a:ext cx="10058400" cy="861774"/>
          </a:xfrm>
          <a:prstGeom prst="rect">
            <a:avLst/>
          </a:prstGeom>
          <a:noFill/>
        </p:spPr>
        <p:txBody>
          <a:bodyPr wrap="square" lIns="91440" tIns="45720" rIns="91440" bIns="45720">
            <a:spAutoFit/>
          </a:bodyPr>
          <a:lstStyle/>
          <a:p>
            <a:r>
              <a:rPr lang="en-US" sz="2500" b="0" cap="none" spc="0">
                <a:ln w="0"/>
                <a:solidFill>
                  <a:schemeClr val="tx1"/>
                </a:solidFill>
                <a:latin typeface="Times New Roman" panose="02020603050405020304" pitchFamily="18" charset="0"/>
                <a:cs typeface="Times New Roman" panose="02020603050405020304" pitchFamily="18" charset="0"/>
              </a:rPr>
              <a:t>Tiếp theo sẽ đi lấy 250 API đ</a:t>
            </a:r>
            <a:r>
              <a:rPr lang="vi-VN" sz="2500" b="0" cap="none" spc="0">
                <a:ln w="0"/>
                <a:solidFill>
                  <a:schemeClr val="tx1"/>
                </a:solidFill>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ợc sử dụng nhiều nhất của benign và malware, tổng cộng thu thập đ</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ợc 500 API.</a:t>
            </a:r>
          </a:p>
        </p:txBody>
      </p:sp>
      <p:sp>
        <p:nvSpPr>
          <p:cNvPr id="6" name="Rectangle 5">
            <a:extLst>
              <a:ext uri="{FF2B5EF4-FFF2-40B4-BE49-F238E27FC236}">
                <a16:creationId xmlns:a16="http://schemas.microsoft.com/office/drawing/2014/main" id="{B299D764-F421-43E7-B31C-0EE61B36359E}"/>
              </a:ext>
            </a:extLst>
          </p:cNvPr>
          <p:cNvSpPr/>
          <p:nvPr/>
        </p:nvSpPr>
        <p:spPr>
          <a:xfrm>
            <a:off x="1097280" y="1813966"/>
            <a:ext cx="10058400" cy="861774"/>
          </a:xfrm>
          <a:prstGeom prst="rect">
            <a:avLst/>
          </a:prstGeom>
          <a:noFill/>
        </p:spPr>
        <p:txBody>
          <a:bodyPr wrap="square" lIns="91440" tIns="45720" rIns="91440" bIns="45720">
            <a:spAutoFit/>
          </a:bodyPr>
          <a:lstStyle/>
          <a:p>
            <a:pPr algn="just"/>
            <a:r>
              <a:rPr lang="en-US" sz="2500">
                <a:latin typeface="Times New Roman" panose="02020603050405020304" pitchFamily="18" charset="0"/>
                <a:cs typeface="Times New Roman" panose="02020603050405020304" pitchFamily="18" charset="0"/>
              </a:rPr>
              <a:t>Dựa trên nghiên cứu của Jaemin Jung và cộng sự [1], chúng em đi xây dựng một tập dữ liệu API dataset để làm c</a:t>
            </a:r>
            <a:r>
              <a:rPr lang="vi-VN" sz="2500">
                <a:latin typeface="Times New Roman" panose="02020603050405020304" pitchFamily="18" charset="0"/>
                <a:cs typeface="Times New Roman" panose="02020603050405020304" pitchFamily="18" charset="0"/>
              </a:rPr>
              <a:t>ơ</a:t>
            </a:r>
            <a:r>
              <a:rPr lang="en-US" sz="2500">
                <a:latin typeface="Times New Roman" panose="02020603050405020304" pitchFamily="18" charset="0"/>
                <a:cs typeface="Times New Roman" panose="02020603050405020304" pitchFamily="18" charset="0"/>
              </a:rPr>
              <a:t> sở trích xuất đặc tr</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ng</a:t>
            </a:r>
          </a:p>
        </p:txBody>
      </p:sp>
    </p:spTree>
    <p:extLst>
      <p:ext uri="{BB962C8B-B14F-4D97-AF65-F5344CB8AC3E}">
        <p14:creationId xmlns:p14="http://schemas.microsoft.com/office/powerpoint/2010/main" val="92447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Thu thập dữ liệu</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2500">
                <a:solidFill>
                  <a:schemeClr val="tx1"/>
                </a:solidFill>
                <a:latin typeface="Times New Roman" panose="02020603050405020304" pitchFamily="18" charset="0"/>
                <a:cs typeface="Times New Roman" panose="02020603050405020304" pitchFamily="18" charset="0"/>
              </a:rPr>
              <a:t>Chúng em sử dụng tập dữ liệu CICDataset chứa bao gồm:</a:t>
            </a:r>
          </a:p>
          <a:p>
            <a:pPr lvl="1"/>
            <a:r>
              <a:rPr lang="en-US" sz="2500">
                <a:solidFill>
                  <a:schemeClr val="tx1"/>
                </a:solidFill>
                <a:latin typeface="Times New Roman" panose="02020603050405020304" pitchFamily="18" charset="0"/>
                <a:cs typeface="Times New Roman" panose="02020603050405020304" pitchFamily="18" charset="0"/>
              </a:rPr>
              <a:t>1415 ứng dụng độc hại adware</a:t>
            </a:r>
          </a:p>
          <a:p>
            <a:pPr lvl="1"/>
            <a:r>
              <a:rPr lang="en-US" sz="2500">
                <a:solidFill>
                  <a:schemeClr val="tx1"/>
                </a:solidFill>
                <a:latin typeface="Times New Roman" panose="02020603050405020304" pitchFamily="18" charset="0"/>
                <a:cs typeface="Times New Roman" panose="02020603050405020304" pitchFamily="18" charset="0"/>
              </a:rPr>
              <a:t>1900 ứng dụng độc hại banking</a:t>
            </a:r>
          </a:p>
          <a:p>
            <a:pPr lvl="1"/>
            <a:r>
              <a:rPr lang="en-US" sz="2500">
                <a:solidFill>
                  <a:schemeClr val="tx1"/>
                </a:solidFill>
                <a:latin typeface="Times New Roman" panose="02020603050405020304" pitchFamily="18" charset="0"/>
                <a:cs typeface="Times New Roman" panose="02020603050405020304" pitchFamily="18" charset="0"/>
              </a:rPr>
              <a:t>1911 ứng dụng lành tính benign</a:t>
            </a:r>
          </a:p>
          <a:p>
            <a:pPr lvl="1"/>
            <a:r>
              <a:rPr lang="en-US" sz="2500">
                <a:solidFill>
                  <a:schemeClr val="tx1"/>
                </a:solidFill>
                <a:latin typeface="Times New Roman" panose="02020603050405020304" pitchFamily="18" charset="0"/>
                <a:cs typeface="Times New Roman" panose="02020603050405020304" pitchFamily="18" charset="0"/>
              </a:rPr>
              <a:t>2262 ứng dụng độc hại riskware</a:t>
            </a:r>
          </a:p>
          <a:p>
            <a:pPr lvl="1"/>
            <a:r>
              <a:rPr lang="en-US" sz="2500">
                <a:solidFill>
                  <a:schemeClr val="tx1"/>
                </a:solidFill>
                <a:latin typeface="Times New Roman" panose="02020603050405020304" pitchFamily="18" charset="0"/>
                <a:cs typeface="Times New Roman" panose="02020603050405020304" pitchFamily="18" charset="0"/>
              </a:rPr>
              <a:t>4722 ứng dụng độc hại smsmalware</a:t>
            </a:r>
          </a:p>
        </p:txBody>
      </p:sp>
    </p:spTree>
    <p:extLst>
      <p:ext uri="{BB962C8B-B14F-4D97-AF65-F5344CB8AC3E}">
        <p14:creationId xmlns:p14="http://schemas.microsoft.com/office/powerpoint/2010/main" val="389202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Dịch ng</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ợc và trích xuất thông tin</a:t>
            </a:r>
          </a:p>
        </p:txBody>
      </p:sp>
      <p:sp>
        <p:nvSpPr>
          <p:cNvPr id="4" name="Rectangle 3">
            <a:extLst>
              <a:ext uri="{FF2B5EF4-FFF2-40B4-BE49-F238E27FC236}">
                <a16:creationId xmlns:a16="http://schemas.microsoft.com/office/drawing/2014/main" id="{43903413-9ED9-412D-AD6D-7D5C423C1B43}"/>
              </a:ext>
            </a:extLst>
          </p:cNvPr>
          <p:cNvSpPr/>
          <p:nvPr/>
        </p:nvSpPr>
        <p:spPr>
          <a:xfrm>
            <a:off x="419400" y="1846457"/>
            <a:ext cx="11084884" cy="201593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Sử dụng một phần mềm bên thứ 3 là apktool để tiến hành dịch ng</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ợc.</a:t>
            </a:r>
          </a:p>
          <a:p>
            <a:pPr marL="800100" lvl="1"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Sau đó chúng em tiến hành đọc từng file và trích xuất thông tin các API mà ứng dụng sử dụng</a:t>
            </a:r>
          </a:p>
          <a:p>
            <a:pPr marL="800100" lvl="1"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Từ thông tin trích xuất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ợc, chúng em xây dựng các ma trận thể hiện mối quan hệ giữa các APP và API.</a:t>
            </a:r>
          </a:p>
        </p:txBody>
      </p:sp>
      <p:pic>
        <p:nvPicPr>
          <p:cNvPr id="5" name="Picture 4">
            <a:extLst>
              <a:ext uri="{FF2B5EF4-FFF2-40B4-BE49-F238E27FC236}">
                <a16:creationId xmlns:a16="http://schemas.microsoft.com/office/drawing/2014/main" id="{CFC07DA7-72B4-4EE8-811C-6667ADA3AD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0066" y="3971490"/>
            <a:ext cx="5971868" cy="2245781"/>
          </a:xfrm>
          <a:prstGeom prst="rect">
            <a:avLst/>
          </a:prstGeom>
          <a:noFill/>
          <a:ln>
            <a:noFill/>
          </a:ln>
        </p:spPr>
      </p:pic>
    </p:spTree>
    <p:extLst>
      <p:ext uri="{BB962C8B-B14F-4D97-AF65-F5344CB8AC3E}">
        <p14:creationId xmlns:p14="http://schemas.microsoft.com/office/powerpoint/2010/main" val="167382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Xây dựng ma trận mối quan hệ</a:t>
            </a:r>
          </a:p>
        </p:txBody>
      </p:sp>
      <p:sp>
        <p:nvSpPr>
          <p:cNvPr id="3" name="Rectangle 2">
            <a:extLst>
              <a:ext uri="{FF2B5EF4-FFF2-40B4-BE49-F238E27FC236}">
                <a16:creationId xmlns:a16="http://schemas.microsoft.com/office/drawing/2014/main" id="{891DA150-7607-470D-B9E6-15DEE7E9436E}"/>
              </a:ext>
            </a:extLst>
          </p:cNvPr>
          <p:cNvSpPr/>
          <p:nvPr/>
        </p:nvSpPr>
        <p:spPr>
          <a:xfrm>
            <a:off x="1097280" y="1915284"/>
            <a:ext cx="10058400" cy="2785378"/>
          </a:xfrm>
          <a:prstGeom prst="rect">
            <a:avLst/>
          </a:prstGeom>
          <a:noFill/>
        </p:spPr>
        <p:txBody>
          <a:bodyPr wrap="square" lIns="91440" tIns="45720" rIns="91440" bIns="45720">
            <a:spAutoFit/>
          </a:bodyPr>
          <a:lstStyle/>
          <a:p>
            <a:r>
              <a:rPr lang="en-US" sz="2500">
                <a:latin typeface="Times New Roman" panose="02020603050405020304" pitchFamily="18" charset="0"/>
                <a:cs typeface="Times New Roman" panose="02020603050405020304" pitchFamily="18" charset="0"/>
              </a:rPr>
              <a:t>Mạng thông tin không đồng nhất của chúng em có bao gồm bốn loại quan hệ giữa các đối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ợng bao gồm:</a:t>
            </a:r>
          </a:p>
          <a:p>
            <a:endParaRPr lang="en-US" sz="25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b="0" cap="none" spc="0">
                <a:ln w="0"/>
                <a:solidFill>
                  <a:schemeClr val="tx1"/>
                </a:solidFill>
                <a:latin typeface="Times New Roman" panose="02020603050405020304" pitchFamily="18" charset="0"/>
                <a:cs typeface="Times New Roman" panose="02020603050405020304" pitchFamily="18" charset="0"/>
              </a:rPr>
              <a:t>Mối quan hệ các </a:t>
            </a:r>
            <a:r>
              <a:rPr lang="en-US" sz="2500">
                <a:ln w="0"/>
                <a:latin typeface="Times New Roman" panose="02020603050405020304" pitchFamily="18" charset="0"/>
                <a:cs typeface="Times New Roman" panose="02020603050405020304" pitchFamily="18" charset="0"/>
              </a:rPr>
              <a:t>ứng dụng cùng API</a:t>
            </a:r>
          </a:p>
          <a:p>
            <a:pPr marL="342900" indent="-342900">
              <a:buFont typeface="Arial" panose="020B0604020202020204" pitchFamily="34" charset="0"/>
              <a:buChar char="•"/>
            </a:pPr>
            <a:r>
              <a:rPr lang="en-US" sz="2500" b="0" cap="none" spc="0">
                <a:ln w="0"/>
                <a:solidFill>
                  <a:schemeClr val="tx1"/>
                </a:solidFill>
                <a:latin typeface="Times New Roman" panose="02020603050405020304" pitchFamily="18" charset="0"/>
                <a:cs typeface="Times New Roman" panose="02020603050405020304" pitchFamily="18" charset="0"/>
              </a:rPr>
              <a:t>Mối quan hệ các API cùng invoke</a:t>
            </a:r>
          </a:p>
          <a:p>
            <a:pPr marL="342900" indent="-3429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Mối quan hệ các API cùng method</a:t>
            </a:r>
          </a:p>
          <a:p>
            <a:pPr marL="342900" indent="-3429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Mối quan hệ các API cùng package</a:t>
            </a:r>
            <a:endParaRPr lang="en-US" sz="2500" b="0" cap="none" spc="0">
              <a:ln w="0"/>
              <a:solidFill>
                <a:schemeClr val="tx1"/>
              </a:solidFill>
            </a:endParaRPr>
          </a:p>
        </p:txBody>
      </p:sp>
    </p:spTree>
    <p:extLst>
      <p:ext uri="{BB962C8B-B14F-4D97-AF65-F5344CB8AC3E}">
        <p14:creationId xmlns:p14="http://schemas.microsoft.com/office/powerpoint/2010/main" val="153405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Xây dựng ma trận độ đo t</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ơng đồng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a:xfrm>
            <a:off x="1097280" y="1845734"/>
            <a:ext cx="10058400" cy="1583266"/>
          </a:xfrm>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Dựa vào kết quả nghiên cứu của Thanh Van Thai và cộng sự [2], bọn em đi bọn em xây dựng các ma trận độ đo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 dựa trên 16 siêu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ờng đi bằng công thức tính độ đo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a:t>
            </a:r>
          </a:p>
          <a:p>
            <a:pPr algn="just"/>
            <a:endParaRPr lang="en-US" sz="2500">
              <a:solidFill>
                <a:schemeClr val="tx1"/>
              </a:solidFill>
              <a:latin typeface="Times New Roman" panose="02020603050405020304" pitchFamily="18" charset="0"/>
              <a:cs typeface="Times New Roman" panose="02020603050405020304" pitchFamily="18" charset="0"/>
            </a:endParaRPr>
          </a:p>
          <a:p>
            <a:pPr algn="just"/>
            <a:endParaRPr lang="en-US" sz="250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71B60EC-667B-49C7-9B86-EF8CA296DE2A}"/>
                  </a:ext>
                </a:extLst>
              </p:cNvPr>
              <p:cNvSpPr/>
              <p:nvPr/>
            </p:nvSpPr>
            <p:spPr>
              <a:xfrm>
                <a:off x="2212200" y="3429000"/>
                <a:ext cx="8130816" cy="81259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r>
                        <a:rPr lang="en-US" sz="2500" i="1" smtClean="0">
                          <a:solidFill>
                            <a:schemeClr val="tx1"/>
                          </a:solidFill>
                          <a:latin typeface="Cambria Math" panose="02040503050406030204" pitchFamily="18" charset="0"/>
                        </a:rPr>
                        <m:t>𝐴𝑣𝑔𝑆𝑖𝑚</m:t>
                      </m:r>
                      <m:r>
                        <a:rPr lang="en-US" sz="2500">
                          <a:solidFill>
                            <a:schemeClr val="tx1"/>
                          </a:solidFill>
                          <a:latin typeface="Cambria Math" panose="02040503050406030204" pitchFamily="18" charset="0"/>
                        </a:rPr>
                        <m:t>=</m:t>
                      </m:r>
                      <m:f>
                        <m:fPr>
                          <m:ctrlPr>
                            <a:rPr lang="en-US" sz="2500" i="1">
                              <a:solidFill>
                                <a:schemeClr val="tx1"/>
                              </a:solidFill>
                              <a:latin typeface="Cambria Math" panose="02040503050406030204" pitchFamily="18" charset="0"/>
                            </a:rPr>
                          </m:ctrlPr>
                        </m:fPr>
                        <m:num>
                          <m:r>
                            <a:rPr lang="en-US" sz="2500">
                              <a:solidFill>
                                <a:schemeClr val="tx1"/>
                              </a:solidFill>
                              <a:latin typeface="Cambria Math" panose="02040503050406030204" pitchFamily="18" charset="0"/>
                            </a:rPr>
                            <m:t>1</m:t>
                          </m:r>
                        </m:num>
                        <m:den>
                          <m:r>
                            <a:rPr lang="en-US" sz="2500">
                              <a:solidFill>
                                <a:schemeClr val="tx1"/>
                              </a:solidFill>
                              <a:latin typeface="Cambria Math" panose="02040503050406030204" pitchFamily="18" charset="0"/>
                            </a:rPr>
                            <m:t>2</m:t>
                          </m:r>
                        </m:den>
                      </m:f>
                      <m:r>
                        <a:rPr lang="en-US" sz="250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𝑅</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1</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2</m:t>
                              </m:r>
                            </m:sub>
                          </m:sSub>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𝑅</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2</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3</m:t>
                              </m:r>
                            </m:sub>
                          </m:sSub>
                        </m:sub>
                      </m:sSub>
                      <m:r>
                        <a:rPr lang="en-US" sz="250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𝑅</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i="1">
                                  <a:solidFill>
                                    <a:schemeClr val="tx1"/>
                                  </a:solidFill>
                                  <a:latin typeface="Cambria Math" panose="02040503050406030204" pitchFamily="18" charset="0"/>
                                </a:rPr>
                                <m:t>𝑙</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i="1">
                                  <a:solidFill>
                                    <a:schemeClr val="tx1"/>
                                  </a:solidFill>
                                  <a:latin typeface="Cambria Math" panose="02040503050406030204" pitchFamily="18" charset="0"/>
                                </a:rPr>
                                <m:t>𝑙</m:t>
                              </m:r>
                              <m:r>
                                <a:rPr lang="en-US" sz="2500">
                                  <a:solidFill>
                                    <a:schemeClr val="tx1"/>
                                  </a:solidFill>
                                  <a:latin typeface="Cambria Math" panose="02040503050406030204" pitchFamily="18" charset="0"/>
                                </a:rPr>
                                <m:t>+1</m:t>
                              </m:r>
                            </m:sub>
                          </m:sSub>
                        </m:sub>
                      </m:sSub>
                      <m:r>
                        <a:rPr lang="en-US" sz="250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𝐶</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1</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2</m:t>
                              </m:r>
                            </m:sub>
                          </m:sSub>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𝐶</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2</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a:solidFill>
                                    <a:schemeClr val="tx1"/>
                                  </a:solidFill>
                                  <a:latin typeface="Cambria Math" panose="02040503050406030204" pitchFamily="18" charset="0"/>
                                </a:rPr>
                                <m:t>3</m:t>
                              </m:r>
                            </m:sub>
                          </m:sSub>
                        </m:sub>
                      </m:sSub>
                      <m:r>
                        <a:rPr lang="en-US" sz="250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𝐶</m:t>
                          </m:r>
                        </m:e>
                        <m: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i="1">
                                  <a:solidFill>
                                    <a:schemeClr val="tx1"/>
                                  </a:solidFill>
                                  <a:latin typeface="Cambria Math" panose="02040503050406030204" pitchFamily="18" charset="0"/>
                                </a:rPr>
                                <m:t>𝑙</m:t>
                              </m:r>
                            </m:sub>
                          </m:sSub>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𝐴</m:t>
                              </m:r>
                            </m:e>
                            <m:sub>
                              <m:r>
                                <a:rPr lang="en-US" sz="2500" i="1">
                                  <a:solidFill>
                                    <a:schemeClr val="tx1"/>
                                  </a:solidFill>
                                  <a:latin typeface="Cambria Math" panose="02040503050406030204" pitchFamily="18" charset="0"/>
                                </a:rPr>
                                <m:t>𝑙</m:t>
                              </m:r>
                              <m:r>
                                <a:rPr lang="en-US" sz="2500">
                                  <a:solidFill>
                                    <a:schemeClr val="tx1"/>
                                  </a:solidFill>
                                  <a:latin typeface="Cambria Math" panose="02040503050406030204" pitchFamily="18" charset="0"/>
                                </a:rPr>
                                <m:t>+1</m:t>
                              </m:r>
                            </m:sub>
                          </m:sSub>
                        </m:sub>
                      </m:sSub>
                      <m:r>
                        <a:rPr lang="en-US" sz="2500">
                          <a:solidFill>
                            <a:schemeClr val="tx1"/>
                          </a:solidFill>
                          <a:latin typeface="Cambria Math" panose="02040503050406030204" pitchFamily="18" charset="0"/>
                        </a:rPr>
                        <m:t>]</m:t>
                      </m:r>
                    </m:oMath>
                  </m:oMathPara>
                </a14:m>
                <a:endParaRPr lang="en-US" sz="250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871B60EC-667B-49C7-9B86-EF8CA296DE2A}"/>
                  </a:ext>
                </a:extLst>
              </p:cNvPr>
              <p:cNvSpPr>
                <a:spLocks noRot="1" noChangeAspect="1" noMove="1" noResize="1" noEditPoints="1" noAdjustHandles="1" noChangeArrowheads="1" noChangeShapeType="1" noTextEdit="1"/>
              </p:cNvSpPr>
              <p:nvPr/>
            </p:nvSpPr>
            <p:spPr>
              <a:xfrm>
                <a:off x="2212200" y="3429000"/>
                <a:ext cx="8130816" cy="8125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9BECC47-3884-439B-9D66-BC0928D1E9C0}"/>
                  </a:ext>
                </a:extLst>
              </p:cNvPr>
              <p:cNvSpPr/>
              <p:nvPr/>
            </p:nvSpPr>
            <p:spPr>
              <a:xfrm>
                <a:off x="1097281" y="4528897"/>
                <a:ext cx="10058400" cy="1384353"/>
              </a:xfrm>
              <a:prstGeom prst="rect">
                <a:avLst/>
              </a:prstGeom>
              <a:noFill/>
            </p:spPr>
            <p:txBody>
              <a:bodyPr wrap="square" lIns="91440" tIns="45720" rIns="91440" bIns="45720">
                <a:spAutoFit/>
              </a:bodyPr>
              <a:lstStyle/>
              <a:p>
                <a:pPr algn="just"/>
                <a:r>
                  <a:rPr lang="en-US" sz="2500">
                    <a:solidFill>
                      <a:schemeClr val="tx1"/>
                    </a:solidFill>
                    <a:latin typeface="Times New Roman" panose="02020603050405020304" pitchFamily="18" charset="0"/>
                    <a:cs typeface="Times New Roman" panose="02020603050405020304" pitchFamily="18" charset="0"/>
                  </a:rPr>
                  <a:t>Trong đó :</a:t>
                </a:r>
              </a:p>
              <a:p>
                <a:pPr algn="just"/>
                <a14:m>
                  <m:oMath xmlns:m="http://schemas.openxmlformats.org/officeDocument/2006/math">
                    <m:sSub>
                      <m:sSubPr>
                        <m:ctrlPr>
                          <a:rPr lang="en-US" sz="2500" i="1">
                            <a:solidFill>
                              <a:schemeClr val="tx1"/>
                            </a:solidFill>
                            <a:latin typeface="Cambria Math" panose="02040503050406030204" pitchFamily="18" charset="0"/>
                            <a:cs typeface="Times New Roman" panose="02020603050405020304" pitchFamily="18" charset="0"/>
                          </a:rPr>
                        </m:ctrlPr>
                      </m:sSubPr>
                      <m:e>
                        <m:r>
                          <a:rPr lang="en-US" sz="2500" i="1">
                            <a:solidFill>
                              <a:schemeClr val="tx1"/>
                            </a:solidFill>
                            <a:latin typeface="Cambria Math" panose="02040503050406030204" pitchFamily="18" charset="0"/>
                            <a:cs typeface="Times New Roman" panose="02020603050405020304" pitchFamily="18" charset="0"/>
                          </a:rPr>
                          <m:t>𝑅</m:t>
                        </m:r>
                      </m:e>
                      <m:sub>
                        <m:sSub>
                          <m:sSubPr>
                            <m:ctrlPr>
                              <a:rPr lang="en-US" sz="2500" i="1">
                                <a:solidFill>
                                  <a:schemeClr val="tx1"/>
                                </a:solidFill>
                                <a:latin typeface="Cambria Math" panose="02040503050406030204" pitchFamily="18" charset="0"/>
                                <a:cs typeface="Times New Roman" panose="02020603050405020304" pitchFamily="18" charset="0"/>
                              </a:rPr>
                            </m:ctrlPr>
                          </m:sSubPr>
                          <m:e>
                            <m:r>
                              <a:rPr lang="en-US" sz="2500" i="1">
                                <a:solidFill>
                                  <a:schemeClr val="tx1"/>
                                </a:solidFill>
                                <a:latin typeface="Cambria Math" panose="02040503050406030204" pitchFamily="18" charset="0"/>
                                <a:cs typeface="Times New Roman" panose="02020603050405020304" pitchFamily="18" charset="0"/>
                              </a:rPr>
                              <m:t>𝐴</m:t>
                            </m:r>
                          </m:e>
                          <m:sub>
                            <m:r>
                              <a:rPr lang="en-US" sz="2500" i="1">
                                <a:solidFill>
                                  <a:schemeClr val="tx1"/>
                                </a:solidFill>
                                <a:latin typeface="Cambria Math" panose="02040503050406030204" pitchFamily="18" charset="0"/>
                                <a:cs typeface="Times New Roman" panose="02020603050405020304" pitchFamily="18" charset="0"/>
                              </a:rPr>
                              <m:t>𝑖</m:t>
                            </m:r>
                          </m:sub>
                        </m:sSub>
                        <m:sSub>
                          <m:sSubPr>
                            <m:ctrlPr>
                              <a:rPr lang="en-US" sz="2500" i="1">
                                <a:solidFill>
                                  <a:schemeClr val="tx1"/>
                                </a:solidFill>
                                <a:latin typeface="Cambria Math" panose="02040503050406030204" pitchFamily="18" charset="0"/>
                                <a:cs typeface="Times New Roman" panose="02020603050405020304" pitchFamily="18" charset="0"/>
                              </a:rPr>
                            </m:ctrlPr>
                          </m:sSubPr>
                          <m:e>
                            <m:r>
                              <a:rPr lang="en-US" sz="2500" i="1">
                                <a:solidFill>
                                  <a:schemeClr val="tx1"/>
                                </a:solidFill>
                                <a:latin typeface="Cambria Math" panose="02040503050406030204" pitchFamily="18" charset="0"/>
                                <a:cs typeface="Times New Roman" panose="02020603050405020304" pitchFamily="18" charset="0"/>
                              </a:rPr>
                              <m:t>𝐴</m:t>
                            </m:r>
                          </m:e>
                          <m:sub>
                            <m:r>
                              <a:rPr lang="en-US" sz="2500" i="1">
                                <a:solidFill>
                                  <a:schemeClr val="tx1"/>
                                </a:solidFill>
                                <a:latin typeface="Cambria Math" panose="02040503050406030204" pitchFamily="18" charset="0"/>
                                <a:cs typeface="Times New Roman" panose="02020603050405020304" pitchFamily="18" charset="0"/>
                              </a:rPr>
                              <m:t>𝐽</m:t>
                            </m:r>
                          </m:sub>
                        </m:sSub>
                      </m:sub>
                    </m:sSub>
                  </m:oMath>
                </a14:m>
                <a:r>
                  <a:rPr lang="en-US" sz="2500">
                    <a:solidFill>
                      <a:schemeClr val="tx1"/>
                    </a:solidFill>
                    <a:latin typeface="Times New Roman" panose="02020603050405020304" pitchFamily="18" charset="0"/>
                    <a:cs typeface="Times New Roman" panose="02020603050405020304" pitchFamily="18" charset="0"/>
                  </a:rPr>
                  <a:t> là các ma trận mối quan hệ được chuẩn hoá theo hang</a:t>
                </a:r>
              </a:p>
              <a:p>
                <a14:m>
                  <m:oMath xmlns:m="http://schemas.openxmlformats.org/officeDocument/2006/math">
                    <m:sSub>
                      <m:sSubPr>
                        <m:ctrlPr>
                          <a:rPr lang="en-US" sz="2500" b="0" i="1" smtClean="0">
                            <a:ln w="0"/>
                            <a:solidFill>
                              <a:schemeClr val="tx1"/>
                            </a:solidFill>
                            <a:effectLst/>
                            <a:latin typeface="Cambria Math" panose="02040503050406030204" pitchFamily="18" charset="0"/>
                          </a:rPr>
                        </m:ctrlPr>
                      </m:sSubPr>
                      <m:e>
                        <m:r>
                          <a:rPr lang="en-US" sz="2500" b="0" i="1" smtClean="0">
                            <a:ln w="0"/>
                            <a:solidFill>
                              <a:schemeClr val="tx1"/>
                            </a:solidFill>
                            <a:effectLst/>
                            <a:latin typeface="Cambria Math" panose="02040503050406030204" pitchFamily="18" charset="0"/>
                          </a:rPr>
                          <m:t>𝐶</m:t>
                        </m:r>
                      </m:e>
                      <m:sub>
                        <m:sSub>
                          <m:sSubPr>
                            <m:ctrlPr>
                              <a:rPr lang="en-US" sz="2500" b="0" i="1" smtClean="0">
                                <a:ln w="0"/>
                                <a:solidFill>
                                  <a:schemeClr val="tx1"/>
                                </a:solidFill>
                                <a:effectLst/>
                                <a:latin typeface="Cambria Math" panose="02040503050406030204" pitchFamily="18" charset="0"/>
                              </a:rPr>
                            </m:ctrlPr>
                          </m:sSubPr>
                          <m:e>
                            <m:r>
                              <a:rPr lang="en-US" sz="2500" b="0" i="1" smtClean="0">
                                <a:ln w="0"/>
                                <a:solidFill>
                                  <a:schemeClr val="tx1"/>
                                </a:solidFill>
                                <a:effectLst/>
                                <a:latin typeface="Cambria Math" panose="02040503050406030204" pitchFamily="18" charset="0"/>
                              </a:rPr>
                              <m:t>𝐴</m:t>
                            </m:r>
                          </m:e>
                          <m:sub>
                            <m:r>
                              <a:rPr lang="en-US" sz="2500" b="0" i="1" smtClean="0">
                                <a:ln w="0"/>
                                <a:solidFill>
                                  <a:schemeClr val="tx1"/>
                                </a:solidFill>
                                <a:effectLst/>
                                <a:latin typeface="Cambria Math" panose="02040503050406030204" pitchFamily="18" charset="0"/>
                              </a:rPr>
                              <m:t>𝑖</m:t>
                            </m:r>
                          </m:sub>
                        </m:sSub>
                        <m:sSub>
                          <m:sSubPr>
                            <m:ctrlPr>
                              <a:rPr lang="en-US" sz="2500" b="0" i="1" smtClean="0">
                                <a:ln w="0"/>
                                <a:solidFill>
                                  <a:schemeClr val="tx1"/>
                                </a:solidFill>
                                <a:effectLst/>
                                <a:latin typeface="Cambria Math" panose="02040503050406030204" pitchFamily="18" charset="0"/>
                              </a:rPr>
                            </m:ctrlPr>
                          </m:sSubPr>
                          <m:e>
                            <m:r>
                              <a:rPr lang="en-US" sz="2500" b="0" i="1" smtClean="0">
                                <a:ln w="0"/>
                                <a:solidFill>
                                  <a:schemeClr val="tx1"/>
                                </a:solidFill>
                                <a:effectLst/>
                                <a:latin typeface="Cambria Math" panose="02040503050406030204" pitchFamily="18" charset="0"/>
                              </a:rPr>
                              <m:t>𝐴</m:t>
                            </m:r>
                          </m:e>
                          <m:sub>
                            <m:r>
                              <a:rPr lang="en-US" sz="2500" b="0" i="1" smtClean="0">
                                <a:ln w="0"/>
                                <a:solidFill>
                                  <a:schemeClr val="tx1"/>
                                </a:solidFill>
                                <a:effectLst/>
                                <a:latin typeface="Cambria Math" panose="02040503050406030204" pitchFamily="18" charset="0"/>
                              </a:rPr>
                              <m:t>𝐽</m:t>
                            </m:r>
                          </m:sub>
                        </m:sSub>
                      </m:sub>
                    </m:sSub>
                  </m:oMath>
                </a14:m>
                <a:r>
                  <a:rPr lang="en-US" sz="2500">
                    <a:ln w="0"/>
                    <a:solidFill>
                      <a:schemeClr val="tx1"/>
                    </a:solidFill>
                    <a:effectLst>
                      <a:outerShdw blurRad="38100" dist="19050" dir="2700000" algn="tl" rotWithShape="0">
                        <a:schemeClr val="dk1">
                          <a:alpha val="40000"/>
                        </a:schemeClr>
                      </a:outerShdw>
                    </a:effectLst>
                  </a:rPr>
                  <a:t> </a:t>
                </a:r>
                <a:r>
                  <a:rPr lang="en-US" sz="2500">
                    <a:ln w="0"/>
                    <a:solidFill>
                      <a:schemeClr val="tx1"/>
                    </a:solidFill>
                    <a:latin typeface="Times New Roman" panose="02020603050405020304" pitchFamily="18" charset="0"/>
                    <a:cs typeface="Times New Roman" panose="02020603050405020304" pitchFamily="18" charset="0"/>
                  </a:rPr>
                  <a:t>là các ma trận mối quan hệ được chuẩn hoá theo cột</a:t>
                </a:r>
              </a:p>
            </p:txBody>
          </p:sp>
        </mc:Choice>
        <mc:Fallback xmlns="">
          <p:sp>
            <p:nvSpPr>
              <p:cNvPr id="5" name="Rectangle 4">
                <a:extLst>
                  <a:ext uri="{FF2B5EF4-FFF2-40B4-BE49-F238E27FC236}">
                    <a16:creationId xmlns:a16="http://schemas.microsoft.com/office/drawing/2014/main" id="{69BECC47-3884-439B-9D66-BC0928D1E9C0}"/>
                  </a:ext>
                </a:extLst>
              </p:cNvPr>
              <p:cNvSpPr>
                <a:spLocks noRot="1" noChangeAspect="1" noMove="1" noResize="1" noEditPoints="1" noAdjustHandles="1" noChangeArrowheads="1" noChangeShapeType="1" noTextEdit="1"/>
              </p:cNvSpPr>
              <p:nvPr/>
            </p:nvSpPr>
            <p:spPr>
              <a:xfrm>
                <a:off x="1097281" y="4528897"/>
                <a:ext cx="10058400" cy="1384353"/>
              </a:xfrm>
              <a:prstGeom prst="rect">
                <a:avLst/>
              </a:prstGeom>
              <a:blipFill>
                <a:blip r:embed="rId3"/>
                <a:stretch>
                  <a:fillRect l="-970" t="-3965" b="-4405"/>
                </a:stretch>
              </a:blipFill>
            </p:spPr>
            <p:txBody>
              <a:bodyPr/>
              <a:lstStyle/>
              <a:p>
                <a:r>
                  <a:rPr lang="en-US">
                    <a:noFill/>
                  </a:rPr>
                  <a:t> </a:t>
                </a:r>
              </a:p>
            </p:txBody>
          </p:sp>
        </mc:Fallback>
      </mc:AlternateContent>
    </p:spTree>
    <p:extLst>
      <p:ext uri="{BB962C8B-B14F-4D97-AF65-F5344CB8AC3E}">
        <p14:creationId xmlns:p14="http://schemas.microsoft.com/office/powerpoint/2010/main" val="412285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Trích xuất đặc tr</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Sau khi có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các ma trận độ đo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 chúng em tiến hành trích xuất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a:t>
            </a:r>
          </a:p>
          <a:p>
            <a:pPr algn="just"/>
            <a:r>
              <a:rPr lang="en-US" sz="2500">
                <a:solidFill>
                  <a:schemeClr val="tx1"/>
                </a:solidFill>
                <a:latin typeface="Times New Roman" panose="02020603050405020304" pitchFamily="18" charset="0"/>
                <a:cs typeface="Times New Roman" panose="02020603050405020304" pitchFamily="18" charset="0"/>
              </a:rPr>
              <a:t>Mỗi ma trận sẽ hình thành 5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thể hiện sự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 giữa các ứng dụng với các họ ứng dụng.</a:t>
            </a:r>
          </a:p>
          <a:p>
            <a:pPr algn="just"/>
            <a:r>
              <a:rPr lang="en-US" sz="2500">
                <a:solidFill>
                  <a:schemeClr val="tx1"/>
                </a:solidFill>
                <a:latin typeface="Times New Roman" panose="02020603050405020304" pitchFamily="18" charset="0"/>
                <a:cs typeface="Times New Roman" panose="02020603050405020304" pitchFamily="18" charset="0"/>
              </a:rPr>
              <a:t>5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này bao gồm sự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 giữa ứng dụng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xét với từng họ ứng dụng : adware, banking, benign, riskware, smsmalware</a:t>
            </a:r>
          </a:p>
        </p:txBody>
      </p:sp>
    </p:spTree>
    <p:extLst>
      <p:ext uri="{BB962C8B-B14F-4D97-AF65-F5344CB8AC3E}">
        <p14:creationId xmlns:p14="http://schemas.microsoft.com/office/powerpoint/2010/main" val="141543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Chúng em thực hiện bằng cách cộng tổng theo hàng số l</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ợng các ứng dụng trong cùng một họ tạo thành một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a:t>
            </a:r>
          </a:p>
          <a:p>
            <a:pPr algn="just"/>
            <a:r>
              <a:rPr lang="en-US" sz="2500">
                <a:solidFill>
                  <a:schemeClr val="tx1"/>
                </a:solidFill>
                <a:latin typeface="Times New Roman" panose="02020603050405020304" pitchFamily="18" charset="0"/>
                <a:cs typeface="Times New Roman" panose="02020603050405020304" pitchFamily="18" charset="0"/>
              </a:rPr>
              <a:t>Ví dụ:</a:t>
            </a:r>
          </a:p>
          <a:p>
            <a:pPr algn="just"/>
            <a:r>
              <a:rPr lang="en-US" sz="2500">
                <a:solidFill>
                  <a:schemeClr val="tx1"/>
                </a:solidFill>
                <a:latin typeface="Times New Roman" panose="02020603050405020304" pitchFamily="18" charset="0"/>
                <a:cs typeface="Times New Roman" panose="02020603050405020304" pitchFamily="18" charset="0"/>
              </a:rPr>
              <a:t>Hàng i của ma trận độ đo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đồng m, sẽ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chia thành tổng của 5 đoạn, mỗi đoạn hình thành lên 1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a:t>
            </a:r>
          </a:p>
        </p:txBody>
      </p:sp>
      <p:sp>
        <p:nvSpPr>
          <p:cNvPr id="4" name="Title 1">
            <a:extLst>
              <a:ext uri="{FF2B5EF4-FFF2-40B4-BE49-F238E27FC236}">
                <a16:creationId xmlns:a16="http://schemas.microsoft.com/office/drawing/2014/main" id="{36D6CB7F-1B7C-478C-84D2-B6337C8C1DF8}"/>
              </a:ext>
            </a:extLst>
          </p:cNvPr>
          <p:cNvSpPr>
            <a:spLocks noGrp="1"/>
          </p:cNvSpPr>
          <p:nvPr>
            <p:ph type="title"/>
          </p:nvPr>
        </p:nvSpPr>
        <p:spPr>
          <a:xfrm>
            <a:off x="1097280" y="286603"/>
            <a:ext cx="1005840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Trích xuất đặc tr</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ng</a:t>
            </a:r>
          </a:p>
        </p:txBody>
      </p:sp>
      <p:pic>
        <p:nvPicPr>
          <p:cNvPr id="5" name="Picture 4">
            <a:extLst>
              <a:ext uri="{FF2B5EF4-FFF2-40B4-BE49-F238E27FC236}">
                <a16:creationId xmlns:a16="http://schemas.microsoft.com/office/drawing/2014/main" id="{E6789F86-23AF-4F48-87CD-AB1F1B90D6BE}"/>
              </a:ext>
            </a:extLst>
          </p:cNvPr>
          <p:cNvPicPr>
            <a:picLocks noChangeAspect="1"/>
          </p:cNvPicPr>
          <p:nvPr/>
        </p:nvPicPr>
        <p:blipFill>
          <a:blip r:embed="rId3"/>
          <a:stretch>
            <a:fillRect/>
          </a:stretch>
        </p:blipFill>
        <p:spPr>
          <a:xfrm>
            <a:off x="1751427" y="4244076"/>
            <a:ext cx="8689146" cy="1625018"/>
          </a:xfrm>
          <a:prstGeom prst="rect">
            <a:avLst/>
          </a:prstGeom>
        </p:spPr>
      </p:pic>
    </p:spTree>
    <p:extLst>
      <p:ext uri="{BB962C8B-B14F-4D97-AF65-F5344CB8AC3E}">
        <p14:creationId xmlns:p14="http://schemas.microsoft.com/office/powerpoint/2010/main" val="235264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Ma trận vector đặc tr</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Với mỗi ứng dụng, chúng em thu thập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80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vậy ma trận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của chúng em sẽ có số hàng là tổng số ứng dụng trong tập dữ liệu, số cột là 80.</a:t>
            </a:r>
          </a:p>
          <a:p>
            <a:pPr algn="just"/>
            <a:r>
              <a:rPr lang="en-US" sz="2500">
                <a:solidFill>
                  <a:schemeClr val="tx1"/>
                </a:solidFill>
                <a:latin typeface="Times New Roman" panose="02020603050405020304" pitchFamily="18" charset="0"/>
                <a:cs typeface="Times New Roman" panose="02020603050405020304" pitchFamily="18" charset="0"/>
              </a:rPr>
              <a:t>Từ đó chúng em có ma trận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và tiến hành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a vào mô hình học máy để training</a:t>
            </a:r>
          </a:p>
        </p:txBody>
      </p:sp>
    </p:spTree>
    <p:extLst>
      <p:ext uri="{BB962C8B-B14F-4D97-AF65-F5344CB8AC3E}">
        <p14:creationId xmlns:p14="http://schemas.microsoft.com/office/powerpoint/2010/main" val="111672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Đánh giá mô hình học máy</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2500">
                <a:solidFill>
                  <a:schemeClr val="tx1"/>
                </a:solidFill>
                <a:latin typeface="Times New Roman" panose="02020603050405020304" pitchFamily="18" charset="0"/>
                <a:cs typeface="Times New Roman" panose="02020603050405020304" pitchFamily="18" charset="0"/>
              </a:rPr>
              <a:t>Chúng em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a ma trận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vào training theo từng mô hình học máy</a:t>
            </a:r>
          </a:p>
          <a:p>
            <a:r>
              <a:rPr lang="en-US" sz="2500">
                <a:solidFill>
                  <a:schemeClr val="tx1"/>
                </a:solidFill>
                <a:latin typeface="Times New Roman" panose="02020603050405020304" pitchFamily="18" charset="0"/>
                <a:cs typeface="Times New Roman" panose="02020603050405020304" pitchFamily="18" charset="0"/>
              </a:rPr>
              <a:t>Đối với quá trình training – validate, độ chính xác của mô hình lên đến trung bình là 92%.</a:t>
            </a:r>
          </a:p>
          <a:p>
            <a:r>
              <a:rPr lang="en-US" sz="2500">
                <a:solidFill>
                  <a:schemeClr val="tx1"/>
                </a:solidFill>
                <a:latin typeface="Times New Roman" panose="02020603050405020304" pitchFamily="18" charset="0"/>
                <a:cs typeface="Times New Roman" panose="02020603050405020304" pitchFamily="18" charset="0"/>
              </a:rPr>
              <a:t>Tuy nhiên quá trình Testing chỉ đạt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độ chính xác r</a:t>
            </a:r>
            <a:r>
              <a:rPr lang="vi-VN" sz="2500">
                <a:solidFill>
                  <a:schemeClr val="tx1"/>
                </a:solidFill>
                <a:latin typeface="Times New Roman" panose="02020603050405020304" pitchFamily="18" charset="0"/>
                <a:cs typeface="Times New Roman" panose="02020603050405020304" pitchFamily="18" charset="0"/>
              </a:rPr>
              <a:t>ơ</a:t>
            </a:r>
            <a:r>
              <a:rPr lang="en-US" sz="2500">
                <a:solidFill>
                  <a:schemeClr val="tx1"/>
                </a:solidFill>
                <a:latin typeface="Times New Roman" panose="02020603050405020304" pitchFamily="18" charset="0"/>
                <a:cs typeface="Times New Roman" panose="02020603050405020304" pitchFamily="18" charset="0"/>
              </a:rPr>
              <a:t>i vào khoảng 82%, lý do là quá trình trích  tách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của một ứng dụng bên ngoài sẽ có một chút sai số so với các vector đặc tr</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ng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sử dụng để xây dựng mô hình</a:t>
            </a:r>
          </a:p>
        </p:txBody>
      </p:sp>
    </p:spTree>
    <p:extLst>
      <p:ext uri="{BB962C8B-B14F-4D97-AF65-F5344CB8AC3E}">
        <p14:creationId xmlns:p14="http://schemas.microsoft.com/office/powerpoint/2010/main" val="243160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5503-A303-4A42-9C43-77B46EBD157F}"/>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Cấu trúc trình bày</a:t>
            </a:r>
          </a:p>
        </p:txBody>
      </p:sp>
      <p:sp>
        <p:nvSpPr>
          <p:cNvPr id="3" name="Content Placeholder 2">
            <a:extLst>
              <a:ext uri="{FF2B5EF4-FFF2-40B4-BE49-F238E27FC236}">
                <a16:creationId xmlns:a16="http://schemas.microsoft.com/office/drawing/2014/main" id="{B5F4E6B4-7805-4DB4-B7B6-EFA970EBBC27}"/>
              </a:ext>
            </a:extLst>
          </p:cNvPr>
          <p:cNvSpPr>
            <a:spLocks noGrp="1"/>
          </p:cNvSpPr>
          <p:nvPr>
            <p:ph idx="1"/>
          </p:nvPr>
        </p:nvSpPr>
        <p:spPr/>
        <p:txBody>
          <a:bodyPr>
            <a:normAutofit/>
          </a:bodyPr>
          <a:lstStyle/>
          <a:p>
            <a:pPr marL="514350" indent="-514350">
              <a:buFont typeface="+mj-lt"/>
              <a:buAutoNum type="arabicPeriod"/>
            </a:pPr>
            <a:r>
              <a:rPr lang="en-US" sz="2500">
                <a:solidFill>
                  <a:schemeClr val="tx1"/>
                </a:solidFill>
                <a:latin typeface="Times New Roman" panose="02020603050405020304" pitchFamily="18" charset="0"/>
                <a:cs typeface="Times New Roman" panose="02020603050405020304" pitchFamily="18" charset="0"/>
              </a:rPr>
              <a:t>Đặt vấn đề</a:t>
            </a:r>
          </a:p>
          <a:p>
            <a:pPr marL="514350" indent="-514350">
              <a:buFont typeface="+mj-lt"/>
              <a:buAutoNum type="arabicPeriod"/>
            </a:pPr>
            <a:r>
              <a:rPr lang="en-US" sz="2500">
                <a:solidFill>
                  <a:schemeClr val="tx1"/>
                </a:solidFill>
                <a:latin typeface="Times New Roman" panose="02020603050405020304" pitchFamily="18" charset="0"/>
                <a:cs typeface="Times New Roman" panose="02020603050405020304" pitchFamily="18" charset="0"/>
              </a:rPr>
              <a:t>Lý thuyết về phần mềm độc hại</a:t>
            </a:r>
          </a:p>
          <a:p>
            <a:pPr marL="514350" indent="-514350">
              <a:buFont typeface="+mj-lt"/>
              <a:buAutoNum type="arabicPeriod"/>
            </a:pPr>
            <a:r>
              <a:rPr lang="en-US" sz="2500">
                <a:solidFill>
                  <a:schemeClr val="tx1"/>
                </a:solidFill>
                <a:latin typeface="Times New Roman" panose="02020603050405020304" pitchFamily="18" charset="0"/>
                <a:cs typeface="Times New Roman" panose="02020603050405020304" pitchFamily="18" charset="0"/>
              </a:rPr>
              <a:t>Lý thuyết mạng thông tin không đồng nhất</a:t>
            </a:r>
          </a:p>
          <a:p>
            <a:pPr marL="514350" indent="-514350">
              <a:buFont typeface="+mj-lt"/>
              <a:buAutoNum type="arabicPeriod"/>
            </a:pPr>
            <a:r>
              <a:rPr lang="en-US" sz="2500">
                <a:solidFill>
                  <a:schemeClr val="tx1"/>
                </a:solidFill>
                <a:latin typeface="Times New Roman" panose="02020603050405020304" pitchFamily="18" charset="0"/>
                <a:cs typeface="Times New Roman" panose="02020603050405020304" pitchFamily="18" charset="0"/>
              </a:rPr>
              <a:t>Xây dựng hệ thống ứng dụng</a:t>
            </a:r>
          </a:p>
        </p:txBody>
      </p:sp>
    </p:spTree>
    <p:extLst>
      <p:ext uri="{BB962C8B-B14F-4D97-AF65-F5344CB8AC3E}">
        <p14:creationId xmlns:p14="http://schemas.microsoft.com/office/powerpoint/2010/main" val="421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Phát triển hệ thống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2500">
                <a:solidFill>
                  <a:schemeClr val="tx1"/>
                </a:solidFill>
                <a:latin typeface="Times New Roman" panose="02020603050405020304" pitchFamily="18" charset="0"/>
                <a:cs typeface="Times New Roman" panose="02020603050405020304" pitchFamily="18" charset="0"/>
              </a:rPr>
              <a:t>Chúng em lựa chọn mô hình có tham số tốt nhất để làm lõi đoán nhận, bọn em sẽ phát triển lên thành một hệ thống phát hiện ứng dụng độc hại dựa trên lõi này.</a:t>
            </a:r>
          </a:p>
        </p:txBody>
      </p:sp>
      <p:pic>
        <p:nvPicPr>
          <p:cNvPr id="4" name="Picture 3">
            <a:extLst>
              <a:ext uri="{FF2B5EF4-FFF2-40B4-BE49-F238E27FC236}">
                <a16:creationId xmlns:a16="http://schemas.microsoft.com/office/drawing/2014/main" id="{CF207A8F-ABFF-4151-B35C-D4EF6FAF8597}"/>
              </a:ext>
            </a:extLst>
          </p:cNvPr>
          <p:cNvPicPr/>
          <p:nvPr/>
        </p:nvPicPr>
        <p:blipFill>
          <a:blip r:embed="rId2"/>
          <a:stretch>
            <a:fillRect/>
          </a:stretch>
        </p:blipFill>
        <p:spPr>
          <a:xfrm>
            <a:off x="2907731" y="2809623"/>
            <a:ext cx="6560734" cy="3408161"/>
          </a:xfrm>
          <a:prstGeom prst="rect">
            <a:avLst/>
          </a:prstGeom>
        </p:spPr>
      </p:pic>
    </p:spTree>
    <p:extLst>
      <p:ext uri="{BB962C8B-B14F-4D97-AF65-F5344CB8AC3E}">
        <p14:creationId xmlns:p14="http://schemas.microsoft.com/office/powerpoint/2010/main" val="40542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9BA25-2760-464A-B131-AD6AB2C8E9AF}"/>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Hệ thống server bọn em lựa chọn python flask để xây dựng, còn về phía client bọn em sẽ sử dụng Java để xây dựng lên ứng dụng andorid</a:t>
            </a:r>
          </a:p>
        </p:txBody>
      </p:sp>
      <p:sp>
        <p:nvSpPr>
          <p:cNvPr id="7" name="Title 1">
            <a:extLst>
              <a:ext uri="{FF2B5EF4-FFF2-40B4-BE49-F238E27FC236}">
                <a16:creationId xmlns:a16="http://schemas.microsoft.com/office/drawing/2014/main" id="{5695D418-618E-41B1-BE89-0830E74F9537}"/>
              </a:ext>
            </a:extLst>
          </p:cNvPr>
          <p:cNvSpPr>
            <a:spLocks noGrp="1"/>
          </p:cNvSpPr>
          <p:nvPr>
            <p:ph type="title"/>
          </p:nvPr>
        </p:nvSpPr>
        <p:spPr>
          <a:xfrm>
            <a:off x="1096963" y="287338"/>
            <a:ext cx="10058400" cy="144938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Phát triển hệ thống</a:t>
            </a:r>
          </a:p>
        </p:txBody>
      </p:sp>
      <p:pic>
        <p:nvPicPr>
          <p:cNvPr id="4" name="Content Placeholder 7">
            <a:extLst>
              <a:ext uri="{FF2B5EF4-FFF2-40B4-BE49-F238E27FC236}">
                <a16:creationId xmlns:a16="http://schemas.microsoft.com/office/drawing/2014/main" id="{E455CD6B-9156-4828-9529-7D05A682D82B}"/>
              </a:ext>
            </a:extLst>
          </p:cNvPr>
          <p:cNvPicPr>
            <a:picLocks/>
          </p:cNvPicPr>
          <p:nvPr/>
        </p:nvPicPr>
        <p:blipFill>
          <a:blip r:embed="rId2"/>
          <a:stretch>
            <a:fillRect/>
          </a:stretch>
        </p:blipFill>
        <p:spPr>
          <a:xfrm>
            <a:off x="1096963" y="2743200"/>
            <a:ext cx="1937927" cy="3204447"/>
          </a:xfrm>
          <a:prstGeom prst="rect">
            <a:avLst/>
          </a:prstGeom>
        </p:spPr>
      </p:pic>
      <p:pic>
        <p:nvPicPr>
          <p:cNvPr id="5" name="Picture 4">
            <a:extLst>
              <a:ext uri="{FF2B5EF4-FFF2-40B4-BE49-F238E27FC236}">
                <a16:creationId xmlns:a16="http://schemas.microsoft.com/office/drawing/2014/main" id="{D6AD13E3-330E-493E-9D16-AD66E4FC9AAF}"/>
              </a:ext>
            </a:extLst>
          </p:cNvPr>
          <p:cNvPicPr/>
          <p:nvPr/>
        </p:nvPicPr>
        <p:blipFill>
          <a:blip r:embed="rId3"/>
          <a:stretch>
            <a:fillRect/>
          </a:stretch>
        </p:blipFill>
        <p:spPr>
          <a:xfrm>
            <a:off x="3783608" y="2743200"/>
            <a:ext cx="1757547" cy="3204446"/>
          </a:xfrm>
          <a:prstGeom prst="rect">
            <a:avLst/>
          </a:prstGeom>
        </p:spPr>
      </p:pic>
      <p:pic>
        <p:nvPicPr>
          <p:cNvPr id="6" name="Picture 5">
            <a:extLst>
              <a:ext uri="{FF2B5EF4-FFF2-40B4-BE49-F238E27FC236}">
                <a16:creationId xmlns:a16="http://schemas.microsoft.com/office/drawing/2014/main" id="{69BD18B4-4774-40F5-A0D4-EA50F5DBB189}"/>
              </a:ext>
            </a:extLst>
          </p:cNvPr>
          <p:cNvPicPr/>
          <p:nvPr/>
        </p:nvPicPr>
        <p:blipFill>
          <a:blip r:embed="rId4"/>
          <a:stretch>
            <a:fillRect/>
          </a:stretch>
        </p:blipFill>
        <p:spPr>
          <a:xfrm>
            <a:off x="6243812" y="2743200"/>
            <a:ext cx="1826333" cy="3204446"/>
          </a:xfrm>
          <a:prstGeom prst="rect">
            <a:avLst/>
          </a:prstGeom>
        </p:spPr>
      </p:pic>
      <p:pic>
        <p:nvPicPr>
          <p:cNvPr id="8" name="Picture 7">
            <a:extLst>
              <a:ext uri="{FF2B5EF4-FFF2-40B4-BE49-F238E27FC236}">
                <a16:creationId xmlns:a16="http://schemas.microsoft.com/office/drawing/2014/main" id="{D6954AE3-3E63-47A0-AAA3-41D191F3F28A}"/>
              </a:ext>
            </a:extLst>
          </p:cNvPr>
          <p:cNvPicPr/>
          <p:nvPr/>
        </p:nvPicPr>
        <p:blipFill>
          <a:blip r:embed="rId5"/>
          <a:stretch>
            <a:fillRect/>
          </a:stretch>
        </p:blipFill>
        <p:spPr>
          <a:xfrm>
            <a:off x="8790367" y="2743200"/>
            <a:ext cx="1943816" cy="3204446"/>
          </a:xfrm>
          <a:prstGeom prst="rect">
            <a:avLst/>
          </a:prstGeom>
        </p:spPr>
      </p:pic>
    </p:spTree>
    <p:extLst>
      <p:ext uri="{BB962C8B-B14F-4D97-AF65-F5344CB8AC3E}">
        <p14:creationId xmlns:p14="http://schemas.microsoft.com/office/powerpoint/2010/main" val="50338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6440-993C-4151-B8D8-6E2FE1A8D491}"/>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Tham Khảo</a:t>
            </a:r>
          </a:p>
        </p:txBody>
      </p:sp>
      <p:sp>
        <p:nvSpPr>
          <p:cNvPr id="3" name="Content Placeholder 2">
            <a:extLst>
              <a:ext uri="{FF2B5EF4-FFF2-40B4-BE49-F238E27FC236}">
                <a16:creationId xmlns:a16="http://schemas.microsoft.com/office/drawing/2014/main" id="{E3793689-FCCA-4D20-88BC-F845891AE5E4}"/>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[1]. Jaemin Jung, Hyunjin Kim, Dongjin Shin, Myeonggeon Lee, Hyunjae Lee, Seong-je Cho, Kyoungwon Suh.  </a:t>
            </a:r>
            <a:r>
              <a:rPr lang="en-US" sz="2500" i="1">
                <a:solidFill>
                  <a:schemeClr val="tx1"/>
                </a:solidFill>
                <a:latin typeface="Times New Roman" panose="02020603050405020304" pitchFamily="18" charset="0"/>
                <a:cs typeface="Times New Roman" panose="02020603050405020304" pitchFamily="18" charset="0"/>
              </a:rPr>
              <a:t>“Android Malware Detection base on Usefull API Calls and Machine Learning”, 2018</a:t>
            </a:r>
          </a:p>
          <a:p>
            <a:pPr algn="just"/>
            <a:r>
              <a:rPr lang="en-US" sz="2500">
                <a:solidFill>
                  <a:schemeClr val="tx1"/>
                </a:solidFill>
                <a:latin typeface="Times New Roman" panose="02020603050405020304" pitchFamily="18" charset="0"/>
                <a:cs typeface="Times New Roman" panose="02020603050405020304" pitchFamily="18" charset="0"/>
              </a:rPr>
              <a:t>[2]. Thanh Van Thai, Van Phac Nguyen, Quoc Quan Truong, Van Hung Le, </a:t>
            </a:r>
            <a:r>
              <a:rPr lang="en-US" sz="2500" i="1">
                <a:solidFill>
                  <a:schemeClr val="tx1"/>
                </a:solidFill>
                <a:latin typeface="Times New Roman" panose="02020603050405020304" pitchFamily="18" charset="0"/>
                <a:cs typeface="Times New Roman" panose="02020603050405020304" pitchFamily="18" charset="0"/>
              </a:rPr>
              <a:t>“A freature representation method base on Henterogeneous information network for android malware detection”</a:t>
            </a:r>
            <a:r>
              <a:rPr lang="en-US" sz="2500">
                <a:solidFill>
                  <a:schemeClr val="tx1"/>
                </a:solidFill>
                <a:latin typeface="Times New Roman" panose="02020603050405020304" pitchFamily="18" charset="0"/>
                <a:cs typeface="Times New Roman" panose="02020603050405020304" pitchFamily="18" charset="0"/>
              </a:rPr>
              <a:t>.2020</a:t>
            </a:r>
          </a:p>
        </p:txBody>
      </p:sp>
    </p:spTree>
    <p:extLst>
      <p:ext uri="{BB962C8B-B14F-4D97-AF65-F5344CB8AC3E}">
        <p14:creationId xmlns:p14="http://schemas.microsoft.com/office/powerpoint/2010/main" val="53144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23B1-97F8-4D21-AB23-D92F6AADD6F8}"/>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1. Đặt vấn đề</a:t>
            </a:r>
          </a:p>
        </p:txBody>
      </p:sp>
      <p:sp>
        <p:nvSpPr>
          <p:cNvPr id="3" name="Content Placeholder 2">
            <a:extLst>
              <a:ext uri="{FF2B5EF4-FFF2-40B4-BE49-F238E27FC236}">
                <a16:creationId xmlns:a16="http://schemas.microsoft.com/office/drawing/2014/main" id="{E43A0608-CC49-45BD-A395-AA2800559FCB}"/>
              </a:ext>
            </a:extLst>
          </p:cNvPr>
          <p:cNvSpPr>
            <a:spLocks noGrp="1"/>
          </p:cNvSpPr>
          <p:nvPr>
            <p:ph idx="1"/>
          </p:nvPr>
        </p:nvSpPr>
        <p:spPr>
          <a:xfrm>
            <a:off x="1097280" y="1845734"/>
            <a:ext cx="10058400" cy="1054782"/>
          </a:xfrm>
        </p:spPr>
        <p:txBody>
          <a:bodyPr>
            <a:normAutofit/>
          </a:bodyPr>
          <a:lstStyle/>
          <a:p>
            <a:pPr lvl="1" algn="just">
              <a:buFont typeface="Arial" panose="020B0604020202020204" pitchFamily="34" charset="0"/>
              <a:buChar char="•"/>
            </a:pPr>
            <a:r>
              <a:rPr lang="en-US" sz="2500">
                <a:solidFill>
                  <a:schemeClr val="tx1"/>
                </a:solidFill>
                <a:latin typeface="Times New Roman" panose="02020603050405020304" pitchFamily="18" charset="0"/>
                <a:cs typeface="Times New Roman" panose="02020603050405020304" pitchFamily="18" charset="0"/>
              </a:rPr>
              <a:t>Theo các số liệu thống kê gần đây, android vẫn là hệ điều hành chiếm da số trên các thiết bị smartphone.</a:t>
            </a:r>
          </a:p>
        </p:txBody>
      </p:sp>
      <p:pic>
        <p:nvPicPr>
          <p:cNvPr id="4" name="Picture 3">
            <a:extLst>
              <a:ext uri="{FF2B5EF4-FFF2-40B4-BE49-F238E27FC236}">
                <a16:creationId xmlns:a16="http://schemas.microsoft.com/office/drawing/2014/main" id="{4EABD32C-B831-4A46-994F-5936F85B8F26}"/>
              </a:ext>
            </a:extLst>
          </p:cNvPr>
          <p:cNvPicPr>
            <a:picLocks noChangeAspect="1"/>
          </p:cNvPicPr>
          <p:nvPr/>
        </p:nvPicPr>
        <p:blipFill>
          <a:blip r:embed="rId3"/>
          <a:stretch>
            <a:fillRect/>
          </a:stretch>
        </p:blipFill>
        <p:spPr>
          <a:xfrm>
            <a:off x="6096000" y="2772169"/>
            <a:ext cx="5319252" cy="3499360"/>
          </a:xfrm>
          <a:prstGeom prst="rect">
            <a:avLst/>
          </a:prstGeom>
        </p:spPr>
      </p:pic>
      <p:sp>
        <p:nvSpPr>
          <p:cNvPr id="5" name="Rectangle 4">
            <a:extLst>
              <a:ext uri="{FF2B5EF4-FFF2-40B4-BE49-F238E27FC236}">
                <a16:creationId xmlns:a16="http://schemas.microsoft.com/office/drawing/2014/main" id="{F09C47CE-BF5F-4090-BB51-205BA502D5D8}"/>
              </a:ext>
            </a:extLst>
          </p:cNvPr>
          <p:cNvSpPr/>
          <p:nvPr/>
        </p:nvSpPr>
        <p:spPr>
          <a:xfrm>
            <a:off x="1097280" y="5658563"/>
            <a:ext cx="4658776" cy="400110"/>
          </a:xfrm>
          <a:prstGeom prst="rect">
            <a:avLst/>
          </a:prstGeom>
          <a:noFill/>
        </p:spPr>
        <p:txBody>
          <a:bodyPr wrap="none" lIns="91440" tIns="45720" rIns="91440" bIns="45720">
            <a:spAutoFit/>
          </a:bodyPr>
          <a:lstStyle/>
          <a:p>
            <a:r>
              <a:rPr lang="en-US" sz="2000" b="0" i="1" cap="none" spc="0">
                <a:ln w="0"/>
                <a:solidFill>
                  <a:schemeClr val="tx1"/>
                </a:solidFill>
                <a:latin typeface="Times New Roman" panose="02020603050405020304" pitchFamily="18" charset="0"/>
                <a:cs typeface="Times New Roman" panose="02020603050405020304" pitchFamily="18" charset="0"/>
              </a:rPr>
              <a:t>Biểu đồ tỉ lệ thị tr</a:t>
            </a:r>
            <a:r>
              <a:rPr lang="vi-VN" sz="2000" b="0" i="1" cap="none" spc="0">
                <a:ln w="0"/>
                <a:solidFill>
                  <a:schemeClr val="tx1"/>
                </a:solidFill>
                <a:latin typeface="Times New Roman" panose="02020603050405020304" pitchFamily="18" charset="0"/>
                <a:cs typeface="Times New Roman" panose="02020603050405020304" pitchFamily="18" charset="0"/>
              </a:rPr>
              <a:t>ư</a:t>
            </a:r>
            <a:r>
              <a:rPr lang="en-US" sz="2000" i="1">
                <a:ln w="0"/>
                <a:latin typeface="Times New Roman" panose="02020603050405020304" pitchFamily="18" charset="0"/>
                <a:cs typeface="Times New Roman" panose="02020603050405020304" pitchFamily="18" charset="0"/>
              </a:rPr>
              <a:t>ờng giữa android và IOS</a:t>
            </a:r>
            <a:endParaRPr lang="en-US" sz="2000" b="0" i="1"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52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33F8-7825-4855-ACE1-A776C730EE91}"/>
              </a:ext>
            </a:extLst>
          </p:cNvPr>
          <p:cNvSpPr>
            <a:spLocks noGrp="1"/>
          </p:cNvSpPr>
          <p:nvPr>
            <p:ph type="title"/>
          </p:nvPr>
        </p:nvSpPr>
        <p:spPr>
          <a:xfrm>
            <a:off x="1097280" y="286603"/>
            <a:ext cx="1100623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2. Lý thuyết về phần mềm độc hại andoid</a:t>
            </a:r>
          </a:p>
        </p:txBody>
      </p:sp>
      <p:sp>
        <p:nvSpPr>
          <p:cNvPr id="3" name="Content Placeholder 2">
            <a:extLst>
              <a:ext uri="{FF2B5EF4-FFF2-40B4-BE49-F238E27FC236}">
                <a16:creationId xmlns:a16="http://schemas.microsoft.com/office/drawing/2014/main" id="{F400ECED-851D-4289-A225-4247DDA00B69}"/>
              </a:ext>
            </a:extLst>
          </p:cNvPr>
          <p:cNvSpPr>
            <a:spLocks noGrp="1"/>
          </p:cNvSpPr>
          <p:nvPr>
            <p:ph idx="1"/>
          </p:nvPr>
        </p:nvSpPr>
        <p:spPr>
          <a:xfrm>
            <a:off x="1097280" y="1845733"/>
            <a:ext cx="10058400" cy="1753083"/>
          </a:xfrm>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Phần mềm độc hại là một hoặc một đoạn ch</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trình,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chèn vào hệ thông nhằm thực hiện các hành vi phá hoại, tống tiền hoặc đánh cắp thông tin ng</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ời dung, gây tổn hại ít nhiều đến ng</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ời bị tấn công.</a:t>
            </a:r>
          </a:p>
          <a:p>
            <a:pPr algn="just"/>
            <a:r>
              <a:rPr lang="en-US" sz="2500">
                <a:solidFill>
                  <a:schemeClr val="tx1"/>
                </a:solidFill>
                <a:latin typeface="Times New Roman" panose="02020603050405020304" pitchFamily="18" charset="0"/>
                <a:cs typeface="Times New Roman" panose="02020603050405020304" pitchFamily="18" charset="0"/>
              </a:rPr>
              <a:t>Một số họ ứng dụng độc hại có thể kể đến nh</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6E7D423D-2E7D-4A25-9450-C9ED11710207}"/>
              </a:ext>
            </a:extLst>
          </p:cNvPr>
          <p:cNvSpPr/>
          <p:nvPr/>
        </p:nvSpPr>
        <p:spPr>
          <a:xfrm>
            <a:off x="1097280" y="3598816"/>
            <a:ext cx="2536272" cy="1631216"/>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2500" b="0" cap="none" spc="0">
                <a:ln w="0"/>
                <a:latin typeface="Times New Roman" panose="02020603050405020304" pitchFamily="18" charset="0"/>
                <a:cs typeface="Times New Roman" panose="02020603050405020304" pitchFamily="18" charset="0"/>
              </a:rPr>
              <a:t>Adware</a:t>
            </a:r>
          </a:p>
          <a:p>
            <a:pPr marL="685800" indent="-6858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Banking</a:t>
            </a:r>
          </a:p>
          <a:p>
            <a:pPr marL="685800" indent="-6858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Riskware</a:t>
            </a:r>
          </a:p>
          <a:p>
            <a:pPr marL="685800" indent="-6858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Smsmalware</a:t>
            </a:r>
          </a:p>
        </p:txBody>
      </p:sp>
    </p:spTree>
    <p:extLst>
      <p:ext uri="{BB962C8B-B14F-4D97-AF65-F5344CB8AC3E}">
        <p14:creationId xmlns:p14="http://schemas.microsoft.com/office/powerpoint/2010/main" val="496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76D798-DCC3-4214-8E91-E686E54751EC}"/>
              </a:ext>
            </a:extLst>
          </p:cNvPr>
          <p:cNvSpPr>
            <a:spLocks noGrp="1"/>
          </p:cNvSpPr>
          <p:nvPr>
            <p:ph type="title"/>
          </p:nvPr>
        </p:nvSpPr>
        <p:spPr>
          <a:xfrm>
            <a:off x="1097280" y="286603"/>
            <a:ext cx="1100623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Ph</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ơng pháp phân tích mã độc</a:t>
            </a:r>
          </a:p>
        </p:txBody>
      </p:sp>
      <p:sp>
        <p:nvSpPr>
          <p:cNvPr id="6" name="Content Placeholder 2">
            <a:extLst>
              <a:ext uri="{FF2B5EF4-FFF2-40B4-BE49-F238E27FC236}">
                <a16:creationId xmlns:a16="http://schemas.microsoft.com/office/drawing/2014/main" id="{1EAE0921-5033-4DE3-AAC1-960031E8AEA1}"/>
              </a:ext>
            </a:extLst>
          </p:cNvPr>
          <p:cNvSpPr>
            <a:spLocks noGrp="1"/>
          </p:cNvSpPr>
          <p:nvPr>
            <p:ph idx="1"/>
          </p:nvPr>
        </p:nvSpPr>
        <p:spPr>
          <a:xfrm>
            <a:off x="1097280" y="1845734"/>
            <a:ext cx="10058400" cy="946628"/>
          </a:xfrm>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Để phát hiện ra phần mềm độc hại andoird, chúng ta có một số ph</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ơng pháp phân tích nh</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a:t>
            </a:r>
          </a:p>
          <a:p>
            <a:pPr algn="just"/>
            <a:endParaRPr lang="en-US" sz="250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B4F4878-A0A3-4B0B-902B-9217853AC95A}"/>
              </a:ext>
            </a:extLst>
          </p:cNvPr>
          <p:cNvSpPr/>
          <p:nvPr/>
        </p:nvSpPr>
        <p:spPr>
          <a:xfrm>
            <a:off x="1097280" y="2905652"/>
            <a:ext cx="2802370" cy="1246495"/>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2500" b="0" cap="none" spc="0">
                <a:ln w="0"/>
                <a:solidFill>
                  <a:schemeClr val="tx1"/>
                </a:solidFill>
                <a:latin typeface="Times New Roman" panose="02020603050405020304" pitchFamily="18" charset="0"/>
                <a:cs typeface="Times New Roman" panose="02020603050405020304" pitchFamily="18" charset="0"/>
              </a:rPr>
              <a:t>Phân tích động</a:t>
            </a:r>
          </a:p>
          <a:p>
            <a:pPr marL="685800" indent="-685800">
              <a:buFont typeface="Arial" panose="020B0604020202020204" pitchFamily="34" charset="0"/>
              <a:buChar char="•"/>
            </a:pPr>
            <a:r>
              <a:rPr lang="en-US" sz="2500">
                <a:ln w="0"/>
                <a:latin typeface="Times New Roman" panose="02020603050405020304" pitchFamily="18" charset="0"/>
                <a:cs typeface="Times New Roman" panose="02020603050405020304" pitchFamily="18" charset="0"/>
              </a:rPr>
              <a:t>Phân tích tĩnh</a:t>
            </a:r>
          </a:p>
          <a:p>
            <a:pPr marL="685800" indent="-685800">
              <a:buFont typeface="Arial" panose="020B0604020202020204" pitchFamily="34" charset="0"/>
              <a:buChar char="•"/>
            </a:pPr>
            <a:r>
              <a:rPr lang="en-US" sz="2500" b="0" cap="none" spc="0">
                <a:ln w="0"/>
                <a:solidFill>
                  <a:schemeClr val="tx1"/>
                </a:solidFill>
                <a:latin typeface="Times New Roman" panose="02020603050405020304" pitchFamily="18" charset="0"/>
                <a:cs typeface="Times New Roman" panose="02020603050405020304" pitchFamily="18" charset="0"/>
              </a:rPr>
              <a:t>Ph</a:t>
            </a:r>
            <a:r>
              <a:rPr lang="en-US" sz="2500">
                <a:ln w="0"/>
                <a:latin typeface="Times New Roman" panose="02020603050405020304" pitchFamily="18" charset="0"/>
                <a:cs typeface="Times New Roman" panose="02020603050405020304" pitchFamily="18" charset="0"/>
              </a:rPr>
              <a:t>ân tích lai</a:t>
            </a:r>
            <a:endParaRPr lang="en-US" sz="2500" b="0"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69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a:xfrm>
            <a:off x="1097280" y="286603"/>
            <a:ext cx="1070143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3. Lý thuyết mạng thông tin không đồng nhất</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2500">
                <a:solidFill>
                  <a:schemeClr val="tx1"/>
                </a:solidFill>
                <a:latin typeface="Times New Roman" panose="02020603050405020304" pitchFamily="18" charset="0"/>
                <a:cs typeface="Times New Roman" panose="02020603050405020304" pitchFamily="18" charset="0"/>
              </a:rPr>
              <a:t>Mạng thông tin không đồng nhất là một mạng thông tin, trong đó có nhiều loại đối t</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ợng đ</a:t>
            </a:r>
            <a:r>
              <a:rPr lang="vi-VN" sz="2500">
                <a:solidFill>
                  <a:schemeClr val="tx1"/>
                </a:solidFill>
                <a:latin typeface="Times New Roman" panose="02020603050405020304" pitchFamily="18" charset="0"/>
                <a:cs typeface="Times New Roman" panose="02020603050405020304" pitchFamily="18" charset="0"/>
              </a:rPr>
              <a:t>ư</a:t>
            </a:r>
            <a:r>
              <a:rPr lang="en-US" sz="2500">
                <a:solidFill>
                  <a:schemeClr val="tx1"/>
                </a:solidFill>
                <a:latin typeface="Times New Roman" panose="02020603050405020304" pitchFamily="18" charset="0"/>
                <a:cs typeface="Times New Roman" panose="02020603050405020304" pitchFamily="18" charset="0"/>
              </a:rPr>
              <a:t>ợc liên kết theo nhiều cách khác nhau tạo thành một mạng.</a:t>
            </a:r>
          </a:p>
          <a:p>
            <a:pPr algn="just"/>
            <a:r>
              <a:rPr lang="en-US" sz="2500">
                <a:solidFill>
                  <a:schemeClr val="tx1"/>
                </a:solidFill>
                <a:latin typeface="Times New Roman" panose="02020603050405020304" pitchFamily="18" charset="0"/>
                <a:cs typeface="Times New Roman" panose="02020603050405020304" pitchFamily="18" charset="0"/>
              </a:rPr>
              <a:t>Ví dụ: </a:t>
            </a:r>
          </a:p>
        </p:txBody>
      </p:sp>
      <p:pic>
        <p:nvPicPr>
          <p:cNvPr id="4" name="Picture 3">
            <a:extLst>
              <a:ext uri="{FF2B5EF4-FFF2-40B4-BE49-F238E27FC236}">
                <a16:creationId xmlns:a16="http://schemas.microsoft.com/office/drawing/2014/main" id="{73D6F945-9397-4D9A-8A6C-D04B07520E1E}"/>
              </a:ext>
            </a:extLst>
          </p:cNvPr>
          <p:cNvPicPr/>
          <p:nvPr/>
        </p:nvPicPr>
        <p:blipFill>
          <a:blip r:embed="rId2"/>
          <a:stretch>
            <a:fillRect/>
          </a:stretch>
        </p:blipFill>
        <p:spPr>
          <a:xfrm>
            <a:off x="3720873" y="3429000"/>
            <a:ext cx="5403461" cy="2440094"/>
          </a:xfrm>
          <a:prstGeom prst="rect">
            <a:avLst/>
          </a:prstGeom>
        </p:spPr>
      </p:pic>
    </p:spTree>
    <p:extLst>
      <p:ext uri="{BB962C8B-B14F-4D97-AF65-F5344CB8AC3E}">
        <p14:creationId xmlns:p14="http://schemas.microsoft.com/office/powerpoint/2010/main" val="115873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Mạng thông tin không đồng nhất</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a:xfrm>
            <a:off x="1097280" y="1845734"/>
            <a:ext cx="10058400" cy="4023360"/>
          </a:xfrm>
        </p:spPr>
        <p:txBody>
          <a:bodyPr>
            <a:normAutofit/>
          </a:bodyPr>
          <a:lstStyle/>
          <a:p>
            <a:r>
              <a:rPr lang="en-US" sz="2500">
                <a:solidFill>
                  <a:schemeClr val="tx1"/>
                </a:solidFill>
                <a:latin typeface="Times New Roman" panose="02020603050405020304" pitchFamily="18" charset="0"/>
                <a:cs typeface="Times New Roman" panose="02020603050405020304" pitchFamily="18" charset="0"/>
              </a:rPr>
              <a:t>Mạng thông tin không đồng nhất trong hệ thống phát hiện phần mềm độc hại.</a:t>
            </a:r>
          </a:p>
        </p:txBody>
      </p:sp>
      <p:sp>
        <p:nvSpPr>
          <p:cNvPr id="6" name="Rectangle 5">
            <a:extLst>
              <a:ext uri="{FF2B5EF4-FFF2-40B4-BE49-F238E27FC236}">
                <a16:creationId xmlns:a16="http://schemas.microsoft.com/office/drawing/2014/main" id="{B9C50B3C-FA20-4EF5-B7B9-5685BEFEAA3B}"/>
              </a:ext>
            </a:extLst>
          </p:cNvPr>
          <p:cNvSpPr/>
          <p:nvPr/>
        </p:nvSpPr>
        <p:spPr>
          <a:xfrm>
            <a:off x="5359073" y="3209385"/>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APP</a:t>
            </a:r>
          </a:p>
        </p:txBody>
      </p:sp>
      <p:sp>
        <p:nvSpPr>
          <p:cNvPr id="7" name="Rectangle 6">
            <a:extLst>
              <a:ext uri="{FF2B5EF4-FFF2-40B4-BE49-F238E27FC236}">
                <a16:creationId xmlns:a16="http://schemas.microsoft.com/office/drawing/2014/main" id="{0199FD24-E9CA-4E02-8B56-132D4F96A8F7}"/>
              </a:ext>
            </a:extLst>
          </p:cNvPr>
          <p:cNvSpPr/>
          <p:nvPr/>
        </p:nvSpPr>
        <p:spPr>
          <a:xfrm>
            <a:off x="5359073" y="4243042"/>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APP</a:t>
            </a:r>
          </a:p>
        </p:txBody>
      </p:sp>
      <p:sp>
        <p:nvSpPr>
          <p:cNvPr id="8" name="Rectangle 7">
            <a:extLst>
              <a:ext uri="{FF2B5EF4-FFF2-40B4-BE49-F238E27FC236}">
                <a16:creationId xmlns:a16="http://schemas.microsoft.com/office/drawing/2014/main" id="{D804FAB8-ABA7-48BC-9A76-7F62080D9904}"/>
              </a:ext>
            </a:extLst>
          </p:cNvPr>
          <p:cNvSpPr/>
          <p:nvPr/>
        </p:nvSpPr>
        <p:spPr>
          <a:xfrm>
            <a:off x="5359073" y="5276700"/>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APP</a:t>
            </a:r>
          </a:p>
        </p:txBody>
      </p:sp>
      <p:sp>
        <p:nvSpPr>
          <p:cNvPr id="9" name="Oval 8">
            <a:extLst>
              <a:ext uri="{FF2B5EF4-FFF2-40B4-BE49-F238E27FC236}">
                <a16:creationId xmlns:a16="http://schemas.microsoft.com/office/drawing/2014/main" id="{27CD68A3-0CEA-4457-87A0-BA97E125DDC7}"/>
              </a:ext>
            </a:extLst>
          </p:cNvPr>
          <p:cNvSpPr/>
          <p:nvPr/>
        </p:nvSpPr>
        <p:spPr>
          <a:xfrm>
            <a:off x="1857806" y="3125539"/>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API</a:t>
            </a:r>
          </a:p>
        </p:txBody>
      </p:sp>
      <p:sp>
        <p:nvSpPr>
          <p:cNvPr id="10" name="Oval 9">
            <a:extLst>
              <a:ext uri="{FF2B5EF4-FFF2-40B4-BE49-F238E27FC236}">
                <a16:creationId xmlns:a16="http://schemas.microsoft.com/office/drawing/2014/main" id="{6A39537E-AA8F-4DBE-B248-36DB07EA820D}"/>
              </a:ext>
            </a:extLst>
          </p:cNvPr>
          <p:cNvSpPr/>
          <p:nvPr/>
        </p:nvSpPr>
        <p:spPr>
          <a:xfrm>
            <a:off x="1735393" y="5028393"/>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API</a:t>
            </a:r>
          </a:p>
        </p:txBody>
      </p:sp>
      <p:sp>
        <p:nvSpPr>
          <p:cNvPr id="11" name="Oval 10">
            <a:extLst>
              <a:ext uri="{FF2B5EF4-FFF2-40B4-BE49-F238E27FC236}">
                <a16:creationId xmlns:a16="http://schemas.microsoft.com/office/drawing/2014/main" id="{925D5355-3E9E-4CBE-A68F-E9B4FA02FB7D}"/>
              </a:ext>
            </a:extLst>
          </p:cNvPr>
          <p:cNvSpPr/>
          <p:nvPr/>
        </p:nvSpPr>
        <p:spPr>
          <a:xfrm>
            <a:off x="7758141" y="2707941"/>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API</a:t>
            </a:r>
          </a:p>
        </p:txBody>
      </p:sp>
      <p:sp>
        <p:nvSpPr>
          <p:cNvPr id="12" name="Oval 11">
            <a:extLst>
              <a:ext uri="{FF2B5EF4-FFF2-40B4-BE49-F238E27FC236}">
                <a16:creationId xmlns:a16="http://schemas.microsoft.com/office/drawing/2014/main" id="{358BC3A4-CA6B-45C5-B888-A6DD8E69ABF0}"/>
              </a:ext>
            </a:extLst>
          </p:cNvPr>
          <p:cNvSpPr/>
          <p:nvPr/>
        </p:nvSpPr>
        <p:spPr>
          <a:xfrm>
            <a:off x="9114502" y="4061144"/>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API</a:t>
            </a:r>
          </a:p>
        </p:txBody>
      </p:sp>
      <p:sp>
        <p:nvSpPr>
          <p:cNvPr id="13" name="Oval 12">
            <a:extLst>
              <a:ext uri="{FF2B5EF4-FFF2-40B4-BE49-F238E27FC236}">
                <a16:creationId xmlns:a16="http://schemas.microsoft.com/office/drawing/2014/main" id="{54ECFAC4-EC59-4C13-AE01-C29A3A3EF27A}"/>
              </a:ext>
            </a:extLst>
          </p:cNvPr>
          <p:cNvSpPr/>
          <p:nvPr/>
        </p:nvSpPr>
        <p:spPr>
          <a:xfrm>
            <a:off x="7675061" y="5434702"/>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API</a:t>
            </a:r>
          </a:p>
        </p:txBody>
      </p:sp>
      <p:cxnSp>
        <p:nvCxnSpPr>
          <p:cNvPr id="15" name="Straight Arrow Connector 14">
            <a:extLst>
              <a:ext uri="{FF2B5EF4-FFF2-40B4-BE49-F238E27FC236}">
                <a16:creationId xmlns:a16="http://schemas.microsoft.com/office/drawing/2014/main" id="{8A271471-75F8-4152-8B5B-D4504CF68D51}"/>
              </a:ext>
            </a:extLst>
          </p:cNvPr>
          <p:cNvCxnSpPr>
            <a:stCxn id="6" idx="3"/>
            <a:endCxn id="11" idx="2"/>
          </p:cNvCxnSpPr>
          <p:nvPr/>
        </p:nvCxnSpPr>
        <p:spPr>
          <a:xfrm flipV="1">
            <a:off x="6371795" y="3062326"/>
            <a:ext cx="1386346" cy="42727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45DB947-E9E6-4A5C-84B1-EE8AF90A0C67}"/>
              </a:ext>
            </a:extLst>
          </p:cNvPr>
          <p:cNvCxnSpPr>
            <a:stCxn id="6" idx="1"/>
            <a:endCxn id="9" idx="6"/>
          </p:cNvCxnSpPr>
          <p:nvPr/>
        </p:nvCxnSpPr>
        <p:spPr>
          <a:xfrm flipH="1" flipV="1">
            <a:off x="3018013" y="3479924"/>
            <a:ext cx="2341060" cy="968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5A4F13-DF2A-4EAA-B39A-0CFA06EDFF5B}"/>
              </a:ext>
            </a:extLst>
          </p:cNvPr>
          <p:cNvCxnSpPr>
            <a:stCxn id="6" idx="1"/>
            <a:endCxn id="10" idx="6"/>
          </p:cNvCxnSpPr>
          <p:nvPr/>
        </p:nvCxnSpPr>
        <p:spPr>
          <a:xfrm flipH="1">
            <a:off x="2895600" y="3489605"/>
            <a:ext cx="2463473" cy="189317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53A209-5011-4E8F-B333-44D230376D8B}"/>
              </a:ext>
            </a:extLst>
          </p:cNvPr>
          <p:cNvCxnSpPr>
            <a:cxnSpLocks/>
            <a:stCxn id="7" idx="1"/>
            <a:endCxn id="9" idx="5"/>
          </p:cNvCxnSpPr>
          <p:nvPr/>
        </p:nvCxnSpPr>
        <p:spPr>
          <a:xfrm flipH="1" flipV="1">
            <a:off x="2848105" y="3730511"/>
            <a:ext cx="2510968" cy="79275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3BD22E-6BE7-4C27-9416-8E0AE8C26A7E}"/>
              </a:ext>
            </a:extLst>
          </p:cNvPr>
          <p:cNvCxnSpPr>
            <a:stCxn id="7" idx="3"/>
            <a:endCxn id="13" idx="2"/>
          </p:cNvCxnSpPr>
          <p:nvPr/>
        </p:nvCxnSpPr>
        <p:spPr>
          <a:xfrm>
            <a:off x="6371795" y="4523262"/>
            <a:ext cx="1303266" cy="12658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DCD8CA-D46D-40AD-95D1-A51076E9BF3D}"/>
              </a:ext>
            </a:extLst>
          </p:cNvPr>
          <p:cNvCxnSpPr>
            <a:stCxn id="7" idx="3"/>
            <a:endCxn id="12" idx="2"/>
          </p:cNvCxnSpPr>
          <p:nvPr/>
        </p:nvCxnSpPr>
        <p:spPr>
          <a:xfrm flipV="1">
            <a:off x="6371795" y="4415529"/>
            <a:ext cx="2742707" cy="1077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AA50FD3-65EC-4A3F-87D1-03903FBE54D7}"/>
              </a:ext>
            </a:extLst>
          </p:cNvPr>
          <p:cNvCxnSpPr>
            <a:stCxn id="8" idx="3"/>
            <a:endCxn id="11" idx="3"/>
          </p:cNvCxnSpPr>
          <p:nvPr/>
        </p:nvCxnSpPr>
        <p:spPr>
          <a:xfrm flipV="1">
            <a:off x="6371795" y="3312913"/>
            <a:ext cx="1556254" cy="224400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B78064-699B-4DB0-8F18-DA0F68DBCCDF}"/>
              </a:ext>
            </a:extLst>
          </p:cNvPr>
          <p:cNvCxnSpPr>
            <a:stCxn id="8" idx="3"/>
            <a:endCxn id="12" idx="2"/>
          </p:cNvCxnSpPr>
          <p:nvPr/>
        </p:nvCxnSpPr>
        <p:spPr>
          <a:xfrm flipV="1">
            <a:off x="6371795" y="4415529"/>
            <a:ext cx="2742707" cy="114139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F234FB-5443-457B-BC1D-997C410C5707}"/>
              </a:ext>
            </a:extLst>
          </p:cNvPr>
          <p:cNvCxnSpPr>
            <a:stCxn id="8" idx="1"/>
            <a:endCxn id="10" idx="6"/>
          </p:cNvCxnSpPr>
          <p:nvPr/>
        </p:nvCxnSpPr>
        <p:spPr>
          <a:xfrm flipH="1" flipV="1">
            <a:off x="2895600" y="5382778"/>
            <a:ext cx="2463473" cy="17414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A93BA4-EAB0-4F8A-A534-7C332AB40CCC}"/>
              </a:ext>
            </a:extLst>
          </p:cNvPr>
          <p:cNvCxnSpPr>
            <a:stCxn id="9" idx="7"/>
            <a:endCxn id="11" idx="1"/>
          </p:cNvCxnSpPr>
          <p:nvPr/>
        </p:nvCxnSpPr>
        <p:spPr>
          <a:xfrm flipV="1">
            <a:off x="2848105" y="2811738"/>
            <a:ext cx="5079944" cy="41759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411B889-0B60-40A0-8C43-A4F25E646100}"/>
              </a:ext>
            </a:extLst>
          </p:cNvPr>
          <p:cNvCxnSpPr>
            <a:stCxn id="9" idx="4"/>
            <a:endCxn id="10" idx="0"/>
          </p:cNvCxnSpPr>
          <p:nvPr/>
        </p:nvCxnSpPr>
        <p:spPr>
          <a:xfrm flipH="1">
            <a:off x="2315497" y="3834308"/>
            <a:ext cx="122413" cy="1194085"/>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9FE8127-B6DA-470B-B891-8F3644B00B6B}"/>
              </a:ext>
            </a:extLst>
          </p:cNvPr>
          <p:cNvCxnSpPr>
            <a:stCxn id="11" idx="4"/>
            <a:endCxn id="13" idx="0"/>
          </p:cNvCxnSpPr>
          <p:nvPr/>
        </p:nvCxnSpPr>
        <p:spPr>
          <a:xfrm flipH="1">
            <a:off x="8255165" y="3416710"/>
            <a:ext cx="83080" cy="201799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FE5C87-17BE-465A-AF6D-D23BFB4B7148}"/>
              </a:ext>
            </a:extLst>
          </p:cNvPr>
          <p:cNvCxnSpPr>
            <a:stCxn id="11" idx="5"/>
            <a:endCxn id="12" idx="0"/>
          </p:cNvCxnSpPr>
          <p:nvPr/>
        </p:nvCxnSpPr>
        <p:spPr>
          <a:xfrm>
            <a:off x="8748440" y="3312913"/>
            <a:ext cx="946166" cy="74823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2B1627-4C14-4213-A358-6AC474637A89}"/>
              </a:ext>
            </a:extLst>
          </p:cNvPr>
          <p:cNvCxnSpPr>
            <a:stCxn id="13" idx="7"/>
            <a:endCxn id="12" idx="4"/>
          </p:cNvCxnSpPr>
          <p:nvPr/>
        </p:nvCxnSpPr>
        <p:spPr>
          <a:xfrm flipV="1">
            <a:off x="8665360" y="4769913"/>
            <a:ext cx="1029246" cy="768586"/>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D22D17-1785-4019-862A-AE962BFE318F}"/>
              </a:ext>
            </a:extLst>
          </p:cNvPr>
          <p:cNvSpPr>
            <a:spLocks noGrp="1"/>
          </p:cNvSpPr>
          <p:nvPr>
            <p:ph type="title"/>
          </p:nvPr>
        </p:nvSpPr>
        <p:spPr>
          <a:xfrm>
            <a:off x="1097280" y="286603"/>
            <a:ext cx="1005840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Siêu đ</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ờng đi</a:t>
            </a:r>
          </a:p>
        </p:txBody>
      </p:sp>
      <p:sp>
        <p:nvSpPr>
          <p:cNvPr id="2" name="Rectangle 1">
            <a:extLst>
              <a:ext uri="{FF2B5EF4-FFF2-40B4-BE49-F238E27FC236}">
                <a16:creationId xmlns:a16="http://schemas.microsoft.com/office/drawing/2014/main" id="{B302F584-04FC-4E2D-9104-DDD732467580}"/>
              </a:ext>
            </a:extLst>
          </p:cNvPr>
          <p:cNvSpPr/>
          <p:nvPr/>
        </p:nvSpPr>
        <p:spPr>
          <a:xfrm>
            <a:off x="1036320" y="1930690"/>
            <a:ext cx="10058400" cy="355481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Siêu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ờng đi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ợc định nghĩa là một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ờng đi nối hai đối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ợng bất kỳ ở trong mạng thông tin không đồng nhất.</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Ứng với từng siêu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ờng đi nối hai đối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ợng sẽ biểu hiện mối quan hệ giữa hai đối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ợng theo nhiều cách khác nhau.</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Và dựa trên các siêu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ờng đi, ta có thể xây dựng đ</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ợc độ đo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ơng đồng giữa hai đối t</a:t>
            </a:r>
            <a:r>
              <a:rPr lang="vi-VN" sz="2500">
                <a:latin typeface="Times New Roman" panose="02020603050405020304" pitchFamily="18" charset="0"/>
                <a:cs typeface="Times New Roman" panose="02020603050405020304" pitchFamily="18" charset="0"/>
              </a:rPr>
              <a:t>ư</a:t>
            </a:r>
            <a:r>
              <a:rPr lang="en-US" sz="2500">
                <a:latin typeface="Times New Roman" panose="02020603050405020304" pitchFamily="18" charset="0"/>
                <a:cs typeface="Times New Roman" panose="02020603050405020304" pitchFamily="18" charset="0"/>
              </a:rPr>
              <a:t>ợng với nhau.</a:t>
            </a:r>
          </a:p>
          <a:p>
            <a:pPr marL="342900" indent="-342900">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a:p>
            <a:endParaRPr lang="en-US" sz="2500" b="0" cap="none" spc="0">
              <a:ln w="0"/>
              <a:solidFill>
                <a:schemeClr val="tx1"/>
              </a:solidFill>
            </a:endParaRPr>
          </a:p>
        </p:txBody>
      </p:sp>
    </p:spTree>
    <p:extLst>
      <p:ext uri="{BB962C8B-B14F-4D97-AF65-F5344CB8AC3E}">
        <p14:creationId xmlns:p14="http://schemas.microsoft.com/office/powerpoint/2010/main" val="157288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D22D17-1785-4019-862A-AE962BFE318F}"/>
              </a:ext>
            </a:extLst>
          </p:cNvPr>
          <p:cNvSpPr>
            <a:spLocks noGrp="1"/>
          </p:cNvSpPr>
          <p:nvPr>
            <p:ph type="title"/>
          </p:nvPr>
        </p:nvSpPr>
        <p:spPr>
          <a:xfrm>
            <a:off x="1097280" y="286603"/>
            <a:ext cx="10058400" cy="1450757"/>
          </a:xfrm>
        </p:spPr>
        <p:txBody>
          <a:bodyPr>
            <a:normAutofit/>
          </a:bodyPr>
          <a:lstStyle/>
          <a:p>
            <a:r>
              <a:rPr lang="en-US" sz="4000">
                <a:solidFill>
                  <a:schemeClr val="tx1"/>
                </a:solidFill>
                <a:latin typeface="Times New Roman" panose="02020603050405020304" pitchFamily="18" charset="0"/>
                <a:cs typeface="Times New Roman" panose="02020603050405020304" pitchFamily="18" charset="0"/>
              </a:rPr>
              <a:t>Độ đo t</a:t>
            </a:r>
            <a:r>
              <a:rPr lang="vi-VN" sz="4000">
                <a:solidFill>
                  <a:schemeClr val="tx1"/>
                </a:solidFill>
                <a:latin typeface="Times New Roman" panose="02020603050405020304" pitchFamily="18" charset="0"/>
                <a:cs typeface="Times New Roman" panose="02020603050405020304" pitchFamily="18" charset="0"/>
              </a:rPr>
              <a:t>ư</a:t>
            </a:r>
            <a:r>
              <a:rPr lang="en-US" sz="4000">
                <a:solidFill>
                  <a:schemeClr val="tx1"/>
                </a:solidFill>
                <a:latin typeface="Times New Roman" panose="02020603050405020304" pitchFamily="18" charset="0"/>
                <a:cs typeface="Times New Roman" panose="02020603050405020304" pitchFamily="18" charset="0"/>
              </a:rPr>
              <a:t>ơng đồng</a:t>
            </a:r>
          </a:p>
        </p:txBody>
      </p:sp>
      <p:sp>
        <p:nvSpPr>
          <p:cNvPr id="6" name="Rectangle 5">
            <a:extLst>
              <a:ext uri="{FF2B5EF4-FFF2-40B4-BE49-F238E27FC236}">
                <a16:creationId xmlns:a16="http://schemas.microsoft.com/office/drawing/2014/main" id="{9254F1D9-A89F-48E8-96EB-01CCE0F6CBA9}"/>
              </a:ext>
            </a:extLst>
          </p:cNvPr>
          <p:cNvSpPr/>
          <p:nvPr/>
        </p:nvSpPr>
        <p:spPr>
          <a:xfrm>
            <a:off x="1036320" y="1930690"/>
            <a:ext cx="10058400" cy="477054"/>
          </a:xfrm>
          <a:prstGeom prst="rect">
            <a:avLst/>
          </a:prstGeom>
          <a:noFill/>
        </p:spPr>
        <p:txBody>
          <a:bodyPr wrap="square" lIns="91440" tIns="45720" rIns="91440" bIns="45720">
            <a:spAutoFit/>
          </a:bodyPr>
          <a:lstStyle/>
          <a:p>
            <a:endParaRPr lang="en-US" sz="2500" b="0" cap="none" spc="0">
              <a:ln w="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A162F1B-0460-4E3F-9B57-F4A0F5F4877D}"/>
              </a:ext>
            </a:extLst>
          </p:cNvPr>
          <p:cNvSpPr/>
          <p:nvPr/>
        </p:nvSpPr>
        <p:spPr>
          <a:xfrm>
            <a:off x="1036320" y="1930690"/>
            <a:ext cx="10058400" cy="861774"/>
          </a:xfrm>
          <a:prstGeom prst="rect">
            <a:avLst/>
          </a:prstGeom>
          <a:noFill/>
        </p:spPr>
        <p:txBody>
          <a:bodyPr wrap="square" lIns="91440" tIns="45720" rIns="91440" bIns="45720">
            <a:spAutoFit/>
          </a:bodyPr>
          <a:lstStyle/>
          <a:p>
            <a:r>
              <a:rPr lang="en-US" sz="2500" b="0" cap="none" spc="0">
                <a:ln w="0"/>
                <a:solidFill>
                  <a:schemeClr val="tx1"/>
                </a:solidFill>
                <a:latin typeface="Times New Roman" panose="02020603050405020304" pitchFamily="18" charset="0"/>
                <a:cs typeface="Times New Roman" panose="02020603050405020304" pitchFamily="18" charset="0"/>
              </a:rPr>
              <a:t>Độ đo t</a:t>
            </a:r>
            <a:r>
              <a:rPr lang="vi-VN" sz="2500" b="0" cap="none" spc="0">
                <a:ln w="0"/>
                <a:solidFill>
                  <a:schemeClr val="tx1"/>
                </a:solidFill>
                <a:latin typeface="Times New Roman" panose="02020603050405020304" pitchFamily="18" charset="0"/>
                <a:cs typeface="Times New Roman" panose="02020603050405020304" pitchFamily="18" charset="0"/>
              </a:rPr>
              <a:t>ư</a:t>
            </a:r>
            <a:r>
              <a:rPr lang="en-US" sz="2500" b="0" cap="none" spc="0">
                <a:ln w="0"/>
                <a:solidFill>
                  <a:schemeClr val="tx1"/>
                </a:solidFill>
                <a:latin typeface="Times New Roman" panose="02020603050405020304" pitchFamily="18" charset="0"/>
                <a:cs typeface="Times New Roman" panose="02020603050405020304" pitchFamily="18" charset="0"/>
              </a:rPr>
              <a:t>ơng đồng là một chỉ số để đánh giá s</a:t>
            </a:r>
            <a:r>
              <a:rPr lang="en-US" sz="2500">
                <a:ln w="0"/>
                <a:latin typeface="Times New Roman" panose="02020603050405020304" pitchFamily="18" charset="0"/>
                <a:cs typeface="Times New Roman" panose="02020603050405020304" pitchFamily="18" charset="0"/>
              </a:rPr>
              <a:t>ự t</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ơng đồng giữa hai đối t</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ợng với nhau ở trong mạng thông tin không đồng nhất.</a:t>
            </a:r>
          </a:p>
        </p:txBody>
      </p:sp>
      <p:sp>
        <p:nvSpPr>
          <p:cNvPr id="8" name="Rectangle 7">
            <a:extLst>
              <a:ext uri="{FF2B5EF4-FFF2-40B4-BE49-F238E27FC236}">
                <a16:creationId xmlns:a16="http://schemas.microsoft.com/office/drawing/2014/main" id="{C2585281-3BA3-4043-A3B4-44FFB29CFA8C}"/>
              </a:ext>
            </a:extLst>
          </p:cNvPr>
          <p:cNvSpPr/>
          <p:nvPr/>
        </p:nvSpPr>
        <p:spPr>
          <a:xfrm>
            <a:off x="1036320" y="2879503"/>
            <a:ext cx="10058400" cy="477054"/>
          </a:xfrm>
          <a:prstGeom prst="rect">
            <a:avLst/>
          </a:prstGeom>
          <a:noFill/>
        </p:spPr>
        <p:txBody>
          <a:bodyPr wrap="square" lIns="91440" tIns="45720" rIns="91440" bIns="45720">
            <a:spAutoFit/>
          </a:bodyPr>
          <a:lstStyle/>
          <a:p>
            <a:endParaRPr lang="en-US" sz="2500">
              <a:ln w="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D10C07F-719E-4156-8E55-4CE867C1C334}"/>
              </a:ext>
            </a:extLst>
          </p:cNvPr>
          <p:cNvSpPr/>
          <p:nvPr/>
        </p:nvSpPr>
        <p:spPr>
          <a:xfrm>
            <a:off x="1036320" y="2879503"/>
            <a:ext cx="10058400" cy="861774"/>
          </a:xfrm>
          <a:prstGeom prst="rect">
            <a:avLst/>
          </a:prstGeom>
          <a:noFill/>
        </p:spPr>
        <p:txBody>
          <a:bodyPr wrap="square" lIns="91440" tIns="45720" rIns="91440" bIns="45720">
            <a:spAutoFit/>
          </a:bodyPr>
          <a:lstStyle/>
          <a:p>
            <a:r>
              <a:rPr lang="en-US" sz="2500" b="0" cap="none" spc="0">
                <a:ln w="0"/>
                <a:solidFill>
                  <a:schemeClr val="tx1"/>
                </a:solidFill>
                <a:latin typeface="Times New Roman" panose="02020603050405020304" pitchFamily="18" charset="0"/>
                <a:cs typeface="Times New Roman" panose="02020603050405020304" pitchFamily="18" charset="0"/>
              </a:rPr>
              <a:t>Chúng em s</a:t>
            </a:r>
            <a:r>
              <a:rPr lang="en-US" sz="2500">
                <a:ln w="0"/>
                <a:latin typeface="Times New Roman" panose="02020603050405020304" pitchFamily="18" charset="0"/>
                <a:cs typeface="Times New Roman" panose="02020603050405020304" pitchFamily="18" charset="0"/>
              </a:rPr>
              <a:t>ử dụng độ đo AvgSim để tính toán độ đo t</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ơng đồng giữa hai đối t</a:t>
            </a:r>
            <a:r>
              <a:rPr lang="vi-VN" sz="2500">
                <a:ln w="0"/>
                <a:latin typeface="Times New Roman" panose="02020603050405020304" pitchFamily="18" charset="0"/>
                <a:cs typeface="Times New Roman" panose="02020603050405020304" pitchFamily="18" charset="0"/>
              </a:rPr>
              <a:t>ư</a:t>
            </a:r>
            <a:r>
              <a:rPr lang="en-US" sz="2500">
                <a:ln w="0"/>
                <a:latin typeface="Times New Roman" panose="02020603050405020304" pitchFamily="18" charset="0"/>
                <a:cs typeface="Times New Roman" panose="02020603050405020304" pitchFamily="18" charset="0"/>
              </a:rPr>
              <a:t>ợng với nhau ở trong mạng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C108DD6-0CE7-46A2-9E9E-31C854EF2A55}"/>
                  </a:ext>
                </a:extLst>
              </p:cNvPr>
              <p:cNvSpPr/>
              <p:nvPr/>
            </p:nvSpPr>
            <p:spPr>
              <a:xfrm>
                <a:off x="1036320" y="4539377"/>
                <a:ext cx="6998647" cy="8125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𝐴𝑣𝑔𝑆𝑖𝑚</m:t>
                      </m:r>
                      <m:d>
                        <m:dPr>
                          <m:ctrlPr>
                            <a:rPr lang="en-US" sz="2500" i="1">
                              <a:latin typeface="Cambria Math" panose="02040503050406030204" pitchFamily="18" charset="0"/>
                            </a:rPr>
                          </m:ctrlPr>
                        </m:dPr>
                        <m:e>
                          <m:r>
                            <a:rPr lang="en-US" sz="2500" i="1">
                              <a:latin typeface="Cambria Math" panose="02040503050406030204" pitchFamily="18" charset="0"/>
                            </a:rPr>
                            <m:t>𝑠</m:t>
                          </m:r>
                          <m:r>
                            <a:rPr lang="en-US" sz="2500" i="0">
                              <a:latin typeface="Cambria Math" panose="02040503050406030204" pitchFamily="18" charset="0"/>
                            </a:rPr>
                            <m:t>,</m:t>
                          </m:r>
                          <m:r>
                            <a:rPr lang="en-US" sz="2500" i="1">
                              <a:latin typeface="Cambria Math" panose="02040503050406030204" pitchFamily="18" charset="0"/>
                            </a:rPr>
                            <m:t>𝑡</m:t>
                          </m:r>
                        </m:e>
                        <m:e>
                          <m:r>
                            <a:rPr lang="en-US" sz="2500" i="1">
                              <a:latin typeface="Cambria Math" panose="02040503050406030204" pitchFamily="18" charset="0"/>
                            </a:rPr>
                            <m:t>𝑃</m:t>
                          </m:r>
                        </m:e>
                      </m:d>
                      <m:r>
                        <a:rPr lang="en-US" sz="2500" i="0">
                          <a:latin typeface="Cambria Math" panose="02040503050406030204" pitchFamily="18" charset="0"/>
                        </a:rPr>
                        <m:t>=</m:t>
                      </m:r>
                      <m:f>
                        <m:fPr>
                          <m:ctrlPr>
                            <a:rPr lang="en-US" sz="2500" i="1">
                              <a:latin typeface="Cambria Math" panose="02040503050406030204" pitchFamily="18" charset="0"/>
                            </a:rPr>
                          </m:ctrlPr>
                        </m:fPr>
                        <m:num>
                          <m:r>
                            <a:rPr lang="en-US" sz="2500" i="0">
                              <a:latin typeface="Cambria Math" panose="02040503050406030204" pitchFamily="18" charset="0"/>
                            </a:rPr>
                            <m:t>1</m:t>
                          </m:r>
                        </m:num>
                        <m:den>
                          <m:r>
                            <a:rPr lang="en-US" sz="2500" i="0">
                              <a:latin typeface="Cambria Math" panose="02040503050406030204" pitchFamily="18" charset="0"/>
                            </a:rPr>
                            <m:t>2</m:t>
                          </m:r>
                        </m:den>
                      </m:f>
                      <m:d>
                        <m:dPr>
                          <m:ctrlPr>
                            <a:rPr lang="en-US" sz="2500" i="1">
                              <a:latin typeface="Cambria Math" panose="02040503050406030204" pitchFamily="18" charset="0"/>
                            </a:rPr>
                          </m:ctrlPr>
                        </m:dPr>
                        <m:e>
                          <m:r>
                            <a:rPr lang="en-US" sz="2500" i="1">
                              <a:latin typeface="Cambria Math" panose="02040503050406030204" pitchFamily="18" charset="0"/>
                            </a:rPr>
                            <m:t>𝑅𝑊</m:t>
                          </m:r>
                          <m:d>
                            <m:dPr>
                              <m:ctrlPr>
                                <a:rPr lang="en-US" sz="2500" i="1">
                                  <a:latin typeface="Cambria Math" panose="02040503050406030204" pitchFamily="18" charset="0"/>
                                </a:rPr>
                              </m:ctrlPr>
                            </m:dPr>
                            <m:e>
                              <m:r>
                                <a:rPr lang="en-US" sz="2500" i="1">
                                  <a:latin typeface="Cambria Math" panose="02040503050406030204" pitchFamily="18" charset="0"/>
                                </a:rPr>
                                <m:t>𝑠</m:t>
                              </m:r>
                              <m:r>
                                <a:rPr lang="en-US" sz="2500" i="0">
                                  <a:latin typeface="Cambria Math" panose="02040503050406030204" pitchFamily="18" charset="0"/>
                                </a:rPr>
                                <m:t>,</m:t>
                              </m:r>
                              <m:r>
                                <a:rPr lang="en-US" sz="2500" i="1">
                                  <a:latin typeface="Cambria Math" panose="02040503050406030204" pitchFamily="18" charset="0"/>
                                </a:rPr>
                                <m:t>𝑡</m:t>
                              </m:r>
                            </m:e>
                            <m:e>
                              <m:r>
                                <a:rPr lang="en-US" sz="2500" i="1">
                                  <a:latin typeface="Cambria Math" panose="02040503050406030204" pitchFamily="18" charset="0"/>
                                </a:rPr>
                                <m:t>𝑃</m:t>
                              </m:r>
                            </m:e>
                          </m:d>
                          <m:r>
                            <a:rPr lang="en-US" sz="2500" i="0">
                              <a:latin typeface="Cambria Math" panose="02040503050406030204" pitchFamily="18" charset="0"/>
                            </a:rPr>
                            <m:t>+</m:t>
                          </m:r>
                          <m:r>
                            <a:rPr lang="en-US" sz="2500" i="1">
                              <a:latin typeface="Cambria Math" panose="02040503050406030204" pitchFamily="18" charset="0"/>
                            </a:rPr>
                            <m:t>𝑅𝑊</m:t>
                          </m:r>
                          <m:d>
                            <m:dPr>
                              <m:ctrlPr>
                                <a:rPr lang="en-US" sz="2500" i="1">
                                  <a:latin typeface="Cambria Math" panose="02040503050406030204" pitchFamily="18" charset="0"/>
                                </a:rPr>
                              </m:ctrlPr>
                            </m:dPr>
                            <m:e>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𝑠</m:t>
                              </m:r>
                            </m:e>
                            <m:e>
                              <m:sSup>
                                <m:sSupPr>
                                  <m:ctrlPr>
                                    <a:rPr lang="en-US" sz="2500" i="1">
                                      <a:latin typeface="Cambria Math" panose="02040503050406030204" pitchFamily="18" charset="0"/>
                                    </a:rPr>
                                  </m:ctrlPr>
                                </m:sSupPr>
                                <m:e>
                                  <m:r>
                                    <a:rPr lang="en-US" sz="2500" i="1">
                                      <a:latin typeface="Cambria Math" panose="02040503050406030204" pitchFamily="18" charset="0"/>
                                    </a:rPr>
                                    <m:t>𝑃</m:t>
                                  </m:r>
                                </m:e>
                                <m:sup>
                                  <m:r>
                                    <a:rPr lang="en-US" sz="2500" i="0">
                                      <a:latin typeface="Cambria Math" panose="02040503050406030204" pitchFamily="18" charset="0"/>
                                    </a:rPr>
                                    <m:t>−1</m:t>
                                  </m:r>
                                </m:sup>
                              </m:sSup>
                            </m:e>
                          </m:d>
                        </m:e>
                      </m:d>
                    </m:oMath>
                  </m:oMathPara>
                </a14:m>
                <a:endParaRPr lang="en-US" sz="2500"/>
              </a:p>
            </p:txBody>
          </p:sp>
        </mc:Choice>
        <mc:Fallback xmlns="">
          <p:sp>
            <p:nvSpPr>
              <p:cNvPr id="2" name="Rectangle 1">
                <a:extLst>
                  <a:ext uri="{FF2B5EF4-FFF2-40B4-BE49-F238E27FC236}">
                    <a16:creationId xmlns:a16="http://schemas.microsoft.com/office/drawing/2014/main" id="{8C108DD6-0CE7-46A2-9E9E-31C854EF2A55}"/>
                  </a:ext>
                </a:extLst>
              </p:cNvPr>
              <p:cNvSpPr>
                <a:spLocks noRot="1" noChangeAspect="1" noMove="1" noResize="1" noEditPoints="1" noAdjustHandles="1" noChangeArrowheads="1" noChangeShapeType="1" noTextEdit="1"/>
              </p:cNvSpPr>
              <p:nvPr/>
            </p:nvSpPr>
            <p:spPr>
              <a:xfrm>
                <a:off x="1036320" y="4539377"/>
                <a:ext cx="6998647" cy="81259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016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TotalTime>
  <Words>1553</Words>
  <Application>Microsoft Office PowerPoint</Application>
  <PresentationFormat>Widescreen</PresentationFormat>
  <Paragraphs>111</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Retrospect</vt:lpstr>
      <vt:lpstr>PowerPoint Presentation</vt:lpstr>
      <vt:lpstr>Cấu trúc trình bày</vt:lpstr>
      <vt:lpstr>1. Đặt vấn đề</vt:lpstr>
      <vt:lpstr>2. Lý thuyết về phần mềm độc hại andoid</vt:lpstr>
      <vt:lpstr>Phương pháp phân tích mã độc</vt:lpstr>
      <vt:lpstr>3. Lý thuyết mạng thông tin không đồng nhất</vt:lpstr>
      <vt:lpstr>Mạng thông tin không đồng nhất</vt:lpstr>
      <vt:lpstr>Siêu đường đi</vt:lpstr>
      <vt:lpstr>Độ đo tương đồng</vt:lpstr>
      <vt:lpstr>4. Xây dựng hệ thống</vt:lpstr>
      <vt:lpstr>4.1. Xây dựng mô hình học máy</vt:lpstr>
      <vt:lpstr>Thu thập dữ liệu</vt:lpstr>
      <vt:lpstr>Dịch ngược và trích xuất thông tin</vt:lpstr>
      <vt:lpstr>Xây dựng ma trận mối quan hệ</vt:lpstr>
      <vt:lpstr>Xây dựng ma trận độ đo tương đồng</vt:lpstr>
      <vt:lpstr>Trích xuất đặc trưng</vt:lpstr>
      <vt:lpstr>Trích xuất đặc trưng</vt:lpstr>
      <vt:lpstr>Ma trận vector đặc trưng</vt:lpstr>
      <vt:lpstr>Đánh giá mô hình học máy</vt:lpstr>
      <vt:lpstr>Phát triển hệ thống</vt:lpstr>
      <vt:lpstr>Phát triển hệ thống</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hùng</dc:creator>
  <cp:lastModifiedBy>trần hùng</cp:lastModifiedBy>
  <cp:revision>241</cp:revision>
  <dcterms:created xsi:type="dcterms:W3CDTF">2022-02-09T13:17:32Z</dcterms:created>
  <dcterms:modified xsi:type="dcterms:W3CDTF">2022-03-12T00:25:46Z</dcterms:modified>
</cp:coreProperties>
</file>