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9" r:id="rId3"/>
    <p:sldId id="257" r:id="rId4"/>
    <p:sldId id="258"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56725-D351-473A-9739-DC74FF4A96E0}" type="datetimeFigureOut">
              <a:rPr lang="en-US" smtClean="0"/>
              <a:t>16/2/2022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1DC27-1B77-475F-905A-14EDEACA9FAC}" type="slidenum">
              <a:rPr lang="en-US" smtClean="0"/>
              <a:t>‹#›</a:t>
            </a:fld>
            <a:endParaRPr lang="en-US"/>
          </a:p>
        </p:txBody>
      </p:sp>
    </p:spTree>
    <p:extLst>
      <p:ext uri="{BB962C8B-B14F-4D97-AF65-F5344CB8AC3E}">
        <p14:creationId xmlns:p14="http://schemas.microsoft.com/office/powerpoint/2010/main" val="14429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Thứ nhất là bảo vệ ng</a:t>
            </a:r>
            <a:r>
              <a:rPr lang="vi-VN"/>
              <a:t>ư</a:t>
            </a:r>
            <a:r>
              <a:rPr lang="en-US"/>
              <a:t>ời dùng khỏi các ứng dụng độc hại</a:t>
            </a:r>
          </a:p>
          <a:p>
            <a:r>
              <a:rPr lang="en-US"/>
              <a:t>Thứ hai là để phân loại các ứng dụng độc hại, tạo lên một bộ dữ liệu đã đ</a:t>
            </a:r>
            <a:r>
              <a:rPr lang="vi-VN"/>
              <a:t>ư</a:t>
            </a:r>
            <a:r>
              <a:rPr lang="en-US"/>
              <a:t>ợc phân loại phục vụ nghiên cứu</a:t>
            </a:r>
          </a:p>
          <a:p>
            <a:endParaRPr lang="en-US"/>
          </a:p>
        </p:txBody>
      </p:sp>
      <p:sp>
        <p:nvSpPr>
          <p:cNvPr id="4" name="Slide Number Placeholder 3"/>
          <p:cNvSpPr>
            <a:spLocks noGrp="1"/>
          </p:cNvSpPr>
          <p:nvPr>
            <p:ph type="sldNum" sz="quarter" idx="5"/>
          </p:nvPr>
        </p:nvSpPr>
        <p:spPr/>
        <p:txBody>
          <a:bodyPr/>
          <a:lstStyle/>
          <a:p>
            <a:fld id="{8D41DC27-1B77-475F-905A-14EDEACA9FAC}" type="slidenum">
              <a:rPr lang="en-US" smtClean="0"/>
              <a:t>3</a:t>
            </a:fld>
            <a:endParaRPr lang="en-US"/>
          </a:p>
        </p:txBody>
      </p:sp>
    </p:spTree>
    <p:extLst>
      <p:ext uri="{BB962C8B-B14F-4D97-AF65-F5344CB8AC3E}">
        <p14:creationId xmlns:p14="http://schemas.microsoft.com/office/powerpoint/2010/main" val="2844575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Và hệ thống bọn em xây dựng sẽ đi phân loại 5 họ ứng dụng bao gồm benign(ứng dụng lành tính) và 4 họ ứng dụng độc hại là adware, riskware, banking, smsmalware</a:t>
            </a:r>
          </a:p>
        </p:txBody>
      </p:sp>
      <p:sp>
        <p:nvSpPr>
          <p:cNvPr id="4" name="Slide Number Placeholder 3"/>
          <p:cNvSpPr>
            <a:spLocks noGrp="1"/>
          </p:cNvSpPr>
          <p:nvPr>
            <p:ph type="sldNum" sz="quarter" idx="5"/>
          </p:nvPr>
        </p:nvSpPr>
        <p:spPr/>
        <p:txBody>
          <a:bodyPr/>
          <a:lstStyle/>
          <a:p>
            <a:fld id="{8D41DC27-1B77-475F-905A-14EDEACA9FAC}" type="slidenum">
              <a:rPr lang="en-US" smtClean="0"/>
              <a:t>4</a:t>
            </a:fld>
            <a:endParaRPr lang="en-US"/>
          </a:p>
        </p:txBody>
      </p:sp>
    </p:spTree>
    <p:extLst>
      <p:ext uri="{BB962C8B-B14F-4D97-AF65-F5344CB8AC3E}">
        <p14:creationId xmlns:p14="http://schemas.microsoft.com/office/powerpoint/2010/main" val="66049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41DC27-1B77-475F-905A-14EDEACA9FAC}" type="slidenum">
              <a:rPr lang="en-US" smtClean="0"/>
              <a:t>13</a:t>
            </a:fld>
            <a:endParaRPr lang="en-US"/>
          </a:p>
        </p:txBody>
      </p:sp>
    </p:spTree>
    <p:extLst>
      <p:ext uri="{BB962C8B-B14F-4D97-AF65-F5344CB8AC3E}">
        <p14:creationId xmlns:p14="http://schemas.microsoft.com/office/powerpoint/2010/main" val="348131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A1F03F-464C-4B15-A8A1-EC748B66496D}" type="datetimeFigureOut">
              <a:rPr lang="en-US" smtClean="0"/>
              <a:t>16/2/2022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28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1F03F-464C-4B15-A8A1-EC748B66496D}" type="datetimeFigureOut">
              <a:rPr lang="en-US" smtClean="0"/>
              <a:t>16/2/2022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89223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1F03F-464C-4B15-A8A1-EC748B66496D}" type="datetimeFigureOut">
              <a:rPr lang="en-US" smtClean="0"/>
              <a:t>16/2/2022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404247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1F03F-464C-4B15-A8A1-EC748B66496D}" type="datetimeFigureOut">
              <a:rPr lang="en-US" smtClean="0"/>
              <a:t>16/2/2022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38389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A1F03F-464C-4B15-A8A1-EC748B66496D}" type="datetimeFigureOut">
              <a:rPr lang="en-US" smtClean="0"/>
              <a:t>16/2/2022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50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1F03F-464C-4B15-A8A1-EC748B66496D}" type="datetimeFigureOut">
              <a:rPr lang="en-US" smtClean="0"/>
              <a:t>16/2/2022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104950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1F03F-464C-4B15-A8A1-EC748B66496D}" type="datetimeFigureOut">
              <a:rPr lang="en-US" smtClean="0"/>
              <a:t>16/2/2022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114728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1F03F-464C-4B15-A8A1-EC748B66496D}" type="datetimeFigureOut">
              <a:rPr lang="en-US" smtClean="0"/>
              <a:t>16/2/2022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229022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A1F03F-464C-4B15-A8A1-EC748B66496D}" type="datetimeFigureOut">
              <a:rPr lang="en-US" smtClean="0"/>
              <a:t>16/2/2022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31412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7A1F03F-464C-4B15-A8A1-EC748B66496D}" type="datetimeFigureOut">
              <a:rPr lang="en-US" smtClean="0"/>
              <a:t>16/2/2022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DC77E5-C2CC-4629-97BD-06BECA56F6E7}" type="slidenum">
              <a:rPr lang="en-US" smtClean="0"/>
              <a:t>‹#›</a:t>
            </a:fld>
            <a:endParaRPr lang="en-US"/>
          </a:p>
        </p:txBody>
      </p:sp>
    </p:spTree>
    <p:extLst>
      <p:ext uri="{BB962C8B-B14F-4D97-AF65-F5344CB8AC3E}">
        <p14:creationId xmlns:p14="http://schemas.microsoft.com/office/powerpoint/2010/main" val="266068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7A1F03F-464C-4B15-A8A1-EC748B66496D}" type="datetimeFigureOut">
              <a:rPr lang="en-US" smtClean="0"/>
              <a:t>16/2/2022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29216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A1F03F-464C-4B15-A8A1-EC748B66496D}" type="datetimeFigureOut">
              <a:rPr lang="en-US" smtClean="0"/>
              <a:t>16/2/2022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DC77E5-C2CC-4629-97BD-06BECA56F6E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079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A8CC21-717B-47C6-8CB8-97FED0FC256D}"/>
              </a:ext>
            </a:extLst>
          </p:cNvPr>
          <p:cNvSpPr/>
          <p:nvPr/>
        </p:nvSpPr>
        <p:spPr>
          <a:xfrm>
            <a:off x="1019516" y="578698"/>
            <a:ext cx="9256060" cy="1015663"/>
          </a:xfrm>
          <a:prstGeom prst="rect">
            <a:avLst/>
          </a:prstGeom>
          <a:noFill/>
        </p:spPr>
        <p:txBody>
          <a:bodyPr wrap="none" lIns="91440" tIns="45720" rIns="91440" bIns="45720">
            <a:spAutoFit/>
          </a:bodyPr>
          <a:lstStyle/>
          <a:p>
            <a:r>
              <a:rPr lang="en-US" sz="6000" b="0" cap="none" spc="0">
                <a:ln w="0"/>
                <a:solidFill>
                  <a:schemeClr val="tx1"/>
                </a:solidFill>
                <a:latin typeface="Times New Roman" panose="02020603050405020304" pitchFamily="18" charset="0"/>
                <a:cs typeface="Times New Roman" panose="02020603050405020304" pitchFamily="18" charset="0"/>
              </a:rPr>
              <a:t>Th</a:t>
            </a:r>
            <a:r>
              <a:rPr lang="en-US" sz="6000">
                <a:ln w="0"/>
                <a:latin typeface="Times New Roman" panose="02020603050405020304" pitchFamily="18" charset="0"/>
                <a:cs typeface="Times New Roman" panose="02020603050405020304" pitchFamily="18" charset="0"/>
              </a:rPr>
              <a:t>ực tập c</a:t>
            </a:r>
            <a:r>
              <a:rPr lang="vi-VN" sz="6000">
                <a:ln w="0"/>
                <a:latin typeface="Times New Roman" panose="02020603050405020304" pitchFamily="18" charset="0"/>
                <a:cs typeface="Times New Roman" panose="02020603050405020304" pitchFamily="18" charset="0"/>
              </a:rPr>
              <a:t>ơ</a:t>
            </a:r>
            <a:r>
              <a:rPr lang="en-US" sz="6000">
                <a:ln w="0"/>
                <a:latin typeface="Times New Roman" panose="02020603050405020304" pitchFamily="18" charset="0"/>
                <a:cs typeface="Times New Roman" panose="02020603050405020304" pitchFamily="18" charset="0"/>
              </a:rPr>
              <a:t> sở chuyên ngành</a:t>
            </a:r>
            <a:endParaRPr lang="en-US" sz="6000" b="0" cap="none" spc="0">
              <a:ln w="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6F305B3-DA6B-408E-8EF7-2B540E8C9260}"/>
              </a:ext>
            </a:extLst>
          </p:cNvPr>
          <p:cNvSpPr/>
          <p:nvPr/>
        </p:nvSpPr>
        <p:spPr>
          <a:xfrm>
            <a:off x="1019516" y="1833424"/>
            <a:ext cx="6608576" cy="1323439"/>
          </a:xfrm>
          <a:prstGeom prst="rect">
            <a:avLst/>
          </a:prstGeom>
          <a:noFill/>
        </p:spPr>
        <p:txBody>
          <a:bodyPr wrap="square" lIns="91440" tIns="45720" rIns="91440" bIns="45720">
            <a:spAutoFit/>
          </a:bodyPr>
          <a:lstStyle/>
          <a:p>
            <a:pPr algn="ctr"/>
            <a:r>
              <a:rPr lang="en-US" sz="4000" i="1" cap="none" spc="0">
                <a:ln w="0"/>
                <a:solidFill>
                  <a:schemeClr val="tx1"/>
                </a:solidFill>
                <a:latin typeface="Times New Roman" panose="02020603050405020304" pitchFamily="18" charset="0"/>
                <a:cs typeface="Times New Roman" panose="02020603050405020304" pitchFamily="18" charset="0"/>
              </a:rPr>
              <a:t>Xây d</a:t>
            </a:r>
            <a:r>
              <a:rPr lang="en-US" sz="4000" i="1">
                <a:ln w="0"/>
                <a:latin typeface="Times New Roman" panose="02020603050405020304" pitchFamily="18" charset="0"/>
                <a:cs typeface="Times New Roman" panose="02020603050405020304" pitchFamily="18" charset="0"/>
              </a:rPr>
              <a:t>ựng ứng dụng phát hiện phần mềm độc hại andoird</a:t>
            </a:r>
            <a:endParaRPr lang="en-US" sz="4000" i="1" cap="none" spc="0">
              <a:ln w="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AF15FEF-4D4B-419B-93F9-34276E80553B}"/>
              </a:ext>
            </a:extLst>
          </p:cNvPr>
          <p:cNvSpPr/>
          <p:nvPr/>
        </p:nvSpPr>
        <p:spPr>
          <a:xfrm>
            <a:off x="1019516" y="3657601"/>
            <a:ext cx="7494103" cy="523220"/>
          </a:xfrm>
          <a:prstGeom prst="rect">
            <a:avLst/>
          </a:prstGeom>
          <a:noFill/>
        </p:spPr>
        <p:txBody>
          <a:bodyPr wrap="none" lIns="91440" tIns="45720" rIns="91440" bIns="45720">
            <a:spAutoFit/>
          </a:bodyPr>
          <a:lstStyle/>
          <a:p>
            <a:r>
              <a:rPr lang="en-US" sz="2800" b="0" cap="none" spc="0">
                <a:ln w="0"/>
                <a:solidFill>
                  <a:schemeClr val="tx1"/>
                </a:solidFill>
                <a:latin typeface="Times New Roman" panose="02020603050405020304" pitchFamily="18" charset="0"/>
                <a:cs typeface="Times New Roman" panose="02020603050405020304" pitchFamily="18" charset="0"/>
              </a:rPr>
              <a:t>Giảng viên h</a:t>
            </a:r>
            <a:r>
              <a:rPr lang="vi-VN" sz="2800" b="0" cap="none" spc="0">
                <a:ln w="0"/>
                <a:solidFill>
                  <a:schemeClr val="tx1"/>
                </a:solidFill>
                <a:latin typeface="Times New Roman" panose="02020603050405020304" pitchFamily="18" charset="0"/>
                <a:cs typeface="Times New Roman" panose="02020603050405020304" pitchFamily="18" charset="0"/>
              </a:rPr>
              <a:t>ư</a:t>
            </a:r>
            <a:r>
              <a:rPr lang="en-US" sz="2800">
                <a:ln w="0"/>
                <a:latin typeface="Times New Roman" panose="02020603050405020304" pitchFamily="18" charset="0"/>
                <a:cs typeface="Times New Roman" panose="02020603050405020304" pitchFamily="18" charset="0"/>
              </a:rPr>
              <a:t>ớng dẫn: </a:t>
            </a:r>
            <a:r>
              <a:rPr lang="en-US" sz="2800" b="1">
                <a:ln w="0"/>
                <a:latin typeface="Times New Roman" panose="02020603050405020304" pitchFamily="18" charset="0"/>
                <a:cs typeface="Times New Roman" panose="02020603050405020304" pitchFamily="18" charset="0"/>
              </a:rPr>
              <a:t>Ths. Thái Thị Thanh Vân</a:t>
            </a:r>
            <a:endParaRPr lang="en-US" sz="2800" b="1" cap="none" spc="0">
              <a:ln w="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BB63C70-6CDD-434B-BA89-864BF6199B40}"/>
              </a:ext>
            </a:extLst>
          </p:cNvPr>
          <p:cNvSpPr/>
          <p:nvPr/>
        </p:nvSpPr>
        <p:spPr>
          <a:xfrm>
            <a:off x="1019515" y="4419949"/>
            <a:ext cx="3167855" cy="523220"/>
          </a:xfrm>
          <a:prstGeom prst="rect">
            <a:avLst/>
          </a:prstGeom>
          <a:noFill/>
        </p:spPr>
        <p:txBody>
          <a:bodyPr wrap="none" lIns="91440" tIns="45720" rIns="91440" bIns="45720">
            <a:spAutoFit/>
          </a:bodyPr>
          <a:lstStyle/>
          <a:p>
            <a:r>
              <a:rPr lang="en-US" sz="2800" b="0" cap="none" spc="0">
                <a:ln w="0"/>
                <a:solidFill>
                  <a:schemeClr val="tx1"/>
                </a:solidFill>
                <a:latin typeface="Times New Roman" panose="02020603050405020304" pitchFamily="18" charset="0"/>
                <a:cs typeface="Times New Roman" panose="02020603050405020304" pitchFamily="18" charset="0"/>
              </a:rPr>
              <a:t>Sinh viên th</a:t>
            </a:r>
            <a:r>
              <a:rPr lang="en-US" sz="2800">
                <a:ln w="0"/>
                <a:latin typeface="Times New Roman" panose="02020603050405020304" pitchFamily="18" charset="0"/>
                <a:cs typeface="Times New Roman" panose="02020603050405020304" pitchFamily="18" charset="0"/>
              </a:rPr>
              <a:t>ực hiện:</a:t>
            </a:r>
            <a:endParaRPr lang="en-US" sz="2800" b="1" cap="none" spc="0">
              <a:ln w="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C35B3A1-4A7B-4D2B-BE3C-1B3ED255D500}"/>
              </a:ext>
            </a:extLst>
          </p:cNvPr>
          <p:cNvSpPr/>
          <p:nvPr/>
        </p:nvSpPr>
        <p:spPr>
          <a:xfrm>
            <a:off x="4063618" y="4419949"/>
            <a:ext cx="4883260" cy="1384995"/>
          </a:xfrm>
          <a:prstGeom prst="rect">
            <a:avLst/>
          </a:prstGeom>
          <a:noFill/>
        </p:spPr>
        <p:txBody>
          <a:bodyPr wrap="none" lIns="91440" tIns="45720" rIns="91440" bIns="45720">
            <a:spAutoFit/>
          </a:bodyPr>
          <a:lstStyle/>
          <a:p>
            <a:r>
              <a:rPr lang="en-US" sz="2800" cap="none" spc="0">
                <a:ln w="0"/>
                <a:solidFill>
                  <a:schemeClr val="tx1"/>
                </a:solidFill>
                <a:latin typeface="Times New Roman" panose="02020603050405020304" pitchFamily="18" charset="0"/>
                <a:cs typeface="Times New Roman" panose="02020603050405020304" pitchFamily="18" charset="0"/>
              </a:rPr>
              <a:t>Trần Gia L</a:t>
            </a:r>
            <a:r>
              <a:rPr lang="vi-VN" sz="2800" cap="none" spc="0">
                <a:ln w="0"/>
                <a:solidFill>
                  <a:schemeClr val="tx1"/>
                </a:solidFill>
                <a:latin typeface="Times New Roman" panose="02020603050405020304" pitchFamily="18" charset="0"/>
                <a:cs typeface="Times New Roman" panose="02020603050405020304" pitchFamily="18" charset="0"/>
              </a:rPr>
              <a:t>ư</a:t>
            </a:r>
            <a:r>
              <a:rPr lang="en-US" sz="2800" cap="none" spc="0">
                <a:ln w="0"/>
                <a:solidFill>
                  <a:schemeClr val="tx1"/>
                </a:solidFill>
                <a:latin typeface="Times New Roman" panose="02020603050405020304" pitchFamily="18" charset="0"/>
                <a:cs typeface="Times New Roman" panose="02020603050405020304" pitchFamily="18" charset="0"/>
              </a:rPr>
              <a:t>ơng – CT030433</a:t>
            </a:r>
          </a:p>
          <a:p>
            <a:r>
              <a:rPr lang="en-US" sz="2800">
                <a:ln w="0"/>
                <a:latin typeface="Times New Roman" panose="02020603050405020304" pitchFamily="18" charset="0"/>
                <a:cs typeface="Times New Roman" panose="02020603050405020304" pitchFamily="18" charset="0"/>
              </a:rPr>
              <a:t>Tr</a:t>
            </a:r>
            <a:r>
              <a:rPr lang="vi-VN" sz="2800">
                <a:ln w="0"/>
                <a:latin typeface="Times New Roman" panose="02020603050405020304" pitchFamily="18" charset="0"/>
                <a:cs typeface="Times New Roman" panose="02020603050405020304" pitchFamily="18" charset="0"/>
              </a:rPr>
              <a:t>ư</a:t>
            </a:r>
            <a:r>
              <a:rPr lang="en-US" sz="2800">
                <a:ln w="0"/>
                <a:latin typeface="Times New Roman" panose="02020603050405020304" pitchFamily="18" charset="0"/>
                <a:cs typeface="Times New Roman" panose="02020603050405020304" pitchFamily="18" charset="0"/>
              </a:rPr>
              <a:t>ơng Quốc Quân – CT030440</a:t>
            </a:r>
          </a:p>
          <a:p>
            <a:r>
              <a:rPr lang="en-US" sz="2800">
                <a:ln w="0"/>
                <a:latin typeface="Times New Roman" panose="02020603050405020304" pitchFamily="18" charset="0"/>
                <a:cs typeface="Times New Roman" panose="02020603050405020304" pitchFamily="18" charset="0"/>
              </a:rPr>
              <a:t>Vũ Thị Thanh Vân – CT030358</a:t>
            </a:r>
            <a:endParaRPr lang="en-US" sz="2800" cap="none" spc="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061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Dịch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và trích xuất thông tin</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pPr lvl="1"/>
            <a:r>
              <a:rPr lang="en-US" sz="3000">
                <a:latin typeface="Times New Roman" panose="02020603050405020304" pitchFamily="18" charset="0"/>
                <a:cs typeface="Times New Roman" panose="02020603050405020304" pitchFamily="18" charset="0"/>
              </a:rPr>
              <a:t>Chúng em sử dụng một phần mềm bên thứ 3 là apktool để tiến hành dịch ng</a:t>
            </a:r>
            <a:r>
              <a:rPr lang="vi-VN" sz="3000">
                <a:latin typeface="Times New Roman" panose="02020603050405020304" pitchFamily="18" charset="0"/>
                <a:cs typeface="Times New Roman" panose="02020603050405020304" pitchFamily="18" charset="0"/>
              </a:rPr>
              <a:t>ư</a:t>
            </a:r>
            <a:r>
              <a:rPr lang="en-US" sz="3000">
                <a:latin typeface="Times New Roman" panose="02020603050405020304" pitchFamily="18" charset="0"/>
                <a:cs typeface="Times New Roman" panose="02020603050405020304" pitchFamily="18" charset="0"/>
              </a:rPr>
              <a:t>ợc.</a:t>
            </a:r>
          </a:p>
          <a:p>
            <a:pPr lvl="1"/>
            <a:r>
              <a:rPr lang="en-US" sz="3000">
                <a:latin typeface="Times New Roman" panose="02020603050405020304" pitchFamily="18" charset="0"/>
                <a:cs typeface="Times New Roman" panose="02020603050405020304" pitchFamily="18" charset="0"/>
              </a:rPr>
              <a:t>Sau đó chúng em tiến hành đọc từng file và trích xuất thông tin các API mà ứng dụng sử dụng</a:t>
            </a:r>
          </a:p>
          <a:p>
            <a:pPr lvl="1"/>
            <a:r>
              <a:rPr lang="en-US" sz="3000">
                <a:latin typeface="Times New Roman" panose="02020603050405020304" pitchFamily="18" charset="0"/>
                <a:cs typeface="Times New Roman" panose="02020603050405020304" pitchFamily="18" charset="0"/>
              </a:rPr>
              <a:t>Từ thông tin trích xuất đ</a:t>
            </a:r>
            <a:r>
              <a:rPr lang="vi-VN" sz="3000">
                <a:latin typeface="Times New Roman" panose="02020603050405020304" pitchFamily="18" charset="0"/>
                <a:cs typeface="Times New Roman" panose="02020603050405020304" pitchFamily="18" charset="0"/>
              </a:rPr>
              <a:t>ư</a:t>
            </a:r>
            <a:r>
              <a:rPr lang="en-US" sz="3000">
                <a:latin typeface="Times New Roman" panose="02020603050405020304" pitchFamily="18" charset="0"/>
                <a:cs typeface="Times New Roman" panose="02020603050405020304" pitchFamily="18" charset="0"/>
              </a:rPr>
              <a:t>ợc, chúng em xây dựng các ma trận thể hiện mối quan hệ giữa các APP và API.</a:t>
            </a:r>
          </a:p>
        </p:txBody>
      </p:sp>
    </p:spTree>
    <p:extLst>
      <p:ext uri="{BB962C8B-B14F-4D97-AF65-F5344CB8AC3E}">
        <p14:creationId xmlns:p14="http://schemas.microsoft.com/office/powerpoint/2010/main" val="167382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Xây dựng ma trận độ đo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đồng</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a:xfrm>
            <a:off x="1097280" y="1845734"/>
            <a:ext cx="10058400" cy="1583266"/>
          </a:xfrm>
        </p:spPr>
        <p:txBody>
          <a:bodyPr>
            <a:normAutofit fontScale="92500"/>
          </a:bodyPr>
          <a:lstStyle/>
          <a:p>
            <a:pPr algn="just"/>
            <a:r>
              <a:rPr lang="en-US" sz="3200">
                <a:solidFill>
                  <a:schemeClr val="accent6">
                    <a:lumMod val="50000"/>
                  </a:schemeClr>
                </a:solidFill>
                <a:latin typeface="Times New Roman" panose="02020603050405020304" pitchFamily="18" charset="0"/>
                <a:cs typeface="Times New Roman" panose="02020603050405020304" pitchFamily="18" charset="0"/>
              </a:rPr>
              <a:t>Dựa vào kết quả nghiên cứu của </a:t>
            </a:r>
            <a:r>
              <a:rPr lang="en-US" sz="3200">
                <a:latin typeface="Times New Roman" panose="02020603050405020304" pitchFamily="18" charset="0"/>
                <a:cs typeface="Times New Roman" panose="02020603050405020304" pitchFamily="18" charset="0"/>
              </a:rPr>
              <a:t>Thanh Van Thai </a:t>
            </a:r>
            <a:r>
              <a:rPr lang="en-US" sz="3200">
                <a:solidFill>
                  <a:schemeClr val="accent6">
                    <a:lumMod val="50000"/>
                  </a:schemeClr>
                </a:solidFill>
                <a:latin typeface="Times New Roman" panose="02020603050405020304" pitchFamily="18" charset="0"/>
                <a:cs typeface="Times New Roman" panose="02020603050405020304" pitchFamily="18" charset="0"/>
              </a:rPr>
              <a:t>và cộng sự [2], bọn em đi bọn em xây dựng các ma trận độ đo t</a:t>
            </a:r>
            <a:r>
              <a:rPr lang="vi-VN" sz="3200">
                <a:solidFill>
                  <a:schemeClr val="accent6">
                    <a:lumMod val="50000"/>
                  </a:schemeClr>
                </a:solidFill>
                <a:latin typeface="Times New Roman" panose="02020603050405020304" pitchFamily="18" charset="0"/>
                <a:cs typeface="Times New Roman" panose="02020603050405020304" pitchFamily="18" charset="0"/>
              </a:rPr>
              <a:t>ư</a:t>
            </a:r>
            <a:r>
              <a:rPr lang="en-US" sz="3200">
                <a:solidFill>
                  <a:schemeClr val="accent6">
                    <a:lumMod val="50000"/>
                  </a:schemeClr>
                </a:solidFill>
                <a:latin typeface="Times New Roman" panose="02020603050405020304" pitchFamily="18" charset="0"/>
                <a:cs typeface="Times New Roman" panose="02020603050405020304" pitchFamily="18" charset="0"/>
              </a:rPr>
              <a:t>ơng đồng dựa trên 16 siêu đ</a:t>
            </a:r>
            <a:r>
              <a:rPr lang="vi-VN" sz="3200">
                <a:solidFill>
                  <a:schemeClr val="accent6">
                    <a:lumMod val="50000"/>
                  </a:schemeClr>
                </a:solidFill>
                <a:latin typeface="Times New Roman" panose="02020603050405020304" pitchFamily="18" charset="0"/>
                <a:cs typeface="Times New Roman" panose="02020603050405020304" pitchFamily="18" charset="0"/>
              </a:rPr>
              <a:t>ư</a:t>
            </a:r>
            <a:r>
              <a:rPr lang="en-US" sz="3200">
                <a:solidFill>
                  <a:schemeClr val="accent6">
                    <a:lumMod val="50000"/>
                  </a:schemeClr>
                </a:solidFill>
                <a:latin typeface="Times New Roman" panose="02020603050405020304" pitchFamily="18" charset="0"/>
                <a:cs typeface="Times New Roman" panose="02020603050405020304" pitchFamily="18" charset="0"/>
              </a:rPr>
              <a:t>ờng đi bằng công thức tính độ đo t</a:t>
            </a:r>
            <a:r>
              <a:rPr lang="vi-VN" sz="3200">
                <a:solidFill>
                  <a:schemeClr val="accent6">
                    <a:lumMod val="50000"/>
                  </a:schemeClr>
                </a:solidFill>
                <a:latin typeface="Times New Roman" panose="02020603050405020304" pitchFamily="18" charset="0"/>
                <a:cs typeface="Times New Roman" panose="02020603050405020304" pitchFamily="18" charset="0"/>
              </a:rPr>
              <a:t>ư</a:t>
            </a:r>
            <a:r>
              <a:rPr lang="en-US" sz="3200">
                <a:solidFill>
                  <a:schemeClr val="accent6">
                    <a:lumMod val="50000"/>
                  </a:schemeClr>
                </a:solidFill>
                <a:latin typeface="Times New Roman" panose="02020603050405020304" pitchFamily="18" charset="0"/>
                <a:cs typeface="Times New Roman" panose="02020603050405020304" pitchFamily="18" charset="0"/>
              </a:rPr>
              <a:t>ơng đồng:</a:t>
            </a:r>
          </a:p>
          <a:p>
            <a:pPr algn="just"/>
            <a:endParaRPr lang="en-US" sz="3800">
              <a:solidFill>
                <a:schemeClr val="accent6">
                  <a:lumMod val="50000"/>
                </a:schemeClr>
              </a:solidFill>
              <a:latin typeface="Times New Roman" panose="02020603050405020304" pitchFamily="18" charset="0"/>
              <a:cs typeface="Times New Roman" panose="02020603050405020304" pitchFamily="18" charset="0"/>
            </a:endParaRPr>
          </a:p>
          <a:p>
            <a:pPr algn="just"/>
            <a:endParaRPr lang="en-US" sz="3200">
              <a:solidFill>
                <a:schemeClr val="accent6">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871B60EC-667B-49C7-9B86-EF8CA296DE2A}"/>
                  </a:ext>
                </a:extLst>
              </p:cNvPr>
              <p:cNvSpPr/>
              <p:nvPr/>
            </p:nvSpPr>
            <p:spPr>
              <a:xfrm>
                <a:off x="1097280" y="3429000"/>
                <a:ext cx="10360657" cy="1014317"/>
              </a:xfrm>
              <a:prstGeom prst="rect">
                <a:avLst/>
              </a:prstGeom>
              <a:noFill/>
            </p:spPr>
            <p:txBody>
              <a:bodyPr wrap="none" lIns="91440" tIns="45720" rIns="91440" bIns="45720">
                <a:spAutoFit/>
              </a:bodyPr>
              <a:lstStyle/>
              <a:p>
                <a:pPr algn="just"/>
                <a14:m>
                  <m:oMathPara xmlns:m="http://schemas.openxmlformats.org/officeDocument/2006/math">
                    <m:oMathParaPr>
                      <m:jc m:val="centerGroup"/>
                    </m:oMathParaPr>
                    <m:oMath xmlns:m="http://schemas.openxmlformats.org/officeDocument/2006/math">
                      <m:r>
                        <a:rPr lang="en-US" sz="3200" i="1" smtClean="0">
                          <a:solidFill>
                            <a:schemeClr val="accent6">
                              <a:lumMod val="50000"/>
                            </a:schemeClr>
                          </a:solidFill>
                          <a:latin typeface="Cambria Math" panose="02040503050406030204" pitchFamily="18" charset="0"/>
                        </a:rPr>
                        <m:t>𝐴𝑣𝑔𝑆𝑖𝑚</m:t>
                      </m:r>
                      <m:r>
                        <a:rPr lang="en-US" sz="3200">
                          <a:solidFill>
                            <a:schemeClr val="accent6">
                              <a:lumMod val="50000"/>
                            </a:schemeClr>
                          </a:solidFill>
                          <a:latin typeface="Cambria Math" panose="02040503050406030204" pitchFamily="18" charset="0"/>
                        </a:rPr>
                        <m:t>=</m:t>
                      </m:r>
                      <m:f>
                        <m:fPr>
                          <m:ctrlPr>
                            <a:rPr lang="en-US" sz="3200" i="1">
                              <a:solidFill>
                                <a:schemeClr val="accent6">
                                  <a:lumMod val="50000"/>
                                </a:schemeClr>
                              </a:solidFill>
                              <a:latin typeface="Cambria Math" panose="02040503050406030204" pitchFamily="18" charset="0"/>
                            </a:rPr>
                          </m:ctrlPr>
                        </m:fPr>
                        <m:num>
                          <m:r>
                            <a:rPr lang="en-US" sz="3200">
                              <a:solidFill>
                                <a:schemeClr val="accent6">
                                  <a:lumMod val="50000"/>
                                </a:schemeClr>
                              </a:solidFill>
                              <a:latin typeface="Cambria Math" panose="02040503050406030204" pitchFamily="18" charset="0"/>
                            </a:rPr>
                            <m:t>1</m:t>
                          </m:r>
                        </m:num>
                        <m:den>
                          <m:r>
                            <a:rPr lang="en-US" sz="3200">
                              <a:solidFill>
                                <a:schemeClr val="accent6">
                                  <a:lumMod val="50000"/>
                                </a:schemeClr>
                              </a:solidFill>
                              <a:latin typeface="Cambria Math" panose="02040503050406030204" pitchFamily="18" charset="0"/>
                            </a:rPr>
                            <m:t>2</m:t>
                          </m:r>
                        </m:den>
                      </m:f>
                      <m:r>
                        <a:rPr lang="en-US" sz="3200">
                          <a:solidFill>
                            <a:schemeClr val="accent6">
                              <a:lumMod val="50000"/>
                            </a:schemeClr>
                          </a:solidFill>
                          <a:latin typeface="Cambria Math" panose="02040503050406030204" pitchFamily="18" charset="0"/>
                        </a:rPr>
                        <m:t>[</m:t>
                      </m:r>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𝑅</m:t>
                          </m:r>
                        </m:e>
                        <m:sub>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𝐴</m:t>
                              </m:r>
                            </m:e>
                            <m:sub>
                              <m:r>
                                <a:rPr lang="en-US" sz="3200">
                                  <a:solidFill>
                                    <a:schemeClr val="accent6">
                                      <a:lumMod val="50000"/>
                                    </a:schemeClr>
                                  </a:solidFill>
                                  <a:latin typeface="Cambria Math" panose="02040503050406030204" pitchFamily="18" charset="0"/>
                                </a:rPr>
                                <m:t>1</m:t>
                              </m:r>
                            </m:sub>
                          </m:sSub>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𝐴</m:t>
                              </m:r>
                            </m:e>
                            <m:sub>
                              <m:r>
                                <a:rPr lang="en-US" sz="3200">
                                  <a:solidFill>
                                    <a:schemeClr val="accent6">
                                      <a:lumMod val="50000"/>
                                    </a:schemeClr>
                                  </a:solidFill>
                                  <a:latin typeface="Cambria Math" panose="02040503050406030204" pitchFamily="18" charset="0"/>
                                </a:rPr>
                                <m:t>2</m:t>
                              </m:r>
                            </m:sub>
                          </m:sSub>
                        </m:sub>
                      </m:sSub>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𝑅</m:t>
                          </m:r>
                        </m:e>
                        <m:sub>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𝐴</m:t>
                              </m:r>
                            </m:e>
                            <m:sub>
                              <m:r>
                                <a:rPr lang="en-US" sz="3200">
                                  <a:solidFill>
                                    <a:schemeClr val="accent6">
                                      <a:lumMod val="50000"/>
                                    </a:schemeClr>
                                  </a:solidFill>
                                  <a:latin typeface="Cambria Math" panose="02040503050406030204" pitchFamily="18" charset="0"/>
                                </a:rPr>
                                <m:t>2</m:t>
                              </m:r>
                            </m:sub>
                          </m:sSub>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𝐴</m:t>
                              </m:r>
                            </m:e>
                            <m:sub>
                              <m:r>
                                <a:rPr lang="en-US" sz="3200">
                                  <a:solidFill>
                                    <a:schemeClr val="accent6">
                                      <a:lumMod val="50000"/>
                                    </a:schemeClr>
                                  </a:solidFill>
                                  <a:latin typeface="Cambria Math" panose="02040503050406030204" pitchFamily="18" charset="0"/>
                                </a:rPr>
                                <m:t>3</m:t>
                              </m:r>
                            </m:sub>
                          </m:sSub>
                        </m:sub>
                      </m:sSub>
                      <m:r>
                        <a:rPr lang="en-US" sz="3200">
                          <a:solidFill>
                            <a:schemeClr val="accent6">
                              <a:lumMod val="50000"/>
                            </a:schemeClr>
                          </a:solidFill>
                          <a:latin typeface="Cambria Math" panose="02040503050406030204" pitchFamily="18" charset="0"/>
                        </a:rPr>
                        <m:t>…</m:t>
                      </m:r>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𝑅</m:t>
                          </m:r>
                        </m:e>
                        <m:sub>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𝐴</m:t>
                              </m:r>
                            </m:e>
                            <m:sub>
                              <m:r>
                                <a:rPr lang="en-US" sz="3200" i="1">
                                  <a:solidFill>
                                    <a:schemeClr val="accent6">
                                      <a:lumMod val="50000"/>
                                    </a:schemeClr>
                                  </a:solidFill>
                                  <a:latin typeface="Cambria Math" panose="02040503050406030204" pitchFamily="18" charset="0"/>
                                </a:rPr>
                                <m:t>𝑙</m:t>
                              </m:r>
                            </m:sub>
                          </m:sSub>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𝐴</m:t>
                              </m:r>
                            </m:e>
                            <m:sub>
                              <m:r>
                                <a:rPr lang="en-US" sz="3200" i="1">
                                  <a:solidFill>
                                    <a:schemeClr val="accent6">
                                      <a:lumMod val="50000"/>
                                    </a:schemeClr>
                                  </a:solidFill>
                                  <a:latin typeface="Cambria Math" panose="02040503050406030204" pitchFamily="18" charset="0"/>
                                </a:rPr>
                                <m:t>𝑙</m:t>
                              </m:r>
                              <m:r>
                                <a:rPr lang="en-US" sz="3200">
                                  <a:solidFill>
                                    <a:schemeClr val="accent6">
                                      <a:lumMod val="50000"/>
                                    </a:schemeClr>
                                  </a:solidFill>
                                  <a:latin typeface="Cambria Math" panose="02040503050406030204" pitchFamily="18" charset="0"/>
                                </a:rPr>
                                <m:t>+1</m:t>
                              </m:r>
                            </m:sub>
                          </m:sSub>
                        </m:sub>
                      </m:sSub>
                      <m:r>
                        <a:rPr lang="en-US" sz="3200">
                          <a:solidFill>
                            <a:schemeClr val="accent6">
                              <a:lumMod val="50000"/>
                            </a:schemeClr>
                          </a:solidFill>
                          <a:latin typeface="Cambria Math" panose="02040503050406030204" pitchFamily="18" charset="0"/>
                        </a:rPr>
                        <m:t>+</m:t>
                      </m:r>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𝐶</m:t>
                          </m:r>
                        </m:e>
                        <m:sub>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𝐴</m:t>
                              </m:r>
                            </m:e>
                            <m:sub>
                              <m:r>
                                <a:rPr lang="en-US" sz="3200">
                                  <a:solidFill>
                                    <a:schemeClr val="accent6">
                                      <a:lumMod val="50000"/>
                                    </a:schemeClr>
                                  </a:solidFill>
                                  <a:latin typeface="Cambria Math" panose="02040503050406030204" pitchFamily="18" charset="0"/>
                                </a:rPr>
                                <m:t>1</m:t>
                              </m:r>
                            </m:sub>
                          </m:sSub>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𝐴</m:t>
                              </m:r>
                            </m:e>
                            <m:sub>
                              <m:r>
                                <a:rPr lang="en-US" sz="3200">
                                  <a:solidFill>
                                    <a:schemeClr val="accent6">
                                      <a:lumMod val="50000"/>
                                    </a:schemeClr>
                                  </a:solidFill>
                                  <a:latin typeface="Cambria Math" panose="02040503050406030204" pitchFamily="18" charset="0"/>
                                </a:rPr>
                                <m:t>2</m:t>
                              </m:r>
                            </m:sub>
                          </m:sSub>
                        </m:sub>
                      </m:sSub>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𝐶</m:t>
                          </m:r>
                        </m:e>
                        <m:sub>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𝐴</m:t>
                              </m:r>
                            </m:e>
                            <m:sub>
                              <m:r>
                                <a:rPr lang="en-US" sz="3200">
                                  <a:solidFill>
                                    <a:schemeClr val="accent6">
                                      <a:lumMod val="50000"/>
                                    </a:schemeClr>
                                  </a:solidFill>
                                  <a:latin typeface="Cambria Math" panose="02040503050406030204" pitchFamily="18" charset="0"/>
                                </a:rPr>
                                <m:t>2</m:t>
                              </m:r>
                            </m:sub>
                          </m:sSub>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𝐴</m:t>
                              </m:r>
                            </m:e>
                            <m:sub>
                              <m:r>
                                <a:rPr lang="en-US" sz="3200">
                                  <a:solidFill>
                                    <a:schemeClr val="accent6">
                                      <a:lumMod val="50000"/>
                                    </a:schemeClr>
                                  </a:solidFill>
                                  <a:latin typeface="Cambria Math" panose="02040503050406030204" pitchFamily="18" charset="0"/>
                                </a:rPr>
                                <m:t>3</m:t>
                              </m:r>
                            </m:sub>
                          </m:sSub>
                        </m:sub>
                      </m:sSub>
                      <m:r>
                        <a:rPr lang="en-US" sz="3200">
                          <a:solidFill>
                            <a:schemeClr val="accent6">
                              <a:lumMod val="50000"/>
                            </a:schemeClr>
                          </a:solidFill>
                          <a:latin typeface="Cambria Math" panose="02040503050406030204" pitchFamily="18" charset="0"/>
                        </a:rPr>
                        <m:t>…</m:t>
                      </m:r>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𝐶</m:t>
                          </m:r>
                        </m:e>
                        <m:sub>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𝐴</m:t>
                              </m:r>
                            </m:e>
                            <m:sub>
                              <m:r>
                                <a:rPr lang="en-US" sz="3200" i="1">
                                  <a:solidFill>
                                    <a:schemeClr val="accent6">
                                      <a:lumMod val="50000"/>
                                    </a:schemeClr>
                                  </a:solidFill>
                                  <a:latin typeface="Cambria Math" panose="02040503050406030204" pitchFamily="18" charset="0"/>
                                </a:rPr>
                                <m:t>𝑙</m:t>
                              </m:r>
                            </m:sub>
                          </m:sSub>
                          <m:sSub>
                            <m:sSubPr>
                              <m:ctrlPr>
                                <a:rPr lang="en-US" sz="3200" i="1">
                                  <a:solidFill>
                                    <a:schemeClr val="accent6">
                                      <a:lumMod val="50000"/>
                                    </a:schemeClr>
                                  </a:solidFill>
                                  <a:latin typeface="Cambria Math" panose="02040503050406030204" pitchFamily="18" charset="0"/>
                                </a:rPr>
                              </m:ctrlPr>
                            </m:sSubPr>
                            <m:e>
                              <m:r>
                                <a:rPr lang="en-US" sz="3200" i="1">
                                  <a:solidFill>
                                    <a:schemeClr val="accent6">
                                      <a:lumMod val="50000"/>
                                    </a:schemeClr>
                                  </a:solidFill>
                                  <a:latin typeface="Cambria Math" panose="02040503050406030204" pitchFamily="18" charset="0"/>
                                </a:rPr>
                                <m:t>𝐴</m:t>
                              </m:r>
                            </m:e>
                            <m:sub>
                              <m:r>
                                <a:rPr lang="en-US" sz="3200" i="1">
                                  <a:solidFill>
                                    <a:schemeClr val="accent6">
                                      <a:lumMod val="50000"/>
                                    </a:schemeClr>
                                  </a:solidFill>
                                  <a:latin typeface="Cambria Math" panose="02040503050406030204" pitchFamily="18" charset="0"/>
                                </a:rPr>
                                <m:t>𝑙</m:t>
                              </m:r>
                              <m:r>
                                <a:rPr lang="en-US" sz="3200">
                                  <a:solidFill>
                                    <a:schemeClr val="accent6">
                                      <a:lumMod val="50000"/>
                                    </a:schemeClr>
                                  </a:solidFill>
                                  <a:latin typeface="Cambria Math" panose="02040503050406030204" pitchFamily="18" charset="0"/>
                                </a:rPr>
                                <m:t>+1</m:t>
                              </m:r>
                            </m:sub>
                          </m:sSub>
                        </m:sub>
                      </m:sSub>
                      <m:r>
                        <a:rPr lang="en-US" sz="3200">
                          <a:solidFill>
                            <a:schemeClr val="accent6">
                              <a:lumMod val="50000"/>
                            </a:schemeClr>
                          </a:solidFill>
                          <a:latin typeface="Cambria Math" panose="02040503050406030204" pitchFamily="18" charset="0"/>
                        </a:rPr>
                        <m:t>]</m:t>
                      </m:r>
                    </m:oMath>
                  </m:oMathPara>
                </a14:m>
                <a:endParaRPr lang="en-US" sz="3200">
                  <a:solidFill>
                    <a:schemeClr val="accent6">
                      <a:lumMod val="50000"/>
                    </a:schemeClr>
                  </a:solidFill>
                  <a:latin typeface="Times New Roman" panose="02020603050405020304" pitchFamily="18" charset="0"/>
                  <a:cs typeface="Times New Roman" panose="02020603050405020304" pitchFamily="18" charset="0"/>
                </a:endParaRPr>
              </a:p>
            </p:txBody>
          </p:sp>
        </mc:Choice>
        <mc:Fallback>
          <p:sp>
            <p:nvSpPr>
              <p:cNvPr id="4" name="Rectangle 3">
                <a:extLst>
                  <a:ext uri="{FF2B5EF4-FFF2-40B4-BE49-F238E27FC236}">
                    <a16:creationId xmlns:a16="http://schemas.microsoft.com/office/drawing/2014/main" id="{871B60EC-667B-49C7-9B86-EF8CA296DE2A}"/>
                  </a:ext>
                </a:extLst>
              </p:cNvPr>
              <p:cNvSpPr>
                <a:spLocks noRot="1" noChangeAspect="1" noMove="1" noResize="1" noEditPoints="1" noAdjustHandles="1" noChangeArrowheads="1" noChangeShapeType="1" noTextEdit="1"/>
              </p:cNvSpPr>
              <p:nvPr/>
            </p:nvSpPr>
            <p:spPr>
              <a:xfrm>
                <a:off x="1097280" y="3429000"/>
                <a:ext cx="10360657" cy="101431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69BECC47-3884-439B-9D66-BC0928D1E9C0}"/>
                  </a:ext>
                </a:extLst>
              </p:cNvPr>
              <p:cNvSpPr/>
              <p:nvPr/>
            </p:nvSpPr>
            <p:spPr>
              <a:xfrm>
                <a:off x="1097281" y="4528897"/>
                <a:ext cx="10058400" cy="1745991"/>
              </a:xfrm>
              <a:prstGeom prst="rect">
                <a:avLst/>
              </a:prstGeom>
              <a:noFill/>
            </p:spPr>
            <p:txBody>
              <a:bodyPr wrap="square" lIns="91440" tIns="45720" rIns="91440" bIns="45720">
                <a:spAutoFit/>
              </a:bodyPr>
              <a:lstStyle/>
              <a:p>
                <a:pPr algn="just"/>
                <a:r>
                  <a:rPr lang="en-US" sz="3200">
                    <a:solidFill>
                      <a:schemeClr val="accent6">
                        <a:lumMod val="50000"/>
                      </a:schemeClr>
                    </a:solidFill>
                    <a:latin typeface="Times New Roman" panose="02020603050405020304" pitchFamily="18" charset="0"/>
                    <a:cs typeface="Times New Roman" panose="02020603050405020304" pitchFamily="18" charset="0"/>
                  </a:rPr>
                  <a:t>Trong đó :</a:t>
                </a:r>
              </a:p>
              <a:p>
                <a:pPr algn="just"/>
                <a14:m>
                  <m:oMath xmlns:m="http://schemas.openxmlformats.org/officeDocument/2006/math">
                    <m:sSub>
                      <m:sSubPr>
                        <m:ctrlPr>
                          <a:rPr lang="en-US" sz="3200" i="1">
                            <a:solidFill>
                              <a:schemeClr val="accent6">
                                <a:lumMod val="50000"/>
                              </a:schemeClr>
                            </a:solidFill>
                            <a:latin typeface="Cambria Math" panose="02040503050406030204" pitchFamily="18" charset="0"/>
                            <a:cs typeface="Times New Roman" panose="02020603050405020304" pitchFamily="18" charset="0"/>
                          </a:rPr>
                        </m:ctrlPr>
                      </m:sSubPr>
                      <m:e>
                        <m:r>
                          <a:rPr lang="en-US" sz="3200" i="1">
                            <a:solidFill>
                              <a:schemeClr val="accent6">
                                <a:lumMod val="50000"/>
                              </a:schemeClr>
                            </a:solidFill>
                            <a:latin typeface="Cambria Math" panose="02040503050406030204" pitchFamily="18" charset="0"/>
                            <a:cs typeface="Times New Roman" panose="02020603050405020304" pitchFamily="18" charset="0"/>
                          </a:rPr>
                          <m:t>𝑅</m:t>
                        </m:r>
                      </m:e>
                      <m:sub>
                        <m:sSub>
                          <m:sSubPr>
                            <m:ctrlPr>
                              <a:rPr lang="en-US" sz="3200" i="1">
                                <a:solidFill>
                                  <a:schemeClr val="accent6">
                                    <a:lumMod val="50000"/>
                                  </a:schemeClr>
                                </a:solidFill>
                                <a:latin typeface="Cambria Math" panose="02040503050406030204" pitchFamily="18" charset="0"/>
                                <a:cs typeface="Times New Roman" panose="02020603050405020304" pitchFamily="18" charset="0"/>
                              </a:rPr>
                            </m:ctrlPr>
                          </m:sSubPr>
                          <m:e>
                            <m:r>
                              <a:rPr lang="en-US" sz="3200" i="1">
                                <a:solidFill>
                                  <a:schemeClr val="accent6">
                                    <a:lumMod val="50000"/>
                                  </a:schemeClr>
                                </a:solidFill>
                                <a:latin typeface="Cambria Math" panose="02040503050406030204" pitchFamily="18" charset="0"/>
                                <a:cs typeface="Times New Roman" panose="02020603050405020304" pitchFamily="18" charset="0"/>
                              </a:rPr>
                              <m:t>𝐴</m:t>
                            </m:r>
                          </m:e>
                          <m:sub>
                            <m:r>
                              <a:rPr lang="en-US" sz="3200" i="1">
                                <a:solidFill>
                                  <a:schemeClr val="accent6">
                                    <a:lumMod val="50000"/>
                                  </a:schemeClr>
                                </a:solidFill>
                                <a:latin typeface="Cambria Math" panose="02040503050406030204" pitchFamily="18" charset="0"/>
                                <a:cs typeface="Times New Roman" panose="02020603050405020304" pitchFamily="18" charset="0"/>
                              </a:rPr>
                              <m:t>𝑖</m:t>
                            </m:r>
                          </m:sub>
                        </m:sSub>
                        <m:sSub>
                          <m:sSubPr>
                            <m:ctrlPr>
                              <a:rPr lang="en-US" sz="3200" i="1">
                                <a:solidFill>
                                  <a:schemeClr val="accent6">
                                    <a:lumMod val="50000"/>
                                  </a:schemeClr>
                                </a:solidFill>
                                <a:latin typeface="Cambria Math" panose="02040503050406030204" pitchFamily="18" charset="0"/>
                                <a:cs typeface="Times New Roman" panose="02020603050405020304" pitchFamily="18" charset="0"/>
                              </a:rPr>
                            </m:ctrlPr>
                          </m:sSubPr>
                          <m:e>
                            <m:r>
                              <a:rPr lang="en-US" sz="3200" i="1">
                                <a:solidFill>
                                  <a:schemeClr val="accent6">
                                    <a:lumMod val="50000"/>
                                  </a:schemeClr>
                                </a:solidFill>
                                <a:latin typeface="Cambria Math" panose="02040503050406030204" pitchFamily="18" charset="0"/>
                                <a:cs typeface="Times New Roman" panose="02020603050405020304" pitchFamily="18" charset="0"/>
                              </a:rPr>
                              <m:t>𝐴</m:t>
                            </m:r>
                          </m:e>
                          <m:sub>
                            <m:r>
                              <a:rPr lang="en-US" sz="3200" i="1">
                                <a:solidFill>
                                  <a:schemeClr val="accent6">
                                    <a:lumMod val="50000"/>
                                  </a:schemeClr>
                                </a:solidFill>
                                <a:latin typeface="Cambria Math" panose="02040503050406030204" pitchFamily="18" charset="0"/>
                                <a:cs typeface="Times New Roman" panose="02020603050405020304" pitchFamily="18" charset="0"/>
                              </a:rPr>
                              <m:t>𝐽</m:t>
                            </m:r>
                          </m:sub>
                        </m:sSub>
                      </m:sub>
                    </m:sSub>
                  </m:oMath>
                </a14:m>
                <a:r>
                  <a:rPr lang="en-US" sz="3200">
                    <a:solidFill>
                      <a:schemeClr val="accent6">
                        <a:lumMod val="50000"/>
                      </a:schemeClr>
                    </a:solidFill>
                    <a:latin typeface="Times New Roman" panose="02020603050405020304" pitchFamily="18" charset="0"/>
                    <a:cs typeface="Times New Roman" panose="02020603050405020304" pitchFamily="18" charset="0"/>
                  </a:rPr>
                  <a:t> là các ma trận mối quan hệ được chuẩn hoá theo hang</a:t>
                </a:r>
              </a:p>
              <a:p>
                <a:pPr/>
                <a14:m>
                  <m:oMath xmlns:m="http://schemas.openxmlformats.org/officeDocument/2006/math">
                    <m:sSub>
                      <m:sSubPr>
                        <m:ctrlPr>
                          <a:rPr lang="en-US" sz="3200" b="0" i="1" smtClean="0">
                            <a:ln w="0"/>
                            <a:solidFill>
                              <a:schemeClr val="accent6">
                                <a:lumMod val="50000"/>
                              </a:schemeClr>
                            </a:solidFill>
                            <a:effectLst/>
                            <a:latin typeface="Cambria Math" panose="02040503050406030204" pitchFamily="18" charset="0"/>
                          </a:rPr>
                        </m:ctrlPr>
                      </m:sSubPr>
                      <m:e>
                        <m:r>
                          <a:rPr lang="en-US" sz="3200" b="0" i="1" smtClean="0">
                            <a:ln w="0"/>
                            <a:solidFill>
                              <a:schemeClr val="accent6">
                                <a:lumMod val="50000"/>
                              </a:schemeClr>
                            </a:solidFill>
                            <a:effectLst/>
                            <a:latin typeface="Cambria Math" panose="02040503050406030204" pitchFamily="18" charset="0"/>
                          </a:rPr>
                          <m:t>𝐶</m:t>
                        </m:r>
                      </m:e>
                      <m:sub>
                        <m:sSub>
                          <m:sSubPr>
                            <m:ctrlPr>
                              <a:rPr lang="en-US" sz="3200" b="0" i="1" smtClean="0">
                                <a:ln w="0"/>
                                <a:solidFill>
                                  <a:schemeClr val="accent6">
                                    <a:lumMod val="50000"/>
                                  </a:schemeClr>
                                </a:solidFill>
                                <a:effectLst/>
                                <a:latin typeface="Cambria Math" panose="02040503050406030204" pitchFamily="18" charset="0"/>
                              </a:rPr>
                            </m:ctrlPr>
                          </m:sSubPr>
                          <m:e>
                            <m:r>
                              <a:rPr lang="en-US" sz="3200" b="0" i="1" smtClean="0">
                                <a:ln w="0"/>
                                <a:solidFill>
                                  <a:schemeClr val="accent6">
                                    <a:lumMod val="50000"/>
                                  </a:schemeClr>
                                </a:solidFill>
                                <a:effectLst/>
                                <a:latin typeface="Cambria Math" panose="02040503050406030204" pitchFamily="18" charset="0"/>
                              </a:rPr>
                              <m:t>𝐴</m:t>
                            </m:r>
                          </m:e>
                          <m:sub>
                            <m:r>
                              <a:rPr lang="en-US" sz="3200" b="0" i="1" smtClean="0">
                                <a:ln w="0"/>
                                <a:solidFill>
                                  <a:schemeClr val="accent6">
                                    <a:lumMod val="50000"/>
                                  </a:schemeClr>
                                </a:solidFill>
                                <a:effectLst/>
                                <a:latin typeface="Cambria Math" panose="02040503050406030204" pitchFamily="18" charset="0"/>
                              </a:rPr>
                              <m:t>𝑖</m:t>
                            </m:r>
                          </m:sub>
                        </m:sSub>
                        <m:sSub>
                          <m:sSubPr>
                            <m:ctrlPr>
                              <a:rPr lang="en-US" sz="3200" b="0" i="1" smtClean="0">
                                <a:ln w="0"/>
                                <a:solidFill>
                                  <a:schemeClr val="accent6">
                                    <a:lumMod val="50000"/>
                                  </a:schemeClr>
                                </a:solidFill>
                                <a:effectLst/>
                                <a:latin typeface="Cambria Math" panose="02040503050406030204" pitchFamily="18" charset="0"/>
                              </a:rPr>
                            </m:ctrlPr>
                          </m:sSubPr>
                          <m:e>
                            <m:r>
                              <a:rPr lang="en-US" sz="3200" b="0" i="1" smtClean="0">
                                <a:ln w="0"/>
                                <a:solidFill>
                                  <a:schemeClr val="accent6">
                                    <a:lumMod val="50000"/>
                                  </a:schemeClr>
                                </a:solidFill>
                                <a:effectLst/>
                                <a:latin typeface="Cambria Math" panose="02040503050406030204" pitchFamily="18" charset="0"/>
                              </a:rPr>
                              <m:t>𝐴</m:t>
                            </m:r>
                          </m:e>
                          <m:sub>
                            <m:r>
                              <a:rPr lang="en-US" sz="3200" b="0" i="1" smtClean="0">
                                <a:ln w="0"/>
                                <a:solidFill>
                                  <a:schemeClr val="accent6">
                                    <a:lumMod val="50000"/>
                                  </a:schemeClr>
                                </a:solidFill>
                                <a:effectLst/>
                                <a:latin typeface="Cambria Math" panose="02040503050406030204" pitchFamily="18" charset="0"/>
                              </a:rPr>
                              <m:t>𝐽</m:t>
                            </m:r>
                          </m:sub>
                        </m:sSub>
                      </m:sub>
                    </m:sSub>
                  </m:oMath>
                </a14:m>
                <a:r>
                  <a:rPr lang="en-US" sz="3200">
                    <a:ln w="0"/>
                    <a:solidFill>
                      <a:schemeClr val="accent6">
                        <a:lumMod val="50000"/>
                      </a:schemeClr>
                    </a:solidFill>
                    <a:effectLst>
                      <a:outerShdw blurRad="38100" dist="19050" dir="2700000" algn="tl" rotWithShape="0">
                        <a:schemeClr val="dk1">
                          <a:alpha val="40000"/>
                        </a:schemeClr>
                      </a:outerShdw>
                    </a:effectLst>
                  </a:rPr>
                  <a:t> </a:t>
                </a:r>
                <a:r>
                  <a:rPr lang="en-US" sz="3200">
                    <a:ln w="0"/>
                    <a:solidFill>
                      <a:schemeClr val="accent6">
                        <a:lumMod val="50000"/>
                      </a:schemeClr>
                    </a:solidFill>
                    <a:latin typeface="Times New Roman" panose="02020603050405020304" pitchFamily="18" charset="0"/>
                    <a:cs typeface="Times New Roman" panose="02020603050405020304" pitchFamily="18" charset="0"/>
                  </a:rPr>
                  <a:t>là các ma trận mối quan hệ được chuẩn hoá theo cột</a:t>
                </a:r>
              </a:p>
            </p:txBody>
          </p:sp>
        </mc:Choice>
        <mc:Fallback>
          <p:sp>
            <p:nvSpPr>
              <p:cNvPr id="5" name="Rectangle 4">
                <a:extLst>
                  <a:ext uri="{FF2B5EF4-FFF2-40B4-BE49-F238E27FC236}">
                    <a16:creationId xmlns:a16="http://schemas.microsoft.com/office/drawing/2014/main" id="{69BECC47-3884-439B-9D66-BC0928D1E9C0}"/>
                  </a:ext>
                </a:extLst>
              </p:cNvPr>
              <p:cNvSpPr>
                <a:spLocks noRot="1" noChangeAspect="1" noMove="1" noResize="1" noEditPoints="1" noAdjustHandles="1" noChangeArrowheads="1" noChangeShapeType="1" noTextEdit="1"/>
              </p:cNvSpPr>
              <p:nvPr/>
            </p:nvSpPr>
            <p:spPr>
              <a:xfrm>
                <a:off x="1097281" y="4528897"/>
                <a:ext cx="10058400" cy="1745991"/>
              </a:xfrm>
              <a:prstGeom prst="rect">
                <a:avLst/>
              </a:prstGeom>
              <a:blipFill>
                <a:blip r:embed="rId3"/>
                <a:stretch>
                  <a:fillRect l="-1515" t="-4895" r="-364" b="-5245"/>
                </a:stretch>
              </a:blipFill>
            </p:spPr>
            <p:txBody>
              <a:bodyPr/>
              <a:lstStyle/>
              <a:p>
                <a:r>
                  <a:rPr lang="en-US">
                    <a:noFill/>
                  </a:rPr>
                  <a:t> </a:t>
                </a:r>
              </a:p>
            </p:txBody>
          </p:sp>
        </mc:Fallback>
      </mc:AlternateContent>
    </p:spTree>
    <p:extLst>
      <p:ext uri="{BB962C8B-B14F-4D97-AF65-F5344CB8AC3E}">
        <p14:creationId xmlns:p14="http://schemas.microsoft.com/office/powerpoint/2010/main" val="412285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Trích xuất đặc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ng</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pPr algn="just"/>
            <a:r>
              <a:rPr lang="en-US" sz="3200">
                <a:latin typeface="Times New Roman" panose="02020603050405020304" pitchFamily="18" charset="0"/>
                <a:cs typeface="Times New Roman" panose="02020603050405020304" pitchFamily="18" charset="0"/>
              </a:rPr>
              <a:t>Sau khi có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các ma trận độ đo t</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ơng đồng, chúng em tiến hành trích xuất vector đặc tr</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ng.</a:t>
            </a:r>
          </a:p>
          <a:p>
            <a:pPr algn="just"/>
            <a:r>
              <a:rPr lang="en-US" sz="3200">
                <a:latin typeface="Times New Roman" panose="02020603050405020304" pitchFamily="18" charset="0"/>
                <a:cs typeface="Times New Roman" panose="02020603050405020304" pitchFamily="18" charset="0"/>
              </a:rPr>
              <a:t>Mỗi ma trận sẽ hình thành 5 đặc tr</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ng thể hiện sự t</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ơng đồng giữa các ứng dụng với các họ ứng dụng.</a:t>
            </a:r>
          </a:p>
          <a:p>
            <a:pPr algn="just"/>
            <a:r>
              <a:rPr lang="en-US" sz="3200">
                <a:latin typeface="Times New Roman" panose="02020603050405020304" pitchFamily="18" charset="0"/>
                <a:cs typeface="Times New Roman" panose="02020603050405020304" pitchFamily="18" charset="0"/>
              </a:rPr>
              <a:t>5 đặc tr</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ng này bao gồm sự t</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ơng đồng giữa ứng dụng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xét với từng họ ứng dụng : adware, banking, benign, riskware, smsmalware</a:t>
            </a:r>
          </a:p>
        </p:txBody>
      </p:sp>
    </p:spTree>
    <p:extLst>
      <p:ext uri="{BB962C8B-B14F-4D97-AF65-F5344CB8AC3E}">
        <p14:creationId xmlns:p14="http://schemas.microsoft.com/office/powerpoint/2010/main" val="141543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pPr algn="just"/>
            <a:r>
              <a:rPr lang="en-US" sz="3200">
                <a:latin typeface="Times New Roman" panose="02020603050405020304" pitchFamily="18" charset="0"/>
                <a:cs typeface="Times New Roman" panose="02020603050405020304" pitchFamily="18" charset="0"/>
              </a:rPr>
              <a:t>Chúng em thực hiện bằng cách cộng tổng theo hàng số l</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ợng các ứng dụng trong cùng một họ tạo thành một đặc tr</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ng.</a:t>
            </a:r>
          </a:p>
          <a:p>
            <a:pPr algn="just"/>
            <a:r>
              <a:rPr lang="en-US" sz="3200">
                <a:latin typeface="Times New Roman" panose="02020603050405020304" pitchFamily="18" charset="0"/>
                <a:cs typeface="Times New Roman" panose="02020603050405020304" pitchFamily="18" charset="0"/>
              </a:rPr>
              <a:t>Ví dụ:</a:t>
            </a:r>
          </a:p>
          <a:p>
            <a:pPr algn="just"/>
            <a:r>
              <a:rPr lang="en-US" sz="3200">
                <a:latin typeface="Times New Roman" panose="02020603050405020304" pitchFamily="18" charset="0"/>
                <a:cs typeface="Times New Roman" panose="02020603050405020304" pitchFamily="18" charset="0"/>
              </a:rPr>
              <a:t>Hàng i của ma trận độ đo t</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ơng đồng m, sẽ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chia thành tổng của 5 đoạn, mỗi đoạn hình thành lên 1 đặc tr</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ng</a:t>
            </a:r>
          </a:p>
        </p:txBody>
      </p:sp>
      <p:sp>
        <p:nvSpPr>
          <p:cNvPr id="4" name="Title 1">
            <a:extLst>
              <a:ext uri="{FF2B5EF4-FFF2-40B4-BE49-F238E27FC236}">
                <a16:creationId xmlns:a16="http://schemas.microsoft.com/office/drawing/2014/main" id="{36D6CB7F-1B7C-478C-84D2-B6337C8C1DF8}"/>
              </a:ext>
            </a:extLst>
          </p:cNvPr>
          <p:cNvSpPr>
            <a:spLocks noGrp="1"/>
          </p:cNvSpPr>
          <p:nvPr>
            <p:ph type="title"/>
          </p:nvPr>
        </p:nvSpPr>
        <p:spPr>
          <a:xfrm>
            <a:off x="1097280" y="286603"/>
            <a:ext cx="10058400" cy="1450757"/>
          </a:xfrm>
        </p:spPr>
        <p:txBody>
          <a:bodyPr/>
          <a:lstStyle/>
          <a:p>
            <a:r>
              <a:rPr lang="en-US">
                <a:latin typeface="Times New Roman" panose="02020603050405020304" pitchFamily="18" charset="0"/>
                <a:cs typeface="Times New Roman" panose="02020603050405020304" pitchFamily="18" charset="0"/>
              </a:rPr>
              <a:t>Trích xuất đặc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ng</a:t>
            </a:r>
          </a:p>
        </p:txBody>
      </p:sp>
      <p:pic>
        <p:nvPicPr>
          <p:cNvPr id="5" name="Picture 4">
            <a:extLst>
              <a:ext uri="{FF2B5EF4-FFF2-40B4-BE49-F238E27FC236}">
                <a16:creationId xmlns:a16="http://schemas.microsoft.com/office/drawing/2014/main" id="{E6789F86-23AF-4F48-87CD-AB1F1B90D6BE}"/>
              </a:ext>
            </a:extLst>
          </p:cNvPr>
          <p:cNvPicPr>
            <a:picLocks noChangeAspect="1"/>
          </p:cNvPicPr>
          <p:nvPr/>
        </p:nvPicPr>
        <p:blipFill>
          <a:blip r:embed="rId3"/>
          <a:stretch>
            <a:fillRect/>
          </a:stretch>
        </p:blipFill>
        <p:spPr>
          <a:xfrm>
            <a:off x="1781907" y="4946379"/>
            <a:ext cx="8689146" cy="1625018"/>
          </a:xfrm>
          <a:prstGeom prst="rect">
            <a:avLst/>
          </a:prstGeom>
        </p:spPr>
      </p:pic>
    </p:spTree>
    <p:extLst>
      <p:ext uri="{BB962C8B-B14F-4D97-AF65-F5344CB8AC3E}">
        <p14:creationId xmlns:p14="http://schemas.microsoft.com/office/powerpoint/2010/main" val="2352643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Ma trận vector đặc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ng</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pPr algn="just"/>
            <a:r>
              <a:rPr lang="en-US" sz="3200">
                <a:latin typeface="Times New Roman" panose="02020603050405020304" pitchFamily="18" charset="0"/>
                <a:cs typeface="Times New Roman" panose="02020603050405020304" pitchFamily="18" charset="0"/>
              </a:rPr>
              <a:t>Với mỗi ứng dụng, chúng em thu thập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80 đặc tr</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ng, vậy ma trận vector đặc tr</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ng của chúng em sẽ có số hàng là tổng số ứng dụng trong tập dữ liệu, số cột là 80.</a:t>
            </a:r>
          </a:p>
          <a:p>
            <a:pPr algn="just"/>
            <a:r>
              <a:rPr lang="en-US" sz="3200">
                <a:latin typeface="Times New Roman" panose="02020603050405020304" pitchFamily="18" charset="0"/>
                <a:cs typeface="Times New Roman" panose="02020603050405020304" pitchFamily="18" charset="0"/>
              </a:rPr>
              <a:t>Từ đó chúng em có ma trận vector đặc tr</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ng và tiến hành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a vào mô hình học máy để training</a:t>
            </a:r>
          </a:p>
        </p:txBody>
      </p:sp>
    </p:spTree>
    <p:extLst>
      <p:ext uri="{BB962C8B-B14F-4D97-AF65-F5344CB8AC3E}">
        <p14:creationId xmlns:p14="http://schemas.microsoft.com/office/powerpoint/2010/main" val="1116727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Đánh giá mô hình học máy</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r>
              <a:rPr lang="en-US" sz="3200">
                <a:latin typeface="Times New Roman" panose="02020603050405020304" pitchFamily="18" charset="0"/>
                <a:cs typeface="Times New Roman" panose="02020603050405020304" pitchFamily="18" charset="0"/>
              </a:rPr>
              <a:t>Chúng em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a ma trận vector đặc tr</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ng vào training theo từng mô hình học máy</a:t>
            </a:r>
          </a:p>
          <a:p>
            <a:r>
              <a:rPr lang="en-US" sz="3200">
                <a:latin typeface="Times New Roman" panose="02020603050405020304" pitchFamily="18" charset="0"/>
                <a:cs typeface="Times New Roman" panose="02020603050405020304" pitchFamily="18" charset="0"/>
              </a:rPr>
              <a:t>Đối với quá trình training – validate, độ chính xác của mô hình lên đến trung bình là 92%.</a:t>
            </a:r>
          </a:p>
          <a:p>
            <a:r>
              <a:rPr lang="en-US" sz="3200">
                <a:latin typeface="Times New Roman" panose="02020603050405020304" pitchFamily="18" charset="0"/>
                <a:cs typeface="Times New Roman" panose="02020603050405020304" pitchFamily="18" charset="0"/>
              </a:rPr>
              <a:t>Tuy nhiên quá trình Testing chỉ đạt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độ chính xác r</a:t>
            </a:r>
            <a:r>
              <a:rPr lang="vi-VN" sz="3200">
                <a:latin typeface="Times New Roman" panose="02020603050405020304" pitchFamily="18" charset="0"/>
                <a:cs typeface="Times New Roman" panose="02020603050405020304" pitchFamily="18" charset="0"/>
              </a:rPr>
              <a:t>ơ</a:t>
            </a:r>
            <a:r>
              <a:rPr lang="en-US" sz="3200">
                <a:latin typeface="Times New Roman" panose="02020603050405020304" pitchFamily="18" charset="0"/>
                <a:cs typeface="Times New Roman" panose="02020603050405020304" pitchFamily="18" charset="0"/>
              </a:rPr>
              <a:t>i vào khoảng 82%, lý do là quá trình trích  tách vector đặc tr</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ng của một ứng dụng bên ngoài sẽ có một chút sai số so với các vector đặc tr</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ng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sử dụng để xây dựng mô hình</a:t>
            </a:r>
          </a:p>
        </p:txBody>
      </p:sp>
    </p:spTree>
    <p:extLst>
      <p:ext uri="{BB962C8B-B14F-4D97-AF65-F5344CB8AC3E}">
        <p14:creationId xmlns:p14="http://schemas.microsoft.com/office/powerpoint/2010/main" val="243160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Phát triển hệ thống</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r>
              <a:rPr lang="en-US" sz="3200">
                <a:latin typeface="Times New Roman" panose="02020603050405020304" pitchFamily="18" charset="0"/>
                <a:cs typeface="Times New Roman" panose="02020603050405020304" pitchFamily="18" charset="0"/>
              </a:rPr>
              <a:t>Chúng em lựa chọn mô hình có tham số tốt nhất để làm lõi đoán nhận, bọn em sẽ phát triển lên thành một hệ thống phát hiện ứng dụng độc hại dựa trên lõi này.</a:t>
            </a:r>
          </a:p>
        </p:txBody>
      </p:sp>
    </p:spTree>
    <p:extLst>
      <p:ext uri="{BB962C8B-B14F-4D97-AF65-F5344CB8AC3E}">
        <p14:creationId xmlns:p14="http://schemas.microsoft.com/office/powerpoint/2010/main" val="40542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2093A5-097F-42C4-9893-6A2150D3F1AC}"/>
              </a:ext>
            </a:extLst>
          </p:cNvPr>
          <p:cNvSpPr>
            <a:spLocks noGrp="1"/>
          </p:cNvSpPr>
          <p:nvPr>
            <p:ph type="title"/>
          </p:nvPr>
        </p:nvSpPr>
        <p:spPr>
          <a:xfrm>
            <a:off x="1096963" y="287338"/>
            <a:ext cx="10058400" cy="1449387"/>
          </a:xfrm>
        </p:spPr>
        <p:txBody>
          <a:bodyPr>
            <a:normAutofit/>
          </a:bodyPr>
          <a:lstStyle/>
          <a:p>
            <a:r>
              <a:rPr lang="en-US">
                <a:latin typeface="Times New Roman" panose="02020603050405020304" pitchFamily="18" charset="0"/>
                <a:cs typeface="Times New Roman" panose="02020603050405020304" pitchFamily="18" charset="0"/>
              </a:rPr>
              <a:t>Phát triển hệ thống</a:t>
            </a:r>
          </a:p>
        </p:txBody>
      </p:sp>
      <p:pic>
        <p:nvPicPr>
          <p:cNvPr id="5" name="Picture 4">
            <a:extLst>
              <a:ext uri="{FF2B5EF4-FFF2-40B4-BE49-F238E27FC236}">
                <a16:creationId xmlns:a16="http://schemas.microsoft.com/office/drawing/2014/main" id="{DC6449B7-1863-460E-8F98-D474C7EEACF6}"/>
              </a:ext>
            </a:extLst>
          </p:cNvPr>
          <p:cNvPicPr/>
          <p:nvPr/>
        </p:nvPicPr>
        <p:blipFill>
          <a:blip r:embed="rId2"/>
          <a:stretch>
            <a:fillRect/>
          </a:stretch>
        </p:blipFill>
        <p:spPr>
          <a:xfrm>
            <a:off x="2057574" y="1969074"/>
            <a:ext cx="8076852" cy="4195752"/>
          </a:xfrm>
          <a:prstGeom prst="rect">
            <a:avLst/>
          </a:prstGeom>
        </p:spPr>
      </p:pic>
    </p:spTree>
    <p:extLst>
      <p:ext uri="{BB962C8B-B14F-4D97-AF65-F5344CB8AC3E}">
        <p14:creationId xmlns:p14="http://schemas.microsoft.com/office/powerpoint/2010/main" val="310739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9BA25-2760-464A-B131-AD6AB2C8E9AF}"/>
              </a:ext>
            </a:extLst>
          </p:cNvPr>
          <p:cNvSpPr>
            <a:spLocks noGrp="1"/>
          </p:cNvSpPr>
          <p:nvPr>
            <p:ph idx="1"/>
          </p:nvPr>
        </p:nvSpPr>
        <p:spPr/>
        <p:txBody>
          <a:bodyPr>
            <a:normAutofit/>
          </a:bodyPr>
          <a:lstStyle/>
          <a:p>
            <a:pPr algn="just"/>
            <a:r>
              <a:rPr lang="en-US" sz="3200">
                <a:latin typeface="Times New Roman" panose="02020603050405020304" pitchFamily="18" charset="0"/>
                <a:cs typeface="Times New Roman" panose="02020603050405020304" pitchFamily="18" charset="0"/>
              </a:rPr>
              <a:t>Hệ thống server bọn em lựa chọn python flask để xây dựng, còn về phía client bọn em sẽ sử dụng Java để xây dựng lên ứng dụng andorid</a:t>
            </a:r>
          </a:p>
        </p:txBody>
      </p:sp>
      <p:sp>
        <p:nvSpPr>
          <p:cNvPr id="7" name="Title 1">
            <a:extLst>
              <a:ext uri="{FF2B5EF4-FFF2-40B4-BE49-F238E27FC236}">
                <a16:creationId xmlns:a16="http://schemas.microsoft.com/office/drawing/2014/main" id="{5695D418-618E-41B1-BE89-0830E74F9537}"/>
              </a:ext>
            </a:extLst>
          </p:cNvPr>
          <p:cNvSpPr>
            <a:spLocks noGrp="1"/>
          </p:cNvSpPr>
          <p:nvPr>
            <p:ph type="title"/>
          </p:nvPr>
        </p:nvSpPr>
        <p:spPr>
          <a:xfrm>
            <a:off x="1096963" y="287338"/>
            <a:ext cx="10058400" cy="1449387"/>
          </a:xfrm>
        </p:spPr>
        <p:txBody>
          <a:bodyPr>
            <a:normAutofit/>
          </a:bodyPr>
          <a:lstStyle/>
          <a:p>
            <a:r>
              <a:rPr lang="en-US">
                <a:latin typeface="Times New Roman" panose="02020603050405020304" pitchFamily="18" charset="0"/>
                <a:cs typeface="Times New Roman" panose="02020603050405020304" pitchFamily="18" charset="0"/>
              </a:rPr>
              <a:t>Phát triển hệ thống</a:t>
            </a:r>
          </a:p>
        </p:txBody>
      </p:sp>
    </p:spTree>
    <p:extLst>
      <p:ext uri="{BB962C8B-B14F-4D97-AF65-F5344CB8AC3E}">
        <p14:creationId xmlns:p14="http://schemas.microsoft.com/office/powerpoint/2010/main" val="50338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65C551-21EB-41B3-B0BF-3679E31C5675}"/>
              </a:ext>
            </a:extLst>
          </p:cNvPr>
          <p:cNvSpPr>
            <a:spLocks noGrp="1"/>
          </p:cNvSpPr>
          <p:nvPr>
            <p:ph type="title"/>
          </p:nvPr>
        </p:nvSpPr>
        <p:spPr>
          <a:xfrm>
            <a:off x="1096963" y="287338"/>
            <a:ext cx="10058400" cy="1449387"/>
          </a:xfrm>
        </p:spPr>
        <p:txBody>
          <a:bodyPr>
            <a:normAutofit/>
          </a:bodyPr>
          <a:lstStyle/>
          <a:p>
            <a:r>
              <a:rPr lang="en-US">
                <a:latin typeface="Times New Roman" panose="02020603050405020304" pitchFamily="18" charset="0"/>
                <a:cs typeface="Times New Roman" panose="02020603050405020304" pitchFamily="18" charset="0"/>
              </a:rPr>
              <a:t>Phát triển hệ thống</a:t>
            </a:r>
          </a:p>
        </p:txBody>
      </p:sp>
      <p:pic>
        <p:nvPicPr>
          <p:cNvPr id="8" name="Content Placeholder 7">
            <a:extLst>
              <a:ext uri="{FF2B5EF4-FFF2-40B4-BE49-F238E27FC236}">
                <a16:creationId xmlns:a16="http://schemas.microsoft.com/office/drawing/2014/main" id="{C23EB850-9EE6-4DA3-BF8D-542C343D2C92}"/>
              </a:ext>
            </a:extLst>
          </p:cNvPr>
          <p:cNvPicPr>
            <a:picLocks noGrp="1"/>
          </p:cNvPicPr>
          <p:nvPr>
            <p:ph idx="1"/>
          </p:nvPr>
        </p:nvPicPr>
        <p:blipFill>
          <a:blip r:embed="rId2"/>
          <a:stretch>
            <a:fillRect/>
          </a:stretch>
        </p:blipFill>
        <p:spPr>
          <a:xfrm>
            <a:off x="1096963" y="1924922"/>
            <a:ext cx="2432790" cy="4022725"/>
          </a:xfrm>
          <a:prstGeom prst="rect">
            <a:avLst/>
          </a:prstGeom>
        </p:spPr>
      </p:pic>
      <p:pic>
        <p:nvPicPr>
          <p:cNvPr id="9" name="Picture 8">
            <a:extLst>
              <a:ext uri="{FF2B5EF4-FFF2-40B4-BE49-F238E27FC236}">
                <a16:creationId xmlns:a16="http://schemas.microsoft.com/office/drawing/2014/main" id="{7B17BBD9-BACE-4A82-B4DB-9FFF9247F802}"/>
              </a:ext>
            </a:extLst>
          </p:cNvPr>
          <p:cNvPicPr/>
          <p:nvPr/>
        </p:nvPicPr>
        <p:blipFill>
          <a:blip r:embed="rId3"/>
          <a:stretch>
            <a:fillRect/>
          </a:stretch>
        </p:blipFill>
        <p:spPr>
          <a:xfrm>
            <a:off x="3783608" y="1924922"/>
            <a:ext cx="2206349" cy="4022724"/>
          </a:xfrm>
          <a:prstGeom prst="rect">
            <a:avLst/>
          </a:prstGeom>
        </p:spPr>
      </p:pic>
      <p:pic>
        <p:nvPicPr>
          <p:cNvPr id="10" name="Picture 9">
            <a:extLst>
              <a:ext uri="{FF2B5EF4-FFF2-40B4-BE49-F238E27FC236}">
                <a16:creationId xmlns:a16="http://schemas.microsoft.com/office/drawing/2014/main" id="{A236E978-2D6E-4A07-869D-7648BE8C9047}"/>
              </a:ext>
            </a:extLst>
          </p:cNvPr>
          <p:cNvPicPr/>
          <p:nvPr/>
        </p:nvPicPr>
        <p:blipFill>
          <a:blip r:embed="rId4"/>
          <a:stretch>
            <a:fillRect/>
          </a:stretch>
        </p:blipFill>
        <p:spPr>
          <a:xfrm>
            <a:off x="6243812" y="1924922"/>
            <a:ext cx="2292700" cy="4022724"/>
          </a:xfrm>
          <a:prstGeom prst="rect">
            <a:avLst/>
          </a:prstGeom>
        </p:spPr>
      </p:pic>
      <p:pic>
        <p:nvPicPr>
          <p:cNvPr id="11" name="Picture 10">
            <a:extLst>
              <a:ext uri="{FF2B5EF4-FFF2-40B4-BE49-F238E27FC236}">
                <a16:creationId xmlns:a16="http://schemas.microsoft.com/office/drawing/2014/main" id="{E5378B0A-64E7-43DC-A632-61D930D3B315}"/>
              </a:ext>
            </a:extLst>
          </p:cNvPr>
          <p:cNvPicPr/>
          <p:nvPr/>
        </p:nvPicPr>
        <p:blipFill>
          <a:blip r:embed="rId5"/>
          <a:stretch>
            <a:fillRect/>
          </a:stretch>
        </p:blipFill>
        <p:spPr>
          <a:xfrm>
            <a:off x="8790366" y="1924922"/>
            <a:ext cx="2440183" cy="4022724"/>
          </a:xfrm>
          <a:prstGeom prst="rect">
            <a:avLst/>
          </a:prstGeom>
        </p:spPr>
      </p:pic>
    </p:spTree>
    <p:extLst>
      <p:ext uri="{BB962C8B-B14F-4D97-AF65-F5344CB8AC3E}">
        <p14:creationId xmlns:p14="http://schemas.microsoft.com/office/powerpoint/2010/main" val="294316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5503-A303-4A42-9C43-77B46EBD157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Cấu trúc trình bày</a:t>
            </a:r>
          </a:p>
        </p:txBody>
      </p:sp>
      <p:sp>
        <p:nvSpPr>
          <p:cNvPr id="3" name="Content Placeholder 2">
            <a:extLst>
              <a:ext uri="{FF2B5EF4-FFF2-40B4-BE49-F238E27FC236}">
                <a16:creationId xmlns:a16="http://schemas.microsoft.com/office/drawing/2014/main" id="{B5F4E6B4-7805-4DB4-B7B6-EFA970EBBC27}"/>
              </a:ext>
            </a:extLst>
          </p:cNvPr>
          <p:cNvSpPr>
            <a:spLocks noGrp="1"/>
          </p:cNvSpPr>
          <p:nvPr>
            <p:ph idx="1"/>
          </p:nvPr>
        </p:nvSpPr>
        <p:spPr/>
        <p:txBody>
          <a:bodyPr>
            <a:normAutofit/>
          </a:bodyPr>
          <a:lstStyle/>
          <a:p>
            <a:pPr marL="514350" indent="-514350">
              <a:buFont typeface="+mj-lt"/>
              <a:buAutoNum type="arabicPeriod"/>
            </a:pPr>
            <a:r>
              <a:rPr lang="en-US" sz="3200">
                <a:solidFill>
                  <a:schemeClr val="tx1"/>
                </a:solidFill>
                <a:latin typeface="Times New Roman" panose="02020603050405020304" pitchFamily="18" charset="0"/>
                <a:cs typeface="Times New Roman" panose="02020603050405020304" pitchFamily="18" charset="0"/>
              </a:rPr>
              <a:t>Đặt vấn đề</a:t>
            </a:r>
          </a:p>
          <a:p>
            <a:pPr marL="514350" indent="-514350">
              <a:buFont typeface="+mj-lt"/>
              <a:buAutoNum type="arabicPeriod"/>
            </a:pPr>
            <a:r>
              <a:rPr lang="en-US" sz="3200">
                <a:solidFill>
                  <a:schemeClr val="tx1"/>
                </a:solidFill>
                <a:latin typeface="Times New Roman" panose="02020603050405020304" pitchFamily="18" charset="0"/>
                <a:cs typeface="Times New Roman" panose="02020603050405020304" pitchFamily="18" charset="0"/>
              </a:rPr>
              <a:t>Lý thuyết về phần mềm độc hại</a:t>
            </a:r>
          </a:p>
          <a:p>
            <a:pPr marL="514350" indent="-514350">
              <a:buFont typeface="+mj-lt"/>
              <a:buAutoNum type="arabicPeriod"/>
            </a:pPr>
            <a:r>
              <a:rPr lang="en-US" sz="3200">
                <a:solidFill>
                  <a:schemeClr val="tx1"/>
                </a:solidFill>
                <a:latin typeface="Times New Roman" panose="02020603050405020304" pitchFamily="18" charset="0"/>
                <a:cs typeface="Times New Roman" panose="02020603050405020304" pitchFamily="18" charset="0"/>
              </a:rPr>
              <a:t>Lý thuyết mạng thông tin không đồng nhất</a:t>
            </a:r>
          </a:p>
          <a:p>
            <a:pPr marL="514350" indent="-514350">
              <a:buFont typeface="+mj-lt"/>
              <a:buAutoNum type="arabicPeriod"/>
            </a:pPr>
            <a:r>
              <a:rPr lang="en-US" sz="3200">
                <a:solidFill>
                  <a:schemeClr val="tx1"/>
                </a:solidFill>
                <a:latin typeface="Times New Roman" panose="02020603050405020304" pitchFamily="18" charset="0"/>
                <a:cs typeface="Times New Roman" panose="02020603050405020304" pitchFamily="18" charset="0"/>
              </a:rPr>
              <a:t>Xây dựng hệ thống ứng dụng</a:t>
            </a:r>
          </a:p>
        </p:txBody>
      </p:sp>
    </p:spTree>
    <p:extLst>
      <p:ext uri="{BB962C8B-B14F-4D97-AF65-F5344CB8AC3E}">
        <p14:creationId xmlns:p14="http://schemas.microsoft.com/office/powerpoint/2010/main" val="421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6440-993C-4151-B8D8-6E2FE1A8D491}"/>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Tham Khảo</a:t>
            </a:r>
          </a:p>
        </p:txBody>
      </p:sp>
      <p:sp>
        <p:nvSpPr>
          <p:cNvPr id="3" name="Content Placeholder 2">
            <a:extLst>
              <a:ext uri="{FF2B5EF4-FFF2-40B4-BE49-F238E27FC236}">
                <a16:creationId xmlns:a16="http://schemas.microsoft.com/office/drawing/2014/main" id="{E3793689-FCCA-4D20-88BC-F845891AE5E4}"/>
              </a:ext>
            </a:extLst>
          </p:cNvPr>
          <p:cNvSpPr>
            <a:spLocks noGrp="1"/>
          </p:cNvSpPr>
          <p:nvPr>
            <p:ph idx="1"/>
          </p:nvPr>
        </p:nvSpPr>
        <p:spPr/>
        <p:txBody>
          <a:bodyPr>
            <a:normAutofit/>
          </a:bodyPr>
          <a:lstStyle/>
          <a:p>
            <a:pPr algn="just"/>
            <a:r>
              <a:rPr lang="en-US" sz="2500">
                <a:solidFill>
                  <a:schemeClr val="accent6">
                    <a:lumMod val="50000"/>
                  </a:schemeClr>
                </a:solidFill>
                <a:latin typeface="Times New Roman" panose="02020603050405020304" pitchFamily="18" charset="0"/>
                <a:cs typeface="Times New Roman" panose="02020603050405020304" pitchFamily="18" charset="0"/>
              </a:rPr>
              <a:t>[1]. Jaemin Jung, Hyunjin Kim, Dongjin Shin, Myeonggeon Lee, Hyunjae Lee, Seong-je Cho, Kyoungwon Suh.  </a:t>
            </a:r>
            <a:r>
              <a:rPr lang="en-US" sz="2500" i="1">
                <a:solidFill>
                  <a:schemeClr val="accent6">
                    <a:lumMod val="50000"/>
                  </a:schemeClr>
                </a:solidFill>
                <a:latin typeface="Times New Roman" panose="02020603050405020304" pitchFamily="18" charset="0"/>
                <a:cs typeface="Times New Roman" panose="02020603050405020304" pitchFamily="18" charset="0"/>
              </a:rPr>
              <a:t>“Android Malware Detection base on Usefull API Calls and Machine Learning”, 2018</a:t>
            </a:r>
          </a:p>
          <a:p>
            <a:pPr algn="just"/>
            <a:r>
              <a:rPr lang="en-US" sz="2500">
                <a:solidFill>
                  <a:schemeClr val="accent6">
                    <a:lumMod val="50000"/>
                  </a:schemeClr>
                </a:solidFill>
                <a:latin typeface="Times New Roman" panose="02020603050405020304" pitchFamily="18" charset="0"/>
                <a:cs typeface="Times New Roman" panose="02020603050405020304" pitchFamily="18" charset="0"/>
              </a:rPr>
              <a:t>[2]. Thanh Van Thai, Van Phac Nguyen, Quoc Quan Truong, Van Hung Le, </a:t>
            </a:r>
            <a:r>
              <a:rPr lang="en-US" sz="2500" i="1">
                <a:solidFill>
                  <a:schemeClr val="accent6">
                    <a:lumMod val="50000"/>
                  </a:schemeClr>
                </a:solidFill>
                <a:latin typeface="Times New Roman" panose="02020603050405020304" pitchFamily="18" charset="0"/>
                <a:cs typeface="Times New Roman" panose="02020603050405020304" pitchFamily="18" charset="0"/>
              </a:rPr>
              <a:t>“A freature representation method base on Henterogeneous information network for android malware detection”</a:t>
            </a:r>
            <a:r>
              <a:rPr lang="en-US" sz="2500">
                <a:solidFill>
                  <a:schemeClr val="accent6">
                    <a:lumMod val="50000"/>
                  </a:schemeClr>
                </a:solidFill>
                <a:latin typeface="Times New Roman" panose="02020603050405020304" pitchFamily="18" charset="0"/>
                <a:cs typeface="Times New Roman" panose="02020603050405020304" pitchFamily="18" charset="0"/>
              </a:rPr>
              <a:t>.2020</a:t>
            </a:r>
          </a:p>
        </p:txBody>
      </p:sp>
    </p:spTree>
    <p:extLst>
      <p:ext uri="{BB962C8B-B14F-4D97-AF65-F5344CB8AC3E}">
        <p14:creationId xmlns:p14="http://schemas.microsoft.com/office/powerpoint/2010/main" val="53144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23B1-97F8-4D21-AB23-D92F6AADD6F8}"/>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Đặt vấn đề</a:t>
            </a:r>
          </a:p>
        </p:txBody>
      </p:sp>
      <p:sp>
        <p:nvSpPr>
          <p:cNvPr id="3" name="Content Placeholder 2">
            <a:extLst>
              <a:ext uri="{FF2B5EF4-FFF2-40B4-BE49-F238E27FC236}">
                <a16:creationId xmlns:a16="http://schemas.microsoft.com/office/drawing/2014/main" id="{E43A0608-CC49-45BD-A395-AA2800559FCB}"/>
              </a:ext>
            </a:extLst>
          </p:cNvPr>
          <p:cNvSpPr>
            <a:spLocks noGrp="1"/>
          </p:cNvSpPr>
          <p:nvPr>
            <p:ph idx="1"/>
          </p:nvPr>
        </p:nvSpPr>
        <p:spPr/>
        <p:txBody>
          <a:bodyPr>
            <a:normAutofit/>
          </a:bodyPr>
          <a:lstStyle/>
          <a:p>
            <a:pPr algn="just"/>
            <a:r>
              <a:rPr lang="en-US" sz="3200">
                <a:latin typeface="Times New Roman" panose="02020603050405020304" pitchFamily="18" charset="0"/>
                <a:cs typeface="Times New Roman" panose="02020603050405020304" pitchFamily="18" charset="0"/>
              </a:rPr>
              <a:t>Theo các số liệu thống kê gần đây, android vẫn là hệ điều hành chiếm da số trên các thiết bị smartphone.</a:t>
            </a:r>
          </a:p>
          <a:p>
            <a:pPr algn="just"/>
            <a:r>
              <a:rPr lang="en-US" sz="3200">
                <a:latin typeface="Times New Roman" panose="02020603050405020304" pitchFamily="18" charset="0"/>
                <a:cs typeface="Times New Roman" panose="02020603050405020304" pitchFamily="18" charset="0"/>
              </a:rPr>
              <a:t>Với số l</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ợng ng</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ời dùng đông đảo, việc bảo vệ ng</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ời sử dụng khỏi các ứng dụng độc hại là một việc làm cần thiết.</a:t>
            </a:r>
          </a:p>
          <a:p>
            <a:pPr algn="just"/>
            <a:r>
              <a:rPr lang="en-US" sz="3200">
                <a:latin typeface="Times New Roman" panose="02020603050405020304" pitchFamily="18" charset="0"/>
                <a:cs typeface="Times New Roman" panose="02020603050405020304" pitchFamily="18" charset="0"/>
              </a:rPr>
              <a:t>Vì vậy nhóm chúng em xây dựng ra hệ thống phát hiện phần mềm độc hại android, đồng thời có thể phân loại các phần mềm độc hại thành từng họ ứng dụng. </a:t>
            </a:r>
          </a:p>
        </p:txBody>
      </p:sp>
    </p:spTree>
    <p:extLst>
      <p:ext uri="{BB962C8B-B14F-4D97-AF65-F5344CB8AC3E}">
        <p14:creationId xmlns:p14="http://schemas.microsoft.com/office/powerpoint/2010/main" val="184752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33F8-7825-4855-ACE1-A776C730EE91}"/>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Lý thuyết về phần mềm độc hại andoid</a:t>
            </a:r>
          </a:p>
        </p:txBody>
      </p:sp>
      <p:sp>
        <p:nvSpPr>
          <p:cNvPr id="3" name="Content Placeholder 2">
            <a:extLst>
              <a:ext uri="{FF2B5EF4-FFF2-40B4-BE49-F238E27FC236}">
                <a16:creationId xmlns:a16="http://schemas.microsoft.com/office/drawing/2014/main" id="{F400ECED-851D-4289-A225-4247DDA00B69}"/>
              </a:ext>
            </a:extLst>
          </p:cNvPr>
          <p:cNvSpPr>
            <a:spLocks noGrp="1"/>
          </p:cNvSpPr>
          <p:nvPr>
            <p:ph idx="1"/>
          </p:nvPr>
        </p:nvSpPr>
        <p:spPr>
          <a:xfrm>
            <a:off x="1097280" y="1845733"/>
            <a:ext cx="10058400" cy="2706812"/>
          </a:xfrm>
        </p:spPr>
        <p:txBody>
          <a:bodyPr>
            <a:normAutofit/>
          </a:bodyPr>
          <a:lstStyle/>
          <a:p>
            <a:pPr algn="just"/>
            <a:r>
              <a:rPr lang="en-US" sz="3200">
                <a:latin typeface="Times New Roman" panose="02020603050405020304" pitchFamily="18" charset="0"/>
                <a:cs typeface="Times New Roman" panose="02020603050405020304" pitchFamily="18" charset="0"/>
              </a:rPr>
              <a:t>Phần mềm độc hại là một hoặc một đoạn ch</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ơng trình,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chèn vào hệ thông nhằm thực hiện các hành vi phá hoại, tống tiền hoặc đánh cắp thông tin ng</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ời dung, gây tổn hại ít nhiều đến ng</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ời bị tấn công.</a:t>
            </a:r>
          </a:p>
          <a:p>
            <a:pPr algn="just"/>
            <a:r>
              <a:rPr lang="en-US" sz="3200">
                <a:latin typeface="Times New Roman" panose="02020603050405020304" pitchFamily="18" charset="0"/>
                <a:cs typeface="Times New Roman" panose="02020603050405020304" pitchFamily="18" charset="0"/>
              </a:rPr>
              <a:t>Một số họ ứng dụng độc hại có thể kể đến nh</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6E7D423D-2E7D-4A25-9450-C9ED11710207}"/>
              </a:ext>
            </a:extLst>
          </p:cNvPr>
          <p:cNvSpPr/>
          <p:nvPr/>
        </p:nvSpPr>
        <p:spPr>
          <a:xfrm>
            <a:off x="1097280" y="4552545"/>
            <a:ext cx="2268570" cy="1077218"/>
          </a:xfrm>
          <a:prstGeom prst="rect">
            <a:avLst/>
          </a:prstGeom>
          <a:noFill/>
        </p:spPr>
        <p:txBody>
          <a:bodyPr wrap="none" lIns="91440" tIns="45720" rIns="91440" bIns="45720">
            <a:spAutoFit/>
          </a:bodyPr>
          <a:lstStyle/>
          <a:p>
            <a:pPr marL="685800" indent="-685800">
              <a:buFont typeface="Arial" panose="020B0604020202020204" pitchFamily="34" charset="0"/>
              <a:buChar char="•"/>
            </a:pPr>
            <a:r>
              <a:rPr lang="en-US" sz="3200" b="0" cap="none" spc="0">
                <a:ln w="0"/>
                <a:solidFill>
                  <a:schemeClr val="tx1"/>
                </a:solidFill>
                <a:latin typeface="Times New Roman" panose="02020603050405020304" pitchFamily="18" charset="0"/>
                <a:cs typeface="Times New Roman" panose="02020603050405020304" pitchFamily="18" charset="0"/>
              </a:rPr>
              <a:t>Adware</a:t>
            </a:r>
          </a:p>
          <a:p>
            <a:pPr marL="685800" indent="-685800">
              <a:buFont typeface="Arial" panose="020B0604020202020204" pitchFamily="34" charset="0"/>
              <a:buChar char="•"/>
            </a:pPr>
            <a:r>
              <a:rPr lang="en-US" sz="3200">
                <a:ln w="0"/>
                <a:latin typeface="Times New Roman" panose="02020603050405020304" pitchFamily="18" charset="0"/>
                <a:cs typeface="Times New Roman" panose="02020603050405020304" pitchFamily="18" charset="0"/>
              </a:rPr>
              <a:t>Banking</a:t>
            </a:r>
            <a:endParaRPr lang="en-US" sz="3200" b="0" cap="none" spc="0">
              <a:ln w="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EE4E588-F143-47C2-90EF-F2568F9EFE59}"/>
              </a:ext>
            </a:extLst>
          </p:cNvPr>
          <p:cNvSpPr/>
          <p:nvPr/>
        </p:nvSpPr>
        <p:spPr>
          <a:xfrm>
            <a:off x="5646582" y="4552545"/>
            <a:ext cx="2997937" cy="1077218"/>
          </a:xfrm>
          <a:prstGeom prst="rect">
            <a:avLst/>
          </a:prstGeom>
          <a:noFill/>
        </p:spPr>
        <p:txBody>
          <a:bodyPr wrap="none" lIns="91440" tIns="45720" rIns="91440" bIns="45720">
            <a:spAutoFit/>
          </a:bodyPr>
          <a:lstStyle/>
          <a:p>
            <a:pPr marL="685800" indent="-685800">
              <a:buFont typeface="Arial" panose="020B0604020202020204" pitchFamily="34" charset="0"/>
              <a:buChar char="•"/>
            </a:pPr>
            <a:r>
              <a:rPr lang="en-US" sz="3200" b="0" cap="none" spc="0">
                <a:ln w="0"/>
                <a:solidFill>
                  <a:schemeClr val="tx1"/>
                </a:solidFill>
                <a:latin typeface="Times New Roman" panose="02020603050405020304" pitchFamily="18" charset="0"/>
                <a:cs typeface="Times New Roman" panose="02020603050405020304" pitchFamily="18" charset="0"/>
              </a:rPr>
              <a:t>Riskware</a:t>
            </a:r>
          </a:p>
          <a:p>
            <a:pPr marL="685800" indent="-685800">
              <a:buFont typeface="Arial" panose="020B0604020202020204" pitchFamily="34" charset="0"/>
              <a:buChar char="•"/>
            </a:pPr>
            <a:r>
              <a:rPr lang="en-US" sz="3200">
                <a:ln w="0"/>
                <a:latin typeface="Times New Roman" panose="02020603050405020304" pitchFamily="18" charset="0"/>
                <a:cs typeface="Times New Roman" panose="02020603050405020304" pitchFamily="18" charset="0"/>
              </a:rPr>
              <a:t>Smsmalware</a:t>
            </a:r>
            <a:endParaRPr lang="en-US" sz="3200" b="0" cap="none" spc="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62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a:xfrm>
            <a:off x="1097280" y="286603"/>
            <a:ext cx="10701430" cy="1450757"/>
          </a:xfrm>
        </p:spPr>
        <p:txBody>
          <a:bodyPr/>
          <a:lstStyle/>
          <a:p>
            <a:r>
              <a:rPr lang="en-US">
                <a:latin typeface="Times New Roman" panose="02020603050405020304" pitchFamily="18" charset="0"/>
                <a:cs typeface="Times New Roman" panose="02020603050405020304" pitchFamily="18" charset="0"/>
              </a:rPr>
              <a:t>Lý thuyết mạng thông tin không đồng nhất</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pPr algn="just"/>
            <a:r>
              <a:rPr lang="en-US" sz="3200">
                <a:latin typeface="Times New Roman" panose="02020603050405020304" pitchFamily="18" charset="0"/>
                <a:cs typeface="Times New Roman" panose="02020603050405020304" pitchFamily="18" charset="0"/>
              </a:rPr>
              <a:t>Mạng thông tin không đồng nhất là một mạng thông tin, trong đó có nhiều loại đối t</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ợng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liên kết theo nhiều cách khác nhau tạo thành một mạng.</a:t>
            </a:r>
          </a:p>
          <a:p>
            <a:pPr algn="just"/>
            <a:r>
              <a:rPr lang="en-US" sz="3200">
                <a:latin typeface="Times New Roman" panose="02020603050405020304" pitchFamily="18" charset="0"/>
                <a:cs typeface="Times New Roman" panose="02020603050405020304" pitchFamily="18" charset="0"/>
              </a:rPr>
              <a:t>Ví dụ: </a:t>
            </a:r>
          </a:p>
        </p:txBody>
      </p:sp>
      <p:pic>
        <p:nvPicPr>
          <p:cNvPr id="4" name="Picture 3">
            <a:extLst>
              <a:ext uri="{FF2B5EF4-FFF2-40B4-BE49-F238E27FC236}">
                <a16:creationId xmlns:a16="http://schemas.microsoft.com/office/drawing/2014/main" id="{73D6F945-9397-4D9A-8A6C-D04B07520E1E}"/>
              </a:ext>
            </a:extLst>
          </p:cNvPr>
          <p:cNvPicPr/>
          <p:nvPr/>
        </p:nvPicPr>
        <p:blipFill>
          <a:blip r:embed="rId2"/>
          <a:stretch>
            <a:fillRect/>
          </a:stretch>
        </p:blipFill>
        <p:spPr>
          <a:xfrm>
            <a:off x="3720873" y="3429000"/>
            <a:ext cx="5403461" cy="2440094"/>
          </a:xfrm>
          <a:prstGeom prst="rect">
            <a:avLst/>
          </a:prstGeom>
        </p:spPr>
      </p:pic>
    </p:spTree>
    <p:extLst>
      <p:ext uri="{BB962C8B-B14F-4D97-AF65-F5344CB8AC3E}">
        <p14:creationId xmlns:p14="http://schemas.microsoft.com/office/powerpoint/2010/main" val="115873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Mạng thông tin không đồng nhất</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a:xfrm>
            <a:off x="1097280" y="1845734"/>
            <a:ext cx="10058400" cy="4023360"/>
          </a:xfrm>
        </p:spPr>
        <p:txBody>
          <a:bodyPr>
            <a:normAutofit/>
          </a:bodyPr>
          <a:lstStyle/>
          <a:p>
            <a:r>
              <a:rPr lang="en-US" sz="3200">
                <a:latin typeface="Times New Roman" panose="02020603050405020304" pitchFamily="18" charset="0"/>
                <a:cs typeface="Times New Roman" panose="02020603050405020304" pitchFamily="18" charset="0"/>
              </a:rPr>
              <a:t>Mạng thông tin không đồng nhất trong hệ thống phát hiện phần mềm độc hại.</a:t>
            </a:r>
          </a:p>
        </p:txBody>
      </p:sp>
      <p:sp>
        <p:nvSpPr>
          <p:cNvPr id="6" name="Rectangle 5">
            <a:extLst>
              <a:ext uri="{FF2B5EF4-FFF2-40B4-BE49-F238E27FC236}">
                <a16:creationId xmlns:a16="http://schemas.microsoft.com/office/drawing/2014/main" id="{B9C50B3C-FA20-4EF5-B7B9-5685BEFEAA3B}"/>
              </a:ext>
            </a:extLst>
          </p:cNvPr>
          <p:cNvSpPr/>
          <p:nvPr/>
        </p:nvSpPr>
        <p:spPr>
          <a:xfrm>
            <a:off x="5359073" y="3209385"/>
            <a:ext cx="1012722"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APP</a:t>
            </a:r>
          </a:p>
        </p:txBody>
      </p:sp>
      <p:sp>
        <p:nvSpPr>
          <p:cNvPr id="7" name="Rectangle 6">
            <a:extLst>
              <a:ext uri="{FF2B5EF4-FFF2-40B4-BE49-F238E27FC236}">
                <a16:creationId xmlns:a16="http://schemas.microsoft.com/office/drawing/2014/main" id="{0199FD24-E9CA-4E02-8B56-132D4F96A8F7}"/>
              </a:ext>
            </a:extLst>
          </p:cNvPr>
          <p:cNvSpPr/>
          <p:nvPr/>
        </p:nvSpPr>
        <p:spPr>
          <a:xfrm>
            <a:off x="5359073" y="4243042"/>
            <a:ext cx="1012722"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APP</a:t>
            </a:r>
          </a:p>
        </p:txBody>
      </p:sp>
      <p:sp>
        <p:nvSpPr>
          <p:cNvPr id="8" name="Rectangle 7">
            <a:extLst>
              <a:ext uri="{FF2B5EF4-FFF2-40B4-BE49-F238E27FC236}">
                <a16:creationId xmlns:a16="http://schemas.microsoft.com/office/drawing/2014/main" id="{D804FAB8-ABA7-48BC-9A76-7F62080D9904}"/>
              </a:ext>
            </a:extLst>
          </p:cNvPr>
          <p:cNvSpPr/>
          <p:nvPr/>
        </p:nvSpPr>
        <p:spPr>
          <a:xfrm>
            <a:off x="5359073" y="5276700"/>
            <a:ext cx="1012722"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APP</a:t>
            </a:r>
          </a:p>
        </p:txBody>
      </p:sp>
      <p:sp>
        <p:nvSpPr>
          <p:cNvPr id="9" name="Oval 8">
            <a:extLst>
              <a:ext uri="{FF2B5EF4-FFF2-40B4-BE49-F238E27FC236}">
                <a16:creationId xmlns:a16="http://schemas.microsoft.com/office/drawing/2014/main" id="{27CD68A3-0CEA-4457-87A0-BA97E125DDC7}"/>
              </a:ext>
            </a:extLst>
          </p:cNvPr>
          <p:cNvSpPr/>
          <p:nvPr/>
        </p:nvSpPr>
        <p:spPr>
          <a:xfrm>
            <a:off x="1857806" y="3125539"/>
            <a:ext cx="1160207" cy="708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API</a:t>
            </a:r>
          </a:p>
        </p:txBody>
      </p:sp>
      <p:sp>
        <p:nvSpPr>
          <p:cNvPr id="10" name="Oval 9">
            <a:extLst>
              <a:ext uri="{FF2B5EF4-FFF2-40B4-BE49-F238E27FC236}">
                <a16:creationId xmlns:a16="http://schemas.microsoft.com/office/drawing/2014/main" id="{6A39537E-AA8F-4DBE-B248-36DB07EA820D}"/>
              </a:ext>
            </a:extLst>
          </p:cNvPr>
          <p:cNvSpPr/>
          <p:nvPr/>
        </p:nvSpPr>
        <p:spPr>
          <a:xfrm>
            <a:off x="1735393" y="5028393"/>
            <a:ext cx="1160207" cy="708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API</a:t>
            </a:r>
          </a:p>
        </p:txBody>
      </p:sp>
      <p:sp>
        <p:nvSpPr>
          <p:cNvPr id="11" name="Oval 10">
            <a:extLst>
              <a:ext uri="{FF2B5EF4-FFF2-40B4-BE49-F238E27FC236}">
                <a16:creationId xmlns:a16="http://schemas.microsoft.com/office/drawing/2014/main" id="{925D5355-3E9E-4CBE-A68F-E9B4FA02FB7D}"/>
              </a:ext>
            </a:extLst>
          </p:cNvPr>
          <p:cNvSpPr/>
          <p:nvPr/>
        </p:nvSpPr>
        <p:spPr>
          <a:xfrm>
            <a:off x="7758141" y="2707941"/>
            <a:ext cx="1160207" cy="708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API</a:t>
            </a:r>
          </a:p>
        </p:txBody>
      </p:sp>
      <p:sp>
        <p:nvSpPr>
          <p:cNvPr id="12" name="Oval 11">
            <a:extLst>
              <a:ext uri="{FF2B5EF4-FFF2-40B4-BE49-F238E27FC236}">
                <a16:creationId xmlns:a16="http://schemas.microsoft.com/office/drawing/2014/main" id="{358BC3A4-CA6B-45C5-B888-A6DD8E69ABF0}"/>
              </a:ext>
            </a:extLst>
          </p:cNvPr>
          <p:cNvSpPr/>
          <p:nvPr/>
        </p:nvSpPr>
        <p:spPr>
          <a:xfrm>
            <a:off x="9114502" y="4061144"/>
            <a:ext cx="1160207" cy="708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API</a:t>
            </a:r>
          </a:p>
        </p:txBody>
      </p:sp>
      <p:sp>
        <p:nvSpPr>
          <p:cNvPr id="13" name="Oval 12">
            <a:extLst>
              <a:ext uri="{FF2B5EF4-FFF2-40B4-BE49-F238E27FC236}">
                <a16:creationId xmlns:a16="http://schemas.microsoft.com/office/drawing/2014/main" id="{54ECFAC4-EC59-4C13-AE01-C29A3A3EF27A}"/>
              </a:ext>
            </a:extLst>
          </p:cNvPr>
          <p:cNvSpPr/>
          <p:nvPr/>
        </p:nvSpPr>
        <p:spPr>
          <a:xfrm>
            <a:off x="7675061" y="5434702"/>
            <a:ext cx="1160207" cy="708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API</a:t>
            </a:r>
          </a:p>
        </p:txBody>
      </p:sp>
      <p:cxnSp>
        <p:nvCxnSpPr>
          <p:cNvPr id="15" name="Straight Arrow Connector 14">
            <a:extLst>
              <a:ext uri="{FF2B5EF4-FFF2-40B4-BE49-F238E27FC236}">
                <a16:creationId xmlns:a16="http://schemas.microsoft.com/office/drawing/2014/main" id="{8A271471-75F8-4152-8B5B-D4504CF68D51}"/>
              </a:ext>
            </a:extLst>
          </p:cNvPr>
          <p:cNvCxnSpPr>
            <a:stCxn id="6" idx="3"/>
            <a:endCxn id="11" idx="2"/>
          </p:cNvCxnSpPr>
          <p:nvPr/>
        </p:nvCxnSpPr>
        <p:spPr>
          <a:xfrm flipV="1">
            <a:off x="6371795" y="3062326"/>
            <a:ext cx="1386346" cy="42727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45DB947-E9E6-4A5C-84B1-EE8AF90A0C67}"/>
              </a:ext>
            </a:extLst>
          </p:cNvPr>
          <p:cNvCxnSpPr>
            <a:stCxn id="6" idx="1"/>
            <a:endCxn id="9" idx="6"/>
          </p:cNvCxnSpPr>
          <p:nvPr/>
        </p:nvCxnSpPr>
        <p:spPr>
          <a:xfrm flipH="1" flipV="1">
            <a:off x="3018013" y="3479924"/>
            <a:ext cx="2341060" cy="968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5A4F13-DF2A-4EAA-B39A-0CFA06EDFF5B}"/>
              </a:ext>
            </a:extLst>
          </p:cNvPr>
          <p:cNvCxnSpPr>
            <a:stCxn id="6" idx="1"/>
            <a:endCxn id="10" idx="6"/>
          </p:cNvCxnSpPr>
          <p:nvPr/>
        </p:nvCxnSpPr>
        <p:spPr>
          <a:xfrm flipH="1">
            <a:off x="2895600" y="3489605"/>
            <a:ext cx="2463473" cy="189317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53A209-5011-4E8F-B333-44D230376D8B}"/>
              </a:ext>
            </a:extLst>
          </p:cNvPr>
          <p:cNvCxnSpPr>
            <a:cxnSpLocks/>
            <a:stCxn id="7" idx="1"/>
            <a:endCxn id="9" idx="5"/>
          </p:cNvCxnSpPr>
          <p:nvPr/>
        </p:nvCxnSpPr>
        <p:spPr>
          <a:xfrm flipH="1" flipV="1">
            <a:off x="2848105" y="3730511"/>
            <a:ext cx="2510968" cy="79275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53BD22E-6BE7-4C27-9416-8E0AE8C26A7E}"/>
              </a:ext>
            </a:extLst>
          </p:cNvPr>
          <p:cNvCxnSpPr>
            <a:stCxn id="7" idx="3"/>
            <a:endCxn id="13" idx="2"/>
          </p:cNvCxnSpPr>
          <p:nvPr/>
        </p:nvCxnSpPr>
        <p:spPr>
          <a:xfrm>
            <a:off x="6371795" y="4523262"/>
            <a:ext cx="1303266" cy="1265825"/>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4DCD8CA-D46D-40AD-95D1-A51076E9BF3D}"/>
              </a:ext>
            </a:extLst>
          </p:cNvPr>
          <p:cNvCxnSpPr>
            <a:stCxn id="7" idx="3"/>
            <a:endCxn id="12" idx="2"/>
          </p:cNvCxnSpPr>
          <p:nvPr/>
        </p:nvCxnSpPr>
        <p:spPr>
          <a:xfrm flipV="1">
            <a:off x="6371795" y="4415529"/>
            <a:ext cx="2742707" cy="1077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AA50FD3-65EC-4A3F-87D1-03903FBE54D7}"/>
              </a:ext>
            </a:extLst>
          </p:cNvPr>
          <p:cNvCxnSpPr>
            <a:stCxn id="8" idx="3"/>
            <a:endCxn id="11" idx="3"/>
          </p:cNvCxnSpPr>
          <p:nvPr/>
        </p:nvCxnSpPr>
        <p:spPr>
          <a:xfrm flipV="1">
            <a:off x="6371795" y="3312913"/>
            <a:ext cx="1556254" cy="2244007"/>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7B78064-699B-4DB0-8F18-DA0F68DBCCDF}"/>
              </a:ext>
            </a:extLst>
          </p:cNvPr>
          <p:cNvCxnSpPr>
            <a:stCxn id="8" idx="3"/>
            <a:endCxn id="12" idx="2"/>
          </p:cNvCxnSpPr>
          <p:nvPr/>
        </p:nvCxnSpPr>
        <p:spPr>
          <a:xfrm flipV="1">
            <a:off x="6371795" y="4415529"/>
            <a:ext cx="2742707" cy="114139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EF234FB-5443-457B-BC1D-997C410C5707}"/>
              </a:ext>
            </a:extLst>
          </p:cNvPr>
          <p:cNvCxnSpPr>
            <a:stCxn id="8" idx="1"/>
            <a:endCxn id="10" idx="6"/>
          </p:cNvCxnSpPr>
          <p:nvPr/>
        </p:nvCxnSpPr>
        <p:spPr>
          <a:xfrm flipH="1" flipV="1">
            <a:off x="2895600" y="5382778"/>
            <a:ext cx="2463473" cy="17414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4A93BA4-EAB0-4F8A-A534-7C332AB40CCC}"/>
              </a:ext>
            </a:extLst>
          </p:cNvPr>
          <p:cNvCxnSpPr>
            <a:stCxn id="9" idx="7"/>
            <a:endCxn id="11" idx="1"/>
          </p:cNvCxnSpPr>
          <p:nvPr/>
        </p:nvCxnSpPr>
        <p:spPr>
          <a:xfrm flipV="1">
            <a:off x="2848105" y="2811738"/>
            <a:ext cx="5079944" cy="41759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411B889-0B60-40A0-8C43-A4F25E646100}"/>
              </a:ext>
            </a:extLst>
          </p:cNvPr>
          <p:cNvCxnSpPr>
            <a:stCxn id="9" idx="4"/>
            <a:endCxn id="10" idx="0"/>
          </p:cNvCxnSpPr>
          <p:nvPr/>
        </p:nvCxnSpPr>
        <p:spPr>
          <a:xfrm flipH="1">
            <a:off x="2315497" y="3834308"/>
            <a:ext cx="122413" cy="1194085"/>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9FE8127-B6DA-470B-B891-8F3644B00B6B}"/>
              </a:ext>
            </a:extLst>
          </p:cNvPr>
          <p:cNvCxnSpPr>
            <a:stCxn id="11" idx="4"/>
            <a:endCxn id="13" idx="0"/>
          </p:cNvCxnSpPr>
          <p:nvPr/>
        </p:nvCxnSpPr>
        <p:spPr>
          <a:xfrm flipH="1">
            <a:off x="8255165" y="3416710"/>
            <a:ext cx="83080" cy="2017992"/>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CFE5C87-17BE-465A-AF6D-D23BFB4B7148}"/>
              </a:ext>
            </a:extLst>
          </p:cNvPr>
          <p:cNvCxnSpPr>
            <a:stCxn id="11" idx="5"/>
            <a:endCxn id="12" idx="0"/>
          </p:cNvCxnSpPr>
          <p:nvPr/>
        </p:nvCxnSpPr>
        <p:spPr>
          <a:xfrm>
            <a:off x="8748440" y="3312913"/>
            <a:ext cx="946166" cy="74823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A2B1627-4C14-4213-A358-6AC474637A89}"/>
              </a:ext>
            </a:extLst>
          </p:cNvPr>
          <p:cNvCxnSpPr>
            <a:stCxn id="13" idx="7"/>
            <a:endCxn id="12" idx="4"/>
          </p:cNvCxnSpPr>
          <p:nvPr/>
        </p:nvCxnSpPr>
        <p:spPr>
          <a:xfrm flipV="1">
            <a:off x="8665360" y="4769913"/>
            <a:ext cx="1029246" cy="768586"/>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4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Xây dựng hệ thống</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r>
              <a:rPr lang="en-US" sz="3200">
                <a:latin typeface="Times New Roman" panose="02020603050405020304" pitchFamily="18" charset="0"/>
                <a:cs typeface="Times New Roman" panose="02020603050405020304" pitchFamily="18" charset="0"/>
              </a:rPr>
              <a:t>Tổng quan về quá trình xây dựng hệ thống của chúng em bao gồm các giai đoạn:</a:t>
            </a:r>
          </a:p>
          <a:p>
            <a:pPr marL="514350" indent="-514350">
              <a:buFont typeface="+mj-lt"/>
              <a:buAutoNum type="arabicPeriod"/>
            </a:pPr>
            <a:r>
              <a:rPr lang="en-US" sz="3200">
                <a:latin typeface="Times New Roman" panose="02020603050405020304" pitchFamily="18" charset="0"/>
                <a:cs typeface="Times New Roman" panose="02020603050405020304" pitchFamily="18" charset="0"/>
              </a:rPr>
              <a:t>Xây dựng mô hình học máy</a:t>
            </a:r>
          </a:p>
          <a:p>
            <a:pPr marL="514350" indent="-514350">
              <a:buFont typeface="+mj-lt"/>
              <a:buAutoNum type="arabicPeriod"/>
            </a:pPr>
            <a:r>
              <a:rPr lang="en-US" sz="3200">
                <a:latin typeface="Times New Roman" panose="02020603050405020304" pitchFamily="18" charset="0"/>
                <a:cs typeface="Times New Roman" panose="02020603050405020304" pitchFamily="18" charset="0"/>
              </a:rPr>
              <a:t>Đánh giá các mô hình học máy</a:t>
            </a:r>
          </a:p>
          <a:p>
            <a:pPr marL="514350" indent="-514350">
              <a:buFont typeface="+mj-lt"/>
              <a:buAutoNum type="arabicPeriod"/>
            </a:pPr>
            <a:r>
              <a:rPr lang="en-US" sz="3200">
                <a:latin typeface="Times New Roman" panose="02020603050405020304" pitchFamily="18" charset="0"/>
                <a:cs typeface="Times New Roman" panose="02020603050405020304" pitchFamily="18" charset="0"/>
              </a:rPr>
              <a:t>Phát triển hệ thống dựa trên mô hình học máy tốt nhất</a:t>
            </a:r>
          </a:p>
          <a:p>
            <a:pPr marL="514350" indent="-514350">
              <a:buFont typeface="+mj-lt"/>
              <a:buAutoNum type="arabicPeriod"/>
            </a:pP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87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Xây dựng mô hình học máy</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pPr marL="514350" indent="-514350" algn="just">
              <a:buFont typeface="+mj-lt"/>
              <a:buAutoNum type="arabicPeriod"/>
            </a:pPr>
            <a:r>
              <a:rPr lang="en-US" sz="3200">
                <a:latin typeface="Times New Roman" panose="02020603050405020304" pitchFamily="18" charset="0"/>
                <a:cs typeface="Times New Roman" panose="02020603050405020304" pitchFamily="18" charset="0"/>
              </a:rPr>
              <a:t>Dựa trên nghiên cứu của Jaemin Jung và cộng sự [1], chúng em đi xây dựng một tập dữ liệu API dataset để làm c</a:t>
            </a:r>
            <a:r>
              <a:rPr lang="vi-VN" sz="3200">
                <a:latin typeface="Times New Roman" panose="02020603050405020304" pitchFamily="18" charset="0"/>
                <a:cs typeface="Times New Roman" panose="02020603050405020304" pitchFamily="18" charset="0"/>
              </a:rPr>
              <a:t>ơ</a:t>
            </a:r>
            <a:r>
              <a:rPr lang="en-US" sz="3200">
                <a:latin typeface="Times New Roman" panose="02020603050405020304" pitchFamily="18" charset="0"/>
                <a:cs typeface="Times New Roman" panose="02020603050405020304" pitchFamily="18" charset="0"/>
              </a:rPr>
              <a:t> sở trích xuất đặc tr</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ng.</a:t>
            </a:r>
          </a:p>
          <a:p>
            <a:pPr marL="514350" indent="-514350" algn="just">
              <a:buFont typeface="+mj-lt"/>
              <a:buAutoNum type="arabicPeriod"/>
            </a:pPr>
            <a:r>
              <a:rPr lang="en-US" sz="3200">
                <a:latin typeface="Times New Roman" panose="02020603050405020304" pitchFamily="18" charset="0"/>
                <a:cs typeface="Times New Roman" panose="02020603050405020304" pitchFamily="18" charset="0"/>
              </a:rPr>
              <a:t>Thu thập các ứng dụng độc hại và lành tính. Bao gồm các họ ứng dụng: adware, banking, benign, riskware, smsmalware</a:t>
            </a:r>
          </a:p>
        </p:txBody>
      </p:sp>
    </p:spTree>
    <p:extLst>
      <p:ext uri="{BB962C8B-B14F-4D97-AF65-F5344CB8AC3E}">
        <p14:creationId xmlns:p14="http://schemas.microsoft.com/office/powerpoint/2010/main" val="92447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Tập dữ liệu CICDatasest</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r>
              <a:rPr lang="en-US" sz="3200">
                <a:latin typeface="Times New Roman" panose="02020603050405020304" pitchFamily="18" charset="0"/>
                <a:cs typeface="Times New Roman" panose="02020603050405020304" pitchFamily="18" charset="0"/>
              </a:rPr>
              <a:t>Chứa bao gồm:</a:t>
            </a:r>
          </a:p>
          <a:p>
            <a:pPr lvl="1"/>
            <a:r>
              <a:rPr lang="en-US" sz="3000">
                <a:latin typeface="Times New Roman" panose="02020603050405020304" pitchFamily="18" charset="0"/>
                <a:cs typeface="Times New Roman" panose="02020603050405020304" pitchFamily="18" charset="0"/>
              </a:rPr>
              <a:t>1415 ứng dụng độc hại adware</a:t>
            </a:r>
          </a:p>
          <a:p>
            <a:pPr lvl="1"/>
            <a:r>
              <a:rPr lang="en-US" sz="3000">
                <a:latin typeface="Times New Roman" panose="02020603050405020304" pitchFamily="18" charset="0"/>
                <a:cs typeface="Times New Roman" panose="02020603050405020304" pitchFamily="18" charset="0"/>
              </a:rPr>
              <a:t>1900 ứng dụng độc hại banking</a:t>
            </a:r>
          </a:p>
          <a:p>
            <a:pPr lvl="1"/>
            <a:r>
              <a:rPr lang="en-US" sz="3000">
                <a:latin typeface="Times New Roman" panose="02020603050405020304" pitchFamily="18" charset="0"/>
                <a:cs typeface="Times New Roman" panose="02020603050405020304" pitchFamily="18" charset="0"/>
              </a:rPr>
              <a:t>1911 ứng dụng lành tính benign</a:t>
            </a:r>
          </a:p>
          <a:p>
            <a:pPr lvl="1"/>
            <a:r>
              <a:rPr lang="en-US" sz="3000">
                <a:latin typeface="Times New Roman" panose="02020603050405020304" pitchFamily="18" charset="0"/>
                <a:cs typeface="Times New Roman" panose="02020603050405020304" pitchFamily="18" charset="0"/>
              </a:rPr>
              <a:t>2262 ứng dụng độc hại riskware</a:t>
            </a:r>
          </a:p>
          <a:p>
            <a:pPr lvl="1"/>
            <a:r>
              <a:rPr lang="en-US" sz="3000">
                <a:latin typeface="Times New Roman" panose="02020603050405020304" pitchFamily="18" charset="0"/>
                <a:cs typeface="Times New Roman" panose="02020603050405020304" pitchFamily="18" charset="0"/>
              </a:rPr>
              <a:t>4722 ứng dụng độc hại smsmalware</a:t>
            </a:r>
          </a:p>
        </p:txBody>
      </p:sp>
    </p:spTree>
    <p:extLst>
      <p:ext uri="{BB962C8B-B14F-4D97-AF65-F5344CB8AC3E}">
        <p14:creationId xmlns:p14="http://schemas.microsoft.com/office/powerpoint/2010/main" val="38920210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228</TotalTime>
  <Words>1274</Words>
  <Application>Microsoft Office PowerPoint</Application>
  <PresentationFormat>Widescreen</PresentationFormat>
  <Paragraphs>91</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Retrospect</vt:lpstr>
      <vt:lpstr>PowerPoint Presentation</vt:lpstr>
      <vt:lpstr>Cấu trúc trình bày</vt:lpstr>
      <vt:lpstr>Đặt vấn đề</vt:lpstr>
      <vt:lpstr>Lý thuyết về phần mềm độc hại andoid</vt:lpstr>
      <vt:lpstr>Lý thuyết mạng thông tin không đồng nhất</vt:lpstr>
      <vt:lpstr>Mạng thông tin không đồng nhất</vt:lpstr>
      <vt:lpstr>Xây dựng hệ thống</vt:lpstr>
      <vt:lpstr>Xây dựng mô hình học máy</vt:lpstr>
      <vt:lpstr>Tập dữ liệu CICDatasest</vt:lpstr>
      <vt:lpstr>Dịch ngược và trích xuất thông tin</vt:lpstr>
      <vt:lpstr>Xây dựng ma trận độ đo tương đồng</vt:lpstr>
      <vt:lpstr>Trích xuất đặc trưng</vt:lpstr>
      <vt:lpstr>Trích xuất đặc trưng</vt:lpstr>
      <vt:lpstr>Ma trận vector đặc trưng</vt:lpstr>
      <vt:lpstr>Đánh giá mô hình học máy</vt:lpstr>
      <vt:lpstr>Phát triển hệ thống</vt:lpstr>
      <vt:lpstr>Phát triển hệ thống</vt:lpstr>
      <vt:lpstr>Phát triển hệ thống</vt:lpstr>
      <vt:lpstr>Phát triển hệ thống</vt:lpstr>
      <vt:lpstr>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hùng</dc:creator>
  <cp:lastModifiedBy>trần hùng</cp:lastModifiedBy>
  <cp:revision>100</cp:revision>
  <dcterms:created xsi:type="dcterms:W3CDTF">2022-02-09T13:17:32Z</dcterms:created>
  <dcterms:modified xsi:type="dcterms:W3CDTF">2022-02-16T16:11:06Z</dcterms:modified>
</cp:coreProperties>
</file>