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</p:sldIdLst>
  <p:sldSz cx="615315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782" y="204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Ильвовский" userId="f23e1ef0a5520f69" providerId="LiveId" clId="{F2A4B7D7-728D-4978-A36C-BC1D8DC370E2}"/>
    <pc:docChg chg="modSld">
      <pc:chgData name="Дмитрий Ильвовский" userId="f23e1ef0a5520f69" providerId="LiveId" clId="{F2A4B7D7-728D-4978-A36C-BC1D8DC370E2}" dt="2022-09-05T08:18:53.616" v="50" actId="14100"/>
      <pc:docMkLst>
        <pc:docMk/>
      </pc:docMkLst>
      <pc:sldChg chg="modSp mod">
        <pc:chgData name="Дмитрий Ильвовский" userId="f23e1ef0a5520f69" providerId="LiveId" clId="{F2A4B7D7-728D-4978-A36C-BC1D8DC370E2}" dt="2022-09-05T08:16:12.510" v="49" actId="20577"/>
        <pc:sldMkLst>
          <pc:docMk/>
          <pc:sldMk cId="0" sldId="264"/>
        </pc:sldMkLst>
        <pc:spChg chg="mod">
          <ac:chgData name="Дмитрий Ильвовский" userId="f23e1ef0a5520f69" providerId="LiveId" clId="{F2A4B7D7-728D-4978-A36C-BC1D8DC370E2}" dt="2022-09-05T08:16:12.510" v="49" actId="20577"/>
          <ac:spMkLst>
            <pc:docMk/>
            <pc:sldMk cId="0" sldId="264"/>
            <ac:spMk id="25" creationId="{00000000-0000-0000-0000-000000000000}"/>
          </ac:spMkLst>
        </pc:spChg>
      </pc:sldChg>
      <pc:sldChg chg="modSp mod">
        <pc:chgData name="Дмитрий Ильвовский" userId="f23e1ef0a5520f69" providerId="LiveId" clId="{F2A4B7D7-728D-4978-A36C-BC1D8DC370E2}" dt="2022-09-05T08:18:53.616" v="50" actId="14100"/>
        <pc:sldMkLst>
          <pc:docMk/>
          <pc:sldMk cId="0" sldId="278"/>
        </pc:sldMkLst>
        <pc:spChg chg="mod">
          <ac:chgData name="Дмитрий Ильвовский" userId="f23e1ef0a5520f69" providerId="LiveId" clId="{F2A4B7D7-728D-4978-A36C-BC1D8DC370E2}" dt="2022-09-05T08:18:53.616" v="50" actId="14100"/>
          <ac:spMkLst>
            <pc:docMk/>
            <pc:sldMk cId="0" sldId="27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6326-EEDE-46C7-A3B2-ADA7A3DC12DB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FD88-8FD7-482A-B2F6-8C38C0E3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5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FD88-8FD7-482A-B2F6-8C38C0E3D0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8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2D15-EB1F-774E-94DA-B4D5432B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44" y="566377"/>
            <a:ext cx="4614863" cy="1204854"/>
          </a:xfrm>
        </p:spPr>
        <p:txBody>
          <a:bodyPr anchor="b"/>
          <a:lstStyle>
            <a:lvl1pPr algn="ctr"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F27B2-6A51-EDC1-49FD-D83C055D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44" y="1817695"/>
            <a:ext cx="4614863" cy="835547"/>
          </a:xfrm>
        </p:spPr>
        <p:txBody>
          <a:bodyPr/>
          <a:lstStyle>
            <a:lvl1pPr marL="0" indent="0" algn="ctr">
              <a:buNone/>
              <a:defRPr sz="1211"/>
            </a:lvl1pPr>
            <a:lvl2pPr marL="230703" indent="0" algn="ctr">
              <a:buNone/>
              <a:defRPr sz="1009"/>
            </a:lvl2pPr>
            <a:lvl3pPr marL="461406" indent="0" algn="ctr">
              <a:buNone/>
              <a:defRPr sz="908"/>
            </a:lvl3pPr>
            <a:lvl4pPr marL="692109" indent="0" algn="ctr">
              <a:buNone/>
              <a:defRPr sz="807"/>
            </a:lvl4pPr>
            <a:lvl5pPr marL="922812" indent="0" algn="ctr">
              <a:buNone/>
              <a:defRPr sz="807"/>
            </a:lvl5pPr>
            <a:lvl6pPr marL="1153516" indent="0" algn="ctr">
              <a:buNone/>
              <a:defRPr sz="807"/>
            </a:lvl6pPr>
            <a:lvl7pPr marL="1384219" indent="0" algn="ctr">
              <a:buNone/>
              <a:defRPr sz="807"/>
            </a:lvl7pPr>
            <a:lvl8pPr marL="1614922" indent="0" algn="ctr">
              <a:buNone/>
              <a:defRPr sz="807"/>
            </a:lvl8pPr>
            <a:lvl9pPr marL="1845625" indent="0" algn="ctr">
              <a:buNone/>
              <a:defRPr sz="807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29049D-4445-2394-64F2-151A126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A25EE-059A-4E72-A7F7-F817AFCE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9EAEC-B98C-F43A-F140-308BC3A9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5E668-744E-C32A-7F85-955C26F6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69509-BC53-0D20-F52D-003C184A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09460-2CA8-188B-45D5-7F98D09D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326C7-9833-F5DD-FE18-A966AAB0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15DD4-E4FA-3D3D-993F-2F251201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5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7FFDB5-522E-5589-E5AD-C8D9DA06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03348" y="184253"/>
            <a:ext cx="1326773" cy="293282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D4314C-DE70-3FFB-0B5E-CF363406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3029" y="184253"/>
            <a:ext cx="3903405" cy="293282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9CBB1-75BA-4E73-3760-AD088852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1D940-FA61-72F6-BE0E-E4680C7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3FDA9-0134-D3F6-ED1A-56CEB506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40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2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125EB-E147-F57D-E11B-64105D7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277E3-3112-6B6C-0B25-2ED48873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064E2-739B-7FC0-B94C-17B62376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C7558-7C1C-D1D3-F179-B349B497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8A115-5023-8F80-9099-7606AD48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0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4078C-28CE-3F48-98EB-D4877EE8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862785"/>
            <a:ext cx="5307092" cy="1439576"/>
          </a:xfrm>
        </p:spPr>
        <p:txBody>
          <a:bodyPr anchor="b"/>
          <a:lstStyle>
            <a:lvl1pPr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D0B154-73A6-BFCF-85C6-C79E5294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24" y="2315979"/>
            <a:ext cx="5307092" cy="757039"/>
          </a:xfrm>
        </p:spPr>
        <p:txBody>
          <a:bodyPr/>
          <a:lstStyle>
            <a:lvl1pPr marL="0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1pPr>
            <a:lvl2pPr marL="230703" indent="0">
              <a:buNone/>
              <a:defRPr sz="1009">
                <a:solidFill>
                  <a:schemeClr val="tx1">
                    <a:tint val="75000"/>
                  </a:schemeClr>
                </a:solidFill>
              </a:defRPr>
            </a:lvl2pPr>
            <a:lvl3pPr marL="461406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3pPr>
            <a:lvl4pPr marL="69210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4pPr>
            <a:lvl5pPr marL="92281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5pPr>
            <a:lvl6pPr marL="1153516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6pPr>
            <a:lvl7pPr marL="138421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7pPr>
            <a:lvl8pPr marL="161492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8pPr>
            <a:lvl9pPr marL="1845625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F16E7-CC85-EC30-18B2-E02F7035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AA657-A50C-47DE-2773-A3C0E26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58B8-3B80-6645-DD45-E11A90C0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B651A-1A24-C555-388F-56033A6C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F36A4-4346-6DB5-CF42-2DA68EF9E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029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9ABA78-4FC3-7BFE-78D8-155307511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5032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759AE-1E14-DFA5-662D-7B26776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F6E371-68A4-7663-DF6B-C85B2D1B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A9B39-16FB-10BE-EE07-DAF25173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1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CB8C5-23CA-0AA7-CFB3-EE0B94C5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0" y="184253"/>
            <a:ext cx="5307092" cy="66891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33BCD-FE65-CB50-BCED-5EB2E90D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831" y="848365"/>
            <a:ext cx="2603071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D1EEA0-0CE5-28BB-1DC4-CCF316B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831" y="1264135"/>
            <a:ext cx="2603071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ACE799-D486-B5FB-8543-BD190C20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15032" y="848365"/>
            <a:ext cx="2615890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D95692-6A94-3E93-B74F-87627B87F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15032" y="1264135"/>
            <a:ext cx="2615890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CA63A-B1A1-4AC3-4A61-0EA94846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CE9943-5F23-3E2A-A9E1-543AEAD0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2139AE-11FB-CB6B-EA0F-4965ED4B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30197-5657-0844-AB0C-04E1BA68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5A7009-B230-4C09-1629-56968E25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06B90-5016-3397-E95C-688BC6B0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D664B-C34F-F7FF-437E-C659EE94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8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D55DE5-C027-83D8-D53F-BB3159C4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1949A4-DF31-BD23-9DBE-1AA4D349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C6F396-E451-3FFE-EBFA-BEA6851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6831C-9F96-2857-2A8C-5DD35C6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B82F6-D45A-D91D-C6D4-71879968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>
              <a:defRPr sz="1615"/>
            </a:lvl1pPr>
            <a:lvl2pPr>
              <a:defRPr sz="1413"/>
            </a:lvl2pPr>
            <a:lvl3pPr>
              <a:defRPr sz="1211"/>
            </a:lvl3pPr>
            <a:lvl4pPr>
              <a:defRPr sz="1009"/>
            </a:lvl4pPr>
            <a:lvl5pPr>
              <a:defRPr sz="1009"/>
            </a:lvl5pPr>
            <a:lvl6pPr>
              <a:defRPr sz="1009"/>
            </a:lvl6pPr>
            <a:lvl7pPr>
              <a:defRPr sz="1009"/>
            </a:lvl7pPr>
            <a:lvl8pPr>
              <a:defRPr sz="1009"/>
            </a:lvl8pPr>
            <a:lvl9pPr>
              <a:defRPr sz="100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AF1D2-0448-7C99-8954-1C6A3916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7BF3C9-A957-9057-CF3B-43AA3320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5E783D-4093-1006-039F-F0D5C000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D3FEF-146F-4417-E134-1ADA008C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0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E4CC0-B8CC-431F-FCC2-51DC5872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BD6EC-C5FB-38A9-E565-8632E35D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 marL="0" indent="0">
              <a:buNone/>
              <a:defRPr sz="1615"/>
            </a:lvl1pPr>
            <a:lvl2pPr marL="230703" indent="0">
              <a:buNone/>
              <a:defRPr sz="1413"/>
            </a:lvl2pPr>
            <a:lvl3pPr marL="461406" indent="0">
              <a:buNone/>
              <a:defRPr sz="1211"/>
            </a:lvl3pPr>
            <a:lvl4pPr marL="692109" indent="0">
              <a:buNone/>
              <a:defRPr sz="1009"/>
            </a:lvl4pPr>
            <a:lvl5pPr marL="922812" indent="0">
              <a:buNone/>
              <a:defRPr sz="1009"/>
            </a:lvl5pPr>
            <a:lvl6pPr marL="1153516" indent="0">
              <a:buNone/>
              <a:defRPr sz="1009"/>
            </a:lvl6pPr>
            <a:lvl7pPr marL="1384219" indent="0">
              <a:buNone/>
              <a:defRPr sz="1009"/>
            </a:lvl7pPr>
            <a:lvl8pPr marL="1614922" indent="0">
              <a:buNone/>
              <a:defRPr sz="1009"/>
            </a:lvl8pPr>
            <a:lvl9pPr marL="1845625" indent="0">
              <a:buNone/>
              <a:defRPr sz="1009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ADFF7-CDDA-840F-D563-B817CE11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D9D61-EF71-5508-D97E-52BD1E31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D7CC5-90EC-5538-EC88-67B6F1B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01705-7261-2FD4-D4AB-20BD0673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37E4-47BD-9BC0-1088-A211590E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29" y="184253"/>
            <a:ext cx="5307092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36C30-719F-5EE3-CCA4-0CD81BFA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29" y="921265"/>
            <a:ext cx="5307092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DEC71-4101-F901-90B2-71F40EC1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3029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38D88-1C4C-D221-8F39-F8304BF96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8231" y="3207603"/>
            <a:ext cx="207668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9B79D-1F42-552F-7FBA-1CAB448F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5662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406" rtl="0" eaLnBrk="1" latinLnBrk="0" hangingPunct="1">
        <a:lnSpc>
          <a:spcPct val="90000"/>
        </a:lnSpc>
        <a:spcBef>
          <a:spcPct val="0"/>
        </a:spcBef>
        <a:buNone/>
        <a:defRPr sz="2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52" indent="-115352" algn="l" defTabSz="461406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1pPr>
      <a:lvl2pPr marL="346055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2pPr>
      <a:lvl3pPr marL="576758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9" kern="1200">
          <a:solidFill>
            <a:schemeClr val="tx1"/>
          </a:solidFill>
          <a:latin typeface="+mn-lt"/>
          <a:ea typeface="+mn-ea"/>
          <a:cs typeface="+mn-cs"/>
        </a:defRPr>
      </a:lvl3pPr>
      <a:lvl4pPr marL="807461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1038164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26886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499570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730273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96097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703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40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210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81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351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421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492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5625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ingsemantics.xyz/2019/leaderboards/#%23Goldberg_2019_Assessing_BERTs_Syntactic_Abilitie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ciencedirect.com/science/article/pii/S016971611830024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lstm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hyperlink" Target="https://arxiv.org/abs/1904.0806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obeisenstein/gt-nlp-class/blob/master/notes/eisenstein-nlp-not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jpg"/><Relationship Id="rId7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named-entity-recognition-and-classification-with-scikit-learn-f05372f07ba2" TargetMode="External"/><Relationship Id="rId5" Type="http://schemas.openxmlformats.org/officeDocument/2006/relationships/hyperlink" Target="https://developers.google.com/machine-learning/guides/text-classification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KMA504/hse-ami-nlp-course-fall-2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59272" y="92839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59272" y="972823"/>
            <a:ext cx="4483735" cy="347980"/>
            <a:chOff x="87743" y="972822"/>
            <a:chExt cx="4483735" cy="3479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9123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6423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978954"/>
              <a:ext cx="50749" cy="2401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72822"/>
              <a:ext cx="4432935" cy="297180"/>
            </a:xfrm>
            <a:custGeom>
              <a:avLst/>
              <a:gdLst/>
              <a:ahLst/>
              <a:cxnLst/>
              <a:rect l="l" t="t" r="r" b="b"/>
              <a:pathLst>
                <a:path w="4432935" h="297180">
                  <a:moveTo>
                    <a:pt x="4432566" y="0"/>
                  </a:moveTo>
                  <a:lnTo>
                    <a:pt x="0" y="0"/>
                  </a:lnTo>
                  <a:lnTo>
                    <a:pt x="0" y="246300"/>
                  </a:lnTo>
                  <a:lnTo>
                    <a:pt x="4008" y="266025"/>
                  </a:lnTo>
                  <a:lnTo>
                    <a:pt x="14922" y="282178"/>
                  </a:lnTo>
                  <a:lnTo>
                    <a:pt x="31075" y="293092"/>
                  </a:lnTo>
                  <a:lnTo>
                    <a:pt x="50800" y="297101"/>
                  </a:lnTo>
                  <a:lnTo>
                    <a:pt x="4381765" y="297101"/>
                  </a:lnTo>
                  <a:lnTo>
                    <a:pt x="4401490" y="293092"/>
                  </a:lnTo>
                  <a:lnTo>
                    <a:pt x="4417643" y="282178"/>
                  </a:lnTo>
                  <a:lnTo>
                    <a:pt x="4428558" y="266025"/>
                  </a:lnTo>
                  <a:lnTo>
                    <a:pt x="4432566" y="2463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1017060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5">
                  <a:moveTo>
                    <a:pt x="0" y="2211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1004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991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9789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90775" y="922102"/>
            <a:ext cx="1787601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>
                <a:solidFill>
                  <a:srgbClr val="FFFFFF"/>
                </a:solidFill>
                <a:latin typeface="+mn-lt"/>
                <a:cs typeface="Tahoma"/>
              </a:rPr>
              <a:t>Intro</a:t>
            </a:r>
            <a:r>
              <a:rPr spc="-15" dirty="0">
                <a:solidFill>
                  <a:srgbClr val="FFFFFF"/>
                </a:solidFill>
                <a:latin typeface="+mn-lt"/>
                <a:cs typeface="Tahoma"/>
              </a:rPr>
              <a:t> to</a:t>
            </a:r>
            <a:r>
              <a:rPr spc="-10" dirty="0">
                <a:solidFill>
                  <a:srgbClr val="FFFFFF"/>
                </a:solidFill>
                <a:latin typeface="+mn-lt"/>
                <a:cs typeface="Tahoma"/>
              </a:rPr>
              <a:t> </a:t>
            </a:r>
            <a:r>
              <a:rPr spc="75" dirty="0">
                <a:solidFill>
                  <a:srgbClr val="FFFFFF"/>
                </a:solidFill>
                <a:latin typeface="+mn-lt"/>
                <a:cs typeface="Tahoma"/>
              </a:rPr>
              <a:t>NLP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97507" y="1480007"/>
            <a:ext cx="235585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1200" spc="-10" dirty="0">
                <a:cs typeface="Tahoma"/>
              </a:rPr>
              <a:t>Dmitry</a:t>
            </a:r>
            <a:r>
              <a:rPr sz="1200" spc="5" dirty="0">
                <a:cs typeface="Tahoma"/>
              </a:rPr>
              <a:t> </a:t>
            </a:r>
            <a:r>
              <a:rPr sz="1200" spc="-50" dirty="0" err="1">
                <a:cs typeface="Tahoma"/>
              </a:rPr>
              <a:t>Ilvovsky</a:t>
            </a:r>
            <a:endParaRPr sz="1200" dirty="0"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cs typeface="Tahoma"/>
            </a:endParaRPr>
          </a:p>
          <a:p>
            <a:pPr>
              <a:spcBef>
                <a:spcPts val="20"/>
              </a:spcBef>
            </a:pPr>
            <a:endParaRPr sz="1200" dirty="0"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200" spc="-50" dirty="0">
                <a:cs typeface="Tahoma"/>
              </a:rPr>
              <a:t>September</a:t>
            </a:r>
            <a:r>
              <a:rPr sz="1200" dirty="0">
                <a:cs typeface="Tahoma"/>
              </a:rPr>
              <a:t> </a:t>
            </a:r>
            <a:r>
              <a:rPr lang="en-GB" sz="1200" spc="-45" dirty="0">
                <a:cs typeface="Tahoma"/>
              </a:rPr>
              <a:t>5</a:t>
            </a:r>
            <a:r>
              <a:rPr sz="1200" spc="-45" dirty="0">
                <a:cs typeface="Tahoma"/>
              </a:rPr>
              <a:t>,</a:t>
            </a:r>
            <a:r>
              <a:rPr sz="1200" spc="-5" dirty="0">
                <a:cs typeface="Tahoma"/>
              </a:rPr>
              <a:t> </a:t>
            </a:r>
            <a:r>
              <a:rPr sz="1200" spc="-55" dirty="0">
                <a:cs typeface="Tahoma"/>
              </a:rPr>
              <a:t>202</a:t>
            </a:r>
            <a:r>
              <a:rPr lang="en-GB" sz="1200" spc="-55" dirty="0">
                <a:cs typeface="Tahoma"/>
              </a:rPr>
              <a:t>2</a:t>
            </a:r>
            <a:endParaRPr sz="1200" dirty="0"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2712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55" dirty="0">
                <a:solidFill>
                  <a:srgbClr val="3333B2"/>
                </a:solidFill>
                <a:cs typeface="Arial MT"/>
              </a:rPr>
              <a:t>NLP’s</a:t>
            </a:r>
            <a:r>
              <a:rPr sz="1400" spc="6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5" dirty="0">
                <a:solidFill>
                  <a:srgbClr val="3333B2"/>
                </a:solidFill>
                <a:cs typeface="Arial MT"/>
              </a:rPr>
              <a:t>ImageNet</a:t>
            </a:r>
            <a:r>
              <a:rPr sz="1400" spc="6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5" dirty="0">
                <a:solidFill>
                  <a:srgbClr val="3333B2"/>
                </a:solidFill>
                <a:cs typeface="Arial MT"/>
              </a:rPr>
              <a:t>moment</a:t>
            </a:r>
            <a:r>
              <a:rPr sz="1400" spc="6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130" dirty="0">
                <a:solidFill>
                  <a:srgbClr val="3333B2"/>
                </a:solidFill>
                <a:cs typeface="Arial MT"/>
              </a:rPr>
              <a:t>has</a:t>
            </a:r>
            <a:r>
              <a:rPr sz="1400" spc="6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arrived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5" y="619237"/>
            <a:ext cx="3962400" cy="22222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8575" y="2883052"/>
            <a:ext cx="16490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...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but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is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rather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  <a:hlinkClick r:id="rId3"/>
              </a:rPr>
              <a:t>questionable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28" y="53975"/>
            <a:ext cx="27431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Recent</a:t>
            </a:r>
            <a:r>
              <a:rPr spc="35" dirty="0"/>
              <a:t> </a:t>
            </a:r>
            <a:r>
              <a:rPr spc="-65" dirty="0"/>
              <a:t>trends</a:t>
            </a:r>
            <a:r>
              <a:rPr spc="40" dirty="0"/>
              <a:t> </a:t>
            </a:r>
            <a:r>
              <a:rPr spc="-30" dirty="0"/>
              <a:t>in</a:t>
            </a:r>
            <a:r>
              <a:rPr spc="40" dirty="0"/>
              <a:t> </a:t>
            </a:r>
            <a:r>
              <a:rPr spc="-50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418" y="815975"/>
            <a:ext cx="3482595" cy="178061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3986" indent="-176523">
              <a:spcBef>
                <a:spcPts val="285"/>
              </a:spcBef>
              <a:buClr>
                <a:srgbClr val="3333B2"/>
              </a:buClr>
              <a:buFont typeface="Microsoft Sans Serif"/>
              <a:buAutoNum type="arabicPeriod"/>
              <a:tabLst>
                <a:tab pos="214620" algn="l"/>
              </a:tabLst>
            </a:pPr>
            <a:r>
              <a:rPr sz="1200" b="1" spc="5" dirty="0">
                <a:cs typeface="Arial"/>
              </a:rPr>
              <a:t>The</a:t>
            </a:r>
            <a:r>
              <a:rPr sz="1200" b="1" spc="6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ethics</a:t>
            </a:r>
            <a:r>
              <a:rPr sz="1200" b="1" spc="7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of</a:t>
            </a:r>
            <a:r>
              <a:rPr sz="1200" b="1" spc="70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AI</a:t>
            </a:r>
            <a:endParaRPr sz="1200" dirty="0">
              <a:cs typeface="Arial"/>
            </a:endParaRP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sz="1200" spc="41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sz="1200" spc="-65" dirty="0">
                <a:cs typeface="Arial MT"/>
              </a:rPr>
              <a:t>Fairness</a:t>
            </a:r>
            <a:endParaRPr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 </a:t>
            </a:r>
            <a:r>
              <a:rPr sz="1200" spc="-40" dirty="0">
                <a:cs typeface="Arial MT"/>
              </a:rPr>
              <a:t>Societal</a:t>
            </a:r>
            <a:r>
              <a:rPr sz="1200" spc="35" dirty="0">
                <a:cs typeface="Arial MT"/>
              </a:rPr>
              <a:t> </a:t>
            </a:r>
            <a:r>
              <a:rPr sz="1200" spc="-35" dirty="0">
                <a:cs typeface="Arial MT"/>
              </a:rPr>
              <a:t>applications</a:t>
            </a:r>
            <a:endParaRPr sz="1200" dirty="0">
              <a:cs typeface="Arial MT"/>
            </a:endParaRPr>
          </a:p>
          <a:p>
            <a:pPr marL="213986" indent="-176523">
              <a:spcBef>
                <a:spcPts val="195"/>
              </a:spcBef>
              <a:buClr>
                <a:srgbClr val="3333B2"/>
              </a:buClr>
              <a:buFont typeface="Microsoft Sans Serif"/>
              <a:buAutoNum type="arabicPeriod" startAt="2"/>
              <a:tabLst>
                <a:tab pos="214620" algn="l"/>
              </a:tabLst>
            </a:pPr>
            <a:r>
              <a:rPr sz="1200" b="1" spc="-40" dirty="0">
                <a:cs typeface="Arial"/>
              </a:rPr>
              <a:t>Transfer</a:t>
            </a:r>
            <a:r>
              <a:rPr sz="1200" b="1" spc="55" dirty="0">
                <a:cs typeface="Arial"/>
              </a:rPr>
              <a:t> </a:t>
            </a:r>
            <a:r>
              <a:rPr sz="1200" b="1" spc="-50" dirty="0">
                <a:cs typeface="Arial"/>
              </a:rPr>
              <a:t>learning</a:t>
            </a:r>
            <a:endParaRPr sz="1200" dirty="0">
              <a:cs typeface="Arial"/>
            </a:endParaRP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sz="1200" spc="517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sz="1200" spc="-50" dirty="0">
                <a:cs typeface="Arial MT"/>
              </a:rPr>
              <a:t>Cross-lingual</a:t>
            </a:r>
            <a:r>
              <a:rPr sz="1200" spc="40" dirty="0">
                <a:cs typeface="Arial MT"/>
              </a:rPr>
              <a:t> </a:t>
            </a:r>
            <a:r>
              <a:rPr sz="1200" spc="-50" dirty="0">
                <a:cs typeface="Arial MT"/>
              </a:rPr>
              <a:t>methods</a:t>
            </a:r>
            <a:endParaRPr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sz="1200" spc="50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sz="1200" spc="-60" dirty="0">
                <a:cs typeface="Arial MT"/>
              </a:rPr>
              <a:t>Cross-domain</a:t>
            </a:r>
            <a:r>
              <a:rPr sz="1200" spc="45" dirty="0">
                <a:cs typeface="Arial MT"/>
              </a:rPr>
              <a:t> </a:t>
            </a:r>
            <a:r>
              <a:rPr sz="1200" spc="-50" dirty="0">
                <a:cs typeface="Arial MT"/>
              </a:rPr>
              <a:t>methods</a:t>
            </a:r>
            <a:endParaRPr sz="1200" dirty="0">
              <a:cs typeface="Arial MT"/>
            </a:endParaRPr>
          </a:p>
          <a:p>
            <a:pPr marL="213986" indent="-176523">
              <a:spcBef>
                <a:spcPts val="35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sz="1200" b="1" spc="-45" dirty="0">
                <a:cs typeface="Arial"/>
              </a:rPr>
              <a:t>Question</a:t>
            </a:r>
            <a:r>
              <a:rPr sz="1200" b="1" spc="55" dirty="0">
                <a:cs typeface="Arial"/>
              </a:rPr>
              <a:t> </a:t>
            </a:r>
            <a:r>
              <a:rPr sz="1200" b="1" spc="-65" dirty="0">
                <a:cs typeface="Arial"/>
              </a:rPr>
              <a:t>answering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sz="1200" b="1" spc="-10" dirty="0">
                <a:cs typeface="Arial"/>
              </a:rPr>
              <a:t>Multimodal</a:t>
            </a:r>
            <a:r>
              <a:rPr sz="1200" b="1" spc="45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NLP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0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sz="1200" b="1" spc="-45" dirty="0">
                <a:cs typeface="Arial"/>
              </a:rPr>
              <a:t>Clinical</a:t>
            </a:r>
            <a:r>
              <a:rPr sz="1200" b="1" spc="55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NLP</a:t>
            </a:r>
            <a:endParaRPr sz="1200" dirty="0"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14673"/>
            <a:ext cx="1684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Vector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130" dirty="0">
                <a:solidFill>
                  <a:srgbClr val="3333B2"/>
                </a:solidFill>
                <a:cs typeface="Arial MT"/>
              </a:rPr>
              <a:t>space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80" dirty="0">
                <a:solidFill>
                  <a:srgbClr val="3333B2"/>
                </a:solidFill>
                <a:cs typeface="Arial MT"/>
              </a:rPr>
              <a:t>model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[1]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0051" y="249857"/>
            <a:ext cx="3613659" cy="3023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15168" y="3330575"/>
            <a:ext cx="14020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40" dirty="0">
                <a:latin typeface="Lucida Sans Unicode"/>
                <a:cs typeface="Lucida Sans Unicode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Handbook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4"/>
              </a:rPr>
              <a:t>of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statistics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15792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140" dirty="0">
                <a:solidFill>
                  <a:srgbClr val="3333B2"/>
                </a:solidFill>
                <a:latin typeface="Arial MT"/>
                <a:cs typeface="Arial MT"/>
              </a:rPr>
              <a:t>Feed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forward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network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376" y="246553"/>
            <a:ext cx="2738316" cy="28554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7371" y="3352815"/>
            <a:ext cx="13716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45" dirty="0">
                <a:latin typeface="Lucida Sans Unicode"/>
                <a:cs typeface="Lucida Sans Unicode"/>
              </a:rPr>
              <a:t>NN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dirty="0">
                <a:latin typeface="Lucida Sans Unicode"/>
                <a:cs typeface="Lucida Sans Unicode"/>
              </a:rPr>
              <a:t>Methods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20" dirty="0">
                <a:latin typeface="Lucida Sans Unicode"/>
                <a:cs typeface="Lucida Sans Unicode"/>
              </a:rPr>
              <a:t>for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75" dirty="0">
                <a:latin typeface="Lucida Sans Unicode"/>
                <a:cs typeface="Lucida Sans Unicode"/>
              </a:rPr>
              <a:t>NLP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53975"/>
            <a:ext cx="1880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Convolutional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[2]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645940"/>
            <a:ext cx="4495800" cy="216887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934" y="61300"/>
            <a:ext cx="48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30" dirty="0">
                <a:solidFill>
                  <a:srgbClr val="3333B2"/>
                </a:solidFill>
                <a:cs typeface="Arial MT"/>
              </a:rPr>
              <a:t>LSTM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5" y="444893"/>
            <a:ext cx="3048000" cy="2570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2845" y="3326684"/>
            <a:ext cx="11703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2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2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3"/>
              </a:rPr>
              <a:t>deeplearning.net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2704"/>
            <a:ext cx="2452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Hierarchical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0" dirty="0">
                <a:solidFill>
                  <a:srgbClr val="3333B2"/>
                </a:solidFill>
                <a:cs typeface="Arial MT"/>
              </a:rPr>
              <a:t>attention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[3]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0375" y="132704"/>
            <a:ext cx="2777637" cy="31978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375" y="130175"/>
            <a:ext cx="8915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cs typeface="Arial MT"/>
              </a:rPr>
              <a:t>ULMFiT</a:t>
            </a:r>
            <a:r>
              <a:rPr sz="1400" spc="-1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[4]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754543"/>
            <a:ext cx="4479255" cy="19516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717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55" dirty="0">
                <a:solidFill>
                  <a:srgbClr val="3333B2"/>
                </a:solidFill>
                <a:cs typeface="Arial MT"/>
              </a:rPr>
              <a:t>BERT</a:t>
            </a:r>
            <a:r>
              <a:rPr sz="1400" spc="-2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[5]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0322" y="452676"/>
            <a:ext cx="2692505" cy="255539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30175"/>
            <a:ext cx="1523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0" dirty="0"/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812" y="1273175"/>
            <a:ext cx="4572000" cy="6908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Text</a:t>
            </a:r>
            <a:r>
              <a:rPr sz="1200" spc="6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r>
              <a:rPr sz="1200" spc="6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algorithms:</a:t>
            </a:r>
            <a:r>
              <a:rPr sz="1200" spc="65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survey</a:t>
            </a:r>
            <a:r>
              <a:rPr sz="1200" spc="60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2"/>
              </a:rPr>
              <a:t>[arXiv]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95" dirty="0">
                <a:cs typeface="Microsoft Sans Serif"/>
              </a:rPr>
              <a:t>Speech</a:t>
            </a:r>
            <a:r>
              <a:rPr sz="1200" spc="-9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-65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-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-6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Daniel Jurafsky, </a:t>
            </a:r>
            <a:r>
              <a:rPr sz="1200" spc="-95" dirty="0">
                <a:cs typeface="Microsoft Sans Serif"/>
              </a:rPr>
              <a:t>James</a:t>
            </a:r>
            <a:r>
              <a:rPr sz="1200" spc="-90" dirty="0">
                <a:cs typeface="Microsoft Sans Serif"/>
              </a:rPr>
              <a:t> </a:t>
            </a:r>
            <a:r>
              <a:rPr sz="1200" spc="-25" dirty="0">
                <a:cs typeface="Microsoft Sans Serif"/>
              </a:rPr>
              <a:t>H. </a:t>
            </a:r>
            <a:r>
              <a:rPr sz="1200" spc="-280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Martin,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2</a:t>
            </a:r>
            <a:r>
              <a:rPr sz="1200" spc="65" dirty="0">
                <a:cs typeface="Microsoft Sans Serif"/>
              </a:rPr>
              <a:t> </a:t>
            </a:r>
            <a:r>
              <a:rPr sz="1200" spc="-15" dirty="0">
                <a:cs typeface="Microsoft Sans Serif"/>
                <a:hlinkClick r:id="rId3"/>
              </a:rPr>
              <a:t>[url]</a:t>
            </a:r>
            <a:endParaRPr sz="1200" dirty="0">
              <a:cs typeface="Microsoft Sans Serif"/>
            </a:endParaRPr>
          </a:p>
          <a:p>
            <a:pPr marL="188587" marR="23113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0" dirty="0">
                <a:cs typeface="Microsoft Sans Serif"/>
              </a:rPr>
              <a:t>Natural</a:t>
            </a:r>
            <a:r>
              <a:rPr sz="1200" spc="60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Jacob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Eisenstein,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2-4, </a:t>
            </a:r>
            <a:r>
              <a:rPr sz="1200" spc="-275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4"/>
              </a:rPr>
              <a:t>[GitHub]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" y="272591"/>
            <a:ext cx="403860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Natural</a:t>
            </a:r>
            <a:r>
              <a:rPr spc="45" dirty="0"/>
              <a:t> </a:t>
            </a:r>
            <a:r>
              <a:rPr spc="-100" dirty="0"/>
              <a:t>language</a:t>
            </a:r>
            <a:r>
              <a:rPr spc="45" dirty="0"/>
              <a:t> </a:t>
            </a:r>
            <a:r>
              <a:rPr spc="-95" dirty="0"/>
              <a:t>processing</a:t>
            </a:r>
            <a:r>
              <a:rPr spc="50" dirty="0"/>
              <a:t> </a:t>
            </a:r>
            <a:r>
              <a:rPr spc="-15" dirty="0"/>
              <a:t>...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09575" y="1196975"/>
            <a:ext cx="4970355" cy="8138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3667" marR="30479" indent="-148584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0" dirty="0"/>
              <a:t>along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70" dirty="0"/>
              <a:t> </a:t>
            </a:r>
            <a:r>
              <a:rPr sz="1200" spc="-50" dirty="0"/>
              <a:t>computer</a:t>
            </a:r>
            <a:r>
              <a:rPr sz="1200" spc="70" dirty="0"/>
              <a:t> </a:t>
            </a:r>
            <a:r>
              <a:rPr sz="1200" spc="-55" dirty="0"/>
              <a:t>vision</a:t>
            </a:r>
            <a:r>
              <a:rPr sz="1200" spc="70" dirty="0"/>
              <a:t> </a:t>
            </a:r>
            <a:r>
              <a:rPr sz="1200" spc="-95" dirty="0"/>
              <a:t>a</a:t>
            </a:r>
            <a:r>
              <a:rPr sz="1200" spc="70" dirty="0"/>
              <a:t> </a:t>
            </a:r>
            <a:r>
              <a:rPr sz="1200" spc="-45" dirty="0"/>
              <a:t>crucial</a:t>
            </a:r>
            <a:r>
              <a:rPr sz="1200" spc="70" dirty="0"/>
              <a:t> </a:t>
            </a:r>
            <a:r>
              <a:rPr sz="1200" spc="-25" dirty="0"/>
              <a:t>part</a:t>
            </a:r>
            <a:r>
              <a:rPr sz="1200" spc="70" dirty="0"/>
              <a:t> </a:t>
            </a:r>
            <a:r>
              <a:rPr sz="1200" spc="-25" dirty="0"/>
              <a:t>of</a:t>
            </a:r>
            <a:r>
              <a:rPr sz="1200" spc="70" dirty="0"/>
              <a:t> </a:t>
            </a:r>
            <a:r>
              <a:rPr sz="1200" spc="-60" dirty="0"/>
              <a:t>modern</a:t>
            </a:r>
            <a:r>
              <a:rPr sz="1200" spc="70" dirty="0"/>
              <a:t> </a:t>
            </a:r>
            <a:r>
              <a:rPr sz="1200" spc="-20" dirty="0"/>
              <a:t>artificial </a:t>
            </a:r>
            <a:r>
              <a:rPr sz="1200" spc="-280" dirty="0"/>
              <a:t> </a:t>
            </a:r>
            <a:r>
              <a:rPr sz="1200" spc="-50" dirty="0"/>
              <a:t>intelligence</a:t>
            </a:r>
            <a:endParaRPr sz="1200" dirty="0"/>
          </a:p>
          <a:p>
            <a:pPr marL="19366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85" dirty="0"/>
              <a:t>deals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65" dirty="0"/>
              <a:t> </a:t>
            </a:r>
            <a:r>
              <a:rPr sz="1200" spc="-30" dirty="0"/>
              <a:t>all</a:t>
            </a:r>
            <a:r>
              <a:rPr sz="1200" spc="70" dirty="0"/>
              <a:t> </a:t>
            </a:r>
            <a:r>
              <a:rPr sz="1200" spc="-70" dirty="0"/>
              <a:t>human</a:t>
            </a:r>
            <a:r>
              <a:rPr sz="1200" spc="65" dirty="0"/>
              <a:t> </a:t>
            </a:r>
            <a:r>
              <a:rPr sz="1200" spc="-40" dirty="0"/>
              <a:t>(and</a:t>
            </a:r>
            <a:r>
              <a:rPr sz="1200" spc="65" dirty="0"/>
              <a:t> </a:t>
            </a:r>
            <a:r>
              <a:rPr sz="1200" spc="-55" dirty="0"/>
              <a:t>machine)</a:t>
            </a:r>
            <a:r>
              <a:rPr sz="1200" spc="65" dirty="0"/>
              <a:t> </a:t>
            </a:r>
            <a:r>
              <a:rPr sz="1200" spc="-40" dirty="0"/>
              <a:t>interactions</a:t>
            </a:r>
            <a:r>
              <a:rPr sz="1200" spc="65" dirty="0"/>
              <a:t> </a:t>
            </a:r>
            <a:r>
              <a:rPr sz="1200" spc="-30" dirty="0"/>
              <a:t>in</a:t>
            </a:r>
            <a:r>
              <a:rPr sz="1200" spc="65" dirty="0"/>
              <a:t> </a:t>
            </a:r>
            <a:r>
              <a:rPr sz="1200" spc="-75" dirty="0"/>
              <a:t>language</a:t>
            </a:r>
            <a:endParaRPr sz="1200" dirty="0"/>
          </a:p>
          <a:p>
            <a:pPr marL="193667" marR="558776" indent="-148584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5" dirty="0"/>
              <a:t>requires</a:t>
            </a:r>
            <a:r>
              <a:rPr sz="1200" spc="-60" dirty="0"/>
              <a:t> understanding</a:t>
            </a:r>
            <a:r>
              <a:rPr sz="1200" spc="-55" dirty="0"/>
              <a:t> </a:t>
            </a:r>
            <a:r>
              <a:rPr sz="1200" spc="-25" dirty="0"/>
              <a:t>of </a:t>
            </a:r>
            <a:r>
              <a:rPr sz="1200" spc="-55" dirty="0"/>
              <a:t>linear</a:t>
            </a:r>
            <a:r>
              <a:rPr sz="1200" spc="-50" dirty="0"/>
              <a:t> </a:t>
            </a:r>
            <a:r>
              <a:rPr sz="1200" spc="-60" dirty="0"/>
              <a:t>algebra,</a:t>
            </a:r>
            <a:r>
              <a:rPr sz="1200" spc="-55" dirty="0"/>
              <a:t> </a:t>
            </a:r>
            <a:r>
              <a:rPr sz="1200" spc="-35" dirty="0"/>
              <a:t>statistics, </a:t>
            </a:r>
            <a:r>
              <a:rPr sz="1200" spc="-30" dirty="0"/>
              <a:t> </a:t>
            </a:r>
            <a:r>
              <a:rPr sz="1200" spc="-55" dirty="0"/>
              <a:t>mathematics</a:t>
            </a:r>
            <a:r>
              <a:rPr sz="1200" spc="70" dirty="0"/>
              <a:t> </a:t>
            </a:r>
            <a:r>
              <a:rPr sz="1200" spc="-30" dirty="0"/>
              <a:t>in</a:t>
            </a:r>
            <a:r>
              <a:rPr sz="1200" spc="70" dirty="0"/>
              <a:t> </a:t>
            </a:r>
            <a:r>
              <a:rPr sz="1200" spc="-65" dirty="0"/>
              <a:t>general,</a:t>
            </a:r>
            <a:r>
              <a:rPr sz="1200" spc="70" dirty="0"/>
              <a:t> </a:t>
            </a:r>
            <a:r>
              <a:rPr sz="1200" spc="-45" dirty="0"/>
              <a:t>linguistics</a:t>
            </a:r>
            <a:r>
              <a:rPr sz="1200" spc="70" dirty="0"/>
              <a:t> </a:t>
            </a:r>
            <a:r>
              <a:rPr sz="1200" spc="-70" dirty="0"/>
              <a:t>and</a:t>
            </a:r>
            <a:r>
              <a:rPr sz="1200" spc="70" dirty="0"/>
              <a:t> </a:t>
            </a:r>
            <a:r>
              <a:rPr sz="1200" spc="-50" dirty="0"/>
              <a:t>coding</a:t>
            </a:r>
            <a:r>
              <a:rPr sz="1200" spc="70" dirty="0"/>
              <a:t> </a:t>
            </a:r>
            <a:r>
              <a:rPr sz="1200" spc="-55" dirty="0"/>
              <a:t>skills</a:t>
            </a:r>
            <a:endParaRPr sz="1200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828" y="28540"/>
            <a:ext cx="1142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14" dirty="0"/>
              <a:t>Reference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6939" y="468279"/>
            <a:ext cx="106680" cy="144780"/>
            <a:chOff x="395414" y="468279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470819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47081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48979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50877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54040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537242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59101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47081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05978" y="439776"/>
            <a:ext cx="3625850" cy="28492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3817" indent="27939">
              <a:lnSpc>
                <a:spcPct val="102699"/>
              </a:lnSpc>
              <a:spcBef>
                <a:spcPts val="55"/>
              </a:spcBef>
            </a:pP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G.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Salton,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Wong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C.-S.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“A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vector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space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automatic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indexing”,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Communications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т.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18,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spcBef>
                <a:spcPts val="35"/>
              </a:spcBef>
            </a:pPr>
            <a:r>
              <a:rPr sz="1100" spc="-220" dirty="0">
                <a:solidFill>
                  <a:srgbClr val="7A7ACD"/>
                </a:solidFill>
                <a:latin typeface="Microsoft Sans Serif"/>
                <a:cs typeface="Microsoft Sans Serif"/>
              </a:rPr>
              <a:t>№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11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с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613—620</a:t>
            </a:r>
            <a:r>
              <a:rPr sz="1100" spc="-1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1975.</a:t>
            </a:r>
            <a:endParaRPr sz="1100">
              <a:latin typeface="Microsoft Sans Serif"/>
              <a:cs typeface="Microsoft Sans Serif"/>
            </a:endParaRPr>
          </a:p>
          <a:p>
            <a:pPr marL="12700" marR="558776" indent="27939">
              <a:lnSpc>
                <a:spcPct val="102600"/>
              </a:lnSpc>
              <a:spcBef>
                <a:spcPts val="450"/>
              </a:spcBef>
            </a:pP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Y. Kim, </a:t>
            </a:r>
            <a:r>
              <a:rPr sz="1100" spc="-40" dirty="0">
                <a:latin typeface="Microsoft Sans Serif"/>
                <a:cs typeface="Microsoft Sans Serif"/>
              </a:rPr>
              <a:t>“Convolutional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neural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85" dirty="0">
                <a:latin typeface="Microsoft Sans Serif"/>
                <a:cs typeface="Microsoft Sans Serif"/>
              </a:rPr>
              <a:t>sentence 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arXiv:1408.5882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2014.</a:t>
            </a:r>
            <a:endParaRPr sz="1100">
              <a:latin typeface="Microsoft Sans Serif"/>
              <a:cs typeface="Microsoft Sans Serif"/>
            </a:endParaRPr>
          </a:p>
          <a:p>
            <a:pPr marL="12700" marR="5080" indent="27939">
              <a:lnSpc>
                <a:spcPct val="102600"/>
              </a:lnSpc>
              <a:spcBef>
                <a:spcPts val="445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Z.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D.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C.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Dyer,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X.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He,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Smola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E.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Hovy, 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“Hierarchical</a:t>
            </a:r>
            <a:r>
              <a:rPr sz="1100" spc="2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attention</a:t>
            </a:r>
            <a:r>
              <a:rPr sz="1100" spc="2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229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document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в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Proceedings</a:t>
            </a:r>
            <a:r>
              <a:rPr sz="1100" i="1" spc="-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2016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North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American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chapter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association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7A7ACD"/>
                </a:solidFill>
                <a:latin typeface="Arial"/>
                <a:cs typeface="Arial"/>
              </a:rPr>
              <a:t>for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computational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linguistics: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human </a:t>
            </a:r>
            <a:r>
              <a:rPr sz="1100" i="1" spc="-29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language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technologies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2016,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с.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1480—1489.</a:t>
            </a:r>
            <a:endParaRPr sz="1100">
              <a:latin typeface="Microsoft Sans Serif"/>
              <a:cs typeface="Microsoft Sans Serif"/>
            </a:endParaRPr>
          </a:p>
          <a:p>
            <a:pPr marL="12700" marR="20954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Howard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S.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Ruder,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“Universal </a:t>
            </a:r>
            <a:r>
              <a:rPr sz="1100" spc="-75" dirty="0">
                <a:latin typeface="Microsoft Sans Serif"/>
                <a:cs typeface="Microsoft Sans Serif"/>
              </a:rPr>
              <a:t>language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fine-tuning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text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</a:t>
            </a:r>
            <a:r>
              <a:rPr sz="1100" spc="204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arXiv:1801.06146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  <a:p>
            <a:pPr marL="12700" marR="211445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Devlin,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M.-W.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Chang,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100" dirty="0">
                <a:solidFill>
                  <a:srgbClr val="3333B2"/>
                </a:solidFill>
                <a:latin typeface="Microsoft Sans Serif"/>
                <a:cs typeface="Microsoft Sans Serif"/>
              </a:rPr>
              <a:t>Lee</a:t>
            </a:r>
            <a:r>
              <a:rPr sz="1100" spc="-9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Toutanova,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“Bert: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Pre-training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deep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bidirectional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transformers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language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understanding”,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arXiv:1810.04805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6939" y="1041443"/>
            <a:ext cx="106680" cy="144780"/>
            <a:chOff x="395414" y="1041443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043983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04398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0629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08194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1135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110406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1641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04398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66939" y="1442535"/>
            <a:ext cx="106680" cy="144780"/>
            <a:chOff x="395414" y="1442534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445074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44507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46405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48303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51466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51149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5652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44507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66939" y="2359843"/>
            <a:ext cx="106680" cy="144780"/>
            <a:chOff x="395414" y="2359842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2362382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362382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3813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4003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4319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2428806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4825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3623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66939" y="2760921"/>
            <a:ext cx="106680" cy="144780"/>
            <a:chOff x="395414" y="2760921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763461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76346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78244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80141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833049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2829885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883658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76346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06" y="151712"/>
            <a:ext cx="2635052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Exampl</a:t>
            </a:r>
            <a:r>
              <a:rPr spc="-90" dirty="0"/>
              <a:t>e</a:t>
            </a:r>
            <a:r>
              <a:rPr spc="65" dirty="0"/>
              <a:t> </a:t>
            </a:r>
            <a:r>
              <a:rPr spc="-55" dirty="0"/>
              <a:t>tas</a:t>
            </a:r>
            <a:r>
              <a:rPr spc="-70" dirty="0"/>
              <a:t>k</a:t>
            </a:r>
            <a:r>
              <a:rPr spc="-1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05" y="428347"/>
            <a:ext cx="3415370" cy="261840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399">
              <a:spcBef>
                <a:spcPts val="735"/>
              </a:spcBef>
            </a:pPr>
            <a:r>
              <a:rPr sz="1200" b="1" spc="-10" dirty="0">
                <a:cs typeface="Arial"/>
              </a:rPr>
              <a:t>Text</a:t>
            </a:r>
            <a:r>
              <a:rPr sz="1200" b="1" spc="4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classification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6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Sentiment</a:t>
            </a:r>
            <a:r>
              <a:rPr sz="1200" spc="3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analysis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15" dirty="0">
                <a:cs typeface="Microsoft Sans Serif"/>
              </a:rPr>
              <a:t>Intent</a:t>
            </a:r>
            <a:r>
              <a:rPr sz="1200" spc="3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85" dirty="0">
                <a:cs typeface="Microsoft Sans Serif"/>
              </a:rPr>
              <a:t>Spam</a:t>
            </a:r>
            <a:r>
              <a:rPr sz="1200" spc="15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filtering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Topic</a:t>
            </a:r>
            <a:r>
              <a:rPr sz="1200" spc="3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endParaRPr sz="1200" dirty="0">
              <a:cs typeface="Microsoft Sans Serif"/>
            </a:endParaRPr>
          </a:p>
          <a:p>
            <a:pPr marL="25399">
              <a:spcBef>
                <a:spcPts val="65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65" dirty="0">
                <a:cs typeface="Arial"/>
              </a:rPr>
              <a:t> </a:t>
            </a:r>
            <a:r>
              <a:rPr sz="1200" b="1" spc="-45" dirty="0">
                <a:cs typeface="Arial"/>
              </a:rPr>
              <a:t>labelling</a:t>
            </a:r>
            <a:endParaRPr lang="en-US"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lang="en-US" sz="1200" spc="-80" dirty="0">
                <a:cs typeface="Microsoft Sans Serif"/>
              </a:rPr>
              <a:t>Named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20" dirty="0">
                <a:cs typeface="Microsoft Sans Serif"/>
              </a:rPr>
              <a:t>entity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40" dirty="0">
                <a:cs typeface="Microsoft Sans Serif"/>
              </a:rPr>
              <a:t>recognition</a:t>
            </a:r>
            <a:endParaRPr lang="en-US"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75" dirty="0">
                <a:cs typeface="Microsoft Sans Serif"/>
              </a:rPr>
              <a:t>Coreference</a:t>
            </a:r>
            <a:r>
              <a:rPr sz="1200" spc="4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resolution</a:t>
            </a:r>
            <a:endParaRPr sz="1200" dirty="0">
              <a:cs typeface="Microsoft Sans Serif"/>
            </a:endParaRPr>
          </a:p>
          <a:p>
            <a:pPr marL="25399" marR="171442">
              <a:lnSpc>
                <a:spcPct val="102600"/>
              </a:lnSpc>
              <a:spcBef>
                <a:spcPts val="40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75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transformation </a:t>
            </a:r>
            <a:r>
              <a:rPr sz="1200" b="1" spc="-29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(seq2seq)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Machine</a:t>
            </a:r>
            <a:r>
              <a:rPr sz="1200" spc="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translation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Question</a:t>
            </a:r>
            <a:r>
              <a:rPr sz="1200" spc="40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answering</a:t>
            </a:r>
            <a:endParaRPr sz="12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6102" y="282575"/>
            <a:ext cx="1953842" cy="9748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6102" y="1257426"/>
            <a:ext cx="1953842" cy="888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1231" y="2232277"/>
            <a:ext cx="1948713" cy="6480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28975" y="3330575"/>
            <a:ext cx="281368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6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sources:</a:t>
            </a:r>
            <a:r>
              <a:rPr sz="600" spc="7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5"/>
              </a:rPr>
              <a:t>developers.google.com,</a:t>
            </a:r>
            <a:r>
              <a:rPr sz="600" spc="70" dirty="0">
                <a:latin typeface="Lucida Sans Unicode"/>
                <a:cs typeface="Lucida Sans Unicode"/>
                <a:hlinkClick r:id="rId5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6"/>
              </a:rPr>
              <a:t>towardsdatascience.com,</a:t>
            </a:r>
            <a:r>
              <a:rPr sz="600" spc="70" dirty="0">
                <a:latin typeface="Lucida Sans Unicode"/>
                <a:cs typeface="Lucida Sans Unicode"/>
                <a:hlinkClick r:id="rId6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7" action="ppaction://hlinksldjump"/>
              </a:rPr>
              <a:t>statmt.o</a:t>
            </a:r>
            <a:r>
              <a:rPr sz="600" spc="-5" dirty="0">
                <a:latin typeface="Lucida Sans Unicode"/>
                <a:cs typeface="Lucida Sans Unicode"/>
                <a:hlinkClick r:id="rId8" action="ppaction://hlinksldjump"/>
              </a:rPr>
              <a:t>rg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579" y="196391"/>
            <a:ext cx="2963796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5" dirty="0"/>
              <a:t>Phenomena</a:t>
            </a:r>
            <a:r>
              <a:rPr spc="3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90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579" y="815975"/>
            <a:ext cx="2861945" cy="15792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Tokenization</a:t>
            </a:r>
            <a:r>
              <a:rPr sz="1200" spc="7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5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sentence</a:t>
            </a:r>
            <a:r>
              <a:rPr sz="1200" spc="7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boundary</a:t>
            </a:r>
            <a:r>
              <a:rPr sz="1200" spc="7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45" dirty="0">
                <a:cs typeface="Microsoft Sans Serif"/>
              </a:rPr>
              <a:t>Morphology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Syntax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65" dirty="0">
                <a:cs typeface="Microsoft Sans Serif"/>
              </a:rPr>
              <a:t>Semantics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75" dirty="0">
                <a:cs typeface="Microsoft Sans Serif"/>
              </a:rPr>
              <a:t>Discourse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Pragmatics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20" dirty="0">
                <a:cs typeface="Microsoft Sans Serif"/>
              </a:rPr>
              <a:t>Multilinguality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406" y="130175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Ambigui</a:t>
            </a:r>
            <a:r>
              <a:rPr spc="-55" dirty="0"/>
              <a:t>t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968375"/>
            <a:ext cx="3761104" cy="86914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80" dirty="0">
                <a:cs typeface="Microsoft Sans Serif"/>
              </a:rPr>
              <a:t>Polysemy</a:t>
            </a:r>
            <a:r>
              <a:rPr sz="1200" spc="7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0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word-sense</a:t>
            </a:r>
            <a:r>
              <a:rPr sz="1200" spc="7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disambiguation:</a:t>
            </a:r>
            <a:r>
              <a:rPr sz="1200" spc="7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орган,</a:t>
            </a:r>
            <a:r>
              <a:rPr sz="1200" spc="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bank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5" dirty="0">
                <a:cs typeface="Microsoft Sans Serif"/>
              </a:rPr>
              <a:t>Homonymy:</a:t>
            </a:r>
            <a:r>
              <a:rPr sz="1200" spc="5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ship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or</a:t>
            </a:r>
            <a:r>
              <a:rPr sz="1200" spc="60" dirty="0">
                <a:cs typeface="Microsoft Sans Serif"/>
              </a:rPr>
              <a:t> </a:t>
            </a:r>
            <a:r>
              <a:rPr sz="1200" spc="5" dirty="0">
                <a:cs typeface="Microsoft Sans Serif"/>
              </a:rPr>
              <a:t>to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ship,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стекло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Syntactic</a:t>
            </a:r>
            <a:r>
              <a:rPr sz="1200" spc="6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ambiguity:</a:t>
            </a:r>
            <a:r>
              <a:rPr sz="1200" spc="7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John</a:t>
            </a:r>
            <a:r>
              <a:rPr sz="1200" spc="70" dirty="0">
                <a:cs typeface="Microsoft Sans Serif"/>
              </a:rPr>
              <a:t> </a:t>
            </a:r>
            <a:r>
              <a:rPr sz="1200" spc="-110" dirty="0">
                <a:cs typeface="Microsoft Sans Serif"/>
              </a:rPr>
              <a:t>saw</a:t>
            </a:r>
            <a:r>
              <a:rPr sz="1200" spc="-10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man</a:t>
            </a:r>
            <a:r>
              <a:rPr sz="1200" spc="7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on</a:t>
            </a:r>
            <a:r>
              <a:rPr sz="1200" spc="70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mountain</a:t>
            </a:r>
            <a:r>
              <a:rPr sz="1200" spc="70" dirty="0">
                <a:cs typeface="Microsoft Sans Serif"/>
              </a:rPr>
              <a:t> </a:t>
            </a:r>
            <a:r>
              <a:rPr sz="1200" spc="-5" dirty="0">
                <a:cs typeface="Microsoft Sans Serif"/>
              </a:rPr>
              <a:t>with </a:t>
            </a:r>
            <a:r>
              <a:rPr sz="1200" spc="-280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telescope.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3569539" cy="457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200" spc="-45" dirty="0">
                <a:solidFill>
                  <a:srgbClr val="3333B2"/>
                </a:solidFill>
                <a:cs typeface="Arial MT"/>
              </a:rPr>
              <a:t>Syntactic</a:t>
            </a:r>
            <a:r>
              <a:rPr sz="1200" spc="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55" dirty="0">
                <a:solidFill>
                  <a:srgbClr val="3333B2"/>
                </a:solidFill>
                <a:cs typeface="Arial MT"/>
              </a:rPr>
              <a:t>ambiguity</a:t>
            </a:r>
            <a:endParaRPr sz="1200" dirty="0">
              <a:cs typeface="Arial MT"/>
            </a:endParaRPr>
          </a:p>
          <a:p>
            <a:pPr marL="12700">
              <a:spcBef>
                <a:spcPts val="225"/>
              </a:spcBef>
            </a:pPr>
            <a:r>
              <a:rPr sz="1200" spc="-30" dirty="0">
                <a:solidFill>
                  <a:srgbClr val="3333B2"/>
                </a:solidFill>
                <a:cs typeface="Arial MT"/>
              </a:rPr>
              <a:t>John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70" dirty="0">
                <a:solidFill>
                  <a:srgbClr val="3333B2"/>
                </a:solidFill>
                <a:cs typeface="Arial MT"/>
              </a:rPr>
              <a:t>saw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man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on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mountain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10" dirty="0">
                <a:solidFill>
                  <a:srgbClr val="3333B2"/>
                </a:solidFill>
                <a:cs typeface="Arial MT"/>
              </a:rPr>
              <a:t>with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60" dirty="0">
                <a:solidFill>
                  <a:srgbClr val="3333B2"/>
                </a:solidFill>
                <a:cs typeface="Arial MT"/>
              </a:rPr>
              <a:t>a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40" dirty="0">
                <a:solidFill>
                  <a:srgbClr val="3333B2"/>
                </a:solidFill>
                <a:cs typeface="Arial MT"/>
              </a:rPr>
              <a:t>telescope</a:t>
            </a:r>
            <a:endParaRPr sz="12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732" y="694425"/>
            <a:ext cx="2721635" cy="25731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45" y="130175"/>
            <a:ext cx="13715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T</a:t>
            </a:r>
            <a:r>
              <a:rPr spc="-65" dirty="0"/>
              <a:t>o</a:t>
            </a:r>
            <a:r>
              <a:rPr spc="-105" dirty="0"/>
              <a:t>d</a:t>
            </a:r>
            <a:r>
              <a:rPr spc="-140" dirty="0"/>
              <a:t>a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58" y="786270"/>
            <a:ext cx="2165350" cy="20650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00" spc="-10" dirty="0">
                <a:solidFill>
                  <a:srgbClr val="D6D6EF"/>
                </a:solidFill>
                <a:cs typeface="Microsoft Sans Serif"/>
              </a:rPr>
              <a:t>Intro</a:t>
            </a:r>
            <a:endParaRPr sz="1200">
              <a:cs typeface="Microsoft Sans Serif"/>
            </a:endParaRPr>
          </a:p>
          <a:p>
            <a:pPr marL="12700" marR="899122">
              <a:lnSpc>
                <a:spcPct val="263600"/>
              </a:lnSpc>
            </a:pPr>
            <a:r>
              <a:rPr sz="1200" spc="-2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About </a:t>
            </a:r>
            <a:r>
              <a:rPr sz="1200" spc="-3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this</a:t>
            </a:r>
            <a:r>
              <a:rPr sz="1200" spc="-2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 </a:t>
            </a:r>
            <a:r>
              <a:rPr sz="1200" spc="-8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course </a:t>
            </a:r>
            <a:r>
              <a:rPr sz="1200" spc="-80" dirty="0">
                <a:solidFill>
                  <a:srgbClr val="3333B2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Recent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trends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in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NLP</a:t>
            </a:r>
            <a:endParaRPr sz="1200">
              <a:cs typeface="Microsoft Sans Serif"/>
            </a:endParaRPr>
          </a:p>
          <a:p>
            <a:pPr marL="12700" marR="5080">
              <a:lnSpc>
                <a:spcPct val="263600"/>
              </a:lnSpc>
            </a:pPr>
            <a:r>
              <a:rPr sz="1200" spc="-7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Example</a:t>
            </a:r>
            <a:r>
              <a:rPr sz="1200" spc="-70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 </a:t>
            </a:r>
            <a:r>
              <a:rPr sz="1200" spc="-40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task: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 </a:t>
            </a:r>
            <a:r>
              <a:rPr sz="1200" spc="-10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text </a:t>
            </a:r>
            <a:r>
              <a:rPr sz="1200" spc="-50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classification </a:t>
            </a:r>
            <a:r>
              <a:rPr sz="1200" spc="-45" dirty="0">
                <a:solidFill>
                  <a:srgbClr val="D6D6EF"/>
                </a:solidFill>
                <a:cs typeface="Microsoft Sans Serif"/>
              </a:rPr>
              <a:t> 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Practice: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tools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for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7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processing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8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Russian</a:t>
            </a:r>
            <a:endParaRPr sz="120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775" y="33266"/>
            <a:ext cx="251455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spc="-2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65" dirty="0">
                <a:solidFill>
                  <a:srgbClr val="FFFFFF"/>
                </a:solidFill>
                <a:latin typeface="Tahoma"/>
                <a:cs typeface="Tahoma"/>
              </a:rPr>
              <a:t>course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97369" y="650242"/>
            <a:ext cx="429006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cs typeface="Tahoma"/>
              </a:rPr>
              <a:t>This</a:t>
            </a:r>
            <a:r>
              <a:rPr sz="1100" spc="15" dirty="0">
                <a:cs typeface="Tahoma"/>
              </a:rPr>
              <a:t> </a:t>
            </a:r>
            <a:r>
              <a:rPr sz="1100" spc="-55" dirty="0">
                <a:cs typeface="Tahoma"/>
              </a:rPr>
              <a:t>course</a:t>
            </a:r>
            <a:r>
              <a:rPr sz="1100" spc="20" dirty="0">
                <a:cs typeface="Tahoma"/>
              </a:rPr>
              <a:t> </a:t>
            </a:r>
            <a:r>
              <a:rPr sz="1100" spc="-35" dirty="0">
                <a:cs typeface="Tahoma"/>
              </a:rPr>
              <a:t>is</a:t>
            </a:r>
            <a:r>
              <a:rPr sz="1100" spc="20" dirty="0">
                <a:cs typeface="Tahoma"/>
              </a:rPr>
              <a:t> </a:t>
            </a:r>
            <a:r>
              <a:rPr sz="1100" spc="-65" dirty="0">
                <a:cs typeface="Tahoma"/>
              </a:rPr>
              <a:t>based</a:t>
            </a:r>
            <a:r>
              <a:rPr sz="1100" spc="20" dirty="0">
                <a:cs typeface="Tahoma"/>
              </a:rPr>
              <a:t> </a:t>
            </a:r>
            <a:r>
              <a:rPr sz="1100" spc="-55" dirty="0">
                <a:cs typeface="Tahoma"/>
              </a:rPr>
              <a:t>on</a:t>
            </a:r>
            <a:r>
              <a:rPr sz="1100" spc="20" dirty="0">
                <a:cs typeface="Tahoma"/>
              </a:rPr>
              <a:t> </a:t>
            </a:r>
            <a:r>
              <a:rPr sz="1100" spc="-40" dirty="0">
                <a:cs typeface="Tahoma"/>
              </a:rPr>
              <a:t>the</a:t>
            </a:r>
            <a:r>
              <a:rPr sz="1100" spc="15" dirty="0">
                <a:cs typeface="Tahoma"/>
              </a:rPr>
              <a:t> </a:t>
            </a:r>
            <a:r>
              <a:rPr sz="1100" spc="55" dirty="0">
                <a:cs typeface="Tahoma"/>
              </a:rPr>
              <a:t>NLP</a:t>
            </a:r>
            <a:r>
              <a:rPr sz="1100" spc="15" dirty="0">
                <a:cs typeface="Tahoma"/>
              </a:rPr>
              <a:t> </a:t>
            </a:r>
            <a:r>
              <a:rPr sz="1100" spc="-55" dirty="0">
                <a:cs typeface="Tahoma"/>
              </a:rPr>
              <a:t>course</a:t>
            </a:r>
            <a:r>
              <a:rPr sz="1100" spc="20" dirty="0">
                <a:cs typeface="Tahoma"/>
              </a:rPr>
              <a:t> </a:t>
            </a:r>
            <a:r>
              <a:rPr sz="1100" spc="-55" dirty="0">
                <a:cs typeface="Tahoma"/>
              </a:rPr>
              <a:t>developed</a:t>
            </a:r>
            <a:r>
              <a:rPr sz="1100" spc="20" dirty="0">
                <a:cs typeface="Tahoma"/>
              </a:rPr>
              <a:t> </a:t>
            </a:r>
            <a:r>
              <a:rPr sz="1100" spc="-60" dirty="0">
                <a:cs typeface="Tahoma"/>
              </a:rPr>
              <a:t>by</a:t>
            </a:r>
            <a:r>
              <a:rPr sz="1100" spc="15" dirty="0">
                <a:cs typeface="Tahoma"/>
              </a:rPr>
              <a:t> </a:t>
            </a:r>
            <a:r>
              <a:rPr sz="1100" spc="-30" dirty="0">
                <a:cs typeface="Tahoma"/>
              </a:rPr>
              <a:t>Ekaterina</a:t>
            </a:r>
            <a:r>
              <a:rPr sz="1100" spc="20" dirty="0">
                <a:cs typeface="Tahoma"/>
              </a:rPr>
              <a:t> </a:t>
            </a:r>
            <a:r>
              <a:rPr sz="1100" spc="-45" dirty="0">
                <a:cs typeface="Tahoma"/>
              </a:rPr>
              <a:t>Chernyak </a:t>
            </a:r>
            <a:r>
              <a:rPr sz="1100" spc="-330" dirty="0">
                <a:cs typeface="Tahoma"/>
              </a:rPr>
              <a:t> </a:t>
            </a:r>
            <a:r>
              <a:rPr sz="1100" spc="-40" dirty="0">
                <a:cs typeface="Tahoma"/>
              </a:rPr>
              <a:t>from</a:t>
            </a:r>
            <a:r>
              <a:rPr sz="1100" spc="15" dirty="0">
                <a:cs typeface="Tahoma"/>
              </a:rPr>
              <a:t> </a:t>
            </a:r>
            <a:r>
              <a:rPr sz="1100" spc="-10" dirty="0">
                <a:cs typeface="Tahoma"/>
              </a:rPr>
              <a:t>HSE:</a:t>
            </a:r>
            <a:r>
              <a:rPr sz="1100" spc="20" dirty="0">
                <a:cs typeface="Tahoma"/>
              </a:rPr>
              <a:t> </a:t>
            </a:r>
            <a:r>
              <a:rPr sz="1100" spc="-15" dirty="0">
                <a:cs typeface="Tahoma"/>
              </a:rPr>
              <a:t>github.com/PragmaticsLab/NLP-course-AMI</a:t>
            </a:r>
            <a:endParaRPr sz="1100" dirty="0"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296502"/>
            <a:ext cx="114214" cy="1142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23442" y="128356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6"/>
              <p:cNvSpPr txBox="1"/>
              <p:nvPr/>
            </p:nvSpPr>
            <p:spPr>
              <a:xfrm>
                <a:off x="1149057" y="1198601"/>
                <a:ext cx="4093818" cy="1910137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38098">
                  <a:spcBef>
                    <a:spcPts val="434"/>
                  </a:spcBef>
                </a:pPr>
                <a:r>
                  <a:rPr lang="en-US" sz="1100" spc="-40" dirty="0">
                    <a:cs typeface="Tahoma"/>
                  </a:rPr>
                  <a:t>Lecturer:</a:t>
                </a:r>
                <a:r>
                  <a:rPr lang="en-US" sz="1100" spc="125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50" dirty="0">
                    <a:cs typeface="Tahoma"/>
                  </a:rPr>
                  <a:t>Ilvovsky</a:t>
                </a:r>
                <a:endParaRPr lang="en-US" sz="1100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5" dirty="0">
                    <a:cs typeface="Tahoma"/>
                  </a:rPr>
                  <a:t>Seminars:</a:t>
                </a:r>
                <a:r>
                  <a:rPr lang="en-US" sz="1100" spc="140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Ilvovsky,</a:t>
                </a:r>
                <a:r>
                  <a:rPr lang="en-US" sz="1100" spc="25" dirty="0">
                    <a:cs typeface="Tahoma"/>
                  </a:rPr>
                  <a:t> </a:t>
                </a:r>
                <a:r>
                  <a:rPr lang="en-US" sz="1100" spc="-15" dirty="0">
                    <a:cs typeface="Tahoma"/>
                  </a:rPr>
                  <a:t>Maksim </a:t>
                </a:r>
                <a:r>
                  <a:rPr lang="en-US" sz="1100" spc="-15" dirty="0" err="1">
                    <a:cs typeface="Tahoma"/>
                  </a:rPr>
                  <a:t>Kulaev</a:t>
                </a:r>
                <a:endParaRPr lang="en-US" sz="1100" spc="-25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" dirty="0">
                    <a:cs typeface="Tahoma"/>
                  </a:rPr>
                  <a:t>TA:</a:t>
                </a:r>
                <a:r>
                  <a:rPr lang="en-US" sz="1100" spc="10" dirty="0">
                    <a:cs typeface="Tahoma"/>
                  </a:rPr>
                  <a:t> </a:t>
                </a:r>
                <a:r>
                  <a:rPr lang="en-US" sz="1100" spc="-15" dirty="0">
                    <a:cs typeface="Tahoma"/>
                  </a:rPr>
                  <a:t>Maksim </a:t>
                </a:r>
                <a:r>
                  <a:rPr lang="en-US" sz="1100" spc="-15" dirty="0" err="1">
                    <a:cs typeface="Tahoma"/>
                  </a:rPr>
                  <a:t>Kulaev</a:t>
                </a:r>
                <a:r>
                  <a:rPr lang="en-US" sz="1100" spc="-25" dirty="0">
                    <a:cs typeface="Tahoma"/>
                  </a:rPr>
                  <a:t>,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mkulaev@hse.ru</a:t>
                </a:r>
                <a:endParaRPr lang="en-US" sz="1100" dirty="0">
                  <a:cs typeface="Tahoma"/>
                </a:endParaRPr>
              </a:p>
              <a:p>
                <a:pPr marL="38098" marR="97786">
                  <a:lnSpc>
                    <a:spcPct val="125299"/>
                  </a:lnSpc>
                </a:pPr>
                <a:r>
                  <a:rPr lang="en-US" sz="1100" spc="-50" dirty="0">
                    <a:cs typeface="Tahoma"/>
                  </a:rPr>
                  <a:t>Repo:</a:t>
                </a:r>
                <a:r>
                  <a:rPr lang="en-US" sz="1100" spc="-45" dirty="0">
                    <a:cs typeface="Tahoma"/>
                  </a:rPr>
                  <a:t> </a:t>
                </a:r>
                <a:r>
                  <a:rPr lang="en-US" sz="1100" spc="-35" dirty="0">
                    <a:solidFill>
                      <a:srgbClr val="FF0000"/>
                    </a:solidFill>
                    <a:cs typeface="Tahoma"/>
                    <a:hlinkClick r:id="rId4"/>
                  </a:rPr>
                  <a:t>https://github.com/KMA504/hse-ami-nlp-course-fall-22</a:t>
                </a:r>
                <a:endParaRPr lang="en-US" sz="1100" spc="-35" dirty="0">
                  <a:solidFill>
                    <a:srgbClr val="FF0000"/>
                  </a:solidFill>
                  <a:cs typeface="Tahoma"/>
                </a:endParaRPr>
              </a:p>
              <a:p>
                <a:pPr marL="38098" marR="97786">
                  <a:lnSpc>
                    <a:spcPct val="125299"/>
                  </a:lnSpc>
                </a:pPr>
                <a:r>
                  <a:rPr lang="en-US" sz="1100" spc="-30" dirty="0">
                    <a:cs typeface="Tahoma"/>
                  </a:rPr>
                  <a:t>Chat:</a:t>
                </a:r>
                <a:r>
                  <a:rPr lang="en-US" sz="1100" spc="135" dirty="0">
                    <a:cs typeface="Tahoma"/>
                  </a:rPr>
                  <a:t> </a:t>
                </a:r>
                <a:r>
                  <a:rPr lang="en-US" sz="1100" spc="-5" dirty="0">
                    <a:cs typeface="Tahoma"/>
                  </a:rPr>
                  <a:t>https://t.me/+R92IcvLSNWc2MzEy</a:t>
                </a:r>
                <a:endParaRPr lang="en-US" sz="1100" dirty="0">
                  <a:cs typeface="Tahoma"/>
                </a:endParaRPr>
              </a:p>
              <a:p>
                <a:pPr marL="38098">
                  <a:spcBef>
                    <a:spcPts val="334"/>
                  </a:spcBef>
                </a:pPr>
                <a:r>
                  <a:rPr lang="en-US" sz="1100" spc="-10" dirty="0">
                    <a:cs typeface="Tahoma"/>
                  </a:rPr>
                  <a:t>Final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70" dirty="0">
                    <a:cs typeface="Tahoma"/>
                  </a:rPr>
                  <a:t>m</a:t>
                </a:r>
                <a:r>
                  <a:rPr lang="en-US" sz="1100" spc="-75" dirty="0">
                    <a:cs typeface="Tahoma"/>
                  </a:rPr>
                  <a:t>a</a:t>
                </a:r>
                <a:r>
                  <a:rPr lang="en-US" sz="1100" spc="-30" dirty="0">
                    <a:cs typeface="Tahoma"/>
                  </a:rPr>
                  <a:t>r</a:t>
                </a:r>
                <a:r>
                  <a:rPr lang="en-US" sz="1100" spc="-55" dirty="0">
                    <a:cs typeface="Tahoma"/>
                  </a:rPr>
                  <a:t>k:</a:t>
                </a:r>
                <a:r>
                  <a:rPr lang="en-US" sz="1100" spc="14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𝑊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=0.1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2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3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+0.4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4</m:t>
                        </m:r>
                      </m:sub>
                    </m:sSub>
                  </m:oMath>
                </a14:m>
                <a:endParaRPr lang="en-US" sz="1100" spc="140" dirty="0">
                  <a:latin typeface="Tahoma"/>
                  <a:cs typeface="Tahoma"/>
                </a:endParaRPr>
              </a:p>
              <a:p>
                <a:pPr marL="38098">
                  <a:spcBef>
                    <a:spcPts val="30"/>
                  </a:spcBef>
                </a:pP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d>
                      <m:d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0.5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𝐻𝑊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+0.2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𝑃𝑟𝑜𝑗𝑒𝑐𝑡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+0.3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𝐴𝑡𝑡𝑒𝑛𝑑𝑎𝑛𝑐𝑒</m:t>
                        </m:r>
                      </m:e>
                    </m:d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𝐴𝑡𝑡𝑒𝑛𝑑𝑎𝑛𝑐𝑒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=10∗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𝑣𝑖𝑠𝑖𝑡𝑒𝑑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𝑎𝑐𝑡𝑖𝑣𝑒𝑙𝑦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𝑝𝑎𝑟𝑡𝑖𝑐𝑖𝑝𝑎𝑡𝑒𝑑</m:t>
                            </m:r>
                          </m:e>
                        </m:d>
                      </m:sub>
                    </m:sSub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𝑙𝑒𝑐𝑡𝑢𝑟𝑒𝑠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𝑠𝑒𝑚𝑖𝑛𝑎𝑟𝑠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900" i="1" spc="-20" dirty="0">
                    <a:latin typeface="Arial"/>
                    <a:cs typeface="Arial"/>
                  </a:rPr>
                  <a:t>, if SEM&gt;=8 &amp; Project&gt;=4 then Final=SEM else </a:t>
                </a: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𝐹𝑖𝑛𝑎𝑙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(0.7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+0.3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𝑒𝑥𝑎𝑚</m:t>
                    </m:r>
                    <m:r>
                      <a:rPr lang="en-GB" sz="900" b="0" i="1" spc="-2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en-US" sz="900" i="1" spc="-2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8098">
                  <a:spcBef>
                    <a:spcPts val="335"/>
                  </a:spcBef>
                </a:pPr>
                <a:r>
                  <a:rPr lang="en-US" sz="1100" spc="-25" dirty="0">
                    <a:cs typeface="Tahoma"/>
                  </a:rPr>
                  <a:t>Project:</a:t>
                </a:r>
                <a:r>
                  <a:rPr lang="en-US" sz="1100" spc="90" dirty="0">
                    <a:cs typeface="Tahoma"/>
                  </a:rPr>
                  <a:t> </a:t>
                </a:r>
                <a:r>
                  <a:rPr lang="en-US" sz="1100" spc="80" dirty="0">
                    <a:cs typeface="Tahoma"/>
                  </a:rPr>
                  <a:t>TBA</a:t>
                </a:r>
                <a:endParaRPr sz="1100" dirty="0">
                  <a:cs typeface="Tahoma"/>
                </a:endParaRPr>
              </a:p>
            </p:txBody>
          </p:sp>
        </mc:Choice>
        <mc:Fallback xmlns=""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57" y="1198601"/>
                <a:ext cx="4093818" cy="1910137"/>
              </a:xfrm>
              <a:prstGeom prst="rect">
                <a:avLst/>
              </a:prstGeom>
              <a:blipFill>
                <a:blip r:embed="rId5"/>
                <a:stretch>
                  <a:fillRect l="-1190" b="-3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506534"/>
            <a:ext cx="114214" cy="11421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023442" y="149360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9197" y="1716567"/>
            <a:ext cx="114214" cy="11421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23442" y="170363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926599"/>
            <a:ext cx="114214" cy="11421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23442" y="191366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2136632"/>
            <a:ext cx="114214" cy="11421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023442" y="2123699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2346664"/>
            <a:ext cx="114214" cy="11421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023442" y="233373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021" y="2969109"/>
            <a:ext cx="114214" cy="11421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23442" y="29495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828" y="16857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45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646299"/>
            <a:ext cx="114214" cy="11421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23442" y="633379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4457" y="548411"/>
            <a:ext cx="1978318" cy="256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lang="en-US" sz="1100" spc="-40" dirty="0">
                <a:cs typeface="Tahoma"/>
              </a:rPr>
              <a:t>Text preprocessing</a:t>
            </a:r>
          </a:p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cs typeface="Tahoma"/>
              </a:rPr>
              <a:t>Word</a:t>
            </a:r>
            <a:r>
              <a:rPr sz="1100" spc="-5" dirty="0">
                <a:cs typeface="Tahoma"/>
              </a:rPr>
              <a:t> </a:t>
            </a:r>
            <a:r>
              <a:rPr sz="1100" spc="-55" dirty="0">
                <a:cs typeface="Tahoma"/>
              </a:rPr>
              <a:t>embeddings </a:t>
            </a:r>
            <a:r>
              <a:rPr sz="1100" spc="-50" dirty="0">
                <a:cs typeface="Tahoma"/>
              </a:rPr>
              <a:t> </a:t>
            </a:r>
            <a:r>
              <a:rPr sz="1100" spc="-30" dirty="0">
                <a:cs typeface="Tahoma"/>
              </a:rPr>
              <a:t>Text</a:t>
            </a:r>
            <a:r>
              <a:rPr sz="1100" spc="10" dirty="0">
                <a:cs typeface="Tahoma"/>
              </a:rPr>
              <a:t> </a:t>
            </a:r>
            <a:r>
              <a:rPr sz="1100" spc="-30" dirty="0">
                <a:cs typeface="Tahoma"/>
              </a:rPr>
              <a:t>classification </a:t>
            </a:r>
            <a:r>
              <a:rPr sz="1100" spc="-25" dirty="0">
                <a:cs typeface="Tahoma"/>
              </a:rPr>
              <a:t> </a:t>
            </a:r>
            <a:r>
              <a:rPr lang="en-US" sz="1100" spc="-25" dirty="0">
                <a:cs typeface="Tahoma"/>
              </a:rPr>
              <a:t>Language </a:t>
            </a:r>
            <a:r>
              <a:rPr sz="1100" spc="-70" dirty="0">
                <a:cs typeface="Tahoma"/>
              </a:rPr>
              <a:t>m</a:t>
            </a:r>
            <a:r>
              <a:rPr sz="1100" spc="-15" dirty="0">
                <a:cs typeface="Tahoma"/>
              </a:rPr>
              <a:t>o</a:t>
            </a:r>
            <a:r>
              <a:rPr sz="1100" spc="-35" dirty="0">
                <a:cs typeface="Tahoma"/>
              </a:rPr>
              <a:t>delling </a:t>
            </a:r>
            <a:r>
              <a:rPr sz="1100" spc="-50" dirty="0">
                <a:cs typeface="Tahoma"/>
              </a:rPr>
              <a:t>Seq2Seq</a:t>
            </a:r>
            <a:r>
              <a:rPr sz="1100" spc="-25" dirty="0">
                <a:cs typeface="Tahoma"/>
              </a:rPr>
              <a:t> </a:t>
            </a:r>
            <a:r>
              <a:rPr sz="1100" spc="-35" dirty="0">
                <a:cs typeface="Tahoma"/>
              </a:rPr>
              <a:t>modelling </a:t>
            </a:r>
            <a:r>
              <a:rPr sz="1100" spc="-30" dirty="0">
                <a:cs typeface="Tahoma"/>
              </a:rPr>
              <a:t> Syntax</a:t>
            </a:r>
            <a:endParaRPr sz="1100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sz="1100" spc="-50" dirty="0">
                <a:cs typeface="Tahoma"/>
              </a:rPr>
              <a:t>Generative</a:t>
            </a:r>
            <a:r>
              <a:rPr sz="1100" spc="-5" dirty="0">
                <a:cs typeface="Tahoma"/>
              </a:rPr>
              <a:t> </a:t>
            </a:r>
            <a:r>
              <a:rPr sz="1100" spc="-50" dirty="0">
                <a:cs typeface="Tahoma"/>
              </a:rPr>
              <a:t>models </a:t>
            </a:r>
            <a:r>
              <a:rPr sz="1100" spc="-45" dirty="0">
                <a:cs typeface="Tahoma"/>
              </a:rPr>
              <a:t> </a:t>
            </a:r>
            <a:r>
              <a:rPr lang="en-US" sz="1100" spc="-35" dirty="0">
                <a:cs typeface="Tahoma"/>
              </a:rPr>
              <a:t>Text corpora</a:t>
            </a:r>
            <a:r>
              <a:rPr sz="1100" spc="-30" dirty="0">
                <a:cs typeface="Tahoma"/>
              </a:rPr>
              <a:t> </a:t>
            </a:r>
            <a:r>
              <a:rPr sz="1100" spc="-25" dirty="0">
                <a:cs typeface="Tahoma"/>
              </a:rPr>
              <a:t> </a:t>
            </a:r>
            <a:r>
              <a:rPr sz="1100" spc="-35" dirty="0">
                <a:cs typeface="Tahoma"/>
              </a:rPr>
              <a:t>Question</a:t>
            </a:r>
            <a:r>
              <a:rPr sz="1100" spc="-40" dirty="0">
                <a:cs typeface="Tahoma"/>
              </a:rPr>
              <a:t> </a:t>
            </a:r>
            <a:r>
              <a:rPr sz="1100" spc="-45" dirty="0">
                <a:cs typeface="Tahoma"/>
              </a:rPr>
              <a:t>Answering</a:t>
            </a:r>
            <a:endParaRPr sz="1100" dirty="0"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5" dirty="0">
                <a:cs typeface="Tahoma"/>
              </a:rPr>
              <a:t>Summarization</a:t>
            </a:r>
            <a:r>
              <a:rPr sz="1100" spc="5" dirty="0">
                <a:cs typeface="Tahoma"/>
              </a:rPr>
              <a:t> </a:t>
            </a:r>
            <a:r>
              <a:rPr sz="1100" spc="-50" dirty="0">
                <a:cs typeface="Tahoma"/>
              </a:rPr>
              <a:t>and</a:t>
            </a:r>
            <a:r>
              <a:rPr sz="1100" spc="10" dirty="0">
                <a:cs typeface="Tahoma"/>
              </a:rPr>
              <a:t> </a:t>
            </a:r>
            <a:r>
              <a:rPr sz="1100" spc="-20" dirty="0">
                <a:cs typeface="Tahoma"/>
              </a:rPr>
              <a:t>Simplification </a:t>
            </a:r>
            <a:r>
              <a:rPr sz="1100" spc="-325" dirty="0">
                <a:cs typeface="Tahoma"/>
              </a:rPr>
              <a:t> </a:t>
            </a:r>
            <a:r>
              <a:rPr sz="1100" spc="-10" dirty="0">
                <a:cs typeface="Tahoma"/>
              </a:rPr>
              <a:t>Fact</a:t>
            </a:r>
            <a:r>
              <a:rPr sz="1100" spc="15" dirty="0">
                <a:cs typeface="Tahoma"/>
              </a:rPr>
              <a:t> </a:t>
            </a:r>
            <a:r>
              <a:rPr sz="1100" spc="-40" dirty="0">
                <a:cs typeface="Tahoma"/>
              </a:rPr>
              <a:t>Checking</a:t>
            </a:r>
            <a:endParaRPr sz="1100" dirty="0">
              <a:cs typeface="Tahoma"/>
            </a:endParaRPr>
          </a:p>
          <a:p>
            <a:pPr marL="12700">
              <a:spcBef>
                <a:spcPts val="335"/>
              </a:spcBef>
            </a:pPr>
            <a:r>
              <a:rPr sz="1100" spc="-40" dirty="0">
                <a:cs typeface="Tahoma"/>
              </a:rPr>
              <a:t>Discourse</a:t>
            </a:r>
            <a:endParaRPr sz="1100" dirty="0"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856332"/>
            <a:ext cx="114214" cy="11421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23442" y="84341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066366"/>
            <a:ext cx="114214" cy="11421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023442" y="1053444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276398"/>
            <a:ext cx="114214" cy="11421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23442" y="126347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486431"/>
            <a:ext cx="114214" cy="11421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023442" y="147351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696463"/>
            <a:ext cx="114214" cy="11421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23442" y="168354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906495"/>
            <a:ext cx="114214" cy="11421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23442" y="18935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116527"/>
            <a:ext cx="114214" cy="114214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023442" y="210360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326560"/>
            <a:ext cx="114214" cy="11421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023442" y="23136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536594"/>
            <a:ext cx="114214" cy="11421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003274" y="2523674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746626"/>
            <a:ext cx="114214" cy="11421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003274" y="2733706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956658"/>
            <a:ext cx="114214" cy="11421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003274" y="2943739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12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658</Words>
  <Application>Microsoft Office PowerPoint</Application>
  <PresentationFormat>Произвольный</PresentationFormat>
  <Paragraphs>109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Cambria Math</vt:lpstr>
      <vt:lpstr>Lucida Sans Unicode</vt:lpstr>
      <vt:lpstr>Microsoft Sans Serif</vt:lpstr>
      <vt:lpstr>Tahoma</vt:lpstr>
      <vt:lpstr>Тема Office</vt:lpstr>
      <vt:lpstr>Intro to NLP</vt:lpstr>
      <vt:lpstr>Natural language processing ...</vt:lpstr>
      <vt:lpstr>Example tasks</vt:lpstr>
      <vt:lpstr>Phenomena to handle</vt:lpstr>
      <vt:lpstr>Ambiguity</vt:lpstr>
      <vt:lpstr>Презентация PowerPoint</vt:lpstr>
      <vt:lpstr>Today</vt:lpstr>
      <vt:lpstr>About this course</vt:lpstr>
      <vt:lpstr>Our plan</vt:lpstr>
      <vt:lpstr>Презентация PowerPoint</vt:lpstr>
      <vt:lpstr>Recent trends in NLP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Reading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NLP</dc:title>
  <dc:creator>Katya Artemova</dc:creator>
  <cp:lastModifiedBy>Дмитрий Ильвовский</cp:lastModifiedBy>
  <cp:revision>10</cp:revision>
  <dcterms:created xsi:type="dcterms:W3CDTF">2022-08-29T18:12:19Z</dcterms:created>
  <dcterms:modified xsi:type="dcterms:W3CDTF">2022-09-05T08:18:55Z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2022-08-29T00:00:00Z</vt:filetime>
  </property>
</Properties>
</file>