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271" r:id="rId5"/>
    <p:sldId id="286" r:id="rId6"/>
    <p:sldId id="287" r:id="rId7"/>
    <p:sldId id="288" r:id="rId8"/>
    <p:sldId id="291" r:id="rId9"/>
    <p:sldId id="289" r:id="rId10"/>
    <p:sldId id="290" r:id="rId11"/>
    <p:sldId id="272" r:id="rId12"/>
    <p:sldId id="294" r:id="rId13"/>
    <p:sldId id="292" r:id="rId14"/>
    <p:sldId id="293" r:id="rId15"/>
    <p:sldId id="256" r:id="rId16"/>
    <p:sldId id="259" r:id="rId17"/>
    <p:sldId id="260" r:id="rId18"/>
    <p:sldId id="297" r:id="rId19"/>
    <p:sldId id="303" r:id="rId20"/>
    <p:sldId id="304" r:id="rId21"/>
    <p:sldId id="300" r:id="rId22"/>
    <p:sldId id="261" r:id="rId23"/>
    <p:sldId id="311" r:id="rId24"/>
    <p:sldId id="299" r:id="rId25"/>
    <p:sldId id="264" r:id="rId26"/>
    <p:sldId id="313" r:id="rId27"/>
    <p:sldId id="306" r:id="rId28"/>
    <p:sldId id="302" r:id="rId29"/>
    <p:sldId id="301" r:id="rId30"/>
    <p:sldId id="307" r:id="rId31"/>
    <p:sldId id="314" r:id="rId32"/>
    <p:sldId id="317" r:id="rId33"/>
    <p:sldId id="262" r:id="rId34"/>
    <p:sldId id="263" r:id="rId35"/>
    <p:sldId id="257" r:id="rId36"/>
    <p:sldId id="258" r:id="rId37"/>
    <p:sldId id="315" r:id="rId38"/>
    <p:sldId id="316" r:id="rId39"/>
    <p:sldId id="318" r:id="rId40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4F27D-B65E-4B43-A2BC-5A5A81792FAD}" v="10" dt="2022-11-28T09:46:09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94"/>
  </p:normalViewPr>
  <p:slideViewPr>
    <p:cSldViewPr snapToGrid="0" snapToObjects="1">
      <p:cViewPr varScale="1">
        <p:scale>
          <a:sx n="63" d="100"/>
          <a:sy n="63" d="100"/>
        </p:scale>
        <p:origin x="986" y="34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Ильвовский" userId="f23e1ef0a5520f69" providerId="LiveId" clId="{7694F27D-B65E-4B43-A2BC-5A5A81792FAD}"/>
    <pc:docChg chg="undo custSel addSld delSld modSld">
      <pc:chgData name="Дмитрий Ильвовский" userId="f23e1ef0a5520f69" providerId="LiveId" clId="{7694F27D-B65E-4B43-A2BC-5A5A81792FAD}" dt="2022-11-28T09:55:45.387" v="164" actId="20577"/>
      <pc:docMkLst>
        <pc:docMk/>
      </pc:docMkLst>
      <pc:sldChg chg="addSp delSp modSp add mod">
        <pc:chgData name="Дмитрий Ильвовский" userId="f23e1ef0a5520f69" providerId="LiveId" clId="{7694F27D-B65E-4B43-A2BC-5A5A81792FAD}" dt="2022-11-28T09:54:09.798" v="150" actId="478"/>
        <pc:sldMkLst>
          <pc:docMk/>
          <pc:sldMk cId="0" sldId="256"/>
        </pc:sldMkLst>
        <pc:spChg chg="add del mod">
          <ac:chgData name="Дмитрий Ильвовский" userId="f23e1ef0a5520f69" providerId="LiveId" clId="{7694F27D-B65E-4B43-A2BC-5A5A81792FAD}" dt="2022-11-28T09:54:09.798" v="150" actId="478"/>
          <ac:spMkLst>
            <pc:docMk/>
            <pc:sldMk cId="0" sldId="256"/>
            <ac:spMk id="4" creationId="{20E22B08-EABA-786C-A4E0-0E19D93348EB}"/>
          </ac:spMkLst>
        </pc:spChg>
        <pc:spChg chg="del">
          <ac:chgData name="Дмитрий Ильвовский" userId="f23e1ef0a5520f69" providerId="LiveId" clId="{7694F27D-B65E-4B43-A2BC-5A5A81792FAD}" dt="2022-11-28T09:37:36.935" v="36" actId="478"/>
          <ac:spMkLst>
            <pc:docMk/>
            <pc:sldMk cId="0" sldId="256"/>
            <ac:spMk id="5123" creationId="{BCC66ADC-4D0A-F081-6D55-36AFA62FB5DB}"/>
          </ac:spMkLst>
        </pc:spChg>
      </pc:sldChg>
      <pc:sldChg chg="add del">
        <pc:chgData name="Дмитрий Ильвовский" userId="f23e1ef0a5520f69" providerId="LiveId" clId="{7694F27D-B65E-4B43-A2BC-5A5A81792FAD}" dt="2022-11-28T09:45:59.543" v="148" actId="2696"/>
        <pc:sldMkLst>
          <pc:docMk/>
          <pc:sldMk cId="0" sldId="257"/>
        </pc:sldMkLst>
      </pc:sldChg>
      <pc:sldChg chg="add">
        <pc:chgData name="Дмитрий Ильвовский" userId="f23e1ef0a5520f69" providerId="LiveId" clId="{7694F27D-B65E-4B43-A2BC-5A5A81792FAD}" dt="2022-11-28T09:46:09.851" v="149"/>
        <pc:sldMkLst>
          <pc:docMk/>
          <pc:sldMk cId="2788381977" sldId="257"/>
        </pc:sldMkLst>
      </pc:sldChg>
      <pc:sldChg chg="add del">
        <pc:chgData name="Дмитрий Ильвовский" userId="f23e1ef0a5520f69" providerId="LiveId" clId="{7694F27D-B65E-4B43-A2BC-5A5A81792FAD}" dt="2022-11-28T09:45:59.543" v="148" actId="2696"/>
        <pc:sldMkLst>
          <pc:docMk/>
          <pc:sldMk cId="0" sldId="258"/>
        </pc:sldMkLst>
      </pc:sldChg>
      <pc:sldChg chg="add">
        <pc:chgData name="Дмитрий Ильвовский" userId="f23e1ef0a5520f69" providerId="LiveId" clId="{7694F27D-B65E-4B43-A2BC-5A5A81792FAD}" dt="2022-11-28T09:46:09.851" v="149"/>
        <pc:sldMkLst>
          <pc:docMk/>
          <pc:sldMk cId="2090217056" sldId="258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259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260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261"/>
        </pc:sldMkLst>
      </pc:sldChg>
      <pc:sldChg chg="add">
        <pc:chgData name="Дмитрий Ильвовский" userId="f23e1ef0a5520f69" providerId="LiveId" clId="{7694F27D-B65E-4B43-A2BC-5A5A81792FAD}" dt="2022-11-28T09:41:25.354" v="52"/>
        <pc:sldMkLst>
          <pc:docMk/>
          <pc:sldMk cId="0" sldId="262"/>
        </pc:sldMkLst>
      </pc:sldChg>
      <pc:sldChg chg="modSp add mod">
        <pc:chgData name="Дмитрий Ильвовский" userId="f23e1ef0a5520f69" providerId="LiveId" clId="{7694F27D-B65E-4B43-A2BC-5A5A81792FAD}" dt="2022-11-28T09:41:25.564" v="55" actId="27636"/>
        <pc:sldMkLst>
          <pc:docMk/>
          <pc:sldMk cId="0" sldId="263"/>
        </pc:sldMkLst>
        <pc:spChg chg="mod">
          <ac:chgData name="Дмитрий Ильвовский" userId="f23e1ef0a5520f69" providerId="LiveId" clId="{7694F27D-B65E-4B43-A2BC-5A5A81792FAD}" dt="2022-11-28T09:41:25.564" v="55" actId="27636"/>
          <ac:spMkLst>
            <pc:docMk/>
            <pc:sldMk cId="0" sldId="263"/>
            <ac:spMk id="9219" creationId="{3AE386B3-189B-6306-C640-696F1436A287}"/>
          </ac:spMkLst>
        </pc:spChg>
        <pc:spChg chg="mod">
          <ac:chgData name="Дмитрий Ильвовский" userId="f23e1ef0a5520f69" providerId="LiveId" clId="{7694F27D-B65E-4B43-A2BC-5A5A81792FAD}" dt="2022-11-28T09:41:25.560" v="54" actId="27636"/>
          <ac:spMkLst>
            <pc:docMk/>
            <pc:sldMk cId="0" sldId="263"/>
            <ac:spMk id="9220" creationId="{49C24F61-74A8-A62B-1639-F96EA3C565E6}"/>
          </ac:spMkLst>
        </pc:spChg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264"/>
        </pc:sldMkLst>
      </pc:sldChg>
      <pc:sldChg chg="add del">
        <pc:chgData name="Дмитрий Ильвовский" userId="f23e1ef0a5520f69" providerId="LiveId" clId="{7694F27D-B65E-4B43-A2BC-5A5A81792FAD}" dt="2022-11-28T09:43:30.062" v="83" actId="47"/>
        <pc:sldMkLst>
          <pc:docMk/>
          <pc:sldMk cId="0" sldId="265"/>
        </pc:sldMkLst>
      </pc:sldChg>
      <pc:sldChg chg="modSp add del mod">
        <pc:chgData name="Дмитрий Ильвовский" userId="f23e1ef0a5520f69" providerId="LiveId" clId="{7694F27D-B65E-4B43-A2BC-5A5A81792FAD}" dt="2022-11-28T09:43:30.062" v="83" actId="47"/>
        <pc:sldMkLst>
          <pc:docMk/>
          <pc:sldMk cId="0" sldId="266"/>
        </pc:sldMkLst>
        <pc:spChg chg="mod">
          <ac:chgData name="Дмитрий Ильвовский" userId="f23e1ef0a5520f69" providerId="LiveId" clId="{7694F27D-B65E-4B43-A2BC-5A5A81792FAD}" dt="2022-11-28T09:41:25.649" v="57" actId="27636"/>
          <ac:spMkLst>
            <pc:docMk/>
            <pc:sldMk cId="0" sldId="266"/>
            <ac:spMk id="13315" creationId="{466A863F-5D8F-820B-392F-F1A97AA0B864}"/>
          </ac:spMkLst>
        </pc:spChg>
      </pc:sldChg>
      <pc:sldChg chg="add del">
        <pc:chgData name="Дмитрий Ильвовский" userId="f23e1ef0a5520f69" providerId="LiveId" clId="{7694F27D-B65E-4B43-A2BC-5A5A81792FAD}" dt="2022-11-28T09:43:30.062" v="83" actId="47"/>
        <pc:sldMkLst>
          <pc:docMk/>
          <pc:sldMk cId="0" sldId="269"/>
        </pc:sldMkLst>
      </pc:sldChg>
      <pc:sldChg chg="add del">
        <pc:chgData name="Дмитрий Ильвовский" userId="f23e1ef0a5520f69" providerId="LiveId" clId="{7694F27D-B65E-4B43-A2BC-5A5A81792FAD}" dt="2022-11-28T09:43:30.062" v="83" actId="47"/>
        <pc:sldMkLst>
          <pc:docMk/>
          <pc:sldMk cId="0" sldId="270"/>
        </pc:sldMkLst>
      </pc:sldChg>
      <pc:sldChg chg="addSp delSp modSp mod">
        <pc:chgData name="Дмитрий Ильвовский" userId="f23e1ef0a5520f69" providerId="LiveId" clId="{7694F27D-B65E-4B43-A2BC-5A5A81792FAD}" dt="2022-11-28T09:33:46.145" v="3" actId="478"/>
        <pc:sldMkLst>
          <pc:docMk/>
          <pc:sldMk cId="982325395" sldId="271"/>
        </pc:sldMkLst>
        <pc:spChg chg="del">
          <ac:chgData name="Дмитрий Ильвовский" userId="f23e1ef0a5520f69" providerId="LiveId" clId="{7694F27D-B65E-4B43-A2BC-5A5A81792FAD}" dt="2022-11-28T09:33:46.145" v="3" actId="478"/>
          <ac:spMkLst>
            <pc:docMk/>
            <pc:sldMk cId="982325395" sldId="271"/>
            <ac:spMk id="6" creationId="{44AFB2BF-A7AB-5648-ADCD-2A7F1BD35815}"/>
          </ac:spMkLst>
        </pc:spChg>
        <pc:spChg chg="add mod">
          <ac:chgData name="Дмитрий Ильвовский" userId="f23e1ef0a5520f69" providerId="LiveId" clId="{7694F27D-B65E-4B43-A2BC-5A5A81792FAD}" dt="2022-11-28T09:33:46.145" v="3" actId="478"/>
          <ac:spMkLst>
            <pc:docMk/>
            <pc:sldMk cId="982325395" sldId="271"/>
            <ac:spMk id="8" creationId="{EAFA299C-AED5-9389-9D20-35B6C124BDFD}"/>
          </ac:spMkLst>
        </pc:spChg>
      </pc:sldChg>
      <pc:sldChg chg="del">
        <pc:chgData name="Дмитрий Ильвовский" userId="f23e1ef0a5520f69" providerId="LiveId" clId="{7694F27D-B65E-4B43-A2BC-5A5A81792FAD}" dt="2022-11-28T09:36:10.131" v="29" actId="47"/>
        <pc:sldMkLst>
          <pc:docMk/>
          <pc:sldMk cId="1282161965" sldId="285"/>
        </pc:sldMkLst>
      </pc:sldChg>
      <pc:sldChg chg="modSp mod">
        <pc:chgData name="Дмитрий Ильвовский" userId="f23e1ef0a5520f69" providerId="LiveId" clId="{7694F27D-B65E-4B43-A2BC-5A5A81792FAD}" dt="2022-11-28T09:33:58.029" v="4" actId="20577"/>
        <pc:sldMkLst>
          <pc:docMk/>
          <pc:sldMk cId="3034290689" sldId="286"/>
        </pc:sldMkLst>
        <pc:spChg chg="mod">
          <ac:chgData name="Дмитрий Ильвовский" userId="f23e1ef0a5520f69" providerId="LiveId" clId="{7694F27D-B65E-4B43-A2BC-5A5A81792FAD}" dt="2022-11-28T09:33:58.029" v="4" actId="20577"/>
          <ac:spMkLst>
            <pc:docMk/>
            <pc:sldMk cId="3034290689" sldId="286"/>
            <ac:spMk id="7" creationId="{B46BB51F-3F05-3C42-B510-D008849890AC}"/>
          </ac:spMkLst>
        </pc:spChg>
      </pc:sldChg>
      <pc:sldChg chg="modSp mod">
        <pc:chgData name="Дмитрий Ильвовский" userId="f23e1ef0a5520f69" providerId="LiveId" clId="{7694F27D-B65E-4B43-A2BC-5A5A81792FAD}" dt="2022-11-28T09:34:11.840" v="5" actId="20577"/>
        <pc:sldMkLst>
          <pc:docMk/>
          <pc:sldMk cId="2154353322" sldId="288"/>
        </pc:sldMkLst>
        <pc:spChg chg="mod">
          <ac:chgData name="Дмитрий Ильвовский" userId="f23e1ef0a5520f69" providerId="LiveId" clId="{7694F27D-B65E-4B43-A2BC-5A5A81792FAD}" dt="2022-11-28T09:34:11.840" v="5" actId="20577"/>
          <ac:spMkLst>
            <pc:docMk/>
            <pc:sldMk cId="2154353322" sldId="288"/>
            <ac:spMk id="5" creationId="{A6622317-DCC7-F945-8031-3E7F389B9870}"/>
          </ac:spMkLst>
        </pc:spChg>
      </pc:sldChg>
      <pc:sldChg chg="modSp mod">
        <pc:chgData name="Дмитрий Ильвовский" userId="f23e1ef0a5520f69" providerId="LiveId" clId="{7694F27D-B65E-4B43-A2BC-5A5A81792FAD}" dt="2022-11-28T09:34:45.148" v="26" actId="20577"/>
        <pc:sldMkLst>
          <pc:docMk/>
          <pc:sldMk cId="3033451912" sldId="291"/>
        </pc:sldMkLst>
        <pc:spChg chg="mod">
          <ac:chgData name="Дмитрий Ильвовский" userId="f23e1ef0a5520f69" providerId="LiveId" clId="{7694F27D-B65E-4B43-A2BC-5A5A81792FAD}" dt="2022-11-28T09:34:45.148" v="26" actId="20577"/>
          <ac:spMkLst>
            <pc:docMk/>
            <pc:sldMk cId="3033451912" sldId="291"/>
            <ac:spMk id="7" creationId="{B46BB51F-3F05-3C42-B510-D008849890AC}"/>
          </ac:spMkLst>
        </pc:spChg>
      </pc:sldChg>
      <pc:sldChg chg="modSp del mod">
        <pc:chgData name="Дмитрий Ильвовский" userId="f23e1ef0a5520f69" providerId="LiveId" clId="{7694F27D-B65E-4B43-A2BC-5A5A81792FAD}" dt="2022-11-28T09:35:46.550" v="27" actId="2696"/>
        <pc:sldMkLst>
          <pc:docMk/>
          <pc:sldMk cId="92341274" sldId="294"/>
        </pc:sldMkLst>
        <pc:spChg chg="mod">
          <ac:chgData name="Дмитрий Ильвовский" userId="f23e1ef0a5520f69" providerId="LiveId" clId="{7694F27D-B65E-4B43-A2BC-5A5A81792FAD}" dt="2022-11-27T16:38:13.086" v="2" actId="20577"/>
          <ac:spMkLst>
            <pc:docMk/>
            <pc:sldMk cId="92341274" sldId="294"/>
            <ac:spMk id="4" creationId="{53356540-7218-FF4B-B6BC-5BD291A372E2}"/>
          </ac:spMkLst>
        </pc:spChg>
      </pc:sldChg>
      <pc:sldChg chg="add">
        <pc:chgData name="Дмитрий Ильвовский" userId="f23e1ef0a5520f69" providerId="LiveId" clId="{7694F27D-B65E-4B43-A2BC-5A5A81792FAD}" dt="2022-11-28T09:35:50.646" v="28"/>
        <pc:sldMkLst>
          <pc:docMk/>
          <pc:sldMk cId="2126945793" sldId="294"/>
        </pc:sldMkLst>
      </pc:sldChg>
      <pc:sldChg chg="add del">
        <pc:chgData name="Дмитрий Ильвовский" userId="f23e1ef0a5520f69" providerId="LiveId" clId="{7694F27D-B65E-4B43-A2BC-5A5A81792FAD}" dt="2022-11-28T09:37:14.565" v="33"/>
        <pc:sldMkLst>
          <pc:docMk/>
          <pc:sldMk cId="1975939543" sldId="295"/>
        </pc:sldMkLst>
      </pc:sldChg>
      <pc:sldChg chg="add del">
        <pc:chgData name="Дмитрий Ильвовский" userId="f23e1ef0a5520f69" providerId="LiveId" clId="{7694F27D-B65E-4B43-A2BC-5A5A81792FAD}" dt="2022-11-28T09:37:04.599" v="31"/>
        <pc:sldMkLst>
          <pc:docMk/>
          <pc:sldMk cId="2024785551" sldId="295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296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297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298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299"/>
        </pc:sldMkLst>
      </pc:sldChg>
      <pc:sldChg chg="modSp add mod">
        <pc:chgData name="Дмитрий Ильвовский" userId="f23e1ef0a5520f69" providerId="LiveId" clId="{7694F27D-B65E-4B43-A2BC-5A5A81792FAD}" dt="2022-11-28T09:37:31.590" v="35" actId="27636"/>
        <pc:sldMkLst>
          <pc:docMk/>
          <pc:sldMk cId="0" sldId="300"/>
        </pc:sldMkLst>
        <pc:spChg chg="mod">
          <ac:chgData name="Дмитрий Ильвовский" userId="f23e1ef0a5520f69" providerId="LiveId" clId="{7694F27D-B65E-4B43-A2BC-5A5A81792FAD}" dt="2022-11-28T09:37:31.590" v="35" actId="27636"/>
          <ac:spMkLst>
            <pc:docMk/>
            <pc:sldMk cId="0" sldId="300"/>
            <ac:spMk id="14339" creationId="{C64318DA-B2EA-07D9-8BB1-B02C084E3743}"/>
          </ac:spMkLst>
        </pc:spChg>
      </pc:sldChg>
      <pc:sldChg chg="delSp add mod">
        <pc:chgData name="Дмитрий Ильвовский" userId="f23e1ef0a5520f69" providerId="LiveId" clId="{7694F27D-B65E-4B43-A2BC-5A5A81792FAD}" dt="2022-11-28T09:54:24.931" v="151" actId="478"/>
        <pc:sldMkLst>
          <pc:docMk/>
          <pc:sldMk cId="0" sldId="301"/>
        </pc:sldMkLst>
        <pc:spChg chg="del">
          <ac:chgData name="Дмитрий Ильвовский" userId="f23e1ef0a5520f69" providerId="LiveId" clId="{7694F27D-B65E-4B43-A2BC-5A5A81792FAD}" dt="2022-11-28T09:54:24.931" v="151" actId="478"/>
          <ac:spMkLst>
            <pc:docMk/>
            <pc:sldMk cId="0" sldId="301"/>
            <ac:spMk id="27650" creationId="{30CB3B81-82CD-D77E-151C-8A01E1CBB7EC}"/>
          </ac:spMkLst>
        </pc:spChg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302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303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304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05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306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307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08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09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10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311"/>
        </pc:sldMkLst>
      </pc:sldChg>
      <pc:sldChg chg="add del">
        <pc:chgData name="Дмитрий Ильвовский" userId="f23e1ef0a5520f69" providerId="LiveId" clId="{7694F27D-B65E-4B43-A2BC-5A5A81792FAD}" dt="2022-11-28T09:39:15.069" v="42" actId="47"/>
        <pc:sldMkLst>
          <pc:docMk/>
          <pc:sldMk cId="0" sldId="312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313"/>
        </pc:sldMkLst>
      </pc:sldChg>
      <pc:sldChg chg="addSp delSp modSp add del mod">
        <pc:chgData name="Дмитрий Ильвовский" userId="f23e1ef0a5520f69" providerId="LiveId" clId="{7694F27D-B65E-4B43-A2BC-5A5A81792FAD}" dt="2022-11-28T09:54:34.380" v="154" actId="20577"/>
        <pc:sldMkLst>
          <pc:docMk/>
          <pc:sldMk cId="0" sldId="314"/>
        </pc:sldMkLst>
        <pc:spChg chg="add del mod">
          <ac:chgData name="Дмитрий Ильвовский" userId="f23e1ef0a5520f69" providerId="LiveId" clId="{7694F27D-B65E-4B43-A2BC-5A5A81792FAD}" dt="2022-11-28T09:41:55.685" v="82" actId="478"/>
          <ac:spMkLst>
            <pc:docMk/>
            <pc:sldMk cId="0" sldId="314"/>
            <ac:spMk id="3" creationId="{BF0140CB-8E13-D433-5FC2-43D5754383B8}"/>
          </ac:spMkLst>
        </pc:spChg>
        <pc:spChg chg="mod">
          <ac:chgData name="Дмитрий Ильвовский" userId="f23e1ef0a5520f69" providerId="LiveId" clId="{7694F27D-B65E-4B43-A2BC-5A5A81792FAD}" dt="2022-11-28T09:54:34.380" v="154" actId="20577"/>
          <ac:spMkLst>
            <pc:docMk/>
            <pc:sldMk cId="0" sldId="314"/>
            <ac:spMk id="2050" creationId="{32EB3601-9482-B8DE-C3B8-DF511A38E601}"/>
          </ac:spMkLst>
        </pc:spChg>
        <pc:spChg chg="del">
          <ac:chgData name="Дмитрий Ильвовский" userId="f23e1ef0a5520f69" providerId="LiveId" clId="{7694F27D-B65E-4B43-A2BC-5A5A81792FAD}" dt="2022-11-28T09:41:33.718" v="59" actId="478"/>
          <ac:spMkLst>
            <pc:docMk/>
            <pc:sldMk cId="0" sldId="314"/>
            <ac:spMk id="2051" creationId="{59AC59C7-EA02-7138-0747-8C32A83AF112}"/>
          </ac:spMkLst>
        </pc:spChg>
      </pc:sldChg>
      <pc:sldChg chg="modSp add del mod">
        <pc:chgData name="Дмитрий Ильвовский" userId="f23e1ef0a5520f69" providerId="LiveId" clId="{7694F27D-B65E-4B43-A2BC-5A5A81792FAD}" dt="2022-11-28T09:45:59.543" v="148" actId="2696"/>
        <pc:sldMkLst>
          <pc:docMk/>
          <pc:sldMk cId="0" sldId="315"/>
        </pc:sldMkLst>
        <pc:spChg chg="mod">
          <ac:chgData name="Дмитрий Ильвовский" userId="f23e1ef0a5520f69" providerId="LiveId" clId="{7694F27D-B65E-4B43-A2BC-5A5A81792FAD}" dt="2022-11-28T09:41:25.528" v="53" actId="27636"/>
          <ac:spMkLst>
            <pc:docMk/>
            <pc:sldMk cId="0" sldId="315"/>
            <ac:spMk id="5123" creationId="{9771110B-6CE5-4DAB-7133-9CF5F59D04BA}"/>
          </ac:spMkLst>
        </pc:spChg>
      </pc:sldChg>
      <pc:sldChg chg="add">
        <pc:chgData name="Дмитрий Ильвовский" userId="f23e1ef0a5520f69" providerId="LiveId" clId="{7694F27D-B65E-4B43-A2BC-5A5A81792FAD}" dt="2022-11-28T09:46:09.851" v="149"/>
        <pc:sldMkLst>
          <pc:docMk/>
          <pc:sldMk cId="1136602171" sldId="315"/>
        </pc:sldMkLst>
      </pc:sldChg>
      <pc:sldChg chg="add del">
        <pc:chgData name="Дмитрий Ильвовский" userId="f23e1ef0a5520f69" providerId="LiveId" clId="{7694F27D-B65E-4B43-A2BC-5A5A81792FAD}" dt="2022-11-28T09:45:59.543" v="148" actId="2696"/>
        <pc:sldMkLst>
          <pc:docMk/>
          <pc:sldMk cId="0" sldId="316"/>
        </pc:sldMkLst>
      </pc:sldChg>
      <pc:sldChg chg="add">
        <pc:chgData name="Дмитрий Ильвовский" userId="f23e1ef0a5520f69" providerId="LiveId" clId="{7694F27D-B65E-4B43-A2BC-5A5A81792FAD}" dt="2022-11-28T09:46:09.851" v="149"/>
        <pc:sldMkLst>
          <pc:docMk/>
          <pc:sldMk cId="3823887882" sldId="316"/>
        </pc:sldMkLst>
      </pc:sldChg>
      <pc:sldChg chg="add del">
        <pc:chgData name="Дмитрий Ильвовский" userId="f23e1ef0a5520f69" providerId="LiveId" clId="{7694F27D-B65E-4B43-A2BC-5A5A81792FAD}" dt="2022-11-28T09:41:25.354" v="52"/>
        <pc:sldMkLst>
          <pc:docMk/>
          <pc:sldMk cId="0" sldId="317"/>
        </pc:sldMkLst>
      </pc:sldChg>
      <pc:sldChg chg="modSp add del mod">
        <pc:chgData name="Дмитрий Ильвовский" userId="f23e1ef0a5520f69" providerId="LiveId" clId="{7694F27D-B65E-4B43-A2BC-5A5A81792FAD}" dt="2022-11-28T09:55:45.387" v="164" actId="20577"/>
        <pc:sldMkLst>
          <pc:docMk/>
          <pc:sldMk cId="0" sldId="318"/>
        </pc:sldMkLst>
        <pc:spChg chg="mod">
          <ac:chgData name="Дмитрий Ильвовский" userId="f23e1ef0a5520f69" providerId="LiveId" clId="{7694F27D-B65E-4B43-A2BC-5A5A81792FAD}" dt="2022-11-28T09:45:30.047" v="137" actId="5793"/>
          <ac:spMkLst>
            <pc:docMk/>
            <pc:sldMk cId="0" sldId="318"/>
            <ac:spMk id="10242" creationId="{01DCAA84-B819-642C-0C95-FC0BC38C6C99}"/>
          </ac:spMkLst>
        </pc:spChg>
        <pc:spChg chg="mod">
          <ac:chgData name="Дмитрий Ильвовский" userId="f23e1ef0a5520f69" providerId="LiveId" clId="{7694F27D-B65E-4B43-A2BC-5A5A81792FAD}" dt="2022-11-28T09:55:45.387" v="164" actId="20577"/>
          <ac:spMkLst>
            <pc:docMk/>
            <pc:sldMk cId="0" sldId="318"/>
            <ac:spMk id="10243" creationId="{3AE11EE4-78E1-3784-00E7-A48B045C6383}"/>
          </ac:spMkLst>
        </pc:spChg>
      </pc:sldChg>
      <pc:sldChg chg="modSp add del mod">
        <pc:chgData name="Дмитрий Ильвовский" userId="f23e1ef0a5520f69" providerId="LiveId" clId="{7694F27D-B65E-4B43-A2BC-5A5A81792FAD}" dt="2022-11-28T09:43:30.062" v="83" actId="47"/>
        <pc:sldMkLst>
          <pc:docMk/>
          <pc:sldMk cId="0" sldId="319"/>
        </pc:sldMkLst>
        <pc:spChg chg="mod">
          <ac:chgData name="Дмитрий Ильвовский" userId="f23e1ef0a5520f69" providerId="LiveId" clId="{7694F27D-B65E-4B43-A2BC-5A5A81792FAD}" dt="2022-11-28T09:41:25.667" v="58" actId="27636"/>
          <ac:spMkLst>
            <pc:docMk/>
            <pc:sldMk cId="0" sldId="319"/>
            <ac:spMk id="15362" creationId="{C379714C-91AF-A2ED-6782-9B0F7FFE6BFF}"/>
          </ac:spMkLst>
        </pc:spChg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20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21"/>
        </pc:sldMkLst>
      </pc:sldChg>
      <pc:sldChg chg="modSp add del mod">
        <pc:chgData name="Дмитрий Ильвовский" userId="f23e1ef0a5520f69" providerId="LiveId" clId="{7694F27D-B65E-4B43-A2BC-5A5A81792FAD}" dt="2022-11-28T09:41:09.024" v="51"/>
        <pc:sldMkLst>
          <pc:docMk/>
          <pc:sldMk cId="0" sldId="322"/>
        </pc:sldMkLst>
        <pc:spChg chg="mod">
          <ac:chgData name="Дмитрий Ильвовский" userId="f23e1ef0a5520f69" providerId="LiveId" clId="{7694F27D-B65E-4B43-A2BC-5A5A81792FAD}" dt="2022-11-28T09:41:09.024" v="51"/>
          <ac:spMkLst>
            <pc:docMk/>
            <pc:sldMk cId="0" sldId="322"/>
            <ac:spMk id="14339" creationId="{C64318DA-B2EA-07D9-8BB1-B02C084E3743}"/>
          </ac:spMkLst>
        </pc:spChg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23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24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25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26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27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28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29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30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31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32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33"/>
        </pc:sldMkLst>
      </pc:sldChg>
      <pc:sldMasterChg chg="delSldLayout">
        <pc:chgData name="Дмитрий Ильвовский" userId="f23e1ef0a5520f69" providerId="LiveId" clId="{7694F27D-B65E-4B43-A2BC-5A5A81792FAD}" dt="2022-11-28T09:43:30.062" v="83" actId="47"/>
        <pc:sldMasterMkLst>
          <pc:docMk/>
          <pc:sldMasterMk cId="578506015" sldId="2147483648"/>
        </pc:sldMasterMkLst>
        <pc:sldLayoutChg chg="del">
          <pc:chgData name="Дмитрий Ильвовский" userId="f23e1ef0a5520f69" providerId="LiveId" clId="{7694F27D-B65E-4B43-A2BC-5A5A81792FAD}" dt="2022-11-28T09:43:30.062" v="83" actId="47"/>
          <pc:sldLayoutMkLst>
            <pc:docMk/>
            <pc:sldMasterMk cId="578506015" sldId="2147483648"/>
            <pc:sldLayoutMk cId="1366459600" sldId="21474836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11/28/2022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29">
            <a:extLst>
              <a:ext uri="{FF2B5EF4-FFF2-40B4-BE49-F238E27FC236}">
                <a16:creationId xmlns:a16="http://schemas.microsoft.com/office/drawing/2014/main" id="{A3C5D97F-3E04-58F8-4FF9-6866893F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98606E50-DAC5-48AD-847A-6507B75F9057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3" name="Footer Placeholder 18">
            <a:extLst>
              <a:ext uri="{FF2B5EF4-FFF2-40B4-BE49-F238E27FC236}">
                <a16:creationId xmlns:a16="http://schemas.microsoft.com/office/drawing/2014/main" id="{03A42DE7-F349-D554-0FE7-7C32D833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6">
            <a:extLst>
              <a:ext uri="{FF2B5EF4-FFF2-40B4-BE49-F238E27FC236}">
                <a16:creationId xmlns:a16="http://schemas.microsoft.com/office/drawing/2014/main" id="{B62B846D-D56E-A407-D5A0-C991F56D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E53909C9-9CBA-4409-9F8B-6BA2D2F2C5D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24721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320FBA7E-A3A5-D01D-357C-ED632F1D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5BC5F-01D9-402B-8233-E6DE11F75397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ABB971E0-7D31-8F01-B1D2-40D0CCED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25462DE1-B4BE-CA3E-4BF2-72E41817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6EF4D-3603-4DF9-ABF9-F10AFBF5DF2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94870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31313-7A7B-DFBE-D55A-264F5CA83C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9E198-1249-EB4A-0A89-D4C80941A3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CD6427-5864-523F-4E29-F0C7763A69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6BCA0-B36F-4702-83D3-9D9F98742A9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7417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11/28/2022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2022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AFA299C-AED5-9389-9D20-35B6C124BD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FrameNet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b="1" dirty="0"/>
              <a:t>Фрейм</a:t>
            </a:r>
            <a:r>
              <a:rPr lang="ru-RU" dirty="0"/>
              <a:t> — это схематическое изображение ситуации с участием различных участников, реквизита и других концептуальных ролей. Примеры имен фреймов: «</a:t>
            </a:r>
            <a:r>
              <a:rPr lang="ru-RU" dirty="0" err="1"/>
              <a:t>Бытие_рождения</a:t>
            </a:r>
            <a:r>
              <a:rPr lang="ru-RU" dirty="0"/>
              <a:t>» и «</a:t>
            </a:r>
            <a:r>
              <a:rPr lang="ru-RU" dirty="0" err="1"/>
              <a:t>Местное_отношение</a:t>
            </a:r>
            <a:r>
              <a:rPr lang="ru-RU" dirty="0"/>
              <a:t>». Фрейм в </a:t>
            </a:r>
            <a:r>
              <a:rPr lang="ru-RU" dirty="0" err="1"/>
              <a:t>FrameNet</a:t>
            </a:r>
            <a:r>
              <a:rPr lang="ru-RU" dirty="0"/>
              <a:t> содержит текстовое описание того, что он представляет (определение фрейма), связанные элементы фрейма, лексические единицы, примеры предложений и отношения между фреймами. 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0108C7-244F-15A5-5BAA-75B4D098F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00" t="22666" r="6531" b="12500"/>
          <a:stretch/>
        </p:blipFill>
        <p:spPr>
          <a:xfrm>
            <a:off x="6096000" y="2045970"/>
            <a:ext cx="5173911" cy="31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7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C86E00-451E-06A7-51A0-90C5853C1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94" t="23167" r="7281" b="14666"/>
          <a:stretch/>
        </p:blipFill>
        <p:spPr>
          <a:xfrm>
            <a:off x="1296625" y="1451610"/>
            <a:ext cx="9598749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3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CE4-2101-21E5-3464-3E9FE843D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819400"/>
            <a:ext cx="6708648" cy="9144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err="1"/>
              <a:t>WordNet</a:t>
            </a:r>
            <a:r>
              <a:rPr lang="en-US" dirty="0"/>
              <a:t> &amp; </a:t>
            </a:r>
            <a:r>
              <a:rPr lang="en-US" dirty="0" err="1"/>
              <a:t>FrameNet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EB23DF2-ED6F-5890-FBAD-2AED419B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WordNet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F870854-D367-830C-6F6A-65E0A1765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/>
              <a:t>A semantic lexicon for the English language</a:t>
            </a:r>
          </a:p>
          <a:p>
            <a:r>
              <a:rPr lang="en-US" altLang="ru-RU"/>
              <a:t>Purpose: </a:t>
            </a:r>
          </a:p>
          <a:p>
            <a:pPr lvl="1"/>
            <a:r>
              <a:rPr lang="en-US" altLang="ru-RU"/>
              <a:t>A combination of dictionary and thesaurus </a:t>
            </a:r>
          </a:p>
          <a:p>
            <a:pPr lvl="1"/>
            <a:r>
              <a:rPr lang="en-US" altLang="ru-RU"/>
              <a:t>to support automatic text analysis and artificial intelligence applications</a:t>
            </a:r>
          </a:p>
          <a:p>
            <a:pPr eaLnBrk="1" hangingPunct="1"/>
            <a:endParaRPr lang="en-US" altLang="ru-RU"/>
          </a:p>
          <a:p>
            <a:pPr eaLnBrk="1" hangingPunct="1"/>
            <a:endParaRPr lang="en-US" altLang="ru-RU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F2CB569-E952-032C-051D-F21E375E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WordNet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568ECA87-BE52-C87D-CA11-D19F10939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/>
              <a:t>Groups the meanings of English words into five categories</a:t>
            </a:r>
          </a:p>
          <a:p>
            <a:pPr lvl="1"/>
            <a:r>
              <a:rPr lang="en-US" altLang="ru-RU"/>
              <a:t>Nouns</a:t>
            </a:r>
          </a:p>
          <a:p>
            <a:pPr lvl="1"/>
            <a:r>
              <a:rPr lang="en-US" altLang="ru-RU"/>
              <a:t>Verbs</a:t>
            </a:r>
          </a:p>
          <a:p>
            <a:pPr lvl="1"/>
            <a:r>
              <a:rPr lang="en-US" altLang="ru-RU"/>
              <a:t>Adjectives</a:t>
            </a:r>
          </a:p>
          <a:p>
            <a:pPr lvl="1"/>
            <a:r>
              <a:rPr lang="en-US" altLang="ru-RU"/>
              <a:t>Adverbs</a:t>
            </a:r>
          </a:p>
          <a:p>
            <a:pPr lvl="1"/>
            <a:r>
              <a:rPr lang="en-US" altLang="ru-RU"/>
              <a:t>Function words(prepositions, pronouns, determiners)</a:t>
            </a:r>
          </a:p>
          <a:p>
            <a:pPr eaLnBrk="1" hangingPunct="1"/>
            <a:endParaRPr lang="en-US" altLang="ru-RU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D606D2D-12B8-0C33-9861-E540DCE9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WordNet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43490C06-1431-C25E-EA7F-92EBD0D07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/>
              <a:t>Meanings are related by </a:t>
            </a:r>
          </a:p>
          <a:p>
            <a:pPr lvl="1"/>
            <a:r>
              <a:rPr lang="en-US" altLang="ru-RU"/>
              <a:t>Synonymy (Pipe, Tube)</a:t>
            </a:r>
          </a:p>
          <a:p>
            <a:pPr lvl="1"/>
            <a:r>
              <a:rPr lang="en-US" altLang="ru-RU"/>
              <a:t>Antonymy (Wet, Dry)</a:t>
            </a:r>
          </a:p>
          <a:p>
            <a:pPr lvl="1"/>
            <a:r>
              <a:rPr lang="en-US" altLang="ru-RU"/>
              <a:t>Hyponymy (Tree, Plant)</a:t>
            </a:r>
          </a:p>
          <a:p>
            <a:pPr lvl="1"/>
            <a:r>
              <a:rPr lang="en-US" altLang="ru-RU"/>
              <a:t>Meronymy (Ship, Fleet)</a:t>
            </a:r>
          </a:p>
          <a:p>
            <a:pPr lvl="1"/>
            <a:r>
              <a:rPr lang="en-US" altLang="ru-RU"/>
              <a:t>Morphological relations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30D5B06-43FD-26C7-1F99-1D9D4AB3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Application - WordNet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693D7820-CE81-D96E-4946-3A6DEC32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WordNet’s hierarchical structure can help in the creation faceted categories, which are essential for faceted metadata and search functions. </a:t>
            </a:r>
          </a:p>
          <a:p>
            <a:pPr eaLnBrk="1" hangingPunct="1"/>
            <a:r>
              <a:rPr lang="en-US" altLang="ru-RU"/>
              <a:t>Words from a structured collection are compared to high-level category labels of WordNet’s lexicon.</a:t>
            </a:r>
          </a:p>
          <a:p>
            <a:pPr lvl="1" eaLnBrk="1" hangingPunct="1"/>
            <a:r>
              <a:rPr lang="en-US" altLang="ru-RU"/>
              <a:t>Subsets of the most frequently occurring categories are retained.</a:t>
            </a:r>
          </a:p>
          <a:p>
            <a:pPr lvl="1" eaLnBrk="1" hangingPunct="1"/>
            <a:r>
              <a:rPr lang="en-US" altLang="ru-RU"/>
              <a:t>Categories related to ambiguous words are discarded.</a:t>
            </a:r>
          </a:p>
          <a:p>
            <a:pPr lvl="1" eaLnBrk="1" hangingPunct="1"/>
            <a:r>
              <a:rPr lang="en-US" altLang="ru-RU"/>
              <a:t>High-level hierarchy labels that are too general or broad are discarded as well.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382A0E2-B2E8-F975-91D3-6BA5F936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Application - WordNet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D814313D-84E3-AF39-76ED-912596EF1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4389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b="1"/>
              <a:t>Reason for using WordNet?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Allows for efficient navigation within and across lexical data due the rigorous structure of its semantic tagging </a:t>
            </a:r>
            <a:endParaRPr lang="en-US" altLang="ru-RU" sz="3800"/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Hypernym (IS A) relations are most commonly used and easiest to integrate into Information Extraction and browsing/search systems, making it easier to find synonyms and near synonyms of words. 	</a:t>
            </a:r>
            <a:endParaRPr lang="en-US" altLang="ru-RU" sz="3800"/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Currently, there has been a movement to create multilingual WordNets with the goal of enhancing cross-lingual information retrieval systems.  WN provides a platform for representing the lexical knowledge between different languages.</a:t>
            </a:r>
            <a:endParaRPr lang="en-US" altLang="ru-RU" sz="380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67CAABA-9A5E-B135-82B1-F0E66ECD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Data Structure &amp; Maintenance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64318DA-B2EA-07D9-8BB1-B02C084E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/>
              <a:t>WordNet</a:t>
            </a:r>
            <a:r>
              <a:rPr lang="en-US" dirty="0"/>
              <a:t> was created and is being maintained at the Cognitive Science Laboratory of Princeton University under the direction of psychology professor George A. Miller</a:t>
            </a:r>
          </a:p>
          <a:p>
            <a:pPr>
              <a:defRPr/>
            </a:pPr>
            <a:r>
              <a:rPr lang="en-US" dirty="0"/>
              <a:t>Development began in 1985</a:t>
            </a:r>
          </a:p>
          <a:p>
            <a:pPr>
              <a:defRPr/>
            </a:pPr>
            <a:r>
              <a:rPr lang="en-US" dirty="0"/>
              <a:t>Q: Where do they get the definitions for </a:t>
            </a:r>
            <a:r>
              <a:rPr lang="en-US" dirty="0" err="1"/>
              <a:t>WordNet</a:t>
            </a:r>
            <a:r>
              <a:rPr lang="en-US" dirty="0"/>
              <a:t>?</a:t>
            </a:r>
          </a:p>
          <a:p>
            <a:pPr>
              <a:defRPr/>
            </a:pPr>
            <a:r>
              <a:rPr lang="en-US" dirty="0"/>
              <a:t>A: Their Lexicographers write them</a:t>
            </a:r>
          </a:p>
          <a:p>
            <a:pPr lvl="1">
              <a:defRPr/>
            </a:pPr>
            <a:r>
              <a:rPr lang="en-US" dirty="0"/>
              <a:t>However, many different dictionaries and sources were used and many others are still being used to expand the </a:t>
            </a:r>
            <a:r>
              <a:rPr lang="en-US" dirty="0" err="1"/>
              <a:t>WordNet</a:t>
            </a:r>
            <a:r>
              <a:rPr lang="en-US" dirty="0"/>
              <a:t> library.</a:t>
            </a:r>
          </a:p>
          <a:p>
            <a:pPr>
              <a:defRPr/>
            </a:pPr>
            <a:r>
              <a:rPr lang="en-US" dirty="0"/>
              <a:t>The database contains about 150,000 words organized in over 115,000 </a:t>
            </a:r>
            <a:r>
              <a:rPr lang="en-US" dirty="0" err="1"/>
              <a:t>synsets</a:t>
            </a:r>
            <a:r>
              <a:rPr lang="en-US" dirty="0"/>
              <a:t> for a total of 207,000 word-sense pairs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8F17309-FF18-F3A7-70C9-5B1F204C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FrameNet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1FAD46B1-EAD8-FD61-8546-226E451FF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A project housed at the International Computer Science Institute in Berkeley, California which produces an electronic resource based on semantic frames</a:t>
            </a:r>
          </a:p>
          <a:p>
            <a:pPr eaLnBrk="1" hangingPunct="1"/>
            <a:r>
              <a:rPr lang="en-US" altLang="ru-RU"/>
              <a:t>Scope of the project</a:t>
            </a:r>
          </a:p>
          <a:p>
            <a:pPr lvl="1" eaLnBrk="1" hangingPunct="1"/>
            <a:r>
              <a:rPr lang="en-US" altLang="ru-RU"/>
              <a:t>FrameNet Database : Lexicon, Frame Database, Annotated Example Sentences</a:t>
            </a:r>
          </a:p>
          <a:p>
            <a:pPr lvl="1" eaLnBrk="1" hangingPunct="1"/>
            <a:r>
              <a:rPr lang="en-US" altLang="ru-RU"/>
              <a:t>Associated Software Tools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ru-RU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Лингвистический информационный ресурс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b="1" dirty="0"/>
              <a:t>Корпусная лингвистика </a:t>
            </a:r>
            <a:r>
              <a:rPr lang="ru-RU" dirty="0"/>
              <a:t>– область лингвистики, связанная с созданием и совершенствованием корпусов текстов, а также с их применением в качестве инструмента лингвистического исследования.</a:t>
            </a:r>
          </a:p>
          <a:p>
            <a:r>
              <a:rPr lang="ru-RU" b="1" dirty="0"/>
              <a:t>Корпус</a:t>
            </a:r>
            <a:r>
              <a:rPr lang="ru-RU" dirty="0"/>
              <a:t> в лингвистике – это совокупность текстов, собранная в единое целое по определённым, соответствующим конкретной исследовательской задаче, критериям и отражающая ту или иную сферу использования языка.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Множество определенным образом оформленных и организованных речевых и языковых данных, находящихся на машинных носителях и используемых в различных сферах деятельности человека.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303429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CFC1B86-E419-CE78-EBB1-0619B33C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FrameNet</a:t>
            </a:r>
          </a:p>
        </p:txBody>
      </p:sp>
      <p:pic>
        <p:nvPicPr>
          <p:cNvPr id="18435" name="Content Placeholder 3" descr="frame.jpg">
            <a:extLst>
              <a:ext uri="{FF2B5EF4-FFF2-40B4-BE49-F238E27FC236}">
                <a16:creationId xmlns:a16="http://schemas.microsoft.com/office/drawing/2014/main" id="{B2F21ABB-DE49-3777-7C2A-83E42D7294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05239" y="2030414"/>
            <a:ext cx="4581525" cy="4200525"/>
          </a:xfr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B27CF2D-3F4A-3A98-4957-98B0584A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FrameNet</a:t>
            </a:r>
          </a:p>
        </p:txBody>
      </p:sp>
      <p:pic>
        <p:nvPicPr>
          <p:cNvPr id="19459" name="Content Placeholder 3" descr="frame element.jpg">
            <a:extLst>
              <a:ext uri="{FF2B5EF4-FFF2-40B4-BE49-F238E27FC236}">
                <a16:creationId xmlns:a16="http://schemas.microsoft.com/office/drawing/2014/main" id="{D9D324CA-4529-4D72-60F6-086AE8341D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06875" y="1935164"/>
            <a:ext cx="3778250" cy="4389437"/>
          </a:xfrm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84CA89C-FD11-BD09-7305-A5846C92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FrameNet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32E11F6-C439-8120-4538-010AED52F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05000"/>
            <a:ext cx="8229600" cy="4389438"/>
          </a:xfrm>
        </p:spPr>
        <p:txBody>
          <a:bodyPr/>
          <a:lstStyle/>
          <a:p>
            <a:pPr eaLnBrk="1" hangingPunct="1"/>
            <a:r>
              <a:rPr lang="en-US" altLang="ru-RU"/>
              <a:t>Comparison with WordNet and Ontology</a:t>
            </a:r>
          </a:p>
          <a:p>
            <a:pPr lvl="1" eaLnBrk="1" hangingPunct="1"/>
            <a:r>
              <a:rPr lang="en-US" altLang="ru-RU"/>
              <a:t>Lexical units comes with definition</a:t>
            </a:r>
          </a:p>
          <a:p>
            <a:pPr lvl="1" eaLnBrk="1" hangingPunct="1"/>
            <a:r>
              <a:rPr lang="en-US" altLang="ru-RU"/>
              <a:t>Multiple annotated example</a:t>
            </a:r>
          </a:p>
          <a:p>
            <a:pPr lvl="1" eaLnBrk="1" hangingPunct="1"/>
            <a:r>
              <a:rPr lang="en-US" altLang="ru-RU"/>
              <a:t>Examples from natural corpora</a:t>
            </a:r>
          </a:p>
          <a:p>
            <a:pPr lvl="1" eaLnBrk="1" hangingPunct="1"/>
            <a:r>
              <a:rPr lang="en-US" altLang="ru-RU"/>
              <a:t>Frame by frame</a:t>
            </a:r>
          </a:p>
          <a:p>
            <a:pPr lvl="1" eaLnBrk="1" hangingPunct="1"/>
            <a:r>
              <a:rPr lang="en-US" altLang="ru-RU"/>
              <a:t>A network relations between frames  </a:t>
            </a:r>
          </a:p>
          <a:p>
            <a:pPr lvl="1" eaLnBrk="1" hangingPunct="1"/>
            <a:r>
              <a:rPr lang="en-US" altLang="ru-RU"/>
              <a:t>Not readily usable as ontology of things</a:t>
            </a:r>
          </a:p>
          <a:p>
            <a:pPr eaLnBrk="1" hangingPunct="1"/>
            <a:endParaRPr lang="en-US" altLang="ru-RU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87BE235-D6CB-3450-81B2-60800825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Application - FrameNet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A5921F7-0D2D-43CB-D5B6-DE276F9E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Organize information in terms of case-roles, which helps determine the lexical meaning by the use of conceptual structure provided by FN. </a:t>
            </a:r>
          </a:p>
          <a:p>
            <a:pPr eaLnBrk="1" hangingPunct="1"/>
            <a:r>
              <a:rPr lang="en-US" altLang="ru-RU"/>
              <a:t>Can be applied to NLP systems because of its potential to find the arguments of a collection through the use of word sense and sentence examples. </a:t>
            </a:r>
          </a:p>
          <a:p>
            <a:pPr eaLnBrk="1" hangingPunct="1"/>
            <a:r>
              <a:rPr lang="en-US" altLang="ru-RU"/>
              <a:t>FrameNet annotated data sets are compared against Information extraction patterns. All non-relevant terms of the frames are discarded.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BEC2E4C-EA61-14EA-CA6E-B755E566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Application - FrameNet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BCF6506-53BD-F27E-2051-5028D996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b="1"/>
              <a:t>Reason for using FrameNet?</a:t>
            </a:r>
          </a:p>
          <a:p>
            <a:pPr lvl="1" eaLnBrk="1" hangingPunct="1"/>
            <a:r>
              <a:rPr lang="en-US" altLang="ru-RU"/>
              <a:t>The lexicon and pattern sets provided by FN make it possible for natural language processing systems to generate more precise results than those allowed by WordNet.</a:t>
            </a:r>
          </a:p>
          <a:p>
            <a:pPr lvl="1" eaLnBrk="1" hangingPunct="1"/>
            <a:r>
              <a:rPr lang="en-US" altLang="ru-RU"/>
              <a:t>FN consists of machine readable terms that provide sentence examples extracted from natural corpora, which make it possible to provide meaning to terms related to frames.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ru-RU"/>
          </a:p>
          <a:p>
            <a:pPr eaLnBrk="1" hangingPunct="1"/>
            <a:endParaRPr lang="en-US" altLang="ru-RU" b="1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AC198A1-95E2-FE51-1E7D-0C949E01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Data Structure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2285566-85C4-E60B-D2E2-69076160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/>
              <a:t>The development of the theory of Frame Semantics began more than 25 years ago, however until 1997 there were no implementations </a:t>
            </a:r>
          </a:p>
          <a:p>
            <a:r>
              <a:rPr lang="en-US" altLang="ru-RU"/>
              <a:t>British National Corpus and Linguistic Data Consortium were used to create the database and they plan to add American National Corpus data as well</a:t>
            </a:r>
          </a:p>
          <a:p>
            <a:r>
              <a:rPr lang="en-US" altLang="ru-RU"/>
              <a:t>Frames are added by FrameNet Staff</a:t>
            </a:r>
          </a:p>
          <a:p>
            <a:endParaRPr lang="en-US" altLang="ru-RU"/>
          </a:p>
          <a:p>
            <a:endParaRPr lang="en-US" altLang="ru-RU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2">
            <a:extLst>
              <a:ext uri="{FF2B5EF4-FFF2-40B4-BE49-F238E27FC236}">
                <a16:creationId xmlns:a16="http://schemas.microsoft.com/office/drawing/2014/main" id="{A36C3A10-1B0A-0C9F-8801-948C6784B8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066800"/>
            <a:ext cx="9163050" cy="5486400"/>
          </a:xfrm>
          <a:noFill/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238705A-5184-31E4-2527-A1F588FC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Relevance with IA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44F5A185-D6B9-6727-16E8-B90EF1C7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FN and WN are essential resources for Natural Language Processing applications and Information Extraction systems.  </a:t>
            </a:r>
          </a:p>
          <a:p>
            <a:pPr eaLnBrk="1" hangingPunct="1"/>
            <a:r>
              <a:rPr lang="en-US" altLang="ru-RU"/>
              <a:t>FN and WN have been used for information retrieval, word sense disambiguation, machine translation, conceptual indexing, and text and document classification, among other applications/systems. </a:t>
            </a:r>
          </a:p>
          <a:p>
            <a:pPr eaLnBrk="1" hangingPunct="1"/>
            <a:endParaRPr lang="en-US" altLang="ru-RU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2EB3601-9482-B8DE-C3B8-DF511A38E6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 anchor="ctr"/>
          <a:lstStyle/>
          <a:p>
            <a:pPr algn="ctr" eaLnBrk="1" hangingPunct="1"/>
            <a:r>
              <a:rPr lang="en-US" altLang="ru-RU" sz="4400" dirty="0" err="1"/>
              <a:t>VerbNet</a:t>
            </a:r>
            <a:r>
              <a:rPr lang="en-US" altLang="ru-RU" sz="4400" dirty="0"/>
              <a:t> &amp; </a:t>
            </a:r>
            <a:r>
              <a:rPr lang="en-US" altLang="ru-RU" sz="4400" dirty="0" err="1"/>
              <a:t>PropBank</a:t>
            </a:r>
            <a:endParaRPr lang="en-US" altLang="ru-RU" sz="4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66F8B31-DBF1-4CDD-1051-8BFB96A6F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VerbNet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09920EE-71A1-CFF5-888B-36ED83BF9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/>
              <a:t>Organizes verbs into </a:t>
            </a:r>
            <a:r>
              <a:rPr lang="en-US" altLang="ru-RU">
                <a:solidFill>
                  <a:schemeClr val="hlink"/>
                </a:solidFill>
              </a:rPr>
              <a:t>classes</a:t>
            </a:r>
            <a:r>
              <a:rPr lang="en-US" altLang="ru-RU"/>
              <a:t> that have common syntax/semantics linking behavior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/>
              <a:t>Classes include…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A list of </a:t>
            </a:r>
            <a:r>
              <a:rPr lang="en-US" altLang="ru-RU">
                <a:solidFill>
                  <a:schemeClr val="hlink"/>
                </a:solidFill>
              </a:rPr>
              <a:t>member verbs </a:t>
            </a:r>
            <a:r>
              <a:rPr lang="en-US" altLang="ru-RU"/>
              <a:t>(w/ WordNet senses)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A set of </a:t>
            </a:r>
            <a:r>
              <a:rPr lang="en-US" altLang="ru-RU">
                <a:solidFill>
                  <a:schemeClr val="hlink"/>
                </a:solidFill>
              </a:rPr>
              <a:t>thematic roles </a:t>
            </a:r>
            <a:r>
              <a:rPr lang="en-US" altLang="ru-RU"/>
              <a:t>(w/ selectional restr.s)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A set of </a:t>
            </a:r>
            <a:r>
              <a:rPr lang="en-US" altLang="ru-RU">
                <a:solidFill>
                  <a:schemeClr val="hlink"/>
                </a:solidFill>
              </a:rPr>
              <a:t>frames</a:t>
            </a:r>
            <a:r>
              <a:rPr lang="en-US" altLang="ru-RU"/>
              <a:t>, which define both syntax &amp; semantics using thematic roles.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/>
              <a:t>Classes are organized hierarchically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лингвистических корпусов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7E5D6A-C1E4-8943-BE6A-9D9537FCC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b="1" dirty="0"/>
              <a:t>Свойства:</a:t>
            </a:r>
          </a:p>
          <a:p>
            <a:pPr marL="285750" indent="-285750">
              <a:buFontTx/>
              <a:buChar char="-"/>
            </a:pPr>
            <a:r>
              <a:rPr lang="ru-RU" dirty="0"/>
              <a:t>репрезентативность.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пропорциональность.</a:t>
            </a:r>
          </a:p>
          <a:p>
            <a:r>
              <a:rPr lang="ru-RU" b="1" dirty="0"/>
              <a:t>Аннотирование, или разметка, </a:t>
            </a:r>
            <a:r>
              <a:rPr lang="ru-RU" dirty="0"/>
              <a:t>– это описание каждой единицы текста с помощью специальной системы отметок. Основная цель аннотирования – снятие омонимии (грамматической, лексической и т.д.), т.е. добавление дополнительной информации о том, в каком значении употреблена та или иная форма. Например, в зависимости от контекста словоформе мою приписывается либо значение глагольной формы (мою – 1 л. </a:t>
            </a:r>
            <a:r>
              <a:rPr lang="ru-RU" dirty="0" err="1"/>
              <a:t>ед.ч</a:t>
            </a:r>
            <a:r>
              <a:rPr lang="ru-RU" dirty="0"/>
              <a:t>. </a:t>
            </a:r>
            <a:r>
              <a:rPr lang="ru-RU" dirty="0" err="1"/>
              <a:t>н.вр</a:t>
            </a:r>
            <a:r>
              <a:rPr lang="ru-RU" dirty="0"/>
              <a:t>.), либо формы притяжательного прилагательного (мою – </a:t>
            </a:r>
            <a:r>
              <a:rPr lang="ru-RU" dirty="0" err="1"/>
              <a:t>ж.р</a:t>
            </a:r>
            <a:r>
              <a:rPr lang="ru-RU" dirty="0"/>
              <a:t>. </a:t>
            </a:r>
            <a:r>
              <a:rPr lang="ru-RU" dirty="0" err="1"/>
              <a:t>ед.ч</a:t>
            </a:r>
            <a:r>
              <a:rPr lang="ru-RU" dirty="0"/>
              <a:t>. </a:t>
            </a:r>
            <a:r>
              <a:rPr lang="ru-RU" dirty="0" err="1"/>
              <a:t>В.п</a:t>
            </a:r>
            <a:r>
              <a:rPr lang="ru-RU" dirty="0"/>
              <a:t>.).</a:t>
            </a:r>
          </a:p>
          <a:p>
            <a:r>
              <a:rPr lang="ru-RU" dirty="0"/>
              <a:t>Небольшая часть разметки корпуса производится </a:t>
            </a:r>
            <a:r>
              <a:rPr lang="ru-RU" b="1" dirty="0"/>
              <a:t>вручную</a:t>
            </a:r>
            <a:r>
              <a:rPr lang="ru-RU" dirty="0"/>
              <a:t>, т.е. специалист описывает каждое слово в определённом фрагменте текста. Где возможно, процесс аннотирования </a:t>
            </a:r>
            <a:r>
              <a:rPr lang="ru-RU" b="1" dirty="0"/>
              <a:t>автоматизируется</a:t>
            </a:r>
            <a:r>
              <a:rPr lang="ru-RU" dirty="0"/>
              <a:t> с помощью специальных программ – морфологических и синтаксических анализаторов.</a:t>
            </a:r>
          </a:p>
          <a:p>
            <a:r>
              <a:rPr lang="ru-RU" dirty="0"/>
              <a:t>После разметки каждая единица текста корпуса вносится в базу данных, а к готовой базе подключается корпусный менеджер. </a:t>
            </a:r>
            <a:r>
              <a:rPr lang="ru-RU" b="1" dirty="0"/>
              <a:t>Корпусный менеджер</a:t>
            </a:r>
            <a:r>
              <a:rPr lang="ru-RU" dirty="0"/>
              <a:t> – это программа, предоставляющая удобный доступ к базе данных корпуса.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Каждый фрагмент текста (</a:t>
            </a:r>
            <a:r>
              <a:rPr lang="ru-RU" b="1" dirty="0"/>
              <a:t>контекст</a:t>
            </a:r>
            <a:r>
              <a:rPr lang="ru-RU" dirty="0"/>
              <a:t>) в выдаче корпусного менеджера, как правило, снабжается названием источника и гиперссылкой на весь текст, откуда он был взят. Корпусный менеджер может сообщать разного рода </a:t>
            </a:r>
            <a:r>
              <a:rPr lang="ru-RU" b="1" dirty="0"/>
              <a:t>статистическую информацию</a:t>
            </a:r>
            <a:r>
              <a:rPr lang="ru-RU" dirty="0"/>
              <a:t> по корпусу: например, строить частотный словарь употребления той или иной единицы текста.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3552098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4395F65-6D51-6BCC-BBC1-F3DEC287B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ru-RU" sz="3600"/>
              <a:t>VerbNet - </a:t>
            </a:r>
            <a:r>
              <a:rPr lang="en-US" altLang="ru-RU" sz="3600" i="1"/>
              <a:t>cover contiguous_location-47.8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11A84B53-AA4B-E0FD-500F-DBE881367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1" y="1604963"/>
            <a:ext cx="6194425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Рисунок 4">
            <a:extLst>
              <a:ext uri="{FF2B5EF4-FFF2-40B4-BE49-F238E27FC236}">
                <a16:creationId xmlns:a16="http://schemas.microsoft.com/office/drawing/2014/main" id="{42C2B9E0-F719-3642-E642-E496E3417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349500"/>
            <a:ext cx="8858250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5746FB2-F05B-8F96-E3A8-42007F6C5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VerbNet Thematic Roles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AE386B3-189B-6306-C640-696F1436A2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981200"/>
            <a:ext cx="22860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ru-RU" sz="2400"/>
              <a:t>Actor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Actor1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Actor2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Agent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Asset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Attribute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Beneficiary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Cause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Experiencer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9C24F61-74A8-A62B-1639-F96EA3C565E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981200"/>
            <a:ext cx="22098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ru-RU" sz="2400"/>
              <a:t>Extent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Instrument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Location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Material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Patient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Patient1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Patient2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Predicate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Proposition</a:t>
            </a:r>
          </a:p>
          <a:p>
            <a:pPr eaLnBrk="1" hangingPunct="1">
              <a:lnSpc>
                <a:spcPct val="90000"/>
              </a:lnSpc>
            </a:pPr>
            <a:endParaRPr lang="en-US" altLang="ru-RU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3B93EC3-12A2-CA3D-2DF3-27E7C31D9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981200"/>
            <a:ext cx="2057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ru-RU" sz="2400"/>
              <a:t>Recipient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Source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Stimulus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Theme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Theme1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Theme2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Topic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Value</a:t>
            </a:r>
          </a:p>
          <a:p>
            <a:pPr eaLnBrk="1" hangingPunct="1">
              <a:lnSpc>
                <a:spcPct val="90000"/>
              </a:lnSpc>
            </a:pPr>
            <a:endParaRPr lang="en-US" altLang="ru-RU" sz="2400"/>
          </a:p>
          <a:p>
            <a:pPr eaLnBrk="1" hangingPunct="1">
              <a:lnSpc>
                <a:spcPct val="90000"/>
              </a:lnSpc>
            </a:pPr>
            <a:endParaRPr lang="en-US" altLang="ru-RU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F971E39-5D70-BE7D-6B58-38468A1E3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PropBank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7E761F-7A31-31E2-A0D7-09BA828B3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1M words of WSJ annotated with predicate-argument structures for verbs.</a:t>
            </a:r>
          </a:p>
          <a:p>
            <a:pPr lvl="1" eaLnBrk="1" hangingPunct="1"/>
            <a:r>
              <a:rPr lang="en-US" altLang="ru-RU"/>
              <a:t>The </a:t>
            </a:r>
            <a:r>
              <a:rPr lang="en-US" altLang="ru-RU">
                <a:solidFill>
                  <a:schemeClr val="hlink"/>
                </a:solidFill>
              </a:rPr>
              <a:t>location</a:t>
            </a:r>
            <a:r>
              <a:rPr lang="en-US" altLang="ru-RU"/>
              <a:t> &amp; </a:t>
            </a:r>
            <a:r>
              <a:rPr lang="en-US" altLang="ru-RU">
                <a:solidFill>
                  <a:schemeClr val="hlink"/>
                </a:solidFill>
              </a:rPr>
              <a:t>type</a:t>
            </a:r>
            <a:r>
              <a:rPr lang="en-US" altLang="ru-RU"/>
              <a:t> of each verb’s arguments</a:t>
            </a:r>
          </a:p>
          <a:p>
            <a:pPr eaLnBrk="1" hangingPunct="1"/>
            <a:r>
              <a:rPr lang="en-US" altLang="ru-RU"/>
              <a:t>Argument types are defined on a </a:t>
            </a:r>
            <a:r>
              <a:rPr lang="en-US" altLang="ru-RU" u="sng"/>
              <a:t>per-verb basis</a:t>
            </a:r>
            <a:r>
              <a:rPr lang="en-US" altLang="ru-RU"/>
              <a:t>.</a:t>
            </a:r>
          </a:p>
          <a:p>
            <a:pPr lvl="1" eaLnBrk="1" hangingPunct="1"/>
            <a:r>
              <a:rPr lang="en-US" altLang="ru-RU"/>
              <a:t>Consistent across uses of a single verb (sense)</a:t>
            </a:r>
          </a:p>
          <a:p>
            <a:pPr eaLnBrk="1" hangingPunct="1"/>
            <a:r>
              <a:rPr lang="en-US" altLang="ru-RU"/>
              <a:t>But the same tags are used (Arg0, Arg1, Arg2, …)</a:t>
            </a:r>
          </a:p>
          <a:p>
            <a:pPr lvl="1" eaLnBrk="1" hangingPunct="1"/>
            <a:r>
              <a:rPr lang="en-US" altLang="ru-RU"/>
              <a:t>Arg0 </a:t>
            </a:r>
            <a:r>
              <a:rPr lang="en-US" altLang="ru-RU">
                <a:sym typeface="Symbol" panose="05050102010706020507" pitchFamily="18" charset="2"/>
              </a:rPr>
              <a:t></a:t>
            </a:r>
            <a:r>
              <a:rPr lang="en-US" altLang="ru-RU"/>
              <a:t> proto-typical agent (Dowty)</a:t>
            </a:r>
          </a:p>
          <a:p>
            <a:pPr lvl="1" eaLnBrk="1" hangingPunct="1"/>
            <a:r>
              <a:rPr lang="en-US" altLang="ru-RU"/>
              <a:t>Arg1 </a:t>
            </a:r>
            <a:r>
              <a:rPr lang="en-US" altLang="ru-RU">
                <a:sym typeface="Symbol" panose="05050102010706020507" pitchFamily="18" charset="2"/>
              </a:rPr>
              <a:t></a:t>
            </a:r>
            <a:r>
              <a:rPr lang="en-US" altLang="ru-RU"/>
              <a:t> proto-typical patient</a:t>
            </a:r>
          </a:p>
        </p:txBody>
      </p:sp>
    </p:spTree>
    <p:extLst>
      <p:ext uri="{BB962C8B-B14F-4D97-AF65-F5344CB8AC3E}">
        <p14:creationId xmlns:p14="http://schemas.microsoft.com/office/powerpoint/2010/main" val="2788381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D30C4E5-0EE7-672A-C94D-2232B59EB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PropBank Example:</a:t>
            </a:r>
            <a:br>
              <a:rPr lang="en-US" altLang="ru-RU"/>
            </a:br>
            <a:r>
              <a:rPr lang="en-US" altLang="ru-RU" sz="4000" i="1"/>
              <a:t>cover (smear, put over)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2D18391-EC76-5896-E629-34764C389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Arguments:</a:t>
            </a:r>
          </a:p>
          <a:p>
            <a:pPr lvl="1" eaLnBrk="1" hangingPunct="1"/>
            <a:r>
              <a:rPr lang="en-US" altLang="ru-RU">
                <a:solidFill>
                  <a:schemeClr val="accent2"/>
                </a:solidFill>
              </a:rPr>
              <a:t>Arg0 = causer of covering</a:t>
            </a:r>
            <a:endParaRPr lang="en-US" altLang="ru-RU"/>
          </a:p>
          <a:p>
            <a:pPr lvl="1" eaLnBrk="1" hangingPunct="1"/>
            <a:r>
              <a:rPr lang="en-US" altLang="ru-RU">
                <a:solidFill>
                  <a:schemeClr val="hlink"/>
                </a:solidFill>
              </a:rPr>
              <a:t>Arg1 = thing covered</a:t>
            </a:r>
          </a:p>
          <a:p>
            <a:pPr lvl="1" eaLnBrk="1" hangingPunct="1"/>
            <a:r>
              <a:rPr lang="en-US" altLang="ru-RU">
                <a:solidFill>
                  <a:srgbClr val="800000"/>
                </a:solidFill>
              </a:rPr>
              <a:t>Arg2 = covered with</a:t>
            </a:r>
            <a:endParaRPr lang="en-US" altLang="ru-RU"/>
          </a:p>
          <a:p>
            <a:pPr eaLnBrk="1" hangingPunct="1"/>
            <a:r>
              <a:rPr lang="en-US" altLang="ru-RU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ru-RU"/>
              <a:t>	 </a:t>
            </a:r>
            <a:r>
              <a:rPr lang="en-US" altLang="ru-RU">
                <a:solidFill>
                  <a:schemeClr val="accent2"/>
                </a:solidFill>
              </a:rPr>
              <a:t>John</a:t>
            </a:r>
            <a:r>
              <a:rPr lang="en-US" altLang="ru-RU"/>
              <a:t> </a:t>
            </a:r>
            <a:r>
              <a:rPr lang="en-US" altLang="ru-RU" b="1" i="1" u="sng"/>
              <a:t>covered</a:t>
            </a:r>
            <a:r>
              <a:rPr lang="en-US" altLang="ru-RU"/>
              <a:t> </a:t>
            </a:r>
            <a:r>
              <a:rPr lang="en-US" altLang="ru-RU">
                <a:solidFill>
                  <a:schemeClr val="hlink"/>
                </a:solidFill>
              </a:rPr>
              <a:t>the bread</a:t>
            </a:r>
            <a:r>
              <a:rPr lang="en-US" altLang="ru-RU"/>
              <a:t> with </a:t>
            </a:r>
            <a:r>
              <a:rPr lang="en-US" altLang="ru-RU">
                <a:solidFill>
                  <a:srgbClr val="800000"/>
                </a:solidFill>
              </a:rPr>
              <a:t>peanut butter</a:t>
            </a:r>
            <a:r>
              <a:rPr lang="en-US" altLang="ru-R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0217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5ED407F-BB56-9033-7D60-9169DEEA1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PropBank: </a:t>
            </a:r>
            <a:br>
              <a:rPr lang="en-US" altLang="ru-RU"/>
            </a:br>
            <a:r>
              <a:rPr lang="en-US" altLang="ru-RU" sz="4000"/>
              <a:t>Trends in Argument Numbering</a:t>
            </a:r>
            <a:endParaRPr lang="en-US" altLang="ru-RU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771110B-6CE5-4DAB-7133-9CF5F59D0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305800" cy="41148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tabLst>
                <a:tab pos="1485900" algn="l"/>
              </a:tabLst>
            </a:pPr>
            <a:r>
              <a:rPr lang="en-GB" altLang="ru-RU">
                <a:solidFill>
                  <a:schemeClr val="hlink"/>
                </a:solidFill>
              </a:rPr>
              <a:t>Arg0</a:t>
            </a:r>
            <a:r>
              <a:rPr lang="en-GB" altLang="ru-RU"/>
              <a:t> = </a:t>
            </a:r>
            <a:r>
              <a:rPr lang="en-GB" altLang="ru-RU" sz="2400"/>
              <a:t>	proto-typical agent (</a:t>
            </a:r>
            <a:r>
              <a:rPr lang="en-GB" altLang="ru-RU" sz="1800" i="1">
                <a:latin typeface="Times New Roman" panose="02020603050405020304" pitchFamily="18" charset="0"/>
              </a:rPr>
              <a:t>Dowty</a:t>
            </a:r>
            <a:r>
              <a:rPr lang="en-GB" altLang="ru-RU" sz="2400"/>
              <a:t>) </a:t>
            </a:r>
            <a:endParaRPr lang="en-GB" altLang="ru-RU"/>
          </a:p>
          <a:p>
            <a:pPr>
              <a:buClr>
                <a:schemeClr val="tx1"/>
              </a:buClr>
              <a:buNone/>
              <a:tabLst>
                <a:tab pos="1485900" algn="l"/>
              </a:tabLst>
            </a:pPr>
            <a:r>
              <a:rPr lang="en-GB" altLang="ru-RU" sz="1800"/>
              <a:t>		Agent (85%), Experiencer (7%), Theme (2%), …</a:t>
            </a:r>
          </a:p>
          <a:p>
            <a:pPr>
              <a:buClr>
                <a:schemeClr val="tx1"/>
              </a:buClr>
              <a:tabLst>
                <a:tab pos="1485900" algn="l"/>
              </a:tabLst>
            </a:pPr>
            <a:r>
              <a:rPr lang="en-GB" altLang="ru-RU">
                <a:solidFill>
                  <a:schemeClr val="hlink"/>
                </a:solidFill>
              </a:rPr>
              <a:t>Arg1</a:t>
            </a:r>
            <a:r>
              <a:rPr lang="en-GB" altLang="ru-RU"/>
              <a:t> = 	</a:t>
            </a:r>
            <a:r>
              <a:rPr lang="en-GB" altLang="ru-RU" sz="2400"/>
              <a:t>proto-typical patient</a:t>
            </a:r>
            <a:endParaRPr lang="en-GB" altLang="ru-RU"/>
          </a:p>
          <a:p>
            <a:pPr>
              <a:buClr>
                <a:schemeClr val="tx1"/>
              </a:buClr>
              <a:buNone/>
              <a:tabLst>
                <a:tab pos="1485900" algn="l"/>
              </a:tabLst>
            </a:pPr>
            <a:r>
              <a:rPr lang="en-GB" altLang="ru-RU" sz="1800"/>
              <a:t>		Theme (47%),Topic (23%), Patient (11%), …</a:t>
            </a:r>
          </a:p>
          <a:p>
            <a:pPr>
              <a:buClr>
                <a:schemeClr val="tx1"/>
              </a:buClr>
              <a:tabLst>
                <a:tab pos="1485900" algn="l"/>
              </a:tabLst>
            </a:pPr>
            <a:r>
              <a:rPr lang="en-GB" altLang="ru-RU">
                <a:solidFill>
                  <a:schemeClr val="hlink"/>
                </a:solidFill>
              </a:rPr>
              <a:t>Arg2</a:t>
            </a:r>
            <a:r>
              <a:rPr lang="en-GB" altLang="ru-RU"/>
              <a:t> = 	</a:t>
            </a:r>
            <a:r>
              <a:rPr lang="en-GB" altLang="ru-RU" sz="2400"/>
              <a:t>Recipient (22%), Extent (15%), Predicate (14%), …</a:t>
            </a:r>
          </a:p>
          <a:p>
            <a:pPr>
              <a:buClr>
                <a:schemeClr val="tx1"/>
              </a:buClr>
              <a:tabLst>
                <a:tab pos="1485900" algn="l"/>
              </a:tabLst>
            </a:pPr>
            <a:r>
              <a:rPr lang="en-GB" altLang="ru-RU">
                <a:solidFill>
                  <a:schemeClr val="hlink"/>
                </a:solidFill>
              </a:rPr>
              <a:t>Arg3</a:t>
            </a:r>
            <a:r>
              <a:rPr lang="en-GB" altLang="ru-RU"/>
              <a:t> = 	</a:t>
            </a:r>
            <a:r>
              <a:rPr lang="en-GB" altLang="ru-RU" sz="2400"/>
              <a:t>Asset (33%), Theme2 (14%), Recipient (13%), …</a:t>
            </a:r>
          </a:p>
          <a:p>
            <a:pPr>
              <a:buClr>
                <a:schemeClr val="tx1"/>
              </a:buClr>
              <a:tabLst>
                <a:tab pos="1485900" algn="l"/>
              </a:tabLst>
            </a:pPr>
            <a:r>
              <a:rPr lang="en-GB" altLang="ru-RU">
                <a:solidFill>
                  <a:schemeClr val="hlink"/>
                </a:solidFill>
              </a:rPr>
              <a:t>Arg4</a:t>
            </a:r>
            <a:r>
              <a:rPr lang="en-GB" altLang="ru-RU"/>
              <a:t> = 	</a:t>
            </a:r>
            <a:r>
              <a:rPr lang="en-GB" altLang="ru-RU" sz="2400"/>
              <a:t>Location (89%), Beneficiary (5%), …</a:t>
            </a:r>
          </a:p>
          <a:p>
            <a:pPr>
              <a:buClr>
                <a:schemeClr val="tx1"/>
              </a:buClr>
              <a:tabLst>
                <a:tab pos="1485900" algn="l"/>
              </a:tabLst>
            </a:pPr>
            <a:r>
              <a:rPr lang="en-GB" altLang="ru-RU">
                <a:solidFill>
                  <a:schemeClr val="hlink"/>
                </a:solidFill>
              </a:rPr>
              <a:t>Arg5</a:t>
            </a:r>
            <a:r>
              <a:rPr lang="en-GB" altLang="ru-RU"/>
              <a:t> = 	</a:t>
            </a:r>
            <a:r>
              <a:rPr lang="en-GB" altLang="ru-RU" sz="2400"/>
              <a:t>Location (94%), Destination (6%)</a:t>
            </a:r>
          </a:p>
          <a:p>
            <a:pPr>
              <a:buClr>
                <a:schemeClr val="tx1"/>
              </a:buClr>
              <a:tabLst>
                <a:tab pos="1485900" algn="l"/>
              </a:tabLst>
            </a:pPr>
            <a:endParaRPr lang="en-GB" altLang="ru-RU" sz="1200"/>
          </a:p>
          <a:p>
            <a:pPr>
              <a:buClr>
                <a:schemeClr val="tx1"/>
              </a:buClr>
              <a:buNone/>
              <a:tabLst>
                <a:tab pos="1485900" algn="l"/>
              </a:tabLst>
            </a:pPr>
            <a:r>
              <a:rPr lang="en-US" altLang="ru-RU" sz="2400"/>
              <a:t>	(Percentages indicate how often argument instances were mapped to VerbNet roles in the PropBank corpus)</a:t>
            </a:r>
          </a:p>
        </p:txBody>
      </p:sp>
    </p:spTree>
    <p:extLst>
      <p:ext uri="{BB962C8B-B14F-4D97-AF65-F5344CB8AC3E}">
        <p14:creationId xmlns:p14="http://schemas.microsoft.com/office/powerpoint/2010/main" val="1136602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1E70F8C-B7B5-9413-CC1C-CC0639553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PropBank: Adjunct Tags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31B271A-16FC-B006-6029-6807A43CD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57350" algn="l"/>
              </a:tabLst>
            </a:pPr>
            <a:r>
              <a:rPr lang="en-GB" altLang="ru-RU"/>
              <a:t>Variety of ArgM’s  (Arg#&gt;5):</a:t>
            </a:r>
          </a:p>
          <a:p>
            <a:pPr lvl="1">
              <a:lnSpc>
                <a:spcPct val="80000"/>
              </a:lnSpc>
              <a:spcBef>
                <a:spcPts val="538"/>
              </a:spcBef>
              <a:spcAft>
                <a:spcPts val="825"/>
              </a:spcAft>
              <a:buSzPct val="84000"/>
              <a:tabLst>
                <a:tab pos="1657350" algn="l"/>
              </a:tabLst>
            </a:pPr>
            <a:r>
              <a:rPr lang="en-GB" altLang="ru-RU"/>
              <a:t>TMP:  	when?</a:t>
            </a:r>
          </a:p>
          <a:p>
            <a:pPr lvl="1">
              <a:lnSpc>
                <a:spcPct val="80000"/>
              </a:lnSpc>
              <a:spcBef>
                <a:spcPts val="538"/>
              </a:spcBef>
              <a:spcAft>
                <a:spcPts val="825"/>
              </a:spcAft>
              <a:buSzPct val="84000"/>
              <a:tabLst>
                <a:tab pos="1657350" algn="l"/>
              </a:tabLst>
            </a:pPr>
            <a:r>
              <a:rPr lang="en-GB" altLang="ru-RU"/>
              <a:t>LOC:  	where at?</a:t>
            </a:r>
          </a:p>
          <a:p>
            <a:pPr lvl="1">
              <a:lnSpc>
                <a:spcPct val="80000"/>
              </a:lnSpc>
              <a:spcBef>
                <a:spcPts val="538"/>
              </a:spcBef>
              <a:spcAft>
                <a:spcPts val="825"/>
              </a:spcAft>
              <a:buSzPct val="84000"/>
              <a:tabLst>
                <a:tab pos="1657350" algn="l"/>
              </a:tabLst>
            </a:pPr>
            <a:r>
              <a:rPr lang="en-GB" altLang="ru-RU"/>
              <a:t>DIR:  	where to?</a:t>
            </a:r>
          </a:p>
          <a:p>
            <a:pPr lvl="1">
              <a:lnSpc>
                <a:spcPct val="80000"/>
              </a:lnSpc>
              <a:spcBef>
                <a:spcPts val="538"/>
              </a:spcBef>
              <a:spcAft>
                <a:spcPts val="825"/>
              </a:spcAft>
              <a:buSzPct val="84000"/>
              <a:tabLst>
                <a:tab pos="1657350" algn="l"/>
              </a:tabLst>
            </a:pPr>
            <a:r>
              <a:rPr lang="en-GB" altLang="ru-RU"/>
              <a:t>MNR:	how?</a:t>
            </a:r>
          </a:p>
          <a:p>
            <a:pPr lvl="1">
              <a:lnSpc>
                <a:spcPct val="80000"/>
              </a:lnSpc>
              <a:spcBef>
                <a:spcPts val="538"/>
              </a:spcBef>
              <a:spcAft>
                <a:spcPts val="825"/>
              </a:spcAft>
              <a:buSzPct val="84000"/>
              <a:tabLst>
                <a:tab pos="1657350" algn="l"/>
              </a:tabLst>
            </a:pPr>
            <a:r>
              <a:rPr lang="en-GB" altLang="ru-RU"/>
              <a:t>PRP: 	why?</a:t>
            </a:r>
          </a:p>
          <a:p>
            <a:pPr lvl="1">
              <a:lnSpc>
                <a:spcPct val="80000"/>
              </a:lnSpc>
              <a:spcBef>
                <a:spcPts val="538"/>
              </a:spcBef>
              <a:spcAft>
                <a:spcPts val="825"/>
              </a:spcAft>
              <a:buSzPct val="84000"/>
              <a:tabLst>
                <a:tab pos="1657350" algn="l"/>
              </a:tabLst>
            </a:pPr>
            <a:r>
              <a:rPr lang="en-GB" altLang="ru-RU"/>
              <a:t>REC:  	himself, themselves, each other</a:t>
            </a:r>
          </a:p>
          <a:p>
            <a:pPr lvl="1">
              <a:lnSpc>
                <a:spcPct val="80000"/>
              </a:lnSpc>
              <a:spcBef>
                <a:spcPts val="538"/>
              </a:spcBef>
              <a:spcAft>
                <a:spcPts val="825"/>
              </a:spcAft>
              <a:buSzPct val="84000"/>
              <a:tabLst>
                <a:tab pos="1657350" algn="l"/>
              </a:tabLst>
            </a:pPr>
            <a:r>
              <a:rPr lang="en-GB" altLang="ru-RU"/>
              <a:t>PRD: 	this argument refers to or modifies another</a:t>
            </a:r>
          </a:p>
          <a:p>
            <a:pPr lvl="1">
              <a:lnSpc>
                <a:spcPct val="80000"/>
              </a:lnSpc>
              <a:spcBef>
                <a:spcPts val="538"/>
              </a:spcBef>
              <a:spcAft>
                <a:spcPts val="825"/>
              </a:spcAft>
              <a:buSzPct val="84000"/>
              <a:tabLst>
                <a:tab pos="1657350" algn="l"/>
              </a:tabLst>
            </a:pPr>
            <a:r>
              <a:rPr lang="en-GB" altLang="ru-RU"/>
              <a:t>ADV: 	others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23887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1DCAA84-B819-642C-0C95-FC0BC38C6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u-RU" sz="4000" dirty="0"/>
              <a:t>Lexical Resources (short summary)</a:t>
            </a:r>
            <a:endParaRPr lang="en-US" altLang="ru-RU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AE11EE4-78E1-3784-00E7-A48B045C6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2530" y="1752600"/>
            <a:ext cx="9249670" cy="41148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altLang="ru-RU" sz="3200" b="1" dirty="0">
                <a:solidFill>
                  <a:schemeClr val="accent2"/>
                </a:solidFill>
              </a:rPr>
              <a:t>WordNet</a:t>
            </a:r>
            <a:r>
              <a:rPr lang="en-US" altLang="ru-RU" sz="3200" dirty="0"/>
              <a:t> -- </a:t>
            </a:r>
            <a:r>
              <a:rPr lang="en-US" altLang="ru-RU" sz="3200"/>
              <a:t>What verbs </a:t>
            </a:r>
            <a:r>
              <a:rPr lang="en-US" altLang="ru-RU" sz="3200" dirty="0"/>
              <a:t>are synonymous?</a:t>
            </a:r>
          </a:p>
          <a:p>
            <a:pPr lvl="1">
              <a:buClr>
                <a:schemeClr val="tx1"/>
              </a:buClr>
            </a:pPr>
            <a:r>
              <a:rPr lang="en-US" altLang="ru-RU" sz="3200" b="1" dirty="0" err="1">
                <a:solidFill>
                  <a:schemeClr val="accent2"/>
                </a:solidFill>
              </a:rPr>
              <a:t>FrameNet</a:t>
            </a:r>
            <a:r>
              <a:rPr lang="en-US" altLang="ru-RU" sz="3200" dirty="0"/>
              <a:t> -- How do verbs that describe a common scenario relate?</a:t>
            </a:r>
          </a:p>
          <a:p>
            <a:pPr lvl="1">
              <a:buClr>
                <a:schemeClr val="tx1"/>
              </a:buClr>
            </a:pPr>
            <a:r>
              <a:rPr lang="en-US" altLang="ru-RU" sz="3200" b="1" dirty="0" err="1">
                <a:solidFill>
                  <a:schemeClr val="accent2"/>
                </a:solidFill>
              </a:rPr>
              <a:t>VerbNet</a:t>
            </a:r>
            <a:r>
              <a:rPr lang="en-US" altLang="ru-RU" sz="3200" dirty="0"/>
              <a:t> -- How do verbs w/ shared semantic &amp; syntactic features (and their arguments) relate?</a:t>
            </a:r>
            <a:endParaRPr lang="en-US" altLang="ru-RU" sz="32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ru-RU" sz="3200" b="1" dirty="0" err="1">
                <a:solidFill>
                  <a:schemeClr val="accent2"/>
                </a:solidFill>
              </a:rPr>
              <a:t>PropBank</a:t>
            </a:r>
            <a:r>
              <a:rPr lang="en-US" altLang="ru-RU" sz="3200" dirty="0"/>
              <a:t> -- How does a verb relate to its arguments?  Includes </a:t>
            </a:r>
            <a:r>
              <a:rPr lang="en-US" altLang="ru-RU" sz="3200" b="1" dirty="0"/>
              <a:t>annotated text.</a:t>
            </a:r>
            <a:endParaRPr lang="en-US" altLang="ru-RU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Основные составляющие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b="1" dirty="0"/>
              <a:t>Первичные – </a:t>
            </a:r>
            <a:r>
              <a:rPr lang="ru-RU" dirty="0"/>
              <a:t>устная и письменная речь без изменений (например, первое издание «Руслана и Людмилы»).</a:t>
            </a:r>
          </a:p>
          <a:p>
            <a:r>
              <a:rPr lang="ru-RU" b="1" dirty="0"/>
              <a:t>Вторичные – </a:t>
            </a:r>
            <a:r>
              <a:rPr lang="ru-RU" dirty="0"/>
              <a:t>результат оценивающей деятельности на основе первичных данных.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ru-RU" dirty="0"/>
              <a:t>Текстовые корпуса</a:t>
            </a:r>
          </a:p>
          <a:p>
            <a:pPr marL="457200" indent="-457200">
              <a:buFontTx/>
              <a:buChar char="-"/>
            </a:pPr>
            <a:r>
              <a:rPr lang="ru-RU" dirty="0"/>
              <a:t>Словари (одноязычные и многоязычные)</a:t>
            </a:r>
          </a:p>
          <a:p>
            <a:pPr marL="457200" indent="-457200">
              <a:buFontTx/>
              <a:buChar char="-"/>
            </a:pPr>
            <a:r>
              <a:rPr lang="ru-RU" dirty="0"/>
              <a:t>Терминологические словари и БД</a:t>
            </a:r>
          </a:p>
          <a:p>
            <a:pPr marL="457200" indent="-457200">
              <a:buFontTx/>
              <a:buChar char="-"/>
            </a:pPr>
            <a:r>
              <a:rPr lang="ru-RU" dirty="0"/>
              <a:t>Ресурсы устной речи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215435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Виды лингвистической разметки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ru-RU" b="1" dirty="0"/>
              <a:t>Морфологическая – </a:t>
            </a:r>
            <a:r>
              <a:rPr lang="ru-RU" dirty="0"/>
              <a:t>части речи.</a:t>
            </a:r>
          </a:p>
          <a:p>
            <a:pPr marL="285750" indent="-285750">
              <a:buFontTx/>
              <a:buChar char="-"/>
            </a:pPr>
            <a:r>
              <a:rPr lang="ru-RU" b="1" dirty="0"/>
              <a:t>Синтаксическая – </a:t>
            </a:r>
            <a:r>
              <a:rPr lang="ru-RU" dirty="0"/>
              <a:t>грамматика.</a:t>
            </a:r>
          </a:p>
          <a:p>
            <a:pPr marL="285750" indent="-285750">
              <a:buFontTx/>
              <a:buChar char="-"/>
            </a:pPr>
            <a:r>
              <a:rPr lang="ru-RU" b="1" dirty="0"/>
              <a:t>Семантическая – </a:t>
            </a:r>
            <a:r>
              <a:rPr lang="ru-RU" dirty="0"/>
              <a:t>значения.</a:t>
            </a:r>
          </a:p>
          <a:p>
            <a:pPr marL="285750" indent="-285750">
              <a:buFontTx/>
              <a:buChar char="-"/>
            </a:pPr>
            <a:r>
              <a:rPr lang="ru-RU" b="1" dirty="0"/>
              <a:t>Анафорическая – </a:t>
            </a:r>
            <a:r>
              <a:rPr lang="ru-RU" dirty="0"/>
              <a:t>связи.</a:t>
            </a:r>
          </a:p>
          <a:p>
            <a:pPr marL="285750" indent="-285750">
              <a:buFontTx/>
              <a:buChar char="-"/>
            </a:pPr>
            <a:r>
              <a:rPr lang="ru-RU" b="1" dirty="0"/>
              <a:t>Просодическая – </a:t>
            </a:r>
            <a:r>
              <a:rPr lang="ru-RU" dirty="0"/>
              <a:t>ударения и интонации.</a:t>
            </a:r>
          </a:p>
          <a:p>
            <a:pPr marL="285750" indent="-285750">
              <a:buFontTx/>
              <a:buChar char="-"/>
            </a:pPr>
            <a:r>
              <a:rPr lang="ru-RU" b="1" dirty="0"/>
              <a:t>Структурная – </a:t>
            </a:r>
            <a:r>
              <a:rPr lang="ru-RU" dirty="0"/>
              <a:t>сегменты текста.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6674" y="2379663"/>
            <a:ext cx="6617186" cy="345179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I </a:t>
            </a:r>
            <a:r>
              <a:rPr lang="en-US" b="0" i="0" baseline="30000" dirty="0">
                <a:solidFill>
                  <a:srgbClr val="FF0000"/>
                </a:solidFill>
                <a:effectLst/>
                <a:latin typeface="PT Sans" panose="020B0503020203020204" pitchFamily="34" charset="-52"/>
              </a:rPr>
              <a:t>(pronoun)</a:t>
            </a:r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will </a:t>
            </a:r>
            <a:r>
              <a:rPr lang="en-US" b="0" i="0" baseline="30000" dirty="0">
                <a:solidFill>
                  <a:srgbClr val="FF0000"/>
                </a:solidFill>
                <a:effectLst/>
                <a:latin typeface="PT Sans" panose="020B0503020203020204" pitchFamily="34" charset="-52"/>
              </a:rPr>
              <a:t>(verb)</a:t>
            </a:r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 use </a:t>
            </a:r>
            <a:r>
              <a:rPr lang="en-US" b="0" i="0" baseline="30000" dirty="0">
                <a:solidFill>
                  <a:srgbClr val="FF0000"/>
                </a:solidFill>
                <a:effectLst/>
                <a:latin typeface="PT Sans" panose="020B0503020203020204" pitchFamily="34" charset="-52"/>
              </a:rPr>
              <a:t>(verb)</a:t>
            </a:r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Goog</a:t>
            </a:r>
            <a:r>
              <a:rPr lang="en-GB" dirty="0">
                <a:solidFill>
                  <a:srgbClr val="1C1C1C"/>
                </a:solidFill>
                <a:latin typeface="PT Sans" panose="020B0503020203020204" pitchFamily="34" charset="-52"/>
              </a:rPr>
              <a:t>l</a:t>
            </a:r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e </a:t>
            </a:r>
            <a:r>
              <a:rPr lang="en-US" b="0" i="0" baseline="30000" dirty="0">
                <a:solidFill>
                  <a:srgbClr val="FF0000"/>
                </a:solidFill>
                <a:effectLst/>
                <a:latin typeface="PT Sans" panose="020B0503020203020204" pitchFamily="34" charset="-52"/>
              </a:rPr>
              <a:t>(noun)</a:t>
            </a:r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 before </a:t>
            </a:r>
            <a:r>
              <a:rPr lang="en-US" b="0" i="0" baseline="30000" dirty="0">
                <a:solidFill>
                  <a:srgbClr val="FF0000"/>
                </a:solidFill>
                <a:effectLst/>
                <a:latin typeface="PT Sans" panose="020B0503020203020204" pitchFamily="34" charset="-52"/>
              </a:rPr>
              <a:t>(preposition)</a:t>
            </a:r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 asking</a:t>
            </a:r>
            <a:r>
              <a:rPr lang="en-US" b="0" i="0" baseline="30000" dirty="0">
                <a:solidFill>
                  <a:srgbClr val="FF0000"/>
                </a:solidFill>
                <a:effectLst/>
                <a:latin typeface="PT Sans" panose="020B0503020203020204" pitchFamily="34" charset="-52"/>
              </a:rPr>
              <a:t> (verb)</a:t>
            </a:r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lang="ru-RU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                </a:t>
            </a:r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dumb </a:t>
            </a:r>
            <a:r>
              <a:rPr lang="en-US" b="0" i="0" baseline="30000" dirty="0">
                <a:solidFill>
                  <a:srgbClr val="FF0000"/>
                </a:solidFill>
                <a:effectLst/>
                <a:latin typeface="PT Sans" panose="020B0503020203020204" pitchFamily="34" charset="-52"/>
              </a:rPr>
              <a:t>(adjective)</a:t>
            </a:r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 questions </a:t>
            </a:r>
            <a:r>
              <a:rPr lang="en-US" b="0" i="0" baseline="30000" dirty="0">
                <a:solidFill>
                  <a:srgbClr val="FF0000"/>
                </a:solidFill>
                <a:effectLst/>
                <a:latin typeface="PT Sans" panose="020B0503020203020204" pitchFamily="34" charset="-52"/>
              </a:rPr>
              <a:t>(noun)</a:t>
            </a:r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 .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Разметка</a:t>
            </a:r>
          </a:p>
        </p:txBody>
      </p:sp>
    </p:spTree>
    <p:extLst>
      <p:ext uri="{BB962C8B-B14F-4D97-AF65-F5344CB8AC3E}">
        <p14:creationId xmlns:p14="http://schemas.microsoft.com/office/powerpoint/2010/main" val="303345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4495BA-18CA-5582-A759-7D81059EE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93" t="23000" r="19844" b="30167"/>
          <a:stretch/>
        </p:blipFill>
        <p:spPr>
          <a:xfrm>
            <a:off x="1028699" y="1657350"/>
            <a:ext cx="10124783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6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937B95-3321-356A-5FBF-88775E4B9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07" t="36500" r="16375" b="26333"/>
          <a:stretch/>
        </p:blipFill>
        <p:spPr>
          <a:xfrm>
            <a:off x="1437480" y="1748790"/>
            <a:ext cx="9317039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3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Национальный корпус русского языка (НКРЯ)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Собрание независимых корпусов, каждый из которых предназначен для решения определенных лингвистических задач. Каждая из этих коллекций текстов является большой по объёму и представительной, что делает их ценным материалом для количественных и качественных исследований.</a:t>
            </a:r>
          </a:p>
          <a:p>
            <a:r>
              <a:rPr lang="ru-RU" dirty="0"/>
              <a:t>Помимо текстов на современном русском языке, ориентированном на литературный стандарт, НКРЯ стремится представить русский язык в его историческом и географическом многообразии.</a:t>
            </a:r>
          </a:p>
          <a:p>
            <a:r>
              <a:rPr lang="ru-RU" dirty="0"/>
              <a:t>Большинство корпусов, входящих в НКРЯ, одноязычные, то есть в них входят только тексты на одном языке. Исключением является параллельный корпус, где оригинальные русские тексты сопровождаются переводом на другой язык или иноязычные произведения переведены на русский.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8021E4E-C949-7B86-A64E-B549E322E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7" t="30333" r="18344" b="24834"/>
          <a:stretch/>
        </p:blipFill>
        <p:spPr>
          <a:xfrm>
            <a:off x="6302125" y="2550940"/>
            <a:ext cx="5402580" cy="18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(Ru)WordNet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Тезаурус </a:t>
            </a:r>
            <a:r>
              <a:rPr lang="ru-RU" dirty="0" err="1"/>
              <a:t>RuWordNet</a:t>
            </a:r>
            <a:r>
              <a:rPr lang="ru-RU" dirty="0"/>
              <a:t> содержит </a:t>
            </a:r>
            <a:r>
              <a:rPr lang="ru-RU" dirty="0" err="1"/>
              <a:t>синсеты</a:t>
            </a:r>
            <a:r>
              <a:rPr lang="ru-RU" dirty="0"/>
              <a:t> (наборы синонимов) трех частей речи: </a:t>
            </a:r>
            <a:r>
              <a:rPr lang="ru-RU" b="1" dirty="0"/>
              <a:t>существительные</a:t>
            </a:r>
            <a:r>
              <a:rPr lang="ru-RU" dirty="0"/>
              <a:t> (отдельные существительные, группы существительного, предложные группы), </a:t>
            </a:r>
            <a:r>
              <a:rPr lang="ru-RU" b="1" dirty="0"/>
              <a:t>глаголы</a:t>
            </a:r>
            <a:r>
              <a:rPr lang="ru-RU" dirty="0"/>
              <a:t> (отдельные глаголы и глагольные группы), </a:t>
            </a:r>
            <a:r>
              <a:rPr lang="ru-RU" b="1" dirty="0"/>
              <a:t>прилагательные</a:t>
            </a:r>
            <a:r>
              <a:rPr lang="ru-RU" dirty="0"/>
              <a:t> (отдельные прилагательные и группы прилагательного)</a:t>
            </a:r>
            <a:r>
              <a:rPr lang="en-GB" dirty="0"/>
              <a:t>.</a:t>
            </a:r>
            <a:endParaRPr lang="ru-RU" dirty="0"/>
          </a:p>
          <a:p>
            <a:r>
              <a:rPr lang="ru-RU" dirty="0"/>
              <a:t>Всего тезаурус </a:t>
            </a:r>
            <a:r>
              <a:rPr lang="ru-RU" dirty="0" err="1"/>
              <a:t>RuWordNet</a:t>
            </a:r>
            <a:r>
              <a:rPr lang="ru-RU" dirty="0"/>
              <a:t> содержит 111.5 тысяч слов и выражений русского языка.</a:t>
            </a:r>
          </a:p>
          <a:p>
            <a:r>
              <a:rPr lang="ru-RU" dirty="0"/>
              <a:t>Между </a:t>
            </a:r>
            <a:r>
              <a:rPr lang="ru-RU" dirty="0" err="1"/>
              <a:t>синсетами</a:t>
            </a:r>
            <a:r>
              <a:rPr lang="ru-RU" dirty="0"/>
              <a:t>, относящимися к разным частям речи, но выражающими один и тот же смысл, установлены отношения </a:t>
            </a:r>
            <a:r>
              <a:rPr lang="ru-RU" dirty="0" err="1"/>
              <a:t>частеречной</a:t>
            </a:r>
            <a:r>
              <a:rPr lang="ru-RU" dirty="0"/>
              <a:t> синонимии, соединяющие разделенные </a:t>
            </a:r>
            <a:r>
              <a:rPr lang="ru-RU" dirty="0" err="1"/>
              <a:t>синсеты</a:t>
            </a:r>
            <a:r>
              <a:rPr lang="ru-RU" dirty="0"/>
              <a:t>. Также между </a:t>
            </a:r>
            <a:r>
              <a:rPr lang="ru-RU" dirty="0" err="1"/>
              <a:t>синсетами</a:t>
            </a:r>
            <a:r>
              <a:rPr lang="ru-RU" dirty="0"/>
              <a:t> установлены отношения: гипоним-</a:t>
            </a:r>
            <a:r>
              <a:rPr lang="ru-RU" dirty="0" err="1"/>
              <a:t>гипероним</a:t>
            </a:r>
            <a:r>
              <a:rPr lang="ru-RU" dirty="0"/>
              <a:t> (род-вид), экземпляр-класс, отношение антонимии, часть-целое, причина, логическое следование, предметная область (домен).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2050" name="Picture 2" descr="English WordNet: A new open-source wordnet for English - Lexicala">
            <a:extLst>
              <a:ext uri="{FF2B5EF4-FFF2-40B4-BE49-F238E27FC236}">
                <a16:creationId xmlns:a16="http://schemas.microsoft.com/office/drawing/2014/main" id="{EBD394B1-FF02-5077-FC1F-5D6B27BEB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961" y="2384663"/>
            <a:ext cx="4717944" cy="20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4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1902</Words>
  <Application>Microsoft Office PowerPoint</Application>
  <PresentationFormat>Широкоэкранный</PresentationFormat>
  <Paragraphs>224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HSE Sans</vt:lpstr>
      <vt:lpstr>PT Sans</vt:lpstr>
      <vt:lpstr>Times</vt:lpstr>
      <vt:lpstr>Times New Roman</vt:lpstr>
      <vt:lpstr>Wingdings 2</vt:lpstr>
      <vt:lpstr>Office Theme</vt:lpstr>
      <vt:lpstr>Лингвистические ресурсы</vt:lpstr>
      <vt:lpstr>Лингвистический информационный ресурс</vt:lpstr>
      <vt:lpstr>Формирование лингвистических корпусов</vt:lpstr>
      <vt:lpstr>Основные составляющие</vt:lpstr>
      <vt:lpstr>Виды лингвистической разметки</vt:lpstr>
      <vt:lpstr>Презентация PowerPoint</vt:lpstr>
      <vt:lpstr>Презентация PowerPoint</vt:lpstr>
      <vt:lpstr>Национальный корпус русского языка (НКРЯ)</vt:lpstr>
      <vt:lpstr>(Ru)WordNet</vt:lpstr>
      <vt:lpstr>FrameNet</vt:lpstr>
      <vt:lpstr>Презентация PowerPoint</vt:lpstr>
      <vt:lpstr>WordNet &amp; FrameNet</vt:lpstr>
      <vt:lpstr>WordNet</vt:lpstr>
      <vt:lpstr>WordNet</vt:lpstr>
      <vt:lpstr>WordNet</vt:lpstr>
      <vt:lpstr>Application - WordNet</vt:lpstr>
      <vt:lpstr>Application - WordNet</vt:lpstr>
      <vt:lpstr>Data Structure &amp; Maintenance</vt:lpstr>
      <vt:lpstr>FrameNet</vt:lpstr>
      <vt:lpstr>FrameNet</vt:lpstr>
      <vt:lpstr>FrameNet</vt:lpstr>
      <vt:lpstr>FrameNet</vt:lpstr>
      <vt:lpstr>Application - FrameNet</vt:lpstr>
      <vt:lpstr>Application - FrameNet</vt:lpstr>
      <vt:lpstr>Data Structure</vt:lpstr>
      <vt:lpstr>Презентация PowerPoint</vt:lpstr>
      <vt:lpstr>Relevance with IA</vt:lpstr>
      <vt:lpstr>VerbNet &amp; PropBank</vt:lpstr>
      <vt:lpstr>VerbNet</vt:lpstr>
      <vt:lpstr>VerbNet - cover contiguous_location-47.8</vt:lpstr>
      <vt:lpstr>VerbNet Thematic Roles</vt:lpstr>
      <vt:lpstr>PropBank</vt:lpstr>
      <vt:lpstr>PropBank Example: cover (smear, put over)</vt:lpstr>
      <vt:lpstr>PropBank:  Trends in Argument Numbering</vt:lpstr>
      <vt:lpstr>PropBank: Adjunct Tags</vt:lpstr>
      <vt:lpstr>Lexical Resources (short summary)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Дмитрий Ильвовский</cp:lastModifiedBy>
  <cp:revision>22</cp:revision>
  <cp:lastPrinted>2021-11-11T13:08:42Z</cp:lastPrinted>
  <dcterms:created xsi:type="dcterms:W3CDTF">2021-11-11T08:52:47Z</dcterms:created>
  <dcterms:modified xsi:type="dcterms:W3CDTF">2022-11-28T09:55:46Z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