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5" r:id="rId5"/>
    <p:sldId id="284" r:id="rId6"/>
    <p:sldId id="285" r:id="rId7"/>
    <p:sldId id="266" r:id="rId8"/>
    <p:sldId id="263" r:id="rId9"/>
    <p:sldId id="277" r:id="rId10"/>
  </p:sldIdLst>
  <p:sldSz cx="12192000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976"/>
    <a:srgbClr val="225B5F"/>
    <a:srgbClr val="B53164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6408" autoAdjust="0"/>
  </p:normalViewPr>
  <p:slideViewPr>
    <p:cSldViewPr snapToGrid="0" showGuides="1">
      <p:cViewPr varScale="1">
        <p:scale>
          <a:sx n="85" d="100"/>
          <a:sy n="85" d="100"/>
        </p:scale>
        <p:origin x="138" y="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B11981-A5F6-43E6-8BEA-C07D48C010B0}" type="datetime1">
              <a:rPr lang="bg-BG" smtClean="0"/>
              <a:t>3.6.2021 г.</a:t>
            </a:fld>
            <a:endParaRPr lang="bg-BG" dirty="0"/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180B59-DAE5-43FB-9197-3070C1E6F247}" type="datetime1">
              <a:rPr lang="bg-BG" noProof="0" smtClean="0"/>
              <a:t>3.6.2021 г.</a:t>
            </a:fld>
            <a:endParaRPr lang="bg-BG" noProof="0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ен слайд с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bg-BG" noProof="0" dirty="0"/>
              <a:t>КЛИКНЕТЕ, ЗА ДА РЕДАКТИРАТЕ СТИЛА НА ГЛАВНОТО ЗАГЛАВИЕ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  <p:sp>
        <p:nvSpPr>
          <p:cNvPr id="10" name="Контейнер за картина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240388" y="2253996"/>
            <a:ext cx="7713463" cy="100584"/>
            <a:chOff x="2414185" y="2253996"/>
            <a:chExt cx="7713463" cy="100584"/>
          </a:xfrm>
        </p:grpSpPr>
        <p:sp>
          <p:nvSpPr>
            <p:cNvPr id="11" name="Елипса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2414185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2504618" y="2307679"/>
              <a:ext cx="752464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2706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</p:grpSp>
      <p:grpSp>
        <p:nvGrpSpPr>
          <p:cNvPr id="16" name="Група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506965" y="5305363"/>
            <a:ext cx="5203843" cy="100584"/>
            <a:chOff x="3085151" y="2253996"/>
            <a:chExt cx="9064342" cy="100584"/>
          </a:xfrm>
        </p:grpSpPr>
        <p:sp>
          <p:nvSpPr>
            <p:cNvPr id="17" name="Елипса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085151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  <p:cxnSp>
          <p:nvCxnSpPr>
            <p:cNvPr id="18" name="Право съединение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>
              <a:stCxn id="17" idx="2"/>
              <a:endCxn id="19" idx="2"/>
            </p:cNvCxnSpPr>
            <p:nvPr userDrawn="1"/>
          </p:nvCxnSpPr>
          <p:spPr>
            <a:xfrm>
              <a:off x="3085151" y="2304288"/>
              <a:ext cx="888876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Елипса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197391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на чис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9" name="Контейнер за 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265551" y="1375202"/>
            <a:ext cx="7926455" cy="100800"/>
            <a:chOff x="245547" y="3240138"/>
            <a:chExt cx="4040920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5547" y="3290538"/>
              <a:ext cx="401053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35079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16" name="Контейнер за 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12 345 лв.</a:t>
            </a:r>
          </a:p>
        </p:txBody>
      </p:sp>
      <p:sp>
        <p:nvSpPr>
          <p:cNvPr id="34" name="Контейнер за 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6" name="Контейнер за 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26" name="Контейнер за текст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6 789 лв.</a:t>
            </a:r>
          </a:p>
        </p:txBody>
      </p:sp>
      <p:sp>
        <p:nvSpPr>
          <p:cNvPr id="27" name="Контейнер за текст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28" name="Контейнер за текст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съдържание с кръгов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ЩРАКНЕТЕ ЗА РЕДАКТИРАНЕ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36602" cy="100800"/>
            <a:chOff x="-1228304" y="3240138"/>
            <a:chExt cx="3736602" cy="100800"/>
          </a:xfrm>
        </p:grpSpPr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3660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0749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6" name="Контейнер за 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7" name="Елипса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8" name="Право съединение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Елипса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Елипса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21" name="Елипса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22" name="Елипса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27" name="Контейнер за текст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25 лв.</a:t>
            </a:r>
          </a:p>
        </p:txBody>
      </p:sp>
      <p:sp>
        <p:nvSpPr>
          <p:cNvPr id="28" name="Контейнер за текст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Раздел 1</a:t>
            </a:r>
            <a:br>
              <a:rPr lang="bg-BG" noProof="0" dirty="0"/>
            </a:br>
            <a:r>
              <a:rPr lang="bg-BG" noProof="0" dirty="0"/>
              <a:t>Заглавие</a:t>
            </a:r>
          </a:p>
        </p:txBody>
      </p:sp>
      <p:sp>
        <p:nvSpPr>
          <p:cNvPr id="29" name="Контейнер за текст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МИЛИАРДА</a:t>
            </a:r>
          </a:p>
        </p:txBody>
      </p:sp>
      <p:sp>
        <p:nvSpPr>
          <p:cNvPr id="30" name="Контейнер за текст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50 лв.</a:t>
            </a:r>
          </a:p>
        </p:txBody>
      </p:sp>
      <p:sp>
        <p:nvSpPr>
          <p:cNvPr id="31" name="Контейнер за текст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Раздел 1</a:t>
            </a:r>
            <a:br>
              <a:rPr lang="bg-BG" noProof="0" dirty="0"/>
            </a:br>
            <a:r>
              <a:rPr lang="bg-BG" noProof="0" dirty="0"/>
              <a:t>Заглавие</a:t>
            </a:r>
          </a:p>
        </p:txBody>
      </p:sp>
      <p:sp>
        <p:nvSpPr>
          <p:cNvPr id="32" name="Контейнер за текст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МИЛИАРДА</a:t>
            </a:r>
          </a:p>
        </p:txBody>
      </p:sp>
      <p:sp>
        <p:nvSpPr>
          <p:cNvPr id="33" name="Контейнер за текст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100 лв.</a:t>
            </a:r>
          </a:p>
        </p:txBody>
      </p:sp>
      <p:sp>
        <p:nvSpPr>
          <p:cNvPr id="34" name="Контейнер за текст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Раздел 1</a:t>
            </a:r>
            <a:br>
              <a:rPr lang="bg-BG" noProof="0" dirty="0"/>
            </a:br>
            <a:r>
              <a:rPr lang="bg-BG" noProof="0" dirty="0"/>
              <a:t>Заглавие</a:t>
            </a:r>
          </a:p>
        </p:txBody>
      </p:sp>
      <p:sp>
        <p:nvSpPr>
          <p:cNvPr id="35" name="Контейнер за текст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МИЛИАРДА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съдържания с под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bg-BG" noProof="0" dirty="0"/>
              <a:t>КЛИКНЕТЕ, ЗА ДА РЕДАКТИРАТЕ ЗАГЛАВИЕТО</a:t>
            </a:r>
          </a:p>
        </p:txBody>
      </p:sp>
      <p:sp>
        <p:nvSpPr>
          <p:cNvPr id="9" name="Контейнер за 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34" name="Контейнер за 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6" name="Контейнер за 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23" name="Контейнер за текст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24" name="Контейнер за текст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диаг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3861834" cy="100800"/>
            <a:chOff x="646012" y="3239179"/>
            <a:chExt cx="1968768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192292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563392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1" name="Контейнер за картина 11" descr="Квадрант на емблеми на конкуренти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bg-BG" noProof="0" dirty="0"/>
              <a:t>Конкурент 2</a:t>
            </a:r>
          </a:p>
          <a:p>
            <a:pPr rtl="0"/>
            <a:r>
              <a:rPr lang="bg-BG" noProof="0" dirty="0"/>
              <a:t>Лого</a:t>
            </a:r>
          </a:p>
        </p:txBody>
      </p:sp>
      <p:sp>
        <p:nvSpPr>
          <p:cNvPr id="22" name="Контейнер за картина 11" descr="Квадрант на емблеми на конкуренти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bg-BG" noProof="0" dirty="0"/>
              <a:t>Конкурент 1</a:t>
            </a:r>
          </a:p>
          <a:p>
            <a:pPr rtl="0"/>
            <a:r>
              <a:rPr lang="bg-BG" noProof="0" dirty="0"/>
              <a:t>Лого</a:t>
            </a:r>
          </a:p>
        </p:txBody>
      </p:sp>
      <p:sp>
        <p:nvSpPr>
          <p:cNvPr id="25" name="Контейнер за картина 11" descr="Квадрант на емблеми на конкуренти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 rtl="0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bg-BG" noProof="0" dirty="0"/>
              <a:t>Конкурент 3</a:t>
            </a:r>
          </a:p>
          <a:p>
            <a:pPr rtl="0"/>
            <a:r>
              <a:rPr lang="bg-BG" noProof="0" dirty="0"/>
              <a:t>Лого</a:t>
            </a:r>
          </a:p>
        </p:txBody>
      </p:sp>
      <p:sp>
        <p:nvSpPr>
          <p:cNvPr id="26" name="Контейнер за картина 11" descr="Квадрант на емблеми на конкуренти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 rtl="0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bg-BG" noProof="0" dirty="0"/>
              <a:t>Конкурент 4</a:t>
            </a:r>
          </a:p>
          <a:p>
            <a:pPr rtl="0"/>
            <a:r>
              <a:rPr lang="bg-BG" noProof="0" dirty="0"/>
              <a:t>Лого</a:t>
            </a:r>
          </a:p>
        </p:txBody>
      </p:sp>
      <p:sp>
        <p:nvSpPr>
          <p:cNvPr id="27" name="Контейнер за картина 11" descr="Квадрант на емблеми на конкуренти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bg-BG" noProof="0" dirty="0"/>
              <a:t>Конкурент 5</a:t>
            </a:r>
          </a:p>
          <a:p>
            <a:pPr rtl="0"/>
            <a:r>
              <a:rPr lang="bg-BG" noProof="0" dirty="0"/>
              <a:t>Лого</a:t>
            </a:r>
          </a:p>
        </p:txBody>
      </p:sp>
      <p:sp>
        <p:nvSpPr>
          <p:cNvPr id="28" name="Контейнер за картина 11" descr="Квадрант на емблеми на конкуренти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bg-BG" noProof="0" dirty="0"/>
              <a:t>Конкурент 6</a:t>
            </a:r>
          </a:p>
          <a:p>
            <a:pPr rtl="0"/>
            <a:r>
              <a:rPr lang="bg-BG" noProof="0" dirty="0"/>
              <a:t>Лого</a:t>
            </a:r>
          </a:p>
        </p:txBody>
      </p:sp>
      <p:sp>
        <p:nvSpPr>
          <p:cNvPr id="29" name="Контейнер за текст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bg-BG" noProof="0" dirty="0"/>
              <a:t>По-скъпи</a:t>
            </a:r>
          </a:p>
        </p:txBody>
      </p:sp>
      <p:sp>
        <p:nvSpPr>
          <p:cNvPr id="30" name="Контейнер за текст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bg-BG" noProof="0" dirty="0"/>
              <a:t>По-неудобни</a:t>
            </a:r>
          </a:p>
        </p:txBody>
      </p:sp>
      <p:sp>
        <p:nvSpPr>
          <p:cNvPr id="31" name="Контейнер за текст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bg-BG" noProof="0" dirty="0"/>
              <a:t>По-удобни</a:t>
            </a:r>
          </a:p>
        </p:txBody>
      </p:sp>
      <p:sp>
        <p:nvSpPr>
          <p:cNvPr id="32" name="Контейнер за картина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33" name="Контейнер за текст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bg-BG" noProof="0" dirty="0"/>
              <a:t>По-евтини</a:t>
            </a:r>
          </a:p>
        </p:txBody>
      </p:sp>
      <p:grpSp>
        <p:nvGrpSpPr>
          <p:cNvPr id="4" name="Група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Право съединение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Елипса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grpSp>
        <p:nvGrpSpPr>
          <p:cNvPr id="37" name="Група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Право съединение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Елипса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съдържание с за три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675051" cy="100800"/>
            <a:chOff x="0" y="3240138"/>
            <a:chExt cx="3675051" cy="100800"/>
          </a:xfrm>
        </p:grpSpPr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63147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7425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7" name="Елипса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8" name="Право съединение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Елипса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Контейнер за текст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1</a:t>
            </a:r>
          </a:p>
        </p:txBody>
      </p:sp>
      <p:sp>
        <p:nvSpPr>
          <p:cNvPr id="22" name="Контейнер за текст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2</a:t>
            </a:r>
          </a:p>
        </p:txBody>
      </p:sp>
      <p:sp>
        <p:nvSpPr>
          <p:cNvPr id="23" name="Контейнер за текст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3</a:t>
            </a:r>
          </a:p>
        </p:txBody>
      </p:sp>
      <p:cxnSp>
        <p:nvCxnSpPr>
          <p:cNvPr id="24" name="Право съединение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ав конектор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ав конектор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аво съединение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Контейнер за текст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0" name="Контейнер за текст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1" name="Контейнер за текст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sp>
        <p:nvSpPr>
          <p:cNvPr id="43" name="Контейнер за текст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4" name="Контейнер за текст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5" name="Контейнер за текст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sp>
        <p:nvSpPr>
          <p:cNvPr id="46" name="Контейнер за текст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7" name="Контейнер за текст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8" name="Контейнер за текст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съдържание таблица и диаг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bg-BG" noProof="0" dirty="0"/>
              <a:t>КЛИКНЕТЕ, ЗА ДА РЕДАКТИРАТЕ ЗАГЛАВИЕТО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36" name="Контейнер за 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24" name="Контейнер за текст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22" name="Контейнер на съдържание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съдържание с линия на време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bg-BG" noProof="0" dirty="0"/>
              <a:t>ЛИНИЯ НА ВРЕМЕТО</a:t>
            </a:r>
          </a:p>
        </p:txBody>
      </p:sp>
      <p:sp>
        <p:nvSpPr>
          <p:cNvPr id="9" name="Контейнер за 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433858" y="1375202"/>
            <a:ext cx="2691459" cy="100800"/>
            <a:chOff x="2763170" y="3240138"/>
            <a:chExt cx="1372101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763170" y="3290538"/>
              <a:ext cx="137210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8388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16" name="Контейнер за 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20XX</a:t>
            </a:r>
          </a:p>
        </p:txBody>
      </p:sp>
      <p:sp>
        <p:nvSpPr>
          <p:cNvPr id="34" name="Контейнер за 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6" name="Контейнер за 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cxnSp>
        <p:nvCxnSpPr>
          <p:cNvPr id="14" name="Право съединение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Елипса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29" name="Елипса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30" name="Елипса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31" name="Елипса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32" name="Контейнер за текст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3" name="Контейнер за текст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5" name="Контейнер за текст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7" name="Контейнер за текст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8" name="Контейнер за текст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9" name="Контейнер за текст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0" name="Контейнер за текст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20XX</a:t>
            </a:r>
          </a:p>
        </p:txBody>
      </p:sp>
      <p:sp>
        <p:nvSpPr>
          <p:cNvPr id="41" name="Контейнер за текст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20XX</a:t>
            </a:r>
          </a:p>
        </p:txBody>
      </p:sp>
      <p:sp>
        <p:nvSpPr>
          <p:cNvPr id="42" name="Контейнер за текст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2945606" cy="100800"/>
            <a:chOff x="-1228304" y="3240138"/>
            <a:chExt cx="2945606" cy="100800"/>
          </a:xfrm>
        </p:grpSpPr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84797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1650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7" name="Елипса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8" name="Право съединение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Елипса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Контейнер за таблица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bg-BG" noProof="0"/>
              <a:t>Щракнете върху иконата, за да добавите таблица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съдържание за ек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86673" cy="100800"/>
            <a:chOff x="0" y="3240138"/>
            <a:chExt cx="2686673" cy="100800"/>
          </a:xfrm>
        </p:grpSpPr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9523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8587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7" name="Елипса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8" name="Право съединение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Елипса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Контейнер за текст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0" name="Контейнер за текст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1" name="Контейнер за текст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sp>
        <p:nvSpPr>
          <p:cNvPr id="9" name="Контейнер за картина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35" name="Контейнер за картина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36" name="Контейнер за картина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37" name="Контейнер за текст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8" name="Контейнер за текст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9" name="Контейнер за текст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sp>
        <p:nvSpPr>
          <p:cNvPr id="41" name="Контейнер за текст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2" name="Контейнер за текст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9" name="Контейнер за текст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cxnSp>
        <p:nvCxnSpPr>
          <p:cNvPr id="32" name="Право съединение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аво съединение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оформление на съдържание за ек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9" name="Контейнер за 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507720" y="1375202"/>
            <a:ext cx="5684286" cy="100800"/>
            <a:chOff x="439491" y="3240138"/>
            <a:chExt cx="3549070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1" y="3290538"/>
              <a:ext cx="348709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92283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4" name="Контейнер за 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2" name="Контейнер за 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cxnSp>
        <p:nvCxnSpPr>
          <p:cNvPr id="23" name="Право съединение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Контейнер за текст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1" name="Контейнер за текст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sp>
        <p:nvSpPr>
          <p:cNvPr id="42" name="Контейнер за картина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cxnSp>
        <p:nvCxnSpPr>
          <p:cNvPr id="43" name="Право съединение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Контейнер за текст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5" name="Контейнер за текст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sp>
        <p:nvSpPr>
          <p:cNvPr id="47" name="Контейнер за текст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8" name="Контейнер за текст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sp>
        <p:nvSpPr>
          <p:cNvPr id="50" name="Контейнер за текст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51" name="Контейнер за текст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sp>
        <p:nvSpPr>
          <p:cNvPr id="53" name="Контейнер за текст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54" name="Контейнер за текст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 текстово съобщение</a:t>
            </a:r>
          </a:p>
        </p:txBody>
      </p:sp>
      <p:cxnSp>
        <p:nvCxnSpPr>
          <p:cNvPr id="56" name="Право съединение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Контейнер за картина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55" name="Контейнер за картина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46" name="Контейнер за картина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52" name="Контейнер за картина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ен колонтитул на раздел с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картина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bg-BG" noProof="0" dirty="0"/>
              <a:t>КРАТКА</a:t>
            </a:r>
            <a:br>
              <a:rPr lang="bg-BG" noProof="0" dirty="0"/>
            </a:br>
            <a:r>
              <a:rPr lang="bg-BG" noProof="0" dirty="0"/>
              <a:t>ПРЕЗЕНТАЦИЯ</a:t>
            </a:r>
            <a:br>
              <a:rPr lang="bg-BG" noProof="0" dirty="0"/>
            </a:br>
            <a:r>
              <a:rPr lang="bg-BG" noProof="0" dirty="0"/>
              <a:t>ЗАГЛАВИЕ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729948" cy="102440"/>
            <a:chOff x="3631690" y="2252140"/>
            <a:chExt cx="8238898" cy="102440"/>
          </a:xfrm>
        </p:grpSpPr>
        <p:sp>
          <p:nvSpPr>
            <p:cNvPr id="10" name="Елипса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  <p:cxnSp>
          <p:nvCxnSpPr>
            <p:cNvPr id="11" name="Право съединение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>
              <a:endCxn id="12" idx="2"/>
            </p:cNvCxnSpPr>
            <p:nvPr userDrawn="1"/>
          </p:nvCxnSpPr>
          <p:spPr>
            <a:xfrm flipV="1">
              <a:off x="3681984" y="2302432"/>
              <a:ext cx="8013024" cy="5247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Елипса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695009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</p:grpSp>
      <p:grpSp>
        <p:nvGrpSpPr>
          <p:cNvPr id="13" name="Група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739473" cy="100584"/>
            <a:chOff x="3631690" y="2253996"/>
            <a:chExt cx="8255489" cy="100584"/>
          </a:xfrm>
        </p:grpSpPr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  <p:cxnSp>
          <p:nvCxnSpPr>
            <p:cNvPr id="15" name="Право съединение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>
              <a:endCxn id="16" idx="2"/>
            </p:cNvCxnSpPr>
            <p:nvPr userDrawn="1"/>
          </p:nvCxnSpPr>
          <p:spPr>
            <a:xfrm flipV="1">
              <a:off x="3681984" y="2304288"/>
              <a:ext cx="8029615" cy="339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Елипса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7116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7" name="Подзаглавие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  <p:sp>
        <p:nvSpPr>
          <p:cNvPr id="18" name="Контейнер за картина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кръгова диаг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949252" cy="100800"/>
            <a:chOff x="-1228304" y="3250524"/>
            <a:chExt cx="3949252" cy="100800"/>
          </a:xfrm>
        </p:grpSpPr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7858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201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7" name="Елипса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8" name="Право съединение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Елипса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Контейнер за текст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1 500 000 лв.</a:t>
            </a:r>
          </a:p>
        </p:txBody>
      </p:sp>
      <p:sp>
        <p:nvSpPr>
          <p:cNvPr id="37" name="Контейнер за текст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Заглавие на категория</a:t>
            </a:r>
          </a:p>
        </p:txBody>
      </p:sp>
      <p:sp>
        <p:nvSpPr>
          <p:cNvPr id="39" name="Контейнер за текст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1 500 000 лв.</a:t>
            </a:r>
          </a:p>
        </p:txBody>
      </p:sp>
      <p:sp>
        <p:nvSpPr>
          <p:cNvPr id="40" name="Контейнер за текст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Заглавие на категория</a:t>
            </a:r>
          </a:p>
        </p:txBody>
      </p:sp>
      <p:sp>
        <p:nvSpPr>
          <p:cNvPr id="42" name="Контейнер за текст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1 500 000 лв.</a:t>
            </a:r>
          </a:p>
        </p:txBody>
      </p:sp>
      <p:sp>
        <p:nvSpPr>
          <p:cNvPr id="43" name="Контейнер за текст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Заглавие на категория</a:t>
            </a:r>
          </a:p>
        </p:txBody>
      </p:sp>
      <p:sp>
        <p:nvSpPr>
          <p:cNvPr id="45" name="Контейнер за текст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1 500 000 лв.</a:t>
            </a:r>
          </a:p>
        </p:txBody>
      </p:sp>
      <p:sp>
        <p:nvSpPr>
          <p:cNvPr id="46" name="Контейнер за текст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Заглавие на категория</a:t>
            </a:r>
          </a:p>
        </p:txBody>
      </p:sp>
      <p:sp>
        <p:nvSpPr>
          <p:cNvPr id="48" name="Контейнер за текст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1 500 000 лв.</a:t>
            </a:r>
          </a:p>
        </p:txBody>
      </p:sp>
      <p:sp>
        <p:nvSpPr>
          <p:cNvPr id="49" name="Контейнер за текст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Заглавие на категория</a:t>
            </a:r>
          </a:p>
        </p:txBody>
      </p:sp>
      <p:sp>
        <p:nvSpPr>
          <p:cNvPr id="51" name="Контейнер за текст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1 500 000 лв.</a:t>
            </a:r>
          </a:p>
        </p:txBody>
      </p:sp>
      <p:sp>
        <p:nvSpPr>
          <p:cNvPr id="52" name="Контейнер за текст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Заглавие на категория</a:t>
            </a:r>
          </a:p>
        </p:txBody>
      </p:sp>
      <p:sp>
        <p:nvSpPr>
          <p:cNvPr id="8" name="Елипса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54" name="Елипса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55" name="Елипса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56" name="Елипса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57" name="Елипса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58" name="Елипса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12" name="Контейнер за диаграма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диаграма</a:t>
            </a:r>
            <a:endParaRPr lang="bg-BG" noProof="0" dirty="0"/>
          </a:p>
        </p:txBody>
      </p:sp>
      <p:sp>
        <p:nvSpPr>
          <p:cNvPr id="35" name="Елипса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38" name="Елипса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cxnSp>
        <p:nvCxnSpPr>
          <p:cNvPr id="41" name="Право съединение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изображен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9" name="Контейнер за 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848485" y="2314168"/>
            <a:ext cx="5267327" cy="100800"/>
            <a:chOff x="49679" y="3240138"/>
            <a:chExt cx="3434401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endCxn id="13" idx="6"/>
            </p:cNvCxnSpPr>
            <p:nvPr userDrawn="1"/>
          </p:nvCxnSpPr>
          <p:spPr>
            <a:xfrm>
              <a:off x="49679" y="3290538"/>
              <a:ext cx="343440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41835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4" name="Контейнер за 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2" name="Контейнер за картина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съдържание изразяващо благодарно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21" name="Заглавие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bg-BG" noProof="0" dirty="0"/>
              <a:t>БЛАГОДАРЯ ВИ!</a:t>
            </a:r>
          </a:p>
        </p:txBody>
      </p:sp>
      <p:sp>
        <p:nvSpPr>
          <p:cNvPr id="22" name="Контейнер за текст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bg-BG" noProof="0" dirty="0"/>
              <a:t>Вълко Костов</a:t>
            </a:r>
          </a:p>
        </p:txBody>
      </p:sp>
      <p:sp>
        <p:nvSpPr>
          <p:cNvPr id="23" name="Контейнер за текст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bg-BG" noProof="0" dirty="0"/>
              <a:t>Телефон:</a:t>
            </a:r>
          </a:p>
        </p:txBody>
      </p:sp>
      <p:sp>
        <p:nvSpPr>
          <p:cNvPr id="24" name="Контейнер за текст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bg-BG" noProof="0" dirty="0"/>
              <a:t>+7 888 999-000-11</a:t>
            </a:r>
          </a:p>
        </p:txBody>
      </p:sp>
      <p:sp>
        <p:nvSpPr>
          <p:cNvPr id="25" name="Контейнер за текст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bg-BG" noProof="0" dirty="0"/>
              <a:t>Имейл:</a:t>
            </a:r>
          </a:p>
        </p:txBody>
      </p:sp>
      <p:sp>
        <p:nvSpPr>
          <p:cNvPr id="26" name="Контейнер за текст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bg-BG" noProof="0" dirty="0"/>
              <a:t>kostov@vanarsdelltd.com</a:t>
            </a:r>
          </a:p>
        </p:txBody>
      </p:sp>
      <p:sp>
        <p:nvSpPr>
          <p:cNvPr id="27" name="Контейнер за текст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bg-BG" noProof="0" dirty="0"/>
              <a:t>Уеб сайт:</a:t>
            </a:r>
          </a:p>
        </p:txBody>
      </p:sp>
      <p:sp>
        <p:nvSpPr>
          <p:cNvPr id="28" name="Контейнер за текст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bg-BG" noProof="0" dirty="0"/>
              <a:t>www.vanarsdelltd.com</a:t>
            </a:r>
          </a:p>
        </p:txBody>
      </p:sp>
      <p:grpSp>
        <p:nvGrpSpPr>
          <p:cNvPr id="4" name="Група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937460" cy="100800"/>
            <a:chOff x="808548" y="2750589"/>
            <a:chExt cx="4937460" cy="100800"/>
          </a:xfrm>
        </p:grpSpPr>
        <p:grpSp>
          <p:nvGrpSpPr>
            <p:cNvPr id="11" name="Група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855339" cy="100800"/>
              <a:chOff x="268625" y="3240138"/>
              <a:chExt cx="3165775" cy="100800"/>
            </a:xfrm>
          </p:grpSpPr>
          <p:cxnSp>
            <p:nvCxnSpPr>
              <p:cNvPr id="12" name="Право съединение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68625" y="3285674"/>
                <a:ext cx="311537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Елипса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bg-BG" noProof="0" dirty="0"/>
              </a:p>
            </p:txBody>
          </p:sp>
        </p:grpSp>
        <p:sp>
          <p:nvSpPr>
            <p:cNvPr id="29" name="Елипса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645207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grpSp>
        <p:nvGrpSpPr>
          <p:cNvPr id="32" name="Група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934017" cy="105664"/>
            <a:chOff x="808548" y="2745725"/>
            <a:chExt cx="4934017" cy="105664"/>
          </a:xfrm>
        </p:grpSpPr>
        <p:grpSp>
          <p:nvGrpSpPr>
            <p:cNvPr id="33" name="Група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876867" cy="100800"/>
              <a:chOff x="254587" y="3240138"/>
              <a:chExt cx="3179813" cy="100800"/>
            </a:xfrm>
          </p:grpSpPr>
          <p:cxnSp>
            <p:nvCxnSpPr>
              <p:cNvPr id="35" name="Право съединение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254587" y="3285674"/>
                <a:ext cx="313160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Елипса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bg-BG" noProof="0" dirty="0"/>
              </a:p>
            </p:txBody>
          </p:sp>
        </p:grpSp>
        <p:sp>
          <p:nvSpPr>
            <p:cNvPr id="34" name="Елипса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6417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съдържание за прило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bg-BG" noProof="0" dirty="0"/>
              <a:t>ПРИЛОЖЕНИЕ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grpSp>
        <p:nvGrpSpPr>
          <p:cNvPr id="4" name="Група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462754" y="1509426"/>
            <a:ext cx="3253069" cy="100800"/>
            <a:chOff x="4503649" y="1509426"/>
            <a:chExt cx="3253069" cy="100800"/>
          </a:xfrm>
        </p:grpSpPr>
        <p:grpSp>
          <p:nvGrpSpPr>
            <p:cNvPr id="11" name="Група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503649" y="1509426"/>
              <a:ext cx="3152268" cy="100800"/>
              <a:chOff x="1528102" y="3240138"/>
              <a:chExt cx="2055345" cy="100800"/>
            </a:xfrm>
          </p:grpSpPr>
          <p:cxnSp>
            <p:nvCxnSpPr>
              <p:cNvPr id="12" name="Право съединение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>
                <a:stCxn id="21" idx="6"/>
                <a:endCxn id="13" idx="6"/>
              </p:cNvCxnSpPr>
              <p:nvPr userDrawn="1"/>
            </p:nvCxnSpPr>
            <p:spPr>
              <a:xfrm>
                <a:off x="1528102" y="3290538"/>
                <a:ext cx="205534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Елипса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517723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bg-BG" noProof="0" dirty="0"/>
              </a:p>
            </p:txBody>
          </p:sp>
        </p:grpSp>
        <p:sp>
          <p:nvSpPr>
            <p:cNvPr id="21" name="Елипса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6559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съдържание с препоръ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bg-BG" noProof="0" dirty="0"/>
              <a:t>ПРЕПОРЪКИ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74391" y="1375202"/>
            <a:ext cx="3217613" cy="100800"/>
            <a:chOff x="675500" y="3240138"/>
            <a:chExt cx="2008962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675500" y="3290538"/>
              <a:ext cx="200896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61873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40" name="Контейнер за текст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Титла на клиента</a:t>
            </a:r>
          </a:p>
        </p:txBody>
      </p:sp>
      <p:sp>
        <p:nvSpPr>
          <p:cNvPr id="41" name="Контейнер за текст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</a:t>
            </a:r>
            <a:br>
              <a:rPr lang="bg-BG" noProof="0" dirty="0"/>
            </a:br>
            <a:r>
              <a:rPr lang="bg-BG" noProof="0" dirty="0"/>
              <a:t>текстово съобщение</a:t>
            </a:r>
          </a:p>
        </p:txBody>
      </p:sp>
      <p:sp>
        <p:nvSpPr>
          <p:cNvPr id="42" name="Контейнер за картина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cxnSp>
        <p:nvCxnSpPr>
          <p:cNvPr id="43" name="Право съединение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Контейнер за текст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24" name="Елипса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58" name="Контейнер за текст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Титла на клиента</a:t>
            </a:r>
          </a:p>
        </p:txBody>
      </p:sp>
      <p:sp>
        <p:nvSpPr>
          <p:cNvPr id="59" name="Контейнер за текст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</a:t>
            </a:r>
            <a:br>
              <a:rPr lang="bg-BG" noProof="0" dirty="0"/>
            </a:br>
            <a:r>
              <a:rPr lang="bg-BG" noProof="0" dirty="0"/>
              <a:t>текстово съобщение</a:t>
            </a:r>
          </a:p>
        </p:txBody>
      </p:sp>
      <p:sp>
        <p:nvSpPr>
          <p:cNvPr id="60" name="Контейнер за картина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cxnSp>
        <p:nvCxnSpPr>
          <p:cNvPr id="61" name="Право съединение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Контейнер за текст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63" name="Елипса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64" name="Контейнер за текст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Титла на клиента</a:t>
            </a:r>
          </a:p>
        </p:txBody>
      </p:sp>
      <p:sp>
        <p:nvSpPr>
          <p:cNvPr id="65" name="Контейнер за текст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основното</a:t>
            </a:r>
            <a:br>
              <a:rPr lang="bg-BG" noProof="0" dirty="0"/>
            </a:br>
            <a:r>
              <a:rPr lang="bg-BG" noProof="0" dirty="0"/>
              <a:t>текстово съобщение</a:t>
            </a:r>
          </a:p>
        </p:txBody>
      </p:sp>
      <p:sp>
        <p:nvSpPr>
          <p:cNvPr id="66" name="Контейнер за картина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cxnSp>
        <p:nvCxnSpPr>
          <p:cNvPr id="67" name="Право съединение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Контейнер за текст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69" name="Елипса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съдържание с конкретен приме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КОНКРЕТЕН ПРИМЕР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116607" cy="100800"/>
            <a:chOff x="-866354" y="3240138"/>
            <a:chExt cx="3116607" cy="100800"/>
          </a:xfrm>
        </p:grpSpPr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866354" y="3290538"/>
              <a:ext cx="30974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494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7" name="Елипса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8" name="Право съединение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Елипса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Контейнер за текст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8" name="Контейнер за текст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мобилен телефони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bg-BG" noProof="0" dirty="0"/>
              <a:t>КЛИКНЕТЕ, ЗА ДА РЕДАКТИРАТЕ ЗАГЛАВИЕТО</a:t>
            </a:r>
          </a:p>
        </p:txBody>
      </p:sp>
      <p:sp>
        <p:nvSpPr>
          <p:cNvPr id="9" name="Контейнер за 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3" name="Контейнер за текст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21" name="Контейнер за картина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22" name="Контейнер за картина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каз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авоъгълник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1" name="Контейнер за текст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22" name="Контейнер за текст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 dirty="0"/>
              <a:t>Основното текстово съобщение</a:t>
            </a:r>
            <a:br>
              <a:rPr lang="bg-BG" noProof="0" dirty="0"/>
            </a:br>
            <a:r>
              <a:rPr lang="bg-BG" noProof="0" dirty="0"/>
              <a:t>стилове</a:t>
            </a:r>
          </a:p>
        </p:txBody>
      </p:sp>
      <p:sp>
        <p:nvSpPr>
          <p:cNvPr id="23" name="Контейнер за текст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24" name="Контейнер за картина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25" name="Контейнер за картина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26" name="Контейнер за текст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27" name="Контейнер за текст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 dirty="0"/>
              <a:t>Основното текстово съобщение</a:t>
            </a:r>
            <a:br>
              <a:rPr lang="bg-BG" noProof="0" dirty="0"/>
            </a:br>
            <a:r>
              <a:rPr lang="bg-BG" noProof="0" dirty="0"/>
              <a:t>стилове</a:t>
            </a:r>
          </a:p>
        </p:txBody>
      </p:sp>
      <p:sp>
        <p:nvSpPr>
          <p:cNvPr id="28" name="Контейнер за картина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29" name="Контейнер за текст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30" name="Контейнер за текст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 dirty="0"/>
              <a:t>Основното текстово съобщение</a:t>
            </a:r>
            <a:br>
              <a:rPr lang="bg-BG" noProof="0" dirty="0"/>
            </a:br>
            <a:r>
              <a:rPr lang="bg-BG" noProof="0" dirty="0"/>
              <a:t>стилове</a:t>
            </a:r>
          </a:p>
        </p:txBody>
      </p:sp>
      <p:sp>
        <p:nvSpPr>
          <p:cNvPr id="32" name="Контейнер за текст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33" name="Контейнер за текст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34" name="Контейнер за текст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bg-BG" noProof="0" dirty="0"/>
              <a:t>1</a:t>
            </a:r>
          </a:p>
        </p:txBody>
      </p:sp>
      <p:sp>
        <p:nvSpPr>
          <p:cNvPr id="36" name="Контейнер за текст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bg-BG" noProof="0" dirty="0"/>
              <a:t>1</a:t>
            </a:r>
          </a:p>
        </p:txBody>
      </p:sp>
      <p:sp>
        <p:nvSpPr>
          <p:cNvPr id="37" name="Контейнер за текст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bg-BG" noProof="0" dirty="0"/>
              <a:t>1</a:t>
            </a:r>
          </a:p>
        </p:txBody>
      </p:sp>
      <p:sp>
        <p:nvSpPr>
          <p:cNvPr id="40" name="Контейнер за текст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38" name="Заглавие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bg-BG" noProof="0" dirty="0"/>
              <a:t>КАК СЕ ИЗПОЛЗВА ТОЗИ ШАБЛОН</a:t>
            </a:r>
          </a:p>
        </p:txBody>
      </p:sp>
      <p:sp>
        <p:nvSpPr>
          <p:cNvPr id="41" name="Контейнер за картина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31" name="Група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Право съединение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Елипса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bg-BG" noProof="0" dirty="0"/>
              <a:t>КЛИКНЕТЕ, ЗА ДА РЕДАКТИРАТЕ СТИЛА НА ГЛАВНОТО ЗАГЛАВИЕ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Елипса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</p:grpSp>
      <p:grpSp>
        <p:nvGrpSpPr>
          <p:cNvPr id="16" name="Група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Елипса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  <p:cxnSp>
          <p:nvCxnSpPr>
            <p:cNvPr id="18" name="Право съединение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Елипса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ен колонтитул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bg-BG" noProof="0" dirty="0"/>
              <a:t>КРАТКА</a:t>
            </a:r>
            <a:br>
              <a:rPr lang="bg-BG" noProof="0" dirty="0"/>
            </a:br>
            <a:r>
              <a:rPr lang="bg-BG" noProof="0" dirty="0"/>
              <a:t>ПРЕЗЕНТАЦИЯ</a:t>
            </a:r>
            <a:br>
              <a:rPr lang="bg-BG" noProof="0" dirty="0"/>
            </a:br>
            <a:r>
              <a:rPr lang="bg-BG" noProof="0" dirty="0"/>
              <a:t>ЗАГЛАВИЕ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Елипса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  <p:cxnSp>
          <p:nvCxnSpPr>
            <p:cNvPr id="11" name="Право съединение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Елипса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</p:grpSp>
      <p:grpSp>
        <p:nvGrpSpPr>
          <p:cNvPr id="13" name="Група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  <p:cxnSp>
          <p:nvCxnSpPr>
            <p:cNvPr id="15" name="Право съединение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Елипса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7" name="Подзаглавие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 с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319975" cy="100800"/>
            <a:chOff x="0" y="3240138"/>
            <a:chExt cx="2319975" cy="100800"/>
          </a:xfrm>
        </p:grpSpPr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28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2191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6" name="Контейнер за 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7" name="Елипса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8" name="Право съединение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Елипса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Контейнер за картина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6" name="Контейнер на съдържание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7" name="Контейнер на съдържание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8" name="Контейнер на съдържание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7" name="Контейнер за текст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8" name="Контейнер на съдържание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9" name="Контейнер за текст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10" name="Контейнер на съдържание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9" name="Контейнер за текст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10" name="Контейнер на съдържание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9" name="Контейнер за текст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11" name="Контейнер за картина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заглавие, изображен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9" name="Контейнер за 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843999" y="1993043"/>
            <a:ext cx="5330073" cy="100800"/>
            <a:chOff x="11690" y="3240138"/>
            <a:chExt cx="3475315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endCxn id="13" idx="6"/>
            </p:cNvCxnSpPr>
            <p:nvPr userDrawn="1"/>
          </p:nvCxnSpPr>
          <p:spPr>
            <a:xfrm>
              <a:off x="11690" y="3290538"/>
              <a:ext cx="347531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42128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4" name="Контейнер за 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2" name="Контейнер за картина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заглавие и съдържание верси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805750" cy="100800"/>
            <a:chOff x="0" y="3240138"/>
            <a:chExt cx="2805750" cy="100800"/>
          </a:xfrm>
        </p:grpSpPr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2415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0495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7" name="Елипса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8" name="Право съединение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Елипса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Контейнер за текст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23" name="Контейнер за картина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съдържание с ик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9" name="Контейнер за 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349724" y="1375202"/>
            <a:ext cx="5842276" cy="100800"/>
            <a:chOff x="-322276" y="3240138"/>
            <a:chExt cx="3809281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762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42128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4" name="Контейнер за 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4" name="Контейнер за картина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22" name="Контейнер за 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 на текстово съобщение</a:t>
            </a:r>
          </a:p>
        </p:txBody>
      </p:sp>
      <p:sp>
        <p:nvSpPr>
          <p:cNvPr id="23" name="Контейнер за текст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24" name="Контейнер за картина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25" name="Контейнер за текст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 на текстово съобщение</a:t>
            </a:r>
          </a:p>
        </p:txBody>
      </p:sp>
      <p:sp>
        <p:nvSpPr>
          <p:cNvPr id="26" name="Контейнер за текст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27" name="Контейнер за картина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28" name="Контейнер за текст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 на текстово съобщение</a:t>
            </a:r>
          </a:p>
        </p:txBody>
      </p:sp>
      <p:sp>
        <p:nvSpPr>
          <p:cNvPr id="29" name="Контейнер за текст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0" name="Контейнер за картина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31" name="Контейнер за текст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 на текстово съобщение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монитор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bg-BG" noProof="0" dirty="0"/>
          </a:p>
        </p:txBody>
      </p:sp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815275" cy="100800"/>
            <a:chOff x="0" y="3240138"/>
            <a:chExt cx="2815275" cy="100800"/>
          </a:xfrm>
        </p:grpSpPr>
        <p:cxnSp>
          <p:nvCxnSpPr>
            <p:cNvPr id="13" name="Право съединение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1462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Елипса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144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6" name="Контейнер за 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7" name="Елипса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8" name="Право съединение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Елипса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Контейнер за картина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на заглавие и под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онтейнер за картина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bg-BG" noProof="0" dirty="0"/>
              <a:t>КЛИКНЕТЕ ЗА РЕДАКТИРАНЕ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17" name="Елипса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8" name="Право съединение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Елипса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676721" y="1373283"/>
            <a:ext cx="2848083" cy="100800"/>
            <a:chOff x="2673228" y="1373283"/>
            <a:chExt cx="2848083" cy="100800"/>
          </a:xfrm>
        </p:grpSpPr>
        <p:grpSp>
          <p:nvGrpSpPr>
            <p:cNvPr id="15" name="Група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739957" y="1373283"/>
              <a:ext cx="2781354" cy="100800"/>
              <a:chOff x="-409521" y="3237441"/>
              <a:chExt cx="2781354" cy="100800"/>
            </a:xfrm>
          </p:grpSpPr>
          <p:cxnSp>
            <p:nvCxnSpPr>
              <p:cNvPr id="13" name="Право съединение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409521" y="3290538"/>
                <a:ext cx="273367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Елипса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271033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bg-BG" noProof="0" dirty="0"/>
              </a:p>
            </p:txBody>
          </p:sp>
        </p:grpSp>
        <p:sp>
          <p:nvSpPr>
            <p:cNvPr id="21" name="Елипса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67322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ормление с три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9" name="Контейнер за 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0" name="Контейнер за картина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9867" y="1375202"/>
            <a:ext cx="4022133" cy="100800"/>
            <a:chOff x="304632" y="3240138"/>
            <a:chExt cx="2511280" cy="10080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246965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Елипса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501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bg-BG" noProof="0" dirty="0"/>
            </a:p>
          </p:txBody>
        </p:sp>
      </p:grpSp>
      <p:sp>
        <p:nvSpPr>
          <p:cNvPr id="14" name="Контейнер за 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Елипса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Елипса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2" name="Контейнер за 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16" name="Контейнер за 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1</a:t>
            </a:r>
          </a:p>
        </p:txBody>
      </p:sp>
      <p:sp>
        <p:nvSpPr>
          <p:cNvPr id="34" name="Контейнер за 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5" name="Контейнер за текст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2</a:t>
            </a:r>
          </a:p>
        </p:txBody>
      </p:sp>
      <p:sp>
        <p:nvSpPr>
          <p:cNvPr id="36" name="Контейнер за 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7" name="Контейнер за текст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sp>
        <p:nvSpPr>
          <p:cNvPr id="38" name="Контейнер за текст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bg-BG" noProof="0" dirty="0"/>
              <a:t>3</a:t>
            </a:r>
          </a:p>
        </p:txBody>
      </p:sp>
      <p:sp>
        <p:nvSpPr>
          <p:cNvPr id="39" name="Контейнер за текст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 dirty="0"/>
              <a:t>Редактиране на стиловете на основното текстово съобщение</a:t>
            </a:r>
          </a:p>
        </p:txBody>
      </p:sp>
      <p:cxnSp>
        <p:nvCxnSpPr>
          <p:cNvPr id="21" name="Право съединение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аво съединение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0" dirty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bg-BG" noProof="0" dirty="0"/>
              <a:t>ДД.ММ.20XX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bg-BG" noProof="0" dirty="0"/>
              <a:t>ДОБАВИ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7" name="Елипса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Елипса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cxnSp>
        <p:nvCxnSpPr>
          <p:cNvPr id="13" name="Право съединение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275"/>
            <a:ext cx="9144000" cy="1786094"/>
          </a:xfrm>
        </p:spPr>
        <p:txBody>
          <a:bodyPr rtlCol="0"/>
          <a:lstStyle/>
          <a:p>
            <a:pPr rtl="0"/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en-US" i="1" dirty="0"/>
              <a:t>eamless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C</a:t>
            </a:r>
            <a:r>
              <a:rPr lang="en-US" i="1" dirty="0"/>
              <a:t>ity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T</a:t>
            </a:r>
            <a:r>
              <a:rPr lang="en-US" i="1" dirty="0"/>
              <a:t>ravel</a:t>
            </a:r>
            <a:endParaRPr lang="bg-BG" i="1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bg-BG" dirty="0"/>
              <a:t>Обединена система за екологичен градски транспорт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bg-BG" smtClean="0"/>
              <a:pPr rtl="0">
                <a:spcAft>
                  <a:spcPts val="600"/>
                </a:spcAft>
              </a:pPr>
              <a:t>2</a:t>
            </a:fld>
            <a:endParaRPr lang="bg-BG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411243"/>
            <a:ext cx="4494133" cy="804338"/>
          </a:xfrm>
        </p:spPr>
        <p:txBody>
          <a:bodyPr rtlCol="0" anchor="b">
            <a:normAutofit/>
          </a:bodyPr>
          <a:lstStyle/>
          <a:p>
            <a:pPr rtl="0"/>
            <a:r>
              <a:rPr lang="bg-BG" dirty="0"/>
              <a:t>ПРОБЛЕМ</a:t>
            </a:r>
          </a:p>
        </p:txBody>
      </p:sp>
      <p:sp>
        <p:nvSpPr>
          <p:cNvPr id="6" name="Контейнер за текст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564787"/>
            <a:ext cx="4473108" cy="569085"/>
          </a:xfrm>
        </p:spPr>
        <p:txBody>
          <a:bodyPr rtlCol="0">
            <a:normAutofit/>
          </a:bodyPr>
          <a:lstStyle/>
          <a:p>
            <a:pPr rtl="0"/>
            <a:r>
              <a:rPr lang="bg-BG"/>
              <a:t>Силно замърсеният въздух в София</a:t>
            </a:r>
          </a:p>
        </p:txBody>
      </p:sp>
      <p:pic>
        <p:nvPicPr>
          <p:cNvPr id="31" name="Картина 30" descr="Картина, която съдържа дим, влак, пара, писта&#10;&#10;Описанието е генерирано автоматично">
            <a:extLst>
              <a:ext uri="{FF2B5EF4-FFF2-40B4-BE49-F238E27FC236}">
                <a16:creationId xmlns:a16="http://schemas.microsoft.com/office/drawing/2014/main" id="{376F71D6-6F59-49FD-8D40-1BEF4B538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21" r="-18" b="-18"/>
          <a:stretch/>
        </p:blipFill>
        <p:spPr>
          <a:xfrm>
            <a:off x="153791" y="233930"/>
            <a:ext cx="5143619" cy="261539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2" name="Текстов контейнер 11">
            <a:extLst>
              <a:ext uri="{FF2B5EF4-FFF2-40B4-BE49-F238E27FC236}">
                <a16:creationId xmlns:a16="http://schemas.microsoft.com/office/drawing/2014/main" id="{51E598F6-4831-4A6A-AEDE-2B4441AB45B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3189568"/>
            <a:ext cx="4482996" cy="2432603"/>
          </a:xfrm>
        </p:spPr>
        <p:txBody>
          <a:bodyPr>
            <a:normAutofit/>
          </a:bodyPr>
          <a:lstStyle/>
          <a:p>
            <a:r>
              <a:rPr lang="bg-BG" dirty="0"/>
              <a:t>Битово отопление</a:t>
            </a:r>
          </a:p>
          <a:p>
            <a:r>
              <a:rPr lang="ru-RU" dirty="0"/>
              <a:t>Транспорт</a:t>
            </a:r>
            <a:endParaRPr lang="bg-BG" dirty="0"/>
          </a:p>
        </p:txBody>
      </p:sp>
      <p:pic>
        <p:nvPicPr>
          <p:cNvPr id="27" name="Картина 26" descr="Картина, която съдържа текст, кола, трафик, лек&#10;&#10;Описанието е генерирано автоматично">
            <a:extLst>
              <a:ext uri="{FF2B5EF4-FFF2-40B4-BE49-F238E27FC236}">
                <a16:creationId xmlns:a16="http://schemas.microsoft.com/office/drawing/2014/main" id="{92957C1C-A74E-4034-B926-B4EF38D075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5" r="-3" b="-3"/>
          <a:stretch/>
        </p:blipFill>
        <p:spPr>
          <a:xfrm>
            <a:off x="1601867" y="3133872"/>
            <a:ext cx="4494133" cy="275360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/>
              <a:t>РЕШЕНИЕ</a:t>
            </a:r>
          </a:p>
        </p:txBody>
      </p:sp>
      <p:sp>
        <p:nvSpPr>
          <p:cNvPr id="7" name="Контейнер за текст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bg-BG" dirty="0"/>
              <a:t>Обединение на градската мобилност</a:t>
            </a:r>
          </a:p>
          <a:p>
            <a:pPr rtl="0"/>
            <a:r>
              <a:rPr lang="bg-BG" dirty="0"/>
              <a:t>Предоставяне на решение за </a:t>
            </a:r>
            <a:r>
              <a:rPr lang="en-US" dirty="0"/>
              <a:t>Last Mile</a:t>
            </a:r>
            <a:r>
              <a:rPr lang="bg-BG" dirty="0"/>
              <a:t> </a:t>
            </a:r>
            <a:r>
              <a:rPr lang="en-US" dirty="0"/>
              <a:t>Problem</a:t>
            </a:r>
          </a:p>
          <a:p>
            <a:pPr rtl="0"/>
            <a:r>
              <a:rPr lang="bg-BG" dirty="0"/>
              <a:t>Точкова система за мотивиране ползата на екологичен начин на транспорт</a:t>
            </a:r>
          </a:p>
          <a:p>
            <a:pPr rtl="0"/>
            <a:endParaRPr lang="bg-BG" dirty="0"/>
          </a:p>
        </p:txBody>
      </p:sp>
      <p:pic>
        <p:nvPicPr>
          <p:cNvPr id="18" name="Контейнер за картина 17" descr="Абстрактен фон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smtClean="0"/>
              <a:pPr rtl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/>
              <a:t>ПРОДУКТ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SCT </a:t>
            </a:r>
            <a:endParaRPr lang="bg-BG" dirty="0"/>
          </a:p>
          <a:p>
            <a:pPr rtl="0"/>
            <a:endParaRPr lang="bg-BG" dirty="0"/>
          </a:p>
        </p:txBody>
      </p:sp>
      <p:sp>
        <p:nvSpPr>
          <p:cNvPr id="8" name="Контейнер за текст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bg-BG" dirty="0"/>
              <a:t>Хибридно приложение за осъществяване на безпроблемна </a:t>
            </a:r>
            <a:r>
              <a:rPr lang="bg-BG" dirty="0" err="1"/>
              <a:t>транзиция</a:t>
            </a:r>
            <a:r>
              <a:rPr lang="bg-BG" dirty="0"/>
              <a:t> между различни видове транспорт, което мотивира ползването на екологично чист начин на придвижване в града, чрез точкова система за образуване на отстъпки.</a:t>
            </a:r>
          </a:p>
          <a:p>
            <a:pPr rtl="0"/>
            <a:endParaRPr lang="bg-BG" dirty="0"/>
          </a:p>
        </p:txBody>
      </p:sp>
      <p:pic>
        <p:nvPicPr>
          <p:cNvPr id="13" name="Контейнер за картина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8142" t="900" r="8179"/>
          <a:stretch/>
        </p:blipFill>
        <p:spPr>
          <a:xfrm>
            <a:off x="6375400" y="1670756"/>
            <a:ext cx="4826000" cy="3142544"/>
          </a:xfrm>
        </p:spPr>
      </p:pic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1DFF54-0EE2-49E2-90FC-C0E839F56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698A0D92-20AB-456A-B451-1244B945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bg-BG" noProof="0" smtClean="0"/>
              <a:t>5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58447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ABDD02D-AD71-412D-B8A4-BCC79255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bg-BG" noProof="0" smtClean="0"/>
              <a:pPr rtl="0"/>
              <a:t>6</a:t>
            </a:fld>
            <a:endParaRPr lang="bg-BG" noProof="0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7F03DE9-01B9-4002-9185-BEA7E737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46" y="0"/>
            <a:ext cx="6228307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effectLst/>
        </p:spPr>
      </p:pic>
    </p:spTree>
    <p:extLst>
      <p:ext uri="{BB962C8B-B14F-4D97-AF65-F5344CB8AC3E}">
        <p14:creationId xmlns:p14="http://schemas.microsoft.com/office/powerpoint/2010/main" val="62802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/>
              <a:t>ТОЧКУВАНЕ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bg-BG" dirty="0"/>
              <a:t>Максимален брой точки за ден – 60 т.</a:t>
            </a:r>
          </a:p>
        </p:txBody>
      </p:sp>
      <p:sp>
        <p:nvSpPr>
          <p:cNvPr id="11" name="Контейнер за текст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393277" y="1493041"/>
            <a:ext cx="1519848" cy="250619"/>
          </a:xfrm>
        </p:spPr>
        <p:txBody>
          <a:bodyPr rtlCol="0"/>
          <a:lstStyle/>
          <a:p>
            <a:pPr rtl="0"/>
            <a:r>
              <a:rPr lang="bg-BG" dirty="0"/>
              <a:t>Велосипед</a:t>
            </a: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11388" y="1382322"/>
            <a:ext cx="1936376" cy="978408"/>
          </a:xfrm>
        </p:spPr>
        <p:txBody>
          <a:bodyPr rtlCol="0"/>
          <a:lstStyle/>
          <a:p>
            <a:pPr rtl="0"/>
            <a:r>
              <a:rPr lang="bg-BG" sz="4900" dirty="0"/>
              <a:t>20 т.</a:t>
            </a:r>
          </a:p>
        </p:txBody>
      </p:sp>
      <p:sp>
        <p:nvSpPr>
          <p:cNvPr id="10" name="Контейнер за текст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927524" y="2330439"/>
            <a:ext cx="1519848" cy="617093"/>
          </a:xfrm>
        </p:spPr>
        <p:txBody>
          <a:bodyPr rtlCol="0">
            <a:normAutofit/>
          </a:bodyPr>
          <a:lstStyle/>
          <a:p>
            <a:pPr rtl="0"/>
            <a:r>
              <a:rPr lang="bg-BG" sz="1800" dirty="0"/>
              <a:t>на час</a:t>
            </a:r>
          </a:p>
        </p:txBody>
      </p:sp>
      <p:sp>
        <p:nvSpPr>
          <p:cNvPr id="14" name="Контейнер за текст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419362" y="1367731"/>
            <a:ext cx="1545560" cy="51054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bg-BG" dirty="0"/>
              <a:t>Тротинетка/</a:t>
            </a:r>
          </a:p>
          <a:p>
            <a:pPr rtl="0"/>
            <a:r>
              <a:rPr lang="bg-BG" dirty="0" err="1"/>
              <a:t>Електромобил</a:t>
            </a:r>
            <a:endParaRPr lang="bg-BG" dirty="0"/>
          </a:p>
        </p:txBody>
      </p:sp>
      <p:sp>
        <p:nvSpPr>
          <p:cNvPr id="12" name="Контейнер за текст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92313" y="1767897"/>
            <a:ext cx="1972609" cy="978408"/>
          </a:xfrm>
        </p:spPr>
        <p:txBody>
          <a:bodyPr rtlCol="0"/>
          <a:lstStyle/>
          <a:p>
            <a:pPr rtl="0"/>
            <a:r>
              <a:rPr lang="bg-BG" sz="4900" dirty="0"/>
              <a:t>0,5 т.</a:t>
            </a:r>
          </a:p>
        </p:txBody>
      </p:sp>
      <p:sp>
        <p:nvSpPr>
          <p:cNvPr id="13" name="Контейнер за текст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6189088" y="2720086"/>
            <a:ext cx="1519848" cy="617093"/>
          </a:xfrm>
        </p:spPr>
        <p:txBody>
          <a:bodyPr rtlCol="0">
            <a:normAutofit/>
          </a:bodyPr>
          <a:lstStyle/>
          <a:p>
            <a:pPr rtl="0"/>
            <a:r>
              <a:rPr lang="bg-BG" sz="1800" dirty="0"/>
              <a:t>на минута</a:t>
            </a:r>
          </a:p>
        </p:txBody>
      </p:sp>
      <p:sp>
        <p:nvSpPr>
          <p:cNvPr id="17" name="Контейнер за текст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3927524" y="1238644"/>
            <a:ext cx="1519848" cy="250619"/>
          </a:xfrm>
        </p:spPr>
        <p:txBody>
          <a:bodyPr rtlCol="0"/>
          <a:lstStyle/>
          <a:p>
            <a:pPr rtl="0"/>
            <a:r>
              <a:rPr lang="bg-BG" dirty="0"/>
              <a:t>Автобус/Метро</a:t>
            </a:r>
          </a:p>
        </p:txBody>
      </p:sp>
      <p:sp>
        <p:nvSpPr>
          <p:cNvPr id="15" name="Контейнер за текст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98124" y="2049128"/>
            <a:ext cx="2215001" cy="978408"/>
          </a:xfrm>
        </p:spPr>
        <p:txBody>
          <a:bodyPr rtlCol="0"/>
          <a:lstStyle/>
          <a:p>
            <a:pPr rtl="0"/>
            <a:r>
              <a:rPr lang="bg-BG" sz="4900" dirty="0"/>
              <a:t>1 т.</a:t>
            </a:r>
          </a:p>
        </p:txBody>
      </p:sp>
      <p:sp>
        <p:nvSpPr>
          <p:cNvPr id="16" name="Контейнер за текст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8981735" y="3001317"/>
            <a:ext cx="1519848" cy="617093"/>
          </a:xfrm>
        </p:spPr>
        <p:txBody>
          <a:bodyPr rtlCol="0">
            <a:normAutofit/>
          </a:bodyPr>
          <a:lstStyle/>
          <a:p>
            <a:pPr rtl="0"/>
            <a:r>
              <a:rPr lang="bg-BG" sz="1800" dirty="0"/>
              <a:t>на минута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smtClean="0"/>
              <a:pPr rtl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/>
              <a:t>ПОЛЗИ</a:t>
            </a:r>
          </a:p>
        </p:txBody>
      </p:sp>
      <p:sp>
        <p:nvSpPr>
          <p:cNvPr id="10" name="Контейнер за текст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bg-BG" dirty="0"/>
              <a:t>1</a:t>
            </a: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26927" y="3858610"/>
            <a:ext cx="3255426" cy="328343"/>
          </a:xfrm>
        </p:spPr>
        <p:txBody>
          <a:bodyPr rtlCol="0">
            <a:noAutofit/>
          </a:bodyPr>
          <a:lstStyle/>
          <a:p>
            <a:r>
              <a:rPr lang="bg-BG" dirty="0"/>
              <a:t>Потребител</a:t>
            </a:r>
          </a:p>
        </p:txBody>
      </p:sp>
      <p:sp>
        <p:nvSpPr>
          <p:cNvPr id="8" name="Контейнер за текст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bg-BG" dirty="0"/>
              <a:t>Улеснена </a:t>
            </a:r>
            <a:r>
              <a:rPr lang="bg-BG" dirty="0" err="1"/>
              <a:t>транзиция</a:t>
            </a:r>
            <a:r>
              <a:rPr lang="bg-BG" dirty="0"/>
              <a:t> от един вид транспорт към друг.</a:t>
            </a:r>
          </a:p>
          <a:p>
            <a:pPr rtl="0"/>
            <a:r>
              <a:rPr lang="bg-BG" dirty="0"/>
              <a:t>Отстъпки с ползването на градски и ‚зелен‘ транспорт.</a:t>
            </a:r>
          </a:p>
        </p:txBody>
      </p:sp>
      <p:sp>
        <p:nvSpPr>
          <p:cNvPr id="12" name="Контейнер за текст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bg-BG" dirty="0"/>
              <a:t>2</a:t>
            </a:r>
          </a:p>
        </p:txBody>
      </p:sp>
      <p:sp>
        <p:nvSpPr>
          <p:cNvPr id="13" name="Контейнер за текст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r>
              <a:rPr lang="bg-BG" dirty="0"/>
              <a:t>Градски транспорт</a:t>
            </a:r>
          </a:p>
        </p:txBody>
      </p:sp>
      <p:sp>
        <p:nvSpPr>
          <p:cNvPr id="11" name="Контейнер за текст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bg-BG" dirty="0"/>
              <a:t>Намаляване на ползването на пластики за абонаментни карти.</a:t>
            </a:r>
          </a:p>
          <a:p>
            <a:pPr rtl="0"/>
            <a:r>
              <a:rPr lang="bg-BG" dirty="0"/>
              <a:t>Осигуряване на </a:t>
            </a:r>
            <a:r>
              <a:rPr lang="en-US" dirty="0"/>
              <a:t>Last Mile </a:t>
            </a:r>
            <a:r>
              <a:rPr lang="bg-BG" dirty="0"/>
              <a:t>транспорт с минимално отделяне на вредни емисии.</a:t>
            </a:r>
          </a:p>
        </p:txBody>
      </p:sp>
      <p:sp>
        <p:nvSpPr>
          <p:cNvPr id="15" name="Контейнер за текст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bg-BG" dirty="0"/>
              <a:t>3</a:t>
            </a:r>
          </a:p>
        </p:txBody>
      </p:sp>
      <p:sp>
        <p:nvSpPr>
          <p:cNvPr id="16" name="Контейнер за текст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r>
              <a:rPr lang="bg-BG" dirty="0"/>
              <a:t>Частни фирми</a:t>
            </a:r>
          </a:p>
        </p:txBody>
      </p:sp>
      <p:sp>
        <p:nvSpPr>
          <p:cNvPr id="14" name="Контейнер за текст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bg-BG" dirty="0"/>
              <a:t>Увеличаване потреблението на предлаганите от тях услуги.</a:t>
            </a:r>
          </a:p>
          <a:p>
            <a:pPr rtl="0"/>
            <a:endParaRPr lang="bg-BG" dirty="0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bg-BG" smtClean="0"/>
              <a:pPr rtl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59" y="1546091"/>
            <a:ext cx="5169500" cy="1091078"/>
          </a:xfrm>
        </p:spPr>
        <p:txBody>
          <a:bodyPr rtlCol="0"/>
          <a:lstStyle/>
          <a:p>
            <a:pPr rtl="0"/>
            <a:r>
              <a:rPr lang="bg-BG" dirty="0"/>
              <a:t>БЛАГОДАРЯ ВИ!</a:t>
            </a:r>
          </a:p>
        </p:txBody>
      </p:sp>
      <p:sp>
        <p:nvSpPr>
          <p:cNvPr id="7" name="Контейнер за текст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5835143"/>
            <a:ext cx="4586288" cy="509472"/>
          </a:xfrm>
        </p:spPr>
        <p:txBody>
          <a:bodyPr rtlCol="0"/>
          <a:lstStyle/>
          <a:p>
            <a:r>
              <a:rPr lang="bg-BG" dirty="0"/>
              <a:t>Бихме отговорили на въпроси, ако имате такива?</a:t>
            </a:r>
          </a:p>
          <a:p>
            <a:pPr rtl="0"/>
            <a:endParaRPr lang="bg-BG" dirty="0"/>
          </a:p>
          <a:p>
            <a:pPr rtl="0"/>
            <a:endParaRPr lang="bg-BG" dirty="0"/>
          </a:p>
          <a:p>
            <a:pPr rtl="0"/>
            <a:endParaRPr lang="bg-BG" dirty="0"/>
          </a:p>
          <a:p>
            <a:pPr rtl="0"/>
            <a:endParaRPr lang="bg-BG" dirty="0"/>
          </a:p>
          <a:p>
            <a:pPr rtl="0"/>
            <a:r>
              <a:rPr lang="bg-BG" dirty="0"/>
              <a:t>Отбор КМС</a:t>
            </a:r>
          </a:p>
        </p:txBody>
      </p:sp>
      <p:pic>
        <p:nvPicPr>
          <p:cNvPr id="15" name="Контейнер за картина 14" descr="Абстрактен фон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047_TF56488565" id="{F59F6A11-78F8-4905-8184-4EF73306EDD1}" vid="{85A23F09-6609-4AFA-A15F-81215A9C7F83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Футуристична кратка презентация</Template>
  <TotalTime>356</TotalTime>
  <Words>194</Words>
  <Application>Microsoft Office PowerPoint</Application>
  <PresentationFormat>Широк екран</PresentationFormat>
  <Paragraphs>59</Paragraphs>
  <Slides>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 Light</vt:lpstr>
      <vt:lpstr>Тема на Office</vt:lpstr>
      <vt:lpstr>Seamless City Travel</vt:lpstr>
      <vt:lpstr>ПРОБЛЕМ</vt:lpstr>
      <vt:lpstr>РЕШЕНИЕ</vt:lpstr>
      <vt:lpstr>ПРОДУКТ</vt:lpstr>
      <vt:lpstr>Основна идея</vt:lpstr>
      <vt:lpstr>Презентация на PowerPoint</vt:lpstr>
      <vt:lpstr>ТОЧКУВАНЕ</vt:lpstr>
      <vt:lpstr>ПОЛЗИ</vt:lpstr>
      <vt:lpstr>БЛАГОДАРЯ ВИ!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City Travel</dc:title>
  <dc:creator>Георги Маджаров</dc:creator>
  <cp:lastModifiedBy>Георги Маджаров</cp:lastModifiedBy>
  <cp:revision>19</cp:revision>
  <dcterms:created xsi:type="dcterms:W3CDTF">2021-06-03T20:01:06Z</dcterms:created>
  <dcterms:modified xsi:type="dcterms:W3CDTF">2021-06-04T01:57:35Z</dcterms:modified>
</cp:coreProperties>
</file>