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7" r:id="rId2"/>
    <p:sldId id="257" r:id="rId3"/>
    <p:sldId id="258" r:id="rId4"/>
    <p:sldId id="306" r:id="rId5"/>
    <p:sldId id="256" r:id="rId6"/>
    <p:sldId id="311" r:id="rId7"/>
    <p:sldId id="259" r:id="rId8"/>
    <p:sldId id="309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C0C0C0"/>
    <a:srgbClr val="7A7A7A"/>
    <a:srgbClr val="969696"/>
    <a:srgbClr val="2D4059"/>
    <a:srgbClr val="E46C0A"/>
    <a:srgbClr val="808080"/>
    <a:srgbClr val="59CFAE"/>
    <a:srgbClr val="F8F8F8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39F72-D045-4CCF-8BCD-8C60A71D4ECD}" type="datetimeFigureOut">
              <a:rPr lang="ko-KR" altLang="en-US" smtClean="0"/>
              <a:t>2022-07-19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1F2AD-3065-4BB8-A772-609A6CEB5F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4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http://minheeblog.tistory.com/category/PPT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4E647-5A0F-41E6-A0EF-B58D8C1C6CD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544" y="3955369"/>
            <a:ext cx="82089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spc="-225" dirty="0">
                <a:solidFill>
                  <a:schemeClr val="bg1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Parking management System</a:t>
            </a:r>
            <a:endParaRPr lang="ko-KR" altLang="en-US" sz="4000" b="1" spc="-225" dirty="0">
              <a:solidFill>
                <a:schemeClr val="bg1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73144" y="5886518"/>
            <a:ext cx="4104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2400" b="1" dirty="0" err="1">
                <a:solidFill>
                  <a:schemeClr val="bg1"/>
                </a:solidFill>
              </a:rPr>
              <a:t>어벤져스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1653" y="3307296"/>
            <a:ext cx="638471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100" b="1" dirty="0">
                <a:solidFill>
                  <a:schemeClr val="tx2">
                    <a:lumMod val="50000"/>
                  </a:schemeClr>
                </a:solidFill>
              </a:rPr>
              <a:t>대덕인재개발원 초급프로젝트</a:t>
            </a:r>
            <a:r>
              <a:rPr lang="en-US" altLang="ko-KR" sz="2100" b="1" dirty="0">
                <a:solidFill>
                  <a:schemeClr val="tx2">
                    <a:lumMod val="50000"/>
                  </a:schemeClr>
                </a:solidFill>
              </a:rPr>
              <a:t>	4</a:t>
            </a:r>
            <a:r>
              <a:rPr lang="ko-KR" altLang="en-US" sz="2100" b="1" dirty="0">
                <a:solidFill>
                  <a:schemeClr val="tx2">
                    <a:lumMod val="50000"/>
                  </a:schemeClr>
                </a:solidFill>
              </a:rPr>
              <a:t>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055" y="1290428"/>
            <a:ext cx="4400746" cy="128433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8498" y="496300"/>
            <a:ext cx="2057246" cy="592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768403" y="612496"/>
            <a:ext cx="11724802" cy="171676"/>
            <a:chOff x="3768403" y="612496"/>
            <a:chExt cx="11724802" cy="171676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68403" y="612496"/>
              <a:ext cx="11724802" cy="17167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053139" y="4571215"/>
            <a:ext cx="3089694" cy="4779846"/>
            <a:chOff x="4053139" y="4571215"/>
            <a:chExt cx="3089694" cy="47798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3139" y="4571215"/>
              <a:ext cx="3089694" cy="4779846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277344" y="4965583"/>
            <a:ext cx="882335" cy="91106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7528930" y="3406391"/>
            <a:ext cx="3089694" cy="4779846"/>
            <a:chOff x="7528930" y="3406391"/>
            <a:chExt cx="3089694" cy="477984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28930" y="3406391"/>
              <a:ext cx="3089694" cy="477984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53140" y="3800761"/>
            <a:ext cx="1028935" cy="91106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006731" y="4571215"/>
            <a:ext cx="3089694" cy="4779846"/>
            <a:chOff x="11006731" y="4571215"/>
            <a:chExt cx="3089694" cy="477984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06731" y="4571215"/>
              <a:ext cx="3089694" cy="4779846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230947" y="4965583"/>
            <a:ext cx="1031611" cy="91106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482522" y="3406391"/>
            <a:ext cx="3089694" cy="4779846"/>
            <a:chOff x="14482522" y="3406391"/>
            <a:chExt cx="3089694" cy="477984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82522" y="3406391"/>
              <a:ext cx="3089694" cy="477984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06753" y="3800761"/>
            <a:ext cx="1050335" cy="91106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248092" y="5946099"/>
            <a:ext cx="1026512" cy="1096408"/>
            <a:chOff x="9248092" y="5946099"/>
            <a:chExt cx="1026512" cy="109640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8092" y="5946099"/>
              <a:ext cx="1026512" cy="109640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428736" y="5505475"/>
            <a:ext cx="742850" cy="688993"/>
            <a:chOff x="8428736" y="5505475"/>
            <a:chExt cx="742850" cy="688993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900000">
              <a:off x="8428736" y="5505475"/>
              <a:ext cx="742850" cy="68899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2605442" y="6932439"/>
            <a:ext cx="1771517" cy="1515133"/>
            <a:chOff x="12605442" y="6932439"/>
            <a:chExt cx="1771517" cy="1515133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605442" y="6932439"/>
              <a:ext cx="1771517" cy="1515133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2034706" y="6915382"/>
            <a:ext cx="489668" cy="254250"/>
            <a:chOff x="12034706" y="6915382"/>
            <a:chExt cx="489668" cy="254250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 rot="2220000">
              <a:off x="12034706" y="6915382"/>
              <a:ext cx="489668" cy="25425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071747" y="7531825"/>
            <a:ext cx="326902" cy="368587"/>
            <a:chOff x="12071747" y="7531825"/>
            <a:chExt cx="326902" cy="368587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-1560000">
              <a:off x="12071747" y="7531825"/>
              <a:ext cx="326902" cy="368587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5669063" y="5858097"/>
            <a:ext cx="1497503" cy="1351497"/>
            <a:chOff x="15669063" y="5858097"/>
            <a:chExt cx="1497503" cy="1351497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669063" y="5858097"/>
              <a:ext cx="1497503" cy="1351497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97986" y="6961138"/>
            <a:ext cx="1176131" cy="1225136"/>
            <a:chOff x="5597986" y="6961138"/>
            <a:chExt cx="1176131" cy="122513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597986" y="6961138"/>
              <a:ext cx="1176131" cy="1225136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C671BE7-A2E3-8B56-13C8-022D50A974F8}"/>
              </a:ext>
            </a:extLst>
          </p:cNvPr>
          <p:cNvSpPr txBox="1"/>
          <p:nvPr/>
        </p:nvSpPr>
        <p:spPr>
          <a:xfrm>
            <a:off x="4277344" y="5829300"/>
            <a:ext cx="18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59CFAE"/>
                </a:solidFill>
                <a:latin typeface="Arial Black" panose="020B0A04020102020204" pitchFamily="34" charset="0"/>
              </a:rPr>
              <a:t>프로젝트 소개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FB5E74-55EE-5E78-75F5-CF56D22B0E17}"/>
              </a:ext>
            </a:extLst>
          </p:cNvPr>
          <p:cNvSpPr txBox="1"/>
          <p:nvPr/>
        </p:nvSpPr>
        <p:spPr>
          <a:xfrm>
            <a:off x="7803186" y="4657436"/>
            <a:ext cx="2471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ER-Diagram</a:t>
            </a:r>
          </a:p>
          <a:p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	Process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C4A23-67FA-4F99-5D03-B564B780F373}"/>
              </a:ext>
            </a:extLst>
          </p:cNvPr>
          <p:cNvSpPr txBox="1"/>
          <p:nvPr/>
        </p:nvSpPr>
        <p:spPr>
          <a:xfrm>
            <a:off x="11215939" y="5767611"/>
            <a:ext cx="2271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Eclipse Testing 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133A5ED-7DAF-EFF2-48CD-B34516B84093}"/>
              </a:ext>
            </a:extLst>
          </p:cNvPr>
          <p:cNvSpPr txBox="1"/>
          <p:nvPr/>
        </p:nvSpPr>
        <p:spPr>
          <a:xfrm>
            <a:off x="14761932" y="4715046"/>
            <a:ext cx="1814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59CFAE"/>
                </a:solidFill>
                <a:latin typeface="Arial Black" panose="020B0A04020102020204" pitchFamily="34" charset="0"/>
              </a:rPr>
              <a:t>프로젝트 소감 </a:t>
            </a:r>
            <a:endParaRPr lang="en-US" altLang="ko-KR" b="1" dirty="0">
              <a:solidFill>
                <a:srgbClr val="59CFAE"/>
              </a:solidFill>
              <a:latin typeface="Arial Black" panose="020B0A04020102020204" pitchFamily="34" charset="0"/>
            </a:endParaRPr>
          </a:p>
          <a:p>
            <a:r>
              <a:rPr lang="ko-KR" altLang="en-US" b="1" dirty="0">
                <a:solidFill>
                  <a:srgbClr val="59CFAE"/>
                </a:solidFill>
                <a:latin typeface="Arial Black" panose="020B0A04020102020204" pitchFamily="34" charset="0"/>
              </a:rPr>
              <a:t> </a:t>
            </a:r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Q&amp;A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7EA6177E-1DDF-E40F-C024-6E5E326E51DC}"/>
              </a:ext>
            </a:extLst>
          </p:cNvPr>
          <p:cNvGrpSpPr/>
          <p:nvPr/>
        </p:nvGrpSpPr>
        <p:grpSpPr>
          <a:xfrm>
            <a:off x="12955877" y="6529768"/>
            <a:ext cx="2333678" cy="2423732"/>
            <a:chOff x="12990233" y="5203204"/>
            <a:chExt cx="2333678" cy="2423732"/>
          </a:xfrm>
        </p:grpSpPr>
        <p:sp>
          <p:nvSpPr>
            <p:cNvPr id="139" name="말풍선: 모서리가 둥근 사각형 138">
              <a:extLst>
                <a:ext uri="{FF2B5EF4-FFF2-40B4-BE49-F238E27FC236}">
                  <a16:creationId xmlns:a16="http://schemas.microsoft.com/office/drawing/2014/main" id="{9790EE03-17AE-96FF-4CB9-56835FAFCA21}"/>
                </a:ext>
              </a:extLst>
            </p:cNvPr>
            <p:cNvSpPr/>
            <p:nvPr/>
          </p:nvSpPr>
          <p:spPr>
            <a:xfrm rot="16200000">
              <a:off x="12945206" y="5248231"/>
              <a:ext cx="2423732" cy="2333678"/>
            </a:xfrm>
            <a:prstGeom prst="wedgeRoundRectCallout">
              <a:avLst>
                <a:gd name="adj1" fmla="val 28642"/>
                <a:gd name="adj2" fmla="val 6285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2538BB2-4FC6-6A51-E6A9-A6F3651F728F}"/>
                </a:ext>
              </a:extLst>
            </p:cNvPr>
            <p:cNvSpPr txBox="1"/>
            <p:nvPr/>
          </p:nvSpPr>
          <p:spPr>
            <a:xfrm>
              <a:off x="13092216" y="5599205"/>
              <a:ext cx="208339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안녕하세요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저는 팀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어벤져스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조원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박관우입니다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이번 프로젝트에서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회원관리 및 마이페이지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기능을 담당했습니다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..</a:t>
              </a:r>
            </a:p>
          </p:txBody>
        </p:sp>
      </p:grp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27FD1BB3-1F4C-05DF-733B-D1B7BF3DE315}"/>
              </a:ext>
            </a:extLst>
          </p:cNvPr>
          <p:cNvGrpSpPr/>
          <p:nvPr/>
        </p:nvGrpSpPr>
        <p:grpSpPr>
          <a:xfrm>
            <a:off x="13030200" y="5316750"/>
            <a:ext cx="2333678" cy="2423732"/>
            <a:chOff x="12990234" y="5164350"/>
            <a:chExt cx="2333678" cy="2423732"/>
          </a:xfrm>
        </p:grpSpPr>
        <p:sp>
          <p:nvSpPr>
            <p:cNvPr id="146" name="말풍선: 모서리가 둥근 사각형 145">
              <a:extLst>
                <a:ext uri="{FF2B5EF4-FFF2-40B4-BE49-F238E27FC236}">
                  <a16:creationId xmlns:a16="http://schemas.microsoft.com/office/drawing/2014/main" id="{5A113D40-C136-1B4B-6239-50E52937E22B}"/>
                </a:ext>
              </a:extLst>
            </p:cNvPr>
            <p:cNvSpPr/>
            <p:nvPr/>
          </p:nvSpPr>
          <p:spPr>
            <a:xfrm rot="16200000">
              <a:off x="12945207" y="5209377"/>
              <a:ext cx="2423732" cy="2333678"/>
            </a:xfrm>
            <a:prstGeom prst="wedgeRoundRectCallout">
              <a:avLst>
                <a:gd name="adj1" fmla="val 28642"/>
                <a:gd name="adj2" fmla="val 6285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C4C858F-BF59-8437-13EB-0232B1510B45}"/>
                </a:ext>
              </a:extLst>
            </p:cNvPr>
            <p:cNvSpPr txBox="1"/>
            <p:nvPr/>
          </p:nvSpPr>
          <p:spPr>
            <a:xfrm>
              <a:off x="13092216" y="5524500"/>
              <a:ext cx="208339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안녕하세요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저는 팀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어벤져스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조장 윤민석입니다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이번 프로젝트에서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프로젝트 총괄 및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시스템 구현을 하였습니다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</a:t>
              </a:r>
            </a:p>
          </p:txBody>
        </p:sp>
      </p:grpSp>
      <p:grpSp>
        <p:nvGrpSpPr>
          <p:cNvPr id="1001" name="그룹 1001"/>
          <p:cNvGrpSpPr/>
          <p:nvPr/>
        </p:nvGrpSpPr>
        <p:grpSpPr>
          <a:xfrm>
            <a:off x="952381" y="847619"/>
            <a:ext cx="6171429" cy="6171429"/>
            <a:chOff x="952381" y="847619"/>
            <a:chExt cx="6171429" cy="6171429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381" y="847619"/>
              <a:ext cx="6171429" cy="61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174505" y="1263920"/>
            <a:ext cx="4009505" cy="541913"/>
            <a:chOff x="8174505" y="1263920"/>
            <a:chExt cx="4009505" cy="54191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74505" y="1263920"/>
              <a:ext cx="4009505" cy="5419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960454" y="1263920"/>
            <a:ext cx="4340901" cy="541913"/>
            <a:chOff x="12960454" y="1263920"/>
            <a:chExt cx="4340901" cy="54191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0454" y="1263920"/>
              <a:ext cx="4340901" cy="54191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8182211" y="4710067"/>
            <a:ext cx="4001799" cy="541913"/>
            <a:chOff x="8182211" y="4710067"/>
            <a:chExt cx="4001799" cy="54191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2211" y="4710067"/>
              <a:ext cx="4001799" cy="54191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67734" y="4788420"/>
            <a:ext cx="1435596" cy="46242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416160" y="2541032"/>
            <a:ext cx="3750825" cy="7787542"/>
            <a:chOff x="210972" y="2537714"/>
            <a:chExt cx="4724676" cy="9174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0972" y="2537714"/>
              <a:ext cx="4724676" cy="917412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287647" y="5586702"/>
            <a:ext cx="2896363" cy="288090"/>
            <a:chOff x="9287647" y="5586702"/>
            <a:chExt cx="2896363" cy="288090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7647" y="5586702"/>
              <a:ext cx="2896363" cy="28809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341615" y="5625556"/>
            <a:ext cx="2153386" cy="210382"/>
            <a:chOff x="9341615" y="5625556"/>
            <a:chExt cx="2153386" cy="2103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41615" y="5625556"/>
              <a:ext cx="2153386" cy="21038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317160" y="6012137"/>
            <a:ext cx="2896363" cy="288090"/>
            <a:chOff x="9287647" y="6365940"/>
            <a:chExt cx="2896363" cy="28809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7647" y="6365940"/>
              <a:ext cx="2896363" cy="2880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96400" y="6057900"/>
            <a:ext cx="2741764" cy="210382"/>
            <a:chOff x="9341615" y="6404794"/>
            <a:chExt cx="2741764" cy="210382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41615" y="6404794"/>
              <a:ext cx="2741764" cy="21038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87647" y="6462427"/>
            <a:ext cx="2896363" cy="288090"/>
            <a:chOff x="9287647" y="6755559"/>
            <a:chExt cx="2896363" cy="288090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87647" y="6755559"/>
              <a:ext cx="2896363" cy="288090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41615" y="6501281"/>
            <a:ext cx="2365781" cy="210382"/>
            <a:chOff x="9341615" y="6794413"/>
            <a:chExt cx="2365781" cy="210382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41615" y="6794413"/>
              <a:ext cx="2365781" cy="210382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8163837" y="7206242"/>
            <a:ext cx="1191679" cy="422947"/>
            <a:chOff x="8163837" y="7539271"/>
            <a:chExt cx="1191679" cy="42294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63837" y="7539271"/>
              <a:ext cx="1191679" cy="422947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485583" y="7200900"/>
            <a:ext cx="1191679" cy="422947"/>
            <a:chOff x="9485583" y="7533929"/>
            <a:chExt cx="1191679" cy="422947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485583" y="7533929"/>
              <a:ext cx="1191679" cy="42294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805992" y="7200900"/>
            <a:ext cx="1378018" cy="422947"/>
            <a:chOff x="10805992" y="7533929"/>
            <a:chExt cx="1378018" cy="422947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805992" y="7533929"/>
              <a:ext cx="1378018" cy="42294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840656" y="608103"/>
            <a:ext cx="1141497" cy="1311633"/>
            <a:chOff x="1840656" y="608103"/>
            <a:chExt cx="1141497" cy="131163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 rot="180000">
              <a:off x="1840656" y="608103"/>
              <a:ext cx="1141497" cy="131163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5118347" y="5632700"/>
            <a:ext cx="636580" cy="670293"/>
            <a:chOff x="5118347" y="5632700"/>
            <a:chExt cx="636580" cy="67029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 rot="-720000">
              <a:off x="5118347" y="5632700"/>
              <a:ext cx="636580" cy="67029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B2B1B8C-2924-0905-89B2-4023874EB7BD}"/>
              </a:ext>
            </a:extLst>
          </p:cNvPr>
          <p:cNvSpPr txBox="1"/>
          <p:nvPr/>
        </p:nvSpPr>
        <p:spPr>
          <a:xfrm>
            <a:off x="8229600" y="1390590"/>
            <a:ext cx="205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8F8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주제 선정</a:t>
            </a:r>
          </a:p>
        </p:txBody>
      </p:sp>
      <p:grpSp>
        <p:nvGrpSpPr>
          <p:cNvPr id="61" name="그룹 1006">
            <a:extLst>
              <a:ext uri="{FF2B5EF4-FFF2-40B4-BE49-F238E27FC236}">
                <a16:creationId xmlns:a16="http://schemas.microsoft.com/office/drawing/2014/main" id="{DCBE65AF-6F9A-7715-3443-5D52F135B1A9}"/>
              </a:ext>
            </a:extLst>
          </p:cNvPr>
          <p:cNvGrpSpPr/>
          <p:nvPr/>
        </p:nvGrpSpPr>
        <p:grpSpPr>
          <a:xfrm>
            <a:off x="8008387" y="1970734"/>
            <a:ext cx="4130832" cy="2051792"/>
            <a:chOff x="9625059" y="5691191"/>
            <a:chExt cx="2896363" cy="288090"/>
          </a:xfrm>
        </p:grpSpPr>
        <p:pic>
          <p:nvPicPr>
            <p:cNvPr id="63" name="Object 25">
              <a:extLst>
                <a:ext uri="{FF2B5EF4-FFF2-40B4-BE49-F238E27FC236}">
                  <a16:creationId xmlns:a16="http://schemas.microsoft.com/office/drawing/2014/main" id="{83F831E4-23B2-9AC1-2E39-599A2B4EC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5059" y="5691191"/>
              <a:ext cx="2896363" cy="28809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47E9C10-8509-E566-0E56-3E1B551DA0EC}"/>
              </a:ext>
            </a:extLst>
          </p:cNvPr>
          <p:cNvSpPr txBox="1"/>
          <p:nvPr/>
        </p:nvSpPr>
        <p:spPr>
          <a:xfrm>
            <a:off x="8229600" y="2169974"/>
            <a:ext cx="3731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저희 </a:t>
            </a:r>
            <a:r>
              <a:rPr lang="en-US" altLang="ko-KR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4</a:t>
            </a:r>
            <a:r>
              <a:rPr lang="ko-KR" altLang="en-US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조는 자동차 관리 시스템을 </a:t>
            </a:r>
            <a:endParaRPr lang="en-US" altLang="ko-KR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 아이템으로 선정한 이유는</a:t>
            </a:r>
            <a:endParaRPr lang="en-US" altLang="ko-KR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팀원의 공통의 문제점을 찾기 위해 공통 문제점을 추출하여 이러한 문제점에 관한 아이템을 선정하였습니다</a:t>
            </a:r>
            <a:r>
              <a:rPr lang="en-US" altLang="ko-KR" dirty="0">
                <a:solidFill>
                  <a:srgbClr val="5F5F5F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dirty="0">
              <a:solidFill>
                <a:srgbClr val="5F5F5F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03F8774-BE9B-875F-34FB-04A3B9B296FE}"/>
              </a:ext>
            </a:extLst>
          </p:cNvPr>
          <p:cNvSpPr txBox="1"/>
          <p:nvPr/>
        </p:nvSpPr>
        <p:spPr>
          <a:xfrm>
            <a:off x="12957681" y="1390590"/>
            <a:ext cx="2053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8F8F8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 소개</a:t>
            </a:r>
          </a:p>
        </p:txBody>
      </p:sp>
      <p:grpSp>
        <p:nvGrpSpPr>
          <p:cNvPr id="77" name="그룹 1006">
            <a:extLst>
              <a:ext uri="{FF2B5EF4-FFF2-40B4-BE49-F238E27FC236}">
                <a16:creationId xmlns:a16="http://schemas.microsoft.com/office/drawing/2014/main" id="{CC030F86-6552-B427-300B-288DE9469C48}"/>
              </a:ext>
            </a:extLst>
          </p:cNvPr>
          <p:cNvGrpSpPr/>
          <p:nvPr/>
        </p:nvGrpSpPr>
        <p:grpSpPr>
          <a:xfrm>
            <a:off x="12877800" y="2019300"/>
            <a:ext cx="4130832" cy="2051792"/>
            <a:chOff x="9625059" y="5691191"/>
            <a:chExt cx="2896363" cy="288090"/>
          </a:xfrm>
        </p:grpSpPr>
        <p:pic>
          <p:nvPicPr>
            <p:cNvPr id="78" name="Object 25">
              <a:extLst>
                <a:ext uri="{FF2B5EF4-FFF2-40B4-BE49-F238E27FC236}">
                  <a16:creationId xmlns:a16="http://schemas.microsoft.com/office/drawing/2014/main" id="{367BE589-A646-F269-1005-4254008645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625059" y="5691191"/>
              <a:ext cx="2896363" cy="28809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BE2F3C-8D53-CD96-E99D-BF6B0B6FCE0D}"/>
              </a:ext>
            </a:extLst>
          </p:cNvPr>
          <p:cNvSpPr txBox="1"/>
          <p:nvPr/>
        </p:nvSpPr>
        <p:spPr>
          <a:xfrm>
            <a:off x="13258800" y="21717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80808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조장</a:t>
            </a:r>
            <a:r>
              <a:rPr lang="en-US" altLang="ko-KR" dirty="0">
                <a:solidFill>
                  <a:srgbClr val="80808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>
                <a:solidFill>
                  <a:srgbClr val="80808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윤민석</a:t>
            </a:r>
            <a:endParaRPr lang="en-US" altLang="ko-KR" dirty="0">
              <a:solidFill>
                <a:srgbClr val="80808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CD90D25-3F64-FCC6-73D3-B3CD585792A8}"/>
              </a:ext>
            </a:extLst>
          </p:cNvPr>
          <p:cNvSpPr txBox="1"/>
          <p:nvPr/>
        </p:nvSpPr>
        <p:spPr>
          <a:xfrm>
            <a:off x="13258800" y="26405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</a:t>
            </a:r>
            <a:r>
              <a:rPr lang="en-US" altLang="ko-KR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김무건</a:t>
            </a:r>
            <a:endParaRPr lang="en-US" altLang="ko-KR" dirty="0">
              <a:solidFill>
                <a:srgbClr val="77777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2EAC16-C063-9503-731A-047A677B5BFC}"/>
              </a:ext>
            </a:extLst>
          </p:cNvPr>
          <p:cNvSpPr txBox="1"/>
          <p:nvPr/>
        </p:nvSpPr>
        <p:spPr>
          <a:xfrm>
            <a:off x="13258800" y="30977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</a:t>
            </a:r>
            <a:r>
              <a:rPr lang="en-US" altLang="ko-KR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 err="1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윤동기</a:t>
            </a:r>
            <a:endParaRPr lang="en-US" altLang="ko-KR" dirty="0">
              <a:solidFill>
                <a:srgbClr val="77777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D73563-0723-6DCA-CA6F-46F0E7A02880}"/>
              </a:ext>
            </a:extLst>
          </p:cNvPr>
          <p:cNvSpPr txBox="1"/>
          <p:nvPr/>
        </p:nvSpPr>
        <p:spPr>
          <a:xfrm>
            <a:off x="13258800" y="3554968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</a:t>
            </a:r>
            <a:r>
              <a:rPr lang="en-US" altLang="ko-KR" dirty="0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dirty="0" err="1">
                <a:solidFill>
                  <a:srgbClr val="777777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박관우</a:t>
            </a:r>
            <a:endParaRPr lang="en-US" altLang="ko-KR" dirty="0">
              <a:solidFill>
                <a:srgbClr val="777777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CC12D7-DFFD-4868-0089-871BCBEE5ECF}"/>
              </a:ext>
            </a:extLst>
          </p:cNvPr>
          <p:cNvGrpSpPr/>
          <p:nvPr/>
        </p:nvGrpSpPr>
        <p:grpSpPr>
          <a:xfrm>
            <a:off x="14554200" y="2356366"/>
            <a:ext cx="1676400" cy="2787134"/>
            <a:chOff x="14554200" y="2356366"/>
            <a:chExt cx="1676400" cy="278713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570F57DB-1D23-1FC6-45E7-1351BEC97BE8}"/>
                </a:ext>
              </a:extLst>
            </p:cNvPr>
            <p:cNvCxnSpPr/>
            <p:nvPr/>
          </p:nvCxnSpPr>
          <p:spPr>
            <a:xfrm>
              <a:off x="14554200" y="2356366"/>
              <a:ext cx="1676400" cy="0"/>
            </a:xfrm>
            <a:prstGeom prst="line">
              <a:avLst/>
            </a:prstGeom>
            <a:ln w="50800">
              <a:solidFill>
                <a:srgbClr val="77777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7BDF42-D02C-D076-56E0-081FCCFF5F97}"/>
                </a:ext>
              </a:extLst>
            </p:cNvPr>
            <p:cNvCxnSpPr/>
            <p:nvPr/>
          </p:nvCxnSpPr>
          <p:spPr>
            <a:xfrm>
              <a:off x="16230600" y="2356366"/>
              <a:ext cx="0" cy="2787134"/>
            </a:xfrm>
            <a:prstGeom prst="straightConnector1">
              <a:avLst/>
            </a:prstGeom>
            <a:ln w="50800">
              <a:solidFill>
                <a:srgbClr val="77777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EC1B0FDB-DE6E-2F9C-7A6F-BC299B81F122}"/>
              </a:ext>
            </a:extLst>
          </p:cNvPr>
          <p:cNvGrpSpPr/>
          <p:nvPr/>
        </p:nvGrpSpPr>
        <p:grpSpPr>
          <a:xfrm>
            <a:off x="15664647" y="5366947"/>
            <a:ext cx="1355831" cy="1340440"/>
            <a:chOff x="15777081" y="5366947"/>
            <a:chExt cx="1355831" cy="1340440"/>
          </a:xfrm>
        </p:grpSpPr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19EFEB34-D259-1E1A-6E11-7AD837C82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715" t="3872" r="10913" b="57166"/>
            <a:stretch/>
          </p:blipFill>
          <p:spPr>
            <a:xfrm>
              <a:off x="15925800" y="5366947"/>
              <a:ext cx="992643" cy="1218748"/>
            </a:xfrm>
            <a:prstGeom prst="rect">
              <a:avLst/>
            </a:prstGeom>
          </p:spPr>
        </p:pic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7936ADB-E07A-E5C8-65F3-97181565B5C3}"/>
                </a:ext>
              </a:extLst>
            </p:cNvPr>
            <p:cNvGrpSpPr/>
            <p:nvPr/>
          </p:nvGrpSpPr>
          <p:grpSpPr>
            <a:xfrm>
              <a:off x="15777081" y="5382269"/>
              <a:ext cx="1355831" cy="1325118"/>
              <a:chOff x="-2343614" y="2482407"/>
              <a:chExt cx="1836578" cy="1794975"/>
            </a:xfrm>
          </p:grpSpPr>
          <p:sp>
            <p:nvSpPr>
              <p:cNvPr id="105" name="순서도: 지연 5">
                <a:extLst>
                  <a:ext uri="{FF2B5EF4-FFF2-40B4-BE49-F238E27FC236}">
                    <a16:creationId xmlns:a16="http://schemas.microsoft.com/office/drawing/2014/main" id="{3A1DF8AE-AB27-1202-E5DE-701E0FFD4FA6}"/>
                  </a:ext>
                </a:extLst>
              </p:cNvPr>
              <p:cNvSpPr/>
              <p:nvPr/>
            </p:nvSpPr>
            <p:spPr>
              <a:xfrm rot="5400000">
                <a:off x="-1552673" y="3477709"/>
                <a:ext cx="265734" cy="1244511"/>
              </a:xfrm>
              <a:custGeom>
                <a:avLst/>
                <a:gdLst>
                  <a:gd name="connsiteX0" fmla="*/ 0 w 359778"/>
                  <a:gd name="connsiteY0" fmla="*/ 0 h 1371600"/>
                  <a:gd name="connsiteX1" fmla="*/ 179889 w 359778"/>
                  <a:gd name="connsiteY1" fmla="*/ 0 h 1371600"/>
                  <a:gd name="connsiteX2" fmla="*/ 359778 w 359778"/>
                  <a:gd name="connsiteY2" fmla="*/ 685800 h 1371600"/>
                  <a:gd name="connsiteX3" fmla="*/ 179889 w 359778"/>
                  <a:gd name="connsiteY3" fmla="*/ 1371600 h 1371600"/>
                  <a:gd name="connsiteX4" fmla="*/ 0 w 359778"/>
                  <a:gd name="connsiteY4" fmla="*/ 1371600 h 1371600"/>
                  <a:gd name="connsiteX5" fmla="*/ 0 w 359778"/>
                  <a:gd name="connsiteY5" fmla="*/ 0 h 1371600"/>
                  <a:gd name="connsiteX0" fmla="*/ 0 w 360730"/>
                  <a:gd name="connsiteY0" fmla="*/ 0 h 1371600"/>
                  <a:gd name="connsiteX1" fmla="*/ 111795 w 360730"/>
                  <a:gd name="connsiteY1" fmla="*/ 107005 h 1371600"/>
                  <a:gd name="connsiteX2" fmla="*/ 359778 w 360730"/>
                  <a:gd name="connsiteY2" fmla="*/ 685800 h 1371600"/>
                  <a:gd name="connsiteX3" fmla="*/ 179889 w 360730"/>
                  <a:gd name="connsiteY3" fmla="*/ 1371600 h 1371600"/>
                  <a:gd name="connsiteX4" fmla="*/ 0 w 360730"/>
                  <a:gd name="connsiteY4" fmla="*/ 1371600 h 1371600"/>
                  <a:gd name="connsiteX5" fmla="*/ 0 w 360730"/>
                  <a:gd name="connsiteY5" fmla="*/ 0 h 1371600"/>
                  <a:gd name="connsiteX0" fmla="*/ 0 w 359836"/>
                  <a:gd name="connsiteY0" fmla="*/ 0 h 1371600"/>
                  <a:gd name="connsiteX1" fmla="*/ 111795 w 359836"/>
                  <a:gd name="connsiteY1" fmla="*/ 107005 h 1371600"/>
                  <a:gd name="connsiteX2" fmla="*/ 359778 w 359836"/>
                  <a:gd name="connsiteY2" fmla="*/ 685800 h 1371600"/>
                  <a:gd name="connsiteX3" fmla="*/ 131250 w 359836"/>
                  <a:gd name="connsiteY3" fmla="*/ 1264596 h 1371600"/>
                  <a:gd name="connsiteX4" fmla="*/ 0 w 359836"/>
                  <a:gd name="connsiteY4" fmla="*/ 1371600 h 1371600"/>
                  <a:gd name="connsiteX5" fmla="*/ 0 w 359836"/>
                  <a:gd name="connsiteY5" fmla="*/ 0 h 1371600"/>
                  <a:gd name="connsiteX0" fmla="*/ 0 w 389019"/>
                  <a:gd name="connsiteY0" fmla="*/ 0 h 1429966"/>
                  <a:gd name="connsiteX1" fmla="*/ 140978 w 389019"/>
                  <a:gd name="connsiteY1" fmla="*/ 165371 h 1429966"/>
                  <a:gd name="connsiteX2" fmla="*/ 388961 w 389019"/>
                  <a:gd name="connsiteY2" fmla="*/ 744166 h 1429966"/>
                  <a:gd name="connsiteX3" fmla="*/ 160433 w 389019"/>
                  <a:gd name="connsiteY3" fmla="*/ 1322962 h 1429966"/>
                  <a:gd name="connsiteX4" fmla="*/ 29183 w 389019"/>
                  <a:gd name="connsiteY4" fmla="*/ 1429966 h 1429966"/>
                  <a:gd name="connsiteX5" fmla="*/ 0 w 389019"/>
                  <a:gd name="connsiteY5" fmla="*/ 0 h 1429966"/>
                  <a:gd name="connsiteX0" fmla="*/ 0 w 389019"/>
                  <a:gd name="connsiteY0" fmla="*/ 0 h 1478604"/>
                  <a:gd name="connsiteX1" fmla="*/ 140978 w 389019"/>
                  <a:gd name="connsiteY1" fmla="*/ 165371 h 1478604"/>
                  <a:gd name="connsiteX2" fmla="*/ 388961 w 389019"/>
                  <a:gd name="connsiteY2" fmla="*/ 744166 h 1478604"/>
                  <a:gd name="connsiteX3" fmla="*/ 160433 w 389019"/>
                  <a:gd name="connsiteY3" fmla="*/ 1322962 h 1478604"/>
                  <a:gd name="connsiteX4" fmla="*/ 9731 w 389019"/>
                  <a:gd name="connsiteY4" fmla="*/ 1478604 h 1478604"/>
                  <a:gd name="connsiteX5" fmla="*/ 0 w 389019"/>
                  <a:gd name="connsiteY5" fmla="*/ 0 h 1478604"/>
                  <a:gd name="connsiteX0" fmla="*/ 0 w 389019"/>
                  <a:gd name="connsiteY0" fmla="*/ 0 h 1478604"/>
                  <a:gd name="connsiteX1" fmla="*/ 140981 w 389019"/>
                  <a:gd name="connsiteY1" fmla="*/ 116733 h 1478604"/>
                  <a:gd name="connsiteX2" fmla="*/ 388961 w 389019"/>
                  <a:gd name="connsiteY2" fmla="*/ 744166 h 1478604"/>
                  <a:gd name="connsiteX3" fmla="*/ 160433 w 389019"/>
                  <a:gd name="connsiteY3" fmla="*/ 1322962 h 1478604"/>
                  <a:gd name="connsiteX4" fmla="*/ 9731 w 389019"/>
                  <a:gd name="connsiteY4" fmla="*/ 1478604 h 1478604"/>
                  <a:gd name="connsiteX5" fmla="*/ 0 w 389019"/>
                  <a:gd name="connsiteY5" fmla="*/ 0 h 147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9019" h="1478604">
                    <a:moveTo>
                      <a:pt x="0" y="0"/>
                    </a:moveTo>
                    <a:cubicBezTo>
                      <a:pt x="59963" y="0"/>
                      <a:pt x="81018" y="116733"/>
                      <a:pt x="140981" y="116733"/>
                    </a:cubicBezTo>
                    <a:cubicBezTo>
                      <a:pt x="240331" y="116733"/>
                      <a:pt x="385719" y="543128"/>
                      <a:pt x="388961" y="744166"/>
                    </a:cubicBezTo>
                    <a:cubicBezTo>
                      <a:pt x="392203" y="945204"/>
                      <a:pt x="259783" y="1322962"/>
                      <a:pt x="160433" y="1322962"/>
                    </a:cubicBezTo>
                    <a:lnTo>
                      <a:pt x="9731" y="1478604"/>
                    </a:lnTo>
                    <a:cubicBezTo>
                      <a:pt x="6487" y="985736"/>
                      <a:pt x="3244" y="492868"/>
                      <a:pt x="0" y="0"/>
                    </a:cubicBezTo>
                    <a:close/>
                  </a:path>
                </a:pathLst>
              </a:custGeom>
              <a:solidFill>
                <a:srgbClr val="1A1A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FDE43854-F9B7-7E7E-5A58-6E16BB6D6FDA}"/>
                  </a:ext>
                </a:extLst>
              </p:cNvPr>
              <p:cNvSpPr/>
              <p:nvPr/>
            </p:nvSpPr>
            <p:spPr>
              <a:xfrm>
                <a:off x="-2343614" y="2482407"/>
                <a:ext cx="1836578" cy="1794975"/>
              </a:xfrm>
              <a:prstGeom prst="ellipse">
                <a:avLst/>
              </a:prstGeom>
              <a:noFill/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23C7FC-0350-81A7-7E77-E2FD317FFAB2}"/>
              </a:ext>
            </a:extLst>
          </p:cNvPr>
          <p:cNvGrpSpPr/>
          <p:nvPr/>
        </p:nvGrpSpPr>
        <p:grpSpPr>
          <a:xfrm>
            <a:off x="12877800" y="5164350"/>
            <a:ext cx="2333678" cy="2423732"/>
            <a:chOff x="12990234" y="5164350"/>
            <a:chExt cx="2333678" cy="2423732"/>
          </a:xfrm>
        </p:grpSpPr>
        <p:sp>
          <p:nvSpPr>
            <p:cNvPr id="107" name="말풍선: 모서리가 둥근 사각형 106">
              <a:extLst>
                <a:ext uri="{FF2B5EF4-FFF2-40B4-BE49-F238E27FC236}">
                  <a16:creationId xmlns:a16="http://schemas.microsoft.com/office/drawing/2014/main" id="{FF04ED4E-3654-D330-6FEB-C7082739B1B9}"/>
                </a:ext>
              </a:extLst>
            </p:cNvPr>
            <p:cNvSpPr/>
            <p:nvPr/>
          </p:nvSpPr>
          <p:spPr>
            <a:xfrm rot="16200000">
              <a:off x="12945207" y="5209377"/>
              <a:ext cx="2423732" cy="2333678"/>
            </a:xfrm>
            <a:prstGeom prst="wedgeRoundRectCallout">
              <a:avLst>
                <a:gd name="adj1" fmla="val 28642"/>
                <a:gd name="adj2" fmla="val 62859"/>
                <a:gd name="adj3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E8246D-F09E-CCCF-7E40-9B0C8A75D27E}"/>
                </a:ext>
              </a:extLst>
            </p:cNvPr>
            <p:cNvSpPr txBox="1"/>
            <p:nvPr/>
          </p:nvSpPr>
          <p:spPr>
            <a:xfrm>
              <a:off x="13092216" y="5524500"/>
              <a:ext cx="2083391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안녕하세요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저는 팀 </a:t>
              </a:r>
              <a:r>
                <a:rPr lang="ko-KR" altLang="en-US" sz="1400" b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어벤져스</a:t>
              </a:r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 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조장 윤민석입니다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</a:t>
              </a: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이번 프로젝트에서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프로젝트 총괄 및</a:t>
              </a:r>
              <a:endPara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함초롬바탕" panose="02030604000101010101" pitchFamily="18" charset="-127"/>
              </a:endParaRPr>
            </a:p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시스템 구현을 하였습니다</a:t>
              </a:r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A033CB1-9CD6-942D-E1FE-41847D2DB829}"/>
              </a:ext>
            </a:extLst>
          </p:cNvPr>
          <p:cNvGrpSpPr/>
          <p:nvPr/>
        </p:nvGrpSpPr>
        <p:grpSpPr>
          <a:xfrm>
            <a:off x="12899951" y="5829300"/>
            <a:ext cx="4105301" cy="2168359"/>
            <a:chOff x="12899951" y="6767934"/>
            <a:chExt cx="4105301" cy="216835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C6FFE66-4EE7-B3FF-F3A8-8AF7FE372D71}"/>
                </a:ext>
              </a:extLst>
            </p:cNvPr>
            <p:cNvGrpSpPr/>
            <p:nvPr/>
          </p:nvGrpSpPr>
          <p:grpSpPr>
            <a:xfrm>
              <a:off x="15650383" y="6767934"/>
              <a:ext cx="1354869" cy="1324177"/>
              <a:chOff x="15368855" y="7500736"/>
              <a:chExt cx="1354869" cy="1324177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2A9A46F7-DA2B-5E84-6B31-025A39C50E79}"/>
                  </a:ext>
                </a:extLst>
              </p:cNvPr>
              <p:cNvGrpSpPr/>
              <p:nvPr/>
            </p:nvGrpSpPr>
            <p:grpSpPr>
              <a:xfrm>
                <a:off x="15368855" y="7500736"/>
                <a:ext cx="1354869" cy="1324177"/>
                <a:chOff x="14143857" y="8030187"/>
                <a:chExt cx="1354869" cy="1324177"/>
              </a:xfrm>
            </p:grpSpPr>
            <p:pic>
              <p:nvPicPr>
                <p:cNvPr id="111" name="그림 110">
                  <a:extLst>
                    <a:ext uri="{FF2B5EF4-FFF2-40B4-BE49-F238E27FC236}">
                      <a16:creationId xmlns:a16="http://schemas.microsoft.com/office/drawing/2014/main" id="{54AD0853-3473-3223-2B25-734ADF18BF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224591" y="8040418"/>
                  <a:ext cx="1217883" cy="1217882"/>
                </a:xfrm>
                <a:prstGeom prst="rect">
                  <a:avLst/>
                </a:prstGeom>
              </p:spPr>
            </p:pic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69D5C4C6-08E0-C51A-0EC3-174EFCC4ED36}"/>
                    </a:ext>
                  </a:extLst>
                </p:cNvPr>
                <p:cNvSpPr/>
                <p:nvPr/>
              </p:nvSpPr>
              <p:spPr>
                <a:xfrm>
                  <a:off x="14143857" y="8030187"/>
                  <a:ext cx="1354869" cy="1324177"/>
                </a:xfrm>
                <a:prstGeom prst="ellipse">
                  <a:avLst/>
                </a:prstGeom>
                <a:noFill/>
                <a:ln w="57150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2" name="순서도: 지연 5">
                <a:extLst>
                  <a:ext uri="{FF2B5EF4-FFF2-40B4-BE49-F238E27FC236}">
                    <a16:creationId xmlns:a16="http://schemas.microsoft.com/office/drawing/2014/main" id="{A212511C-A331-9483-2B11-BFF368CDDBD3}"/>
                  </a:ext>
                </a:extLst>
              </p:cNvPr>
              <p:cNvSpPr/>
              <p:nvPr/>
            </p:nvSpPr>
            <p:spPr>
              <a:xfrm rot="5400000">
                <a:off x="15889506" y="8102819"/>
                <a:ext cx="328612" cy="1115575"/>
              </a:xfrm>
              <a:custGeom>
                <a:avLst/>
                <a:gdLst>
                  <a:gd name="connsiteX0" fmla="*/ 0 w 359778"/>
                  <a:gd name="connsiteY0" fmla="*/ 0 h 1371600"/>
                  <a:gd name="connsiteX1" fmla="*/ 179889 w 359778"/>
                  <a:gd name="connsiteY1" fmla="*/ 0 h 1371600"/>
                  <a:gd name="connsiteX2" fmla="*/ 359778 w 359778"/>
                  <a:gd name="connsiteY2" fmla="*/ 685800 h 1371600"/>
                  <a:gd name="connsiteX3" fmla="*/ 179889 w 359778"/>
                  <a:gd name="connsiteY3" fmla="*/ 1371600 h 1371600"/>
                  <a:gd name="connsiteX4" fmla="*/ 0 w 359778"/>
                  <a:gd name="connsiteY4" fmla="*/ 1371600 h 1371600"/>
                  <a:gd name="connsiteX5" fmla="*/ 0 w 359778"/>
                  <a:gd name="connsiteY5" fmla="*/ 0 h 1371600"/>
                  <a:gd name="connsiteX0" fmla="*/ 0 w 360730"/>
                  <a:gd name="connsiteY0" fmla="*/ 0 h 1371600"/>
                  <a:gd name="connsiteX1" fmla="*/ 111795 w 360730"/>
                  <a:gd name="connsiteY1" fmla="*/ 107005 h 1371600"/>
                  <a:gd name="connsiteX2" fmla="*/ 359778 w 360730"/>
                  <a:gd name="connsiteY2" fmla="*/ 685800 h 1371600"/>
                  <a:gd name="connsiteX3" fmla="*/ 179889 w 360730"/>
                  <a:gd name="connsiteY3" fmla="*/ 1371600 h 1371600"/>
                  <a:gd name="connsiteX4" fmla="*/ 0 w 360730"/>
                  <a:gd name="connsiteY4" fmla="*/ 1371600 h 1371600"/>
                  <a:gd name="connsiteX5" fmla="*/ 0 w 360730"/>
                  <a:gd name="connsiteY5" fmla="*/ 0 h 1371600"/>
                  <a:gd name="connsiteX0" fmla="*/ 0 w 359836"/>
                  <a:gd name="connsiteY0" fmla="*/ 0 h 1371600"/>
                  <a:gd name="connsiteX1" fmla="*/ 111795 w 359836"/>
                  <a:gd name="connsiteY1" fmla="*/ 107005 h 1371600"/>
                  <a:gd name="connsiteX2" fmla="*/ 359778 w 359836"/>
                  <a:gd name="connsiteY2" fmla="*/ 685800 h 1371600"/>
                  <a:gd name="connsiteX3" fmla="*/ 131250 w 359836"/>
                  <a:gd name="connsiteY3" fmla="*/ 1264596 h 1371600"/>
                  <a:gd name="connsiteX4" fmla="*/ 0 w 359836"/>
                  <a:gd name="connsiteY4" fmla="*/ 1371600 h 1371600"/>
                  <a:gd name="connsiteX5" fmla="*/ 0 w 359836"/>
                  <a:gd name="connsiteY5" fmla="*/ 0 h 1371600"/>
                  <a:gd name="connsiteX0" fmla="*/ 0 w 389019"/>
                  <a:gd name="connsiteY0" fmla="*/ 0 h 1429966"/>
                  <a:gd name="connsiteX1" fmla="*/ 140978 w 389019"/>
                  <a:gd name="connsiteY1" fmla="*/ 165371 h 1429966"/>
                  <a:gd name="connsiteX2" fmla="*/ 388961 w 389019"/>
                  <a:gd name="connsiteY2" fmla="*/ 744166 h 1429966"/>
                  <a:gd name="connsiteX3" fmla="*/ 160433 w 389019"/>
                  <a:gd name="connsiteY3" fmla="*/ 1322962 h 1429966"/>
                  <a:gd name="connsiteX4" fmla="*/ 29183 w 389019"/>
                  <a:gd name="connsiteY4" fmla="*/ 1429966 h 1429966"/>
                  <a:gd name="connsiteX5" fmla="*/ 0 w 389019"/>
                  <a:gd name="connsiteY5" fmla="*/ 0 h 1429966"/>
                  <a:gd name="connsiteX0" fmla="*/ 0 w 389019"/>
                  <a:gd name="connsiteY0" fmla="*/ 0 h 1478604"/>
                  <a:gd name="connsiteX1" fmla="*/ 140978 w 389019"/>
                  <a:gd name="connsiteY1" fmla="*/ 165371 h 1478604"/>
                  <a:gd name="connsiteX2" fmla="*/ 388961 w 389019"/>
                  <a:gd name="connsiteY2" fmla="*/ 744166 h 1478604"/>
                  <a:gd name="connsiteX3" fmla="*/ 160433 w 389019"/>
                  <a:gd name="connsiteY3" fmla="*/ 1322962 h 1478604"/>
                  <a:gd name="connsiteX4" fmla="*/ 9731 w 389019"/>
                  <a:gd name="connsiteY4" fmla="*/ 1478604 h 1478604"/>
                  <a:gd name="connsiteX5" fmla="*/ 0 w 389019"/>
                  <a:gd name="connsiteY5" fmla="*/ 0 h 1478604"/>
                  <a:gd name="connsiteX0" fmla="*/ 0 w 389019"/>
                  <a:gd name="connsiteY0" fmla="*/ 0 h 1478604"/>
                  <a:gd name="connsiteX1" fmla="*/ 140981 w 389019"/>
                  <a:gd name="connsiteY1" fmla="*/ 116733 h 1478604"/>
                  <a:gd name="connsiteX2" fmla="*/ 388961 w 389019"/>
                  <a:gd name="connsiteY2" fmla="*/ 744166 h 1478604"/>
                  <a:gd name="connsiteX3" fmla="*/ 160433 w 389019"/>
                  <a:gd name="connsiteY3" fmla="*/ 1322962 h 1478604"/>
                  <a:gd name="connsiteX4" fmla="*/ 9731 w 389019"/>
                  <a:gd name="connsiteY4" fmla="*/ 1478604 h 1478604"/>
                  <a:gd name="connsiteX5" fmla="*/ 0 w 389019"/>
                  <a:gd name="connsiteY5" fmla="*/ 0 h 147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9019" h="1478604">
                    <a:moveTo>
                      <a:pt x="0" y="0"/>
                    </a:moveTo>
                    <a:cubicBezTo>
                      <a:pt x="59963" y="0"/>
                      <a:pt x="81018" y="116733"/>
                      <a:pt x="140981" y="116733"/>
                    </a:cubicBezTo>
                    <a:cubicBezTo>
                      <a:pt x="240331" y="116733"/>
                      <a:pt x="385719" y="543128"/>
                      <a:pt x="388961" y="744166"/>
                    </a:cubicBezTo>
                    <a:cubicBezTo>
                      <a:pt x="392203" y="945204"/>
                      <a:pt x="259783" y="1322962"/>
                      <a:pt x="160433" y="1322962"/>
                    </a:cubicBezTo>
                    <a:lnTo>
                      <a:pt x="9731" y="1478604"/>
                    </a:lnTo>
                    <a:cubicBezTo>
                      <a:pt x="6487" y="985736"/>
                      <a:pt x="3244" y="492868"/>
                      <a:pt x="0" y="0"/>
                    </a:cubicBezTo>
                    <a:close/>
                  </a:path>
                </a:pathLst>
              </a:custGeom>
              <a:solidFill>
                <a:srgbClr val="2F3B3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64113941-A2AE-1DFE-29CC-861EDE0A8D15}"/>
                </a:ext>
              </a:extLst>
            </p:cNvPr>
            <p:cNvGrpSpPr/>
            <p:nvPr/>
          </p:nvGrpSpPr>
          <p:grpSpPr>
            <a:xfrm>
              <a:off x="12899951" y="6797931"/>
              <a:ext cx="2357115" cy="2138362"/>
              <a:chOff x="12990234" y="5164350"/>
              <a:chExt cx="2333678" cy="2423732"/>
            </a:xfrm>
          </p:grpSpPr>
          <p:sp>
            <p:nvSpPr>
              <p:cNvPr id="117" name="말풍선: 모서리가 둥근 사각형 116">
                <a:extLst>
                  <a:ext uri="{FF2B5EF4-FFF2-40B4-BE49-F238E27FC236}">
                    <a16:creationId xmlns:a16="http://schemas.microsoft.com/office/drawing/2014/main" id="{EAB1CB11-9C55-6F5A-14B5-14E49AA13EED}"/>
                  </a:ext>
                </a:extLst>
              </p:cNvPr>
              <p:cNvSpPr/>
              <p:nvPr/>
            </p:nvSpPr>
            <p:spPr>
              <a:xfrm rot="16200000">
                <a:off x="12945207" y="5209377"/>
                <a:ext cx="2423732" cy="2333678"/>
              </a:xfrm>
              <a:prstGeom prst="wedgeRoundRectCallout">
                <a:avLst>
                  <a:gd name="adj1" fmla="val 28642"/>
                  <a:gd name="adj2" fmla="val 62859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AF4A8259-624A-526A-DFD4-E889F2FEE883}"/>
                  </a:ext>
                </a:extLst>
              </p:cNvPr>
              <p:cNvSpPr txBox="1"/>
              <p:nvPr/>
            </p:nvSpPr>
            <p:spPr>
              <a:xfrm>
                <a:off x="13092216" y="5524500"/>
                <a:ext cx="20833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안녕하세요 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저는 팀 </a:t>
                </a:r>
                <a:r>
                  <a:rPr lang="ko-KR" alt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어벤져스</a:t>
                </a:r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 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조원 </a:t>
                </a:r>
                <a:r>
                  <a:rPr lang="ko-KR" alt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김무건입니다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.</a:t>
                </a: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이번 프로젝트에서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정산 및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PPT</a:t>
                </a:r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 구현을 하였습니다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.</a:t>
                </a: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26D7042-1A7F-D0F6-7ED9-717D83DE895B}"/>
              </a:ext>
            </a:extLst>
          </p:cNvPr>
          <p:cNvGrpSpPr/>
          <p:nvPr/>
        </p:nvGrpSpPr>
        <p:grpSpPr>
          <a:xfrm>
            <a:off x="12848744" y="6248023"/>
            <a:ext cx="4107869" cy="2430765"/>
            <a:chOff x="3633989" y="6998790"/>
            <a:chExt cx="4107869" cy="2430765"/>
          </a:xfrm>
        </p:grpSpPr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92B1D7F8-7443-447D-3793-CE87F9D6ED9C}"/>
                </a:ext>
              </a:extLst>
            </p:cNvPr>
            <p:cNvGrpSpPr/>
            <p:nvPr/>
          </p:nvGrpSpPr>
          <p:grpSpPr>
            <a:xfrm>
              <a:off x="6386027" y="6998790"/>
              <a:ext cx="1355831" cy="1340440"/>
              <a:chOff x="15777081" y="5366947"/>
              <a:chExt cx="1355831" cy="1340440"/>
            </a:xfrm>
          </p:grpSpPr>
          <p:pic>
            <p:nvPicPr>
              <p:cNvPr id="121" name="그림 120">
                <a:extLst>
                  <a:ext uri="{FF2B5EF4-FFF2-40B4-BE49-F238E27FC236}">
                    <a16:creationId xmlns:a16="http://schemas.microsoft.com/office/drawing/2014/main" id="{6BD62FA0-52E9-90B3-095A-8BFA48F5FF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9715" t="3872" r="10913" b="57166"/>
              <a:stretch/>
            </p:blipFill>
            <p:spPr>
              <a:xfrm>
                <a:off x="15925800" y="5366947"/>
                <a:ext cx="992643" cy="1218748"/>
              </a:xfrm>
              <a:prstGeom prst="rect">
                <a:avLst/>
              </a:prstGeom>
            </p:spPr>
          </p:pic>
          <p:grpSp>
            <p:nvGrpSpPr>
              <p:cNvPr id="122" name="그룹 121">
                <a:extLst>
                  <a:ext uri="{FF2B5EF4-FFF2-40B4-BE49-F238E27FC236}">
                    <a16:creationId xmlns:a16="http://schemas.microsoft.com/office/drawing/2014/main" id="{FED5C685-627A-451E-5B17-7034B5516E41}"/>
                  </a:ext>
                </a:extLst>
              </p:cNvPr>
              <p:cNvGrpSpPr/>
              <p:nvPr/>
            </p:nvGrpSpPr>
            <p:grpSpPr>
              <a:xfrm>
                <a:off x="15777081" y="5382269"/>
                <a:ext cx="1355831" cy="1325118"/>
                <a:chOff x="-2343614" y="2482407"/>
                <a:chExt cx="1836578" cy="1794975"/>
              </a:xfrm>
            </p:grpSpPr>
            <p:sp>
              <p:nvSpPr>
                <p:cNvPr id="123" name="순서도: 지연 5">
                  <a:extLst>
                    <a:ext uri="{FF2B5EF4-FFF2-40B4-BE49-F238E27FC236}">
                      <a16:creationId xmlns:a16="http://schemas.microsoft.com/office/drawing/2014/main" id="{CC874D34-82CC-2911-2840-A9F61DAF4F30}"/>
                    </a:ext>
                  </a:extLst>
                </p:cNvPr>
                <p:cNvSpPr/>
                <p:nvPr/>
              </p:nvSpPr>
              <p:spPr>
                <a:xfrm rot="5400000">
                  <a:off x="-1552673" y="3477709"/>
                  <a:ext cx="265734" cy="1244511"/>
                </a:xfrm>
                <a:custGeom>
                  <a:avLst/>
                  <a:gdLst>
                    <a:gd name="connsiteX0" fmla="*/ 0 w 359778"/>
                    <a:gd name="connsiteY0" fmla="*/ 0 h 1371600"/>
                    <a:gd name="connsiteX1" fmla="*/ 179889 w 359778"/>
                    <a:gd name="connsiteY1" fmla="*/ 0 h 1371600"/>
                    <a:gd name="connsiteX2" fmla="*/ 359778 w 359778"/>
                    <a:gd name="connsiteY2" fmla="*/ 685800 h 1371600"/>
                    <a:gd name="connsiteX3" fmla="*/ 179889 w 359778"/>
                    <a:gd name="connsiteY3" fmla="*/ 1371600 h 1371600"/>
                    <a:gd name="connsiteX4" fmla="*/ 0 w 359778"/>
                    <a:gd name="connsiteY4" fmla="*/ 1371600 h 1371600"/>
                    <a:gd name="connsiteX5" fmla="*/ 0 w 359778"/>
                    <a:gd name="connsiteY5" fmla="*/ 0 h 1371600"/>
                    <a:gd name="connsiteX0" fmla="*/ 0 w 360730"/>
                    <a:gd name="connsiteY0" fmla="*/ 0 h 1371600"/>
                    <a:gd name="connsiteX1" fmla="*/ 111795 w 360730"/>
                    <a:gd name="connsiteY1" fmla="*/ 107005 h 1371600"/>
                    <a:gd name="connsiteX2" fmla="*/ 359778 w 360730"/>
                    <a:gd name="connsiteY2" fmla="*/ 685800 h 1371600"/>
                    <a:gd name="connsiteX3" fmla="*/ 179889 w 360730"/>
                    <a:gd name="connsiteY3" fmla="*/ 1371600 h 1371600"/>
                    <a:gd name="connsiteX4" fmla="*/ 0 w 360730"/>
                    <a:gd name="connsiteY4" fmla="*/ 1371600 h 1371600"/>
                    <a:gd name="connsiteX5" fmla="*/ 0 w 360730"/>
                    <a:gd name="connsiteY5" fmla="*/ 0 h 1371600"/>
                    <a:gd name="connsiteX0" fmla="*/ 0 w 359836"/>
                    <a:gd name="connsiteY0" fmla="*/ 0 h 1371600"/>
                    <a:gd name="connsiteX1" fmla="*/ 111795 w 359836"/>
                    <a:gd name="connsiteY1" fmla="*/ 107005 h 1371600"/>
                    <a:gd name="connsiteX2" fmla="*/ 359778 w 359836"/>
                    <a:gd name="connsiteY2" fmla="*/ 685800 h 1371600"/>
                    <a:gd name="connsiteX3" fmla="*/ 131250 w 359836"/>
                    <a:gd name="connsiteY3" fmla="*/ 1264596 h 1371600"/>
                    <a:gd name="connsiteX4" fmla="*/ 0 w 359836"/>
                    <a:gd name="connsiteY4" fmla="*/ 1371600 h 1371600"/>
                    <a:gd name="connsiteX5" fmla="*/ 0 w 359836"/>
                    <a:gd name="connsiteY5" fmla="*/ 0 h 1371600"/>
                    <a:gd name="connsiteX0" fmla="*/ 0 w 389019"/>
                    <a:gd name="connsiteY0" fmla="*/ 0 h 1429966"/>
                    <a:gd name="connsiteX1" fmla="*/ 140978 w 389019"/>
                    <a:gd name="connsiteY1" fmla="*/ 165371 h 1429966"/>
                    <a:gd name="connsiteX2" fmla="*/ 388961 w 389019"/>
                    <a:gd name="connsiteY2" fmla="*/ 744166 h 1429966"/>
                    <a:gd name="connsiteX3" fmla="*/ 160433 w 389019"/>
                    <a:gd name="connsiteY3" fmla="*/ 1322962 h 1429966"/>
                    <a:gd name="connsiteX4" fmla="*/ 29183 w 389019"/>
                    <a:gd name="connsiteY4" fmla="*/ 1429966 h 1429966"/>
                    <a:gd name="connsiteX5" fmla="*/ 0 w 389019"/>
                    <a:gd name="connsiteY5" fmla="*/ 0 h 1429966"/>
                    <a:gd name="connsiteX0" fmla="*/ 0 w 389019"/>
                    <a:gd name="connsiteY0" fmla="*/ 0 h 1478604"/>
                    <a:gd name="connsiteX1" fmla="*/ 140978 w 389019"/>
                    <a:gd name="connsiteY1" fmla="*/ 165371 h 1478604"/>
                    <a:gd name="connsiteX2" fmla="*/ 388961 w 389019"/>
                    <a:gd name="connsiteY2" fmla="*/ 744166 h 1478604"/>
                    <a:gd name="connsiteX3" fmla="*/ 160433 w 389019"/>
                    <a:gd name="connsiteY3" fmla="*/ 1322962 h 1478604"/>
                    <a:gd name="connsiteX4" fmla="*/ 9731 w 389019"/>
                    <a:gd name="connsiteY4" fmla="*/ 1478604 h 1478604"/>
                    <a:gd name="connsiteX5" fmla="*/ 0 w 389019"/>
                    <a:gd name="connsiteY5" fmla="*/ 0 h 1478604"/>
                    <a:gd name="connsiteX0" fmla="*/ 0 w 389019"/>
                    <a:gd name="connsiteY0" fmla="*/ 0 h 1478604"/>
                    <a:gd name="connsiteX1" fmla="*/ 140981 w 389019"/>
                    <a:gd name="connsiteY1" fmla="*/ 116733 h 1478604"/>
                    <a:gd name="connsiteX2" fmla="*/ 388961 w 389019"/>
                    <a:gd name="connsiteY2" fmla="*/ 744166 h 1478604"/>
                    <a:gd name="connsiteX3" fmla="*/ 160433 w 389019"/>
                    <a:gd name="connsiteY3" fmla="*/ 1322962 h 1478604"/>
                    <a:gd name="connsiteX4" fmla="*/ 9731 w 389019"/>
                    <a:gd name="connsiteY4" fmla="*/ 1478604 h 1478604"/>
                    <a:gd name="connsiteX5" fmla="*/ 0 w 389019"/>
                    <a:gd name="connsiteY5" fmla="*/ 0 h 14786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9019" h="1478604">
                      <a:moveTo>
                        <a:pt x="0" y="0"/>
                      </a:moveTo>
                      <a:cubicBezTo>
                        <a:pt x="59963" y="0"/>
                        <a:pt x="81018" y="116733"/>
                        <a:pt x="140981" y="116733"/>
                      </a:cubicBezTo>
                      <a:cubicBezTo>
                        <a:pt x="240331" y="116733"/>
                        <a:pt x="385719" y="543128"/>
                        <a:pt x="388961" y="744166"/>
                      </a:cubicBezTo>
                      <a:cubicBezTo>
                        <a:pt x="392203" y="945204"/>
                        <a:pt x="259783" y="1322962"/>
                        <a:pt x="160433" y="1322962"/>
                      </a:cubicBezTo>
                      <a:lnTo>
                        <a:pt x="9731" y="1478604"/>
                      </a:lnTo>
                      <a:cubicBezTo>
                        <a:pt x="6487" y="985736"/>
                        <a:pt x="3244" y="492868"/>
                        <a:pt x="0" y="0"/>
                      </a:cubicBezTo>
                      <a:close/>
                    </a:path>
                  </a:pathLst>
                </a:custGeom>
                <a:solidFill>
                  <a:srgbClr val="1A1A1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542AA70F-8713-39AC-BEF3-028DAFEE371E}"/>
                    </a:ext>
                  </a:extLst>
                </p:cNvPr>
                <p:cNvSpPr/>
                <p:nvPr/>
              </p:nvSpPr>
              <p:spPr>
                <a:xfrm>
                  <a:off x="-2343614" y="2482407"/>
                  <a:ext cx="1836578" cy="1794975"/>
                </a:xfrm>
                <a:prstGeom prst="ellipse">
                  <a:avLst/>
                </a:prstGeom>
                <a:noFill/>
                <a:ln w="57150"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32A0790-F81C-FC21-F10F-A9123C65793B}"/>
                </a:ext>
              </a:extLst>
            </p:cNvPr>
            <p:cNvGrpSpPr/>
            <p:nvPr/>
          </p:nvGrpSpPr>
          <p:grpSpPr>
            <a:xfrm>
              <a:off x="3633989" y="7005823"/>
              <a:ext cx="2333678" cy="2423732"/>
              <a:chOff x="5135999" y="6815024"/>
              <a:chExt cx="2333678" cy="2423732"/>
            </a:xfrm>
          </p:grpSpPr>
          <p:sp>
            <p:nvSpPr>
              <p:cNvPr id="127" name="말풍선: 모서리가 둥근 사각형 126">
                <a:extLst>
                  <a:ext uri="{FF2B5EF4-FFF2-40B4-BE49-F238E27FC236}">
                    <a16:creationId xmlns:a16="http://schemas.microsoft.com/office/drawing/2014/main" id="{E014EC4D-2442-E53D-EB63-C748CE75C14C}"/>
                  </a:ext>
                </a:extLst>
              </p:cNvPr>
              <p:cNvSpPr/>
              <p:nvPr/>
            </p:nvSpPr>
            <p:spPr>
              <a:xfrm rot="16200000">
                <a:off x="5090972" y="6860051"/>
                <a:ext cx="2423732" cy="2333678"/>
              </a:xfrm>
              <a:prstGeom prst="wedgeRoundRectCallout">
                <a:avLst>
                  <a:gd name="adj1" fmla="val 28642"/>
                  <a:gd name="adj2" fmla="val 62859"/>
                  <a:gd name="adj3" fmla="val 16667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FCD6137-9B82-F426-360D-31428A4C8C84}"/>
                  </a:ext>
                </a:extLst>
              </p:cNvPr>
              <p:cNvSpPr txBox="1"/>
              <p:nvPr/>
            </p:nvSpPr>
            <p:spPr>
              <a:xfrm>
                <a:off x="5274828" y="7203740"/>
                <a:ext cx="20833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안녕하세요 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저는 팀 </a:t>
                </a:r>
                <a:r>
                  <a:rPr lang="ko-KR" alt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어벤져스</a:t>
                </a:r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 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조원 </a:t>
                </a:r>
                <a:r>
                  <a:rPr lang="ko-KR" altLang="en-US" sz="1400" b="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윤동기입니다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.</a:t>
                </a: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이번 프로젝트에서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주차에 대한 전반적인</a:t>
                </a:r>
                <a:endPara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  <a:cs typeface="함초롬바탕" panose="02030604000101010101" pitchFamily="18" charset="-127"/>
                </a:endParaRPr>
              </a:p>
              <a:p>
                <a:pPr algn="ctr"/>
                <a:r>
                  <a:rPr lang="ko-KR" altLang="en-US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기능을 담당했습니다</a:t>
                </a:r>
                <a:r>
                  <a:rPr lang="en-US" altLang="ko-KR" sz="14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  <a:cs typeface="함초롬바탕" panose="02030604000101010101" pitchFamily="18" charset="-127"/>
                  </a:rPr>
                  <a:t>.</a:t>
                </a:r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EDB7F741-2AB9-689F-D70A-C383CCF323C2}"/>
              </a:ext>
            </a:extLst>
          </p:cNvPr>
          <p:cNvGrpSpPr/>
          <p:nvPr/>
        </p:nvGrpSpPr>
        <p:grpSpPr>
          <a:xfrm>
            <a:off x="14569471" y="3314700"/>
            <a:ext cx="1676400" cy="2787134"/>
            <a:chOff x="14554200" y="2356366"/>
            <a:chExt cx="1676400" cy="2787134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537E6910-9C75-066C-DAED-6AFCE2476E5E}"/>
                </a:ext>
              </a:extLst>
            </p:cNvPr>
            <p:cNvCxnSpPr/>
            <p:nvPr/>
          </p:nvCxnSpPr>
          <p:spPr>
            <a:xfrm>
              <a:off x="14554200" y="2356366"/>
              <a:ext cx="1676400" cy="0"/>
            </a:xfrm>
            <a:prstGeom prst="line">
              <a:avLst/>
            </a:prstGeom>
            <a:ln w="50800">
              <a:solidFill>
                <a:srgbClr val="777777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직선 화살표 연결선 132">
              <a:extLst>
                <a:ext uri="{FF2B5EF4-FFF2-40B4-BE49-F238E27FC236}">
                  <a16:creationId xmlns:a16="http://schemas.microsoft.com/office/drawing/2014/main" id="{2642BDB3-776E-F1C1-CFFE-2553303CF20C}"/>
                </a:ext>
              </a:extLst>
            </p:cNvPr>
            <p:cNvCxnSpPr/>
            <p:nvPr/>
          </p:nvCxnSpPr>
          <p:spPr>
            <a:xfrm>
              <a:off x="16230600" y="2356366"/>
              <a:ext cx="0" cy="2787134"/>
            </a:xfrm>
            <a:prstGeom prst="straightConnector1">
              <a:avLst/>
            </a:prstGeom>
            <a:ln w="50800">
              <a:solidFill>
                <a:srgbClr val="777777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6A1E98B-136D-38F6-6ACD-114CE3B4BE8B}"/>
              </a:ext>
            </a:extLst>
          </p:cNvPr>
          <p:cNvGrpSpPr/>
          <p:nvPr/>
        </p:nvGrpSpPr>
        <p:grpSpPr>
          <a:xfrm>
            <a:off x="15595563" y="6630441"/>
            <a:ext cx="1354869" cy="1324177"/>
            <a:chOff x="4256998" y="7813553"/>
            <a:chExt cx="1354869" cy="1324177"/>
          </a:xfrm>
        </p:grpSpPr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BAD5586F-92BC-4B12-3D44-7D62A78430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52" y="7813553"/>
              <a:ext cx="1217883" cy="1217882"/>
            </a:xfrm>
            <a:prstGeom prst="rect">
              <a:avLst/>
            </a:prstGeom>
          </p:spPr>
        </p:pic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99F983E7-5C5B-E4B9-3F1F-FB1FD49CDC34}"/>
                </a:ext>
              </a:extLst>
            </p:cNvPr>
            <p:cNvSpPr/>
            <p:nvPr/>
          </p:nvSpPr>
          <p:spPr>
            <a:xfrm>
              <a:off x="4256998" y="7813553"/>
              <a:ext cx="1354869" cy="1324177"/>
            </a:xfrm>
            <a:prstGeom prst="ellipse">
              <a:avLst/>
            </a:prstGeom>
            <a:noFill/>
            <a:ln w="571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순서도: 지연 5">
              <a:extLst>
                <a:ext uri="{FF2B5EF4-FFF2-40B4-BE49-F238E27FC236}">
                  <a16:creationId xmlns:a16="http://schemas.microsoft.com/office/drawing/2014/main" id="{F6ED011C-F0B7-FC3B-6BA5-67B96B8BA657}"/>
                </a:ext>
              </a:extLst>
            </p:cNvPr>
            <p:cNvSpPr/>
            <p:nvPr/>
          </p:nvSpPr>
          <p:spPr>
            <a:xfrm rot="5400000">
              <a:off x="4776600" y="8399199"/>
              <a:ext cx="286984" cy="1090787"/>
            </a:xfrm>
            <a:custGeom>
              <a:avLst/>
              <a:gdLst>
                <a:gd name="connsiteX0" fmla="*/ 0 w 359778"/>
                <a:gd name="connsiteY0" fmla="*/ 0 h 1371600"/>
                <a:gd name="connsiteX1" fmla="*/ 179889 w 359778"/>
                <a:gd name="connsiteY1" fmla="*/ 0 h 1371600"/>
                <a:gd name="connsiteX2" fmla="*/ 359778 w 359778"/>
                <a:gd name="connsiteY2" fmla="*/ 685800 h 1371600"/>
                <a:gd name="connsiteX3" fmla="*/ 179889 w 359778"/>
                <a:gd name="connsiteY3" fmla="*/ 1371600 h 1371600"/>
                <a:gd name="connsiteX4" fmla="*/ 0 w 359778"/>
                <a:gd name="connsiteY4" fmla="*/ 1371600 h 1371600"/>
                <a:gd name="connsiteX5" fmla="*/ 0 w 359778"/>
                <a:gd name="connsiteY5" fmla="*/ 0 h 1371600"/>
                <a:gd name="connsiteX0" fmla="*/ 0 w 360730"/>
                <a:gd name="connsiteY0" fmla="*/ 0 h 1371600"/>
                <a:gd name="connsiteX1" fmla="*/ 111795 w 360730"/>
                <a:gd name="connsiteY1" fmla="*/ 107005 h 1371600"/>
                <a:gd name="connsiteX2" fmla="*/ 359778 w 360730"/>
                <a:gd name="connsiteY2" fmla="*/ 685800 h 1371600"/>
                <a:gd name="connsiteX3" fmla="*/ 179889 w 360730"/>
                <a:gd name="connsiteY3" fmla="*/ 1371600 h 1371600"/>
                <a:gd name="connsiteX4" fmla="*/ 0 w 360730"/>
                <a:gd name="connsiteY4" fmla="*/ 1371600 h 1371600"/>
                <a:gd name="connsiteX5" fmla="*/ 0 w 360730"/>
                <a:gd name="connsiteY5" fmla="*/ 0 h 1371600"/>
                <a:gd name="connsiteX0" fmla="*/ 0 w 359836"/>
                <a:gd name="connsiteY0" fmla="*/ 0 h 1371600"/>
                <a:gd name="connsiteX1" fmla="*/ 111795 w 359836"/>
                <a:gd name="connsiteY1" fmla="*/ 107005 h 1371600"/>
                <a:gd name="connsiteX2" fmla="*/ 359778 w 359836"/>
                <a:gd name="connsiteY2" fmla="*/ 685800 h 1371600"/>
                <a:gd name="connsiteX3" fmla="*/ 131250 w 359836"/>
                <a:gd name="connsiteY3" fmla="*/ 1264596 h 1371600"/>
                <a:gd name="connsiteX4" fmla="*/ 0 w 359836"/>
                <a:gd name="connsiteY4" fmla="*/ 1371600 h 1371600"/>
                <a:gd name="connsiteX5" fmla="*/ 0 w 359836"/>
                <a:gd name="connsiteY5" fmla="*/ 0 h 1371600"/>
                <a:gd name="connsiteX0" fmla="*/ 0 w 389019"/>
                <a:gd name="connsiteY0" fmla="*/ 0 h 1429966"/>
                <a:gd name="connsiteX1" fmla="*/ 140978 w 389019"/>
                <a:gd name="connsiteY1" fmla="*/ 165371 h 1429966"/>
                <a:gd name="connsiteX2" fmla="*/ 388961 w 389019"/>
                <a:gd name="connsiteY2" fmla="*/ 744166 h 1429966"/>
                <a:gd name="connsiteX3" fmla="*/ 160433 w 389019"/>
                <a:gd name="connsiteY3" fmla="*/ 1322962 h 1429966"/>
                <a:gd name="connsiteX4" fmla="*/ 29183 w 389019"/>
                <a:gd name="connsiteY4" fmla="*/ 1429966 h 1429966"/>
                <a:gd name="connsiteX5" fmla="*/ 0 w 389019"/>
                <a:gd name="connsiteY5" fmla="*/ 0 h 1429966"/>
                <a:gd name="connsiteX0" fmla="*/ 0 w 389019"/>
                <a:gd name="connsiteY0" fmla="*/ 0 h 1478604"/>
                <a:gd name="connsiteX1" fmla="*/ 140978 w 389019"/>
                <a:gd name="connsiteY1" fmla="*/ 165371 h 1478604"/>
                <a:gd name="connsiteX2" fmla="*/ 388961 w 389019"/>
                <a:gd name="connsiteY2" fmla="*/ 744166 h 1478604"/>
                <a:gd name="connsiteX3" fmla="*/ 160433 w 389019"/>
                <a:gd name="connsiteY3" fmla="*/ 1322962 h 1478604"/>
                <a:gd name="connsiteX4" fmla="*/ 9731 w 389019"/>
                <a:gd name="connsiteY4" fmla="*/ 1478604 h 1478604"/>
                <a:gd name="connsiteX5" fmla="*/ 0 w 389019"/>
                <a:gd name="connsiteY5" fmla="*/ 0 h 1478604"/>
                <a:gd name="connsiteX0" fmla="*/ 0 w 389019"/>
                <a:gd name="connsiteY0" fmla="*/ 0 h 1478604"/>
                <a:gd name="connsiteX1" fmla="*/ 140981 w 389019"/>
                <a:gd name="connsiteY1" fmla="*/ 116733 h 1478604"/>
                <a:gd name="connsiteX2" fmla="*/ 388961 w 389019"/>
                <a:gd name="connsiteY2" fmla="*/ 744166 h 1478604"/>
                <a:gd name="connsiteX3" fmla="*/ 160433 w 389019"/>
                <a:gd name="connsiteY3" fmla="*/ 1322962 h 1478604"/>
                <a:gd name="connsiteX4" fmla="*/ 9731 w 389019"/>
                <a:gd name="connsiteY4" fmla="*/ 1478604 h 1478604"/>
                <a:gd name="connsiteX5" fmla="*/ 0 w 389019"/>
                <a:gd name="connsiteY5" fmla="*/ 0 h 1478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019" h="1478604">
                  <a:moveTo>
                    <a:pt x="0" y="0"/>
                  </a:moveTo>
                  <a:cubicBezTo>
                    <a:pt x="59963" y="0"/>
                    <a:pt x="81018" y="116733"/>
                    <a:pt x="140981" y="116733"/>
                  </a:cubicBezTo>
                  <a:cubicBezTo>
                    <a:pt x="240331" y="116733"/>
                    <a:pt x="385719" y="543128"/>
                    <a:pt x="388961" y="744166"/>
                  </a:cubicBezTo>
                  <a:cubicBezTo>
                    <a:pt x="392203" y="945204"/>
                    <a:pt x="259783" y="1322962"/>
                    <a:pt x="160433" y="1322962"/>
                  </a:cubicBezTo>
                  <a:lnTo>
                    <a:pt x="9731" y="1478604"/>
                  </a:lnTo>
                  <a:cubicBezTo>
                    <a:pt x="6487" y="985736"/>
                    <a:pt x="3244" y="492868"/>
                    <a:pt x="0" y="0"/>
                  </a:cubicBezTo>
                  <a:close/>
                </a:path>
              </a:pathLst>
            </a:custGeom>
            <a:solidFill>
              <a:srgbClr val="2F3B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7FD9D5A-CBD1-0F25-9F77-6FC787BA507E}"/>
              </a:ext>
            </a:extLst>
          </p:cNvPr>
          <p:cNvSpPr txBox="1"/>
          <p:nvPr/>
        </p:nvSpPr>
        <p:spPr>
          <a:xfrm>
            <a:off x="8382000" y="5573847"/>
            <a:ext cx="108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77777"/>
                </a:solidFill>
              </a:rPr>
              <a:t>협업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9651D2A-2A1A-AA0E-7EE1-A694E1C3A2C4}"/>
              </a:ext>
            </a:extLst>
          </p:cNvPr>
          <p:cNvSpPr txBox="1"/>
          <p:nvPr/>
        </p:nvSpPr>
        <p:spPr>
          <a:xfrm>
            <a:off x="7347608" y="5981700"/>
            <a:ext cx="209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77777"/>
                </a:solidFill>
              </a:rPr>
              <a:t>프로젝트 완성도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1CAE98-9414-1E93-3B17-86BEB7922660}"/>
              </a:ext>
            </a:extLst>
          </p:cNvPr>
          <p:cNvSpPr txBox="1"/>
          <p:nvPr/>
        </p:nvSpPr>
        <p:spPr>
          <a:xfrm>
            <a:off x="7517126" y="6450568"/>
            <a:ext cx="19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77777"/>
                </a:solidFill>
              </a:rPr>
              <a:t>          코드리뷰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E64B283-0167-E6E5-AED5-EB52C84DE5D6}"/>
              </a:ext>
            </a:extLst>
          </p:cNvPr>
          <p:cNvGrpSpPr/>
          <p:nvPr/>
        </p:nvGrpSpPr>
        <p:grpSpPr>
          <a:xfrm>
            <a:off x="13509057" y="659368"/>
            <a:ext cx="4626543" cy="378078"/>
            <a:chOff x="13509057" y="659368"/>
            <a:chExt cx="4626543" cy="378078"/>
          </a:xfrm>
          <a:solidFill>
            <a:srgbClr val="969696"/>
          </a:solidFill>
        </p:grpSpPr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3C6C8BCF-3DEB-9876-B7B6-99B8AC79F0B4}"/>
                </a:ext>
              </a:extLst>
            </p:cNvPr>
            <p:cNvCxnSpPr>
              <a:cxnSpLocks/>
            </p:cNvCxnSpPr>
            <p:nvPr/>
          </p:nvCxnSpPr>
          <p:spPr>
            <a:xfrm>
              <a:off x="13509057" y="1037446"/>
              <a:ext cx="3864543" cy="0"/>
            </a:xfrm>
            <a:prstGeom prst="line">
              <a:avLst/>
            </a:prstGeom>
            <a:grpFill/>
            <a:ln w="25400">
              <a:solidFill>
                <a:srgbClr val="7A7A7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573AF583-3FA8-3746-7658-57D240A9DC08}"/>
                </a:ext>
              </a:extLst>
            </p:cNvPr>
            <p:cNvSpPr txBox="1"/>
            <p:nvPr/>
          </p:nvSpPr>
          <p:spPr>
            <a:xfrm>
              <a:off x="14097000" y="659368"/>
              <a:ext cx="4038600" cy="369332"/>
            </a:xfrm>
            <a:prstGeom prst="rect">
              <a:avLst/>
            </a:prstGeom>
            <a:solidFill>
              <a:srgbClr val="F8F8F8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7A7A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Parking Management System</a:t>
              </a:r>
              <a:endParaRPr lang="ko-KR" altLang="en-US" dirty="0">
                <a:solidFill>
                  <a:srgbClr val="7A7A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21261C3-8FA2-0600-C9B1-34C37E6BCB5A}"/>
              </a:ext>
            </a:extLst>
          </p:cNvPr>
          <p:cNvSpPr txBox="1"/>
          <p:nvPr/>
        </p:nvSpPr>
        <p:spPr>
          <a:xfrm>
            <a:off x="8367734" y="7255053"/>
            <a:ext cx="88094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5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0EE54BA-18C6-119F-C051-BC1CD260A4E2}"/>
              </a:ext>
            </a:extLst>
          </p:cNvPr>
          <p:cNvSpPr txBox="1"/>
          <p:nvPr/>
        </p:nvSpPr>
        <p:spPr>
          <a:xfrm>
            <a:off x="11049000" y="7270441"/>
            <a:ext cx="1099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완성도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627966-88FE-AB13-8297-DCE2029B5917}"/>
              </a:ext>
            </a:extLst>
          </p:cNvPr>
          <p:cNvSpPr txBox="1"/>
          <p:nvPr/>
        </p:nvSpPr>
        <p:spPr>
          <a:xfrm>
            <a:off x="9567589" y="7279556"/>
            <a:ext cx="109993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3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코드리뷰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F03711-055D-659D-A393-54B8794BD5EC}"/>
              </a:ext>
            </a:extLst>
          </p:cNvPr>
          <p:cNvSpPr txBox="1"/>
          <p:nvPr/>
        </p:nvSpPr>
        <p:spPr>
          <a:xfrm>
            <a:off x="3276600" y="2366308"/>
            <a:ext cx="44244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Parking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Management</a:t>
            </a:r>
          </a:p>
          <a:p>
            <a:r>
              <a:rPr lang="en-US" altLang="ko-KR" sz="4000" dirty="0">
                <a:solidFill>
                  <a:schemeClr val="bg1"/>
                </a:solidFill>
                <a:latin typeface="Arial Black" panose="020B0A04020102020204" pitchFamily="34" charset="0"/>
              </a:rPr>
              <a:t>System</a:t>
            </a:r>
            <a:endParaRPr lang="ko-KR" alt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82716E-6 L 3.33333E-6 0.0459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3.95062E-6 L -4.72222E-6 0.04228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그룹 51">
            <a:extLst>
              <a:ext uri="{FF2B5EF4-FFF2-40B4-BE49-F238E27FC236}">
                <a16:creationId xmlns:a16="http://schemas.microsoft.com/office/drawing/2014/main" id="{F44AE52F-9607-1B89-F1FD-E03F51A7DED9}"/>
              </a:ext>
            </a:extLst>
          </p:cNvPr>
          <p:cNvGrpSpPr/>
          <p:nvPr/>
        </p:nvGrpSpPr>
        <p:grpSpPr>
          <a:xfrm>
            <a:off x="894963" y="234294"/>
            <a:ext cx="17240637" cy="642006"/>
            <a:chOff x="894963" y="93562"/>
            <a:chExt cx="17240637" cy="642006"/>
          </a:xfrm>
        </p:grpSpPr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C7BFC12-CBA1-CFF4-081B-91DB4AA28F65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257" y="735568"/>
              <a:ext cx="38645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751118-2FE8-A943-C135-074C24B5F93E}"/>
                </a:ext>
              </a:extLst>
            </p:cNvPr>
            <p:cNvSpPr txBox="1"/>
            <p:nvPr/>
          </p:nvSpPr>
          <p:spPr>
            <a:xfrm>
              <a:off x="14097000" y="35456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Parking Management System</a:t>
              </a:r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C3DB4DA-F440-BBBD-8E30-91CC47409214}"/>
                </a:ext>
              </a:extLst>
            </p:cNvPr>
            <p:cNvSpPr txBox="1"/>
            <p:nvPr/>
          </p:nvSpPr>
          <p:spPr>
            <a:xfrm>
              <a:off x="894963" y="93562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1CE1B4D0-FA51-983F-57A9-7EEE926D2CBC}"/>
              </a:ext>
            </a:extLst>
          </p:cNvPr>
          <p:cNvSpPr txBox="1"/>
          <p:nvPr/>
        </p:nvSpPr>
        <p:spPr>
          <a:xfrm>
            <a:off x="914400" y="506968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ER-Diagram &amp;&amp; Process 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C82E5-05E7-95FA-6BC9-D2950B1C2C48}"/>
              </a:ext>
            </a:extLst>
          </p:cNvPr>
          <p:cNvSpPr/>
          <p:nvPr/>
        </p:nvSpPr>
        <p:spPr>
          <a:xfrm>
            <a:off x="923266" y="1257300"/>
            <a:ext cx="16674580" cy="7786919"/>
          </a:xfrm>
          <a:prstGeom prst="rect">
            <a:avLst/>
          </a:prstGeom>
          <a:solidFill>
            <a:srgbClr val="EAEAE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736DCF3-2C75-C5CF-4486-F0EA3AFB78D3}"/>
              </a:ext>
            </a:extLst>
          </p:cNvPr>
          <p:cNvSpPr/>
          <p:nvPr/>
        </p:nvSpPr>
        <p:spPr>
          <a:xfrm>
            <a:off x="923266" y="9029700"/>
            <a:ext cx="16674580" cy="27860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2B75BA-A309-ED2E-2A3B-C78FBD898AFA}"/>
              </a:ext>
            </a:extLst>
          </p:cNvPr>
          <p:cNvSpPr txBox="1"/>
          <p:nvPr/>
        </p:nvSpPr>
        <p:spPr>
          <a:xfrm>
            <a:off x="3352800" y="2020226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Aharoni" panose="02010803020104030203" pitchFamily="2" charset="-79"/>
                <a:cs typeface="Aharoni" panose="02010803020104030203" pitchFamily="2" charset="-79"/>
              </a:rPr>
              <a:t>Logical</a:t>
            </a:r>
            <a:endParaRPr lang="ko-KR" altLang="en-US" sz="25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C606-0C59-BB5C-A8AA-6CDAA6A6F55F}"/>
              </a:ext>
            </a:extLst>
          </p:cNvPr>
          <p:cNvSpPr txBox="1"/>
          <p:nvPr/>
        </p:nvSpPr>
        <p:spPr>
          <a:xfrm>
            <a:off x="11506200" y="2020226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>
                <a:latin typeface="Aharoni" panose="02010803020104030203" pitchFamily="2" charset="-79"/>
                <a:cs typeface="Aharoni" panose="02010803020104030203" pitchFamily="2" charset="-79"/>
              </a:rPr>
              <a:t>physical</a:t>
            </a:r>
            <a:endParaRPr lang="ko-KR" altLang="en-US" sz="25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3F20C6-8B3C-4AB4-3CC8-14013932E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492708"/>
            <a:ext cx="5943600" cy="63875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C8446A-0BF2-1154-0BA1-6260EE7F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0" y="2417110"/>
            <a:ext cx="6157970" cy="62199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4AD0BD-D983-1799-BA86-EB6E39C9BDCE}"/>
              </a:ext>
            </a:extLst>
          </p:cNvPr>
          <p:cNvSpPr/>
          <p:nvPr/>
        </p:nvSpPr>
        <p:spPr>
          <a:xfrm>
            <a:off x="854988" y="1278004"/>
            <a:ext cx="16674580" cy="77869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A765BE0-9EF7-5A97-2C41-E1212ABAA339}"/>
              </a:ext>
            </a:extLst>
          </p:cNvPr>
          <p:cNvGrpSpPr/>
          <p:nvPr/>
        </p:nvGrpSpPr>
        <p:grpSpPr>
          <a:xfrm>
            <a:off x="826685" y="254998"/>
            <a:ext cx="17240637" cy="642006"/>
            <a:chOff x="894963" y="93562"/>
            <a:chExt cx="17240637" cy="642006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B8F407CF-2BED-0BC5-72B8-8F7E2D175BDB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257" y="735568"/>
              <a:ext cx="38645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913451D-124B-56E2-982A-EE12FF5D9877}"/>
                </a:ext>
              </a:extLst>
            </p:cNvPr>
            <p:cNvSpPr txBox="1"/>
            <p:nvPr/>
          </p:nvSpPr>
          <p:spPr>
            <a:xfrm>
              <a:off x="14097000" y="35456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Parking Management System</a:t>
              </a:r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0D6EAA-C6BC-ED81-44B0-13264C152124}"/>
                </a:ext>
              </a:extLst>
            </p:cNvPr>
            <p:cNvSpPr txBox="1"/>
            <p:nvPr/>
          </p:nvSpPr>
          <p:spPr>
            <a:xfrm>
              <a:off x="894963" y="93562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F505CD9-EB03-1CF0-C2E8-0ED77683AC53}"/>
              </a:ext>
            </a:extLst>
          </p:cNvPr>
          <p:cNvSpPr txBox="1"/>
          <p:nvPr/>
        </p:nvSpPr>
        <p:spPr>
          <a:xfrm>
            <a:off x="914400" y="51460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59CFAE"/>
                </a:solidFill>
                <a:latin typeface="Arial Black" panose="020B0A04020102020204" pitchFamily="34" charset="0"/>
              </a:rPr>
              <a:t>ER-Diagram &amp;&amp; Process </a:t>
            </a:r>
            <a:endParaRPr lang="ko-KR" altLang="en-US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4" name="그룹 1001">
            <a:extLst>
              <a:ext uri="{FF2B5EF4-FFF2-40B4-BE49-F238E27FC236}">
                <a16:creationId xmlns:a16="http://schemas.microsoft.com/office/drawing/2014/main" id="{ED885CA4-5264-5CBF-0B72-98338A4120A6}"/>
              </a:ext>
            </a:extLst>
          </p:cNvPr>
          <p:cNvGrpSpPr/>
          <p:nvPr/>
        </p:nvGrpSpPr>
        <p:grpSpPr>
          <a:xfrm>
            <a:off x="914400" y="5556567"/>
            <a:ext cx="13619499" cy="1470807"/>
            <a:chOff x="-280184" y="5612480"/>
            <a:chExt cx="13619499" cy="1470807"/>
          </a:xfrm>
        </p:grpSpPr>
        <p:pic>
          <p:nvPicPr>
            <p:cNvPr id="45" name="Object 2">
              <a:extLst>
                <a:ext uri="{FF2B5EF4-FFF2-40B4-BE49-F238E27FC236}">
                  <a16:creationId xmlns:a16="http://schemas.microsoft.com/office/drawing/2014/main" id="{20A5A2C6-9C8C-FF29-D35E-9CAA9114E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280184" y="5612480"/>
              <a:ext cx="13619499" cy="1470807"/>
            </a:xfrm>
            <a:prstGeom prst="rect">
              <a:avLst/>
            </a:prstGeom>
          </p:spPr>
        </p:pic>
      </p:grpSp>
      <p:grpSp>
        <p:nvGrpSpPr>
          <p:cNvPr id="46" name="그룹 1002">
            <a:extLst>
              <a:ext uri="{FF2B5EF4-FFF2-40B4-BE49-F238E27FC236}">
                <a16:creationId xmlns:a16="http://schemas.microsoft.com/office/drawing/2014/main" id="{F48E2B08-66CE-437B-520C-5BAB8EB128F0}"/>
              </a:ext>
            </a:extLst>
          </p:cNvPr>
          <p:cNvGrpSpPr/>
          <p:nvPr/>
        </p:nvGrpSpPr>
        <p:grpSpPr>
          <a:xfrm>
            <a:off x="10351081" y="3510100"/>
            <a:ext cx="2294151" cy="3517275"/>
            <a:chOff x="9156497" y="3566013"/>
            <a:chExt cx="2294151" cy="3517275"/>
          </a:xfrm>
        </p:grpSpPr>
        <p:pic>
          <p:nvPicPr>
            <p:cNvPr id="47" name="Object 5">
              <a:extLst>
                <a:ext uri="{FF2B5EF4-FFF2-40B4-BE49-F238E27FC236}">
                  <a16:creationId xmlns:a16="http://schemas.microsoft.com/office/drawing/2014/main" id="{ED126273-3341-6767-D531-27C8A98A1D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9156497" y="3566013"/>
              <a:ext cx="2294151" cy="3517275"/>
            </a:xfrm>
            <a:prstGeom prst="rect">
              <a:avLst/>
            </a:prstGeom>
          </p:spPr>
        </p:pic>
      </p:grpSp>
      <p:grpSp>
        <p:nvGrpSpPr>
          <p:cNvPr id="48" name="그룹 1003">
            <a:extLst>
              <a:ext uri="{FF2B5EF4-FFF2-40B4-BE49-F238E27FC236}">
                <a16:creationId xmlns:a16="http://schemas.microsoft.com/office/drawing/2014/main" id="{35E9BBF5-1515-AA81-1679-B4D305F2FD69}"/>
              </a:ext>
            </a:extLst>
          </p:cNvPr>
          <p:cNvGrpSpPr/>
          <p:nvPr/>
        </p:nvGrpSpPr>
        <p:grpSpPr>
          <a:xfrm>
            <a:off x="4550758" y="3510100"/>
            <a:ext cx="2294151" cy="3517275"/>
            <a:chOff x="3356174" y="3566013"/>
            <a:chExt cx="2294151" cy="3517275"/>
          </a:xfrm>
        </p:grpSpPr>
        <p:pic>
          <p:nvPicPr>
            <p:cNvPr id="49" name="Object 8">
              <a:extLst>
                <a:ext uri="{FF2B5EF4-FFF2-40B4-BE49-F238E27FC236}">
                  <a16:creationId xmlns:a16="http://schemas.microsoft.com/office/drawing/2014/main" id="{CAC41BFC-C852-2E72-5691-08EA6097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3356174" y="3566013"/>
              <a:ext cx="2294151" cy="3517275"/>
            </a:xfrm>
            <a:prstGeom prst="rect">
              <a:avLst/>
            </a:prstGeom>
          </p:spPr>
        </p:pic>
      </p:grpSp>
      <p:pic>
        <p:nvPicPr>
          <p:cNvPr id="50" name="Object 10">
            <a:extLst>
              <a:ext uri="{FF2B5EF4-FFF2-40B4-BE49-F238E27FC236}">
                <a16:creationId xmlns:a16="http://schemas.microsoft.com/office/drawing/2014/main" id="{16BB9B85-B4B6-32E2-83EE-6C548E926F2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61382" y="1195074"/>
            <a:ext cx="5483527" cy="2165146"/>
          </a:xfrm>
          <a:prstGeom prst="rect">
            <a:avLst/>
          </a:prstGeom>
        </p:spPr>
      </p:pic>
      <p:pic>
        <p:nvPicPr>
          <p:cNvPr id="51" name="Object 11">
            <a:extLst>
              <a:ext uri="{FF2B5EF4-FFF2-40B4-BE49-F238E27FC236}">
                <a16:creationId xmlns:a16="http://schemas.microsoft.com/office/drawing/2014/main" id="{BAACD3CE-F1C6-4BE9-3099-A80F33612DD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560028" y="3932844"/>
            <a:ext cx="2079556" cy="708680"/>
          </a:xfrm>
          <a:prstGeom prst="rect">
            <a:avLst/>
          </a:prstGeom>
        </p:spPr>
      </p:pic>
      <p:pic>
        <p:nvPicPr>
          <p:cNvPr id="53" name="Object 13">
            <a:extLst>
              <a:ext uri="{FF2B5EF4-FFF2-40B4-BE49-F238E27FC236}">
                <a16:creationId xmlns:a16="http://schemas.microsoft.com/office/drawing/2014/main" id="{E2257E81-625F-F2A2-3E8A-6B51ECBD8D44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265666" y="3856650"/>
            <a:ext cx="2141290" cy="708681"/>
          </a:xfrm>
          <a:prstGeom prst="rect">
            <a:avLst/>
          </a:prstGeom>
        </p:spPr>
      </p:pic>
      <p:pic>
        <p:nvPicPr>
          <p:cNvPr id="55" name="Object 15">
            <a:extLst>
              <a:ext uri="{FF2B5EF4-FFF2-40B4-BE49-F238E27FC236}">
                <a16:creationId xmlns:a16="http://schemas.microsoft.com/office/drawing/2014/main" id="{C40895DF-12D7-EFF4-1525-C94CDB769A0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3664" y="5504185"/>
            <a:ext cx="861834" cy="985805"/>
          </a:xfrm>
          <a:prstGeom prst="rect">
            <a:avLst/>
          </a:prstGeom>
        </p:spPr>
      </p:pic>
      <p:pic>
        <p:nvPicPr>
          <p:cNvPr id="56" name="Object 16">
            <a:extLst>
              <a:ext uri="{FF2B5EF4-FFF2-40B4-BE49-F238E27FC236}">
                <a16:creationId xmlns:a16="http://schemas.microsoft.com/office/drawing/2014/main" id="{0416B271-BF01-BAAC-604E-5ADBA984411C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111728" y="5504183"/>
            <a:ext cx="782920" cy="985805"/>
          </a:xfrm>
          <a:prstGeom prst="rect">
            <a:avLst/>
          </a:prstGeom>
        </p:spPr>
      </p:pic>
      <p:pic>
        <p:nvPicPr>
          <p:cNvPr id="57" name="Object 17">
            <a:extLst>
              <a:ext uri="{FF2B5EF4-FFF2-40B4-BE49-F238E27FC236}">
                <a16:creationId xmlns:a16="http://schemas.microsoft.com/office/drawing/2014/main" id="{C052C6B4-64D1-5DA9-1519-EABC31003A44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02519" y="7224545"/>
            <a:ext cx="1406938" cy="697795"/>
          </a:xfrm>
          <a:prstGeom prst="rect">
            <a:avLst/>
          </a:prstGeom>
        </p:spPr>
      </p:pic>
      <p:pic>
        <p:nvPicPr>
          <p:cNvPr id="59" name="Object 19">
            <a:extLst>
              <a:ext uri="{FF2B5EF4-FFF2-40B4-BE49-F238E27FC236}">
                <a16:creationId xmlns:a16="http://schemas.microsoft.com/office/drawing/2014/main" id="{39074B37-F469-BAA8-9121-1DB474883373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521157" y="7276679"/>
            <a:ext cx="2082271" cy="708681"/>
          </a:xfrm>
          <a:prstGeom prst="rect">
            <a:avLst/>
          </a:prstGeom>
        </p:spPr>
      </p:pic>
      <p:grpSp>
        <p:nvGrpSpPr>
          <p:cNvPr id="61" name="그룹 1004">
            <a:extLst>
              <a:ext uri="{FF2B5EF4-FFF2-40B4-BE49-F238E27FC236}">
                <a16:creationId xmlns:a16="http://schemas.microsoft.com/office/drawing/2014/main" id="{F0FB6C29-09EF-62A2-5CA1-02BFCF6742C1}"/>
              </a:ext>
            </a:extLst>
          </p:cNvPr>
          <p:cNvGrpSpPr/>
          <p:nvPr/>
        </p:nvGrpSpPr>
        <p:grpSpPr>
          <a:xfrm>
            <a:off x="13251243" y="5556567"/>
            <a:ext cx="2294151" cy="3517275"/>
            <a:chOff x="12056659" y="5612480"/>
            <a:chExt cx="2294151" cy="3517275"/>
          </a:xfrm>
        </p:grpSpPr>
        <p:pic>
          <p:nvPicPr>
            <p:cNvPr id="62" name="Object 22">
              <a:extLst>
                <a:ext uri="{FF2B5EF4-FFF2-40B4-BE49-F238E27FC236}">
                  <a16:creationId xmlns:a16="http://schemas.microsoft.com/office/drawing/2014/main" id="{4A852BCB-22CA-9EDB-F2D9-AF7620FF4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056659" y="5612480"/>
              <a:ext cx="2294151" cy="3517275"/>
            </a:xfrm>
            <a:prstGeom prst="rect">
              <a:avLst/>
            </a:prstGeom>
          </p:spPr>
        </p:pic>
      </p:grpSp>
      <p:pic>
        <p:nvPicPr>
          <p:cNvPr id="63" name="Object 24">
            <a:extLst>
              <a:ext uri="{FF2B5EF4-FFF2-40B4-BE49-F238E27FC236}">
                <a16:creationId xmlns:a16="http://schemas.microsoft.com/office/drawing/2014/main" id="{94139F5F-A10C-9646-1646-BFEB1BD305BA}"/>
              </a:ext>
            </a:extLst>
          </p:cNvPr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3988395" y="6003517"/>
            <a:ext cx="792786" cy="985805"/>
          </a:xfrm>
          <a:prstGeom prst="rect">
            <a:avLst/>
          </a:prstGeom>
        </p:spPr>
      </p:pic>
      <p:grpSp>
        <p:nvGrpSpPr>
          <p:cNvPr id="64" name="그룹 1005">
            <a:extLst>
              <a:ext uri="{FF2B5EF4-FFF2-40B4-BE49-F238E27FC236}">
                <a16:creationId xmlns:a16="http://schemas.microsoft.com/office/drawing/2014/main" id="{D95E67E9-08D1-F7CC-2C18-2693A34BA4AE}"/>
              </a:ext>
            </a:extLst>
          </p:cNvPr>
          <p:cNvGrpSpPr/>
          <p:nvPr/>
        </p:nvGrpSpPr>
        <p:grpSpPr>
          <a:xfrm>
            <a:off x="7450920" y="5556567"/>
            <a:ext cx="2294151" cy="3517275"/>
            <a:chOff x="6256336" y="5612480"/>
            <a:chExt cx="2294151" cy="3517275"/>
          </a:xfrm>
        </p:grpSpPr>
        <p:pic>
          <p:nvPicPr>
            <p:cNvPr id="65" name="Object 26">
              <a:extLst>
                <a:ext uri="{FF2B5EF4-FFF2-40B4-BE49-F238E27FC236}">
                  <a16:creationId xmlns:a16="http://schemas.microsoft.com/office/drawing/2014/main" id="{C0EDB5B2-0EE3-3D0C-9E7E-70E8C6A4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56336" y="5612480"/>
              <a:ext cx="2294151" cy="3517275"/>
            </a:xfrm>
            <a:prstGeom prst="rect">
              <a:avLst/>
            </a:prstGeom>
          </p:spPr>
        </p:pic>
      </p:grpSp>
      <p:pic>
        <p:nvPicPr>
          <p:cNvPr id="66" name="Object 28">
            <a:extLst>
              <a:ext uri="{FF2B5EF4-FFF2-40B4-BE49-F238E27FC236}">
                <a16:creationId xmlns:a16="http://schemas.microsoft.com/office/drawing/2014/main" id="{17A02FA8-6F1A-3769-9C7A-7880CB47B1E5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147595" y="6003517"/>
            <a:ext cx="844482" cy="985805"/>
          </a:xfrm>
          <a:prstGeom prst="rect">
            <a:avLst/>
          </a:prstGeom>
        </p:spPr>
      </p:pic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7E0E9E2-E029-A27E-C467-A5718241AC12}"/>
              </a:ext>
            </a:extLst>
          </p:cNvPr>
          <p:cNvSpPr/>
          <p:nvPr/>
        </p:nvSpPr>
        <p:spPr>
          <a:xfrm>
            <a:off x="826685" y="9055889"/>
            <a:ext cx="16771161" cy="25833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FA8B8-C59F-E409-046A-67C1735DA669}"/>
              </a:ext>
            </a:extLst>
          </p:cNvPr>
          <p:cNvSpPr txBox="1"/>
          <p:nvPr/>
        </p:nvSpPr>
        <p:spPr>
          <a:xfrm>
            <a:off x="4508891" y="7734300"/>
            <a:ext cx="2501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 및 회원가입을</a:t>
            </a:r>
            <a:endParaRPr lang="en-US" altLang="ko-KR" sz="1700" b="1" dirty="0">
              <a:solidFill>
                <a:srgbClr val="9696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통하여 회원정보 수정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13E7F-2FC5-7E61-0B75-D0732CBBA271}"/>
              </a:ext>
            </a:extLst>
          </p:cNvPr>
          <p:cNvSpPr txBox="1"/>
          <p:nvPr/>
        </p:nvSpPr>
        <p:spPr>
          <a:xfrm>
            <a:off x="7724301" y="4604147"/>
            <a:ext cx="24115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주차위치 선택 이용</a:t>
            </a:r>
            <a:endParaRPr lang="en-US" altLang="ko-KR" sz="1700" b="1" dirty="0">
              <a:solidFill>
                <a:srgbClr val="96969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 </a:t>
            </a:r>
            <a:r>
              <a:rPr lang="en-US" altLang="ko-KR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이용료 조회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A0124E-EE1D-FE54-3BC3-C995DDCC48B6}"/>
              </a:ext>
            </a:extLst>
          </p:cNvPr>
          <p:cNvSpPr txBox="1"/>
          <p:nvPr/>
        </p:nvSpPr>
        <p:spPr>
          <a:xfrm>
            <a:off x="10664303" y="7942417"/>
            <a:ext cx="2501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이용시간 및 입</a:t>
            </a:r>
            <a:r>
              <a:rPr lang="en-US" altLang="ko-KR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700" b="1" dirty="0" err="1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출차</a:t>
            </a:r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시간 </a:t>
            </a:r>
            <a:r>
              <a:rPr lang="en-US" altLang="ko-KR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700" b="1" dirty="0">
                <a:solidFill>
                  <a:srgbClr val="96969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이용료 조회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33AD27-1243-DFFB-BA80-D2B2B5E2B822}"/>
              </a:ext>
            </a:extLst>
          </p:cNvPr>
          <p:cNvSpPr txBox="1"/>
          <p:nvPr/>
        </p:nvSpPr>
        <p:spPr>
          <a:xfrm>
            <a:off x="13251242" y="4601914"/>
            <a:ext cx="25015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969696"/>
                </a:solidFill>
                <a:latin typeface="휴먼명조" panose="02010504000101010101" pitchFamily="2" charset="-127"/>
                <a:ea typeface="휴먼명조" panose="02010504000101010101" pitchFamily="2" charset="-127"/>
              </a:rPr>
              <a:t>차량번호 입력하면 납부내역 확인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4" name="그룹 1004"/>
          <p:cNvGrpSpPr/>
          <p:nvPr/>
        </p:nvGrpSpPr>
        <p:grpSpPr>
          <a:xfrm>
            <a:off x="10591800" y="3667016"/>
            <a:ext cx="2312049" cy="2202995"/>
            <a:chOff x="6120738" y="4041360"/>
            <a:chExt cx="2312049" cy="2202995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3540000">
              <a:off x="6120738" y="4041360"/>
              <a:ext cx="2312049" cy="2202995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0EB020-83D7-2EBE-1D84-44D630A7A317}"/>
              </a:ext>
            </a:extLst>
          </p:cNvPr>
          <p:cNvSpPr/>
          <p:nvPr/>
        </p:nvSpPr>
        <p:spPr>
          <a:xfrm>
            <a:off x="923266" y="9055889"/>
            <a:ext cx="16674580" cy="278608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595FC47-CF0A-30CE-BEA7-B014C26E8A2B}"/>
              </a:ext>
            </a:extLst>
          </p:cNvPr>
          <p:cNvGrpSpPr/>
          <p:nvPr/>
        </p:nvGrpSpPr>
        <p:grpSpPr>
          <a:xfrm>
            <a:off x="13737657" y="342900"/>
            <a:ext cx="4550343" cy="381000"/>
            <a:chOff x="13585257" y="354568"/>
            <a:chExt cx="4550343" cy="381000"/>
          </a:xfrm>
        </p:grpSpPr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10D7D32A-A85D-E9C8-3215-3817C3244173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257" y="735568"/>
              <a:ext cx="38645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1A3463-4448-444D-0191-956CA10E2454}"/>
                </a:ext>
              </a:extLst>
            </p:cNvPr>
            <p:cNvSpPr txBox="1"/>
            <p:nvPr/>
          </p:nvSpPr>
          <p:spPr>
            <a:xfrm>
              <a:off x="14097000" y="35456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Parking Management System</a:t>
              </a:r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84AEB76-36BD-A60F-FB2A-FEFEFA3ED5F9}"/>
              </a:ext>
            </a:extLst>
          </p:cNvPr>
          <p:cNvSpPr txBox="1"/>
          <p:nvPr/>
        </p:nvSpPr>
        <p:spPr>
          <a:xfrm>
            <a:off x="941714" y="402166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59CFAE"/>
                </a:solidFill>
                <a:latin typeface="Arial Black" panose="020B0A04020102020204" pitchFamily="34" charset="0"/>
              </a:rPr>
              <a:t>Eclipse Testing</a:t>
            </a:r>
            <a:endParaRPr lang="ko-KR" altLang="en-US" sz="2000" b="1" dirty="0">
              <a:solidFill>
                <a:srgbClr val="59CFAE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1D6B156-E3E5-8B13-81DF-04A776EA1CD5}"/>
              </a:ext>
            </a:extLst>
          </p:cNvPr>
          <p:cNvSpPr/>
          <p:nvPr/>
        </p:nvSpPr>
        <p:spPr>
          <a:xfrm>
            <a:off x="923266" y="1318981"/>
            <a:ext cx="16674580" cy="77869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C402EDD-03C9-341A-076E-6EFF448CA1FA}"/>
              </a:ext>
            </a:extLst>
          </p:cNvPr>
          <p:cNvGrpSpPr/>
          <p:nvPr/>
        </p:nvGrpSpPr>
        <p:grpSpPr>
          <a:xfrm>
            <a:off x="2197322" y="1866900"/>
            <a:ext cx="4660678" cy="3313420"/>
            <a:chOff x="1966272" y="1990273"/>
            <a:chExt cx="4660678" cy="331342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2021C1E-70CF-DA9D-9022-B78B88CEF9DE}"/>
                </a:ext>
              </a:extLst>
            </p:cNvPr>
            <p:cNvSpPr/>
            <p:nvPr/>
          </p:nvSpPr>
          <p:spPr>
            <a:xfrm>
              <a:off x="1978750" y="2000051"/>
              <a:ext cx="4648200" cy="3303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2CE4152-FE22-C9B3-6056-8620C363DA92}"/>
                </a:ext>
              </a:extLst>
            </p:cNvPr>
            <p:cNvSpPr/>
            <p:nvPr/>
          </p:nvSpPr>
          <p:spPr>
            <a:xfrm>
              <a:off x="1966272" y="1990273"/>
              <a:ext cx="1918941" cy="2229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9A46866-4A92-D76E-CBAE-8A814B783315}"/>
                </a:ext>
              </a:extLst>
            </p:cNvPr>
            <p:cNvSpPr/>
            <p:nvPr/>
          </p:nvSpPr>
          <p:spPr>
            <a:xfrm>
              <a:off x="1966274" y="4200073"/>
              <a:ext cx="1918941" cy="1074594"/>
            </a:xfrm>
            <a:prstGeom prst="rect">
              <a:avLst/>
            </a:prstGeom>
            <a:solidFill>
              <a:srgbClr val="2D4059"/>
            </a:solidFill>
            <a:ln>
              <a:solidFill>
                <a:srgbClr val="2D4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14398C9-90D3-ADE1-5261-08D2E449A525}"/>
              </a:ext>
            </a:extLst>
          </p:cNvPr>
          <p:cNvSpPr txBox="1"/>
          <p:nvPr/>
        </p:nvSpPr>
        <p:spPr>
          <a:xfrm>
            <a:off x="2286000" y="2140684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01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5956EB6-148B-03BE-3CC6-DCE4208FB907}"/>
              </a:ext>
            </a:extLst>
          </p:cNvPr>
          <p:cNvGrpSpPr/>
          <p:nvPr/>
        </p:nvGrpSpPr>
        <p:grpSpPr>
          <a:xfrm>
            <a:off x="2171625" y="5488431"/>
            <a:ext cx="4660678" cy="3313420"/>
            <a:chOff x="1966272" y="1990273"/>
            <a:chExt cx="4660678" cy="3313420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222636D-17D7-8F80-1C0F-FE889EFF2A68}"/>
                </a:ext>
              </a:extLst>
            </p:cNvPr>
            <p:cNvSpPr/>
            <p:nvPr/>
          </p:nvSpPr>
          <p:spPr>
            <a:xfrm>
              <a:off x="1978750" y="2000051"/>
              <a:ext cx="4648200" cy="3303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2195962-C8F9-5703-A540-CE0B90D33E17}"/>
                </a:ext>
              </a:extLst>
            </p:cNvPr>
            <p:cNvSpPr/>
            <p:nvPr/>
          </p:nvSpPr>
          <p:spPr>
            <a:xfrm>
              <a:off x="1966272" y="1990273"/>
              <a:ext cx="1918941" cy="2229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94DDE0-0064-295F-6CD4-5CEF9AB13702}"/>
                </a:ext>
              </a:extLst>
            </p:cNvPr>
            <p:cNvSpPr/>
            <p:nvPr/>
          </p:nvSpPr>
          <p:spPr>
            <a:xfrm>
              <a:off x="1966274" y="4200073"/>
              <a:ext cx="1918941" cy="1074594"/>
            </a:xfrm>
            <a:prstGeom prst="rect">
              <a:avLst/>
            </a:prstGeom>
            <a:solidFill>
              <a:srgbClr val="2D4059"/>
            </a:solidFill>
            <a:ln>
              <a:solidFill>
                <a:srgbClr val="2D4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5B9E97A-3341-3D81-BC5B-613259FD8803}"/>
              </a:ext>
            </a:extLst>
          </p:cNvPr>
          <p:cNvGrpSpPr/>
          <p:nvPr/>
        </p:nvGrpSpPr>
        <p:grpSpPr>
          <a:xfrm>
            <a:off x="10350722" y="1866900"/>
            <a:ext cx="4648200" cy="3303642"/>
            <a:chOff x="1966272" y="1990273"/>
            <a:chExt cx="4660678" cy="331342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C872C2A-3E30-6270-4FB5-CC4255FB5870}"/>
                </a:ext>
              </a:extLst>
            </p:cNvPr>
            <p:cNvSpPr/>
            <p:nvPr/>
          </p:nvSpPr>
          <p:spPr>
            <a:xfrm>
              <a:off x="1978750" y="2000051"/>
              <a:ext cx="4648200" cy="3303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2CC8656-640E-9339-45AF-D9A1E9E02653}"/>
                </a:ext>
              </a:extLst>
            </p:cNvPr>
            <p:cNvSpPr/>
            <p:nvPr/>
          </p:nvSpPr>
          <p:spPr>
            <a:xfrm>
              <a:off x="1966272" y="1990273"/>
              <a:ext cx="1918941" cy="2229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B576A7D-2F5B-1E3F-1460-68FE891EF97E}"/>
                </a:ext>
              </a:extLst>
            </p:cNvPr>
            <p:cNvSpPr/>
            <p:nvPr/>
          </p:nvSpPr>
          <p:spPr>
            <a:xfrm>
              <a:off x="1966274" y="4200073"/>
              <a:ext cx="1918941" cy="1074594"/>
            </a:xfrm>
            <a:prstGeom prst="rect">
              <a:avLst/>
            </a:prstGeom>
            <a:solidFill>
              <a:srgbClr val="2D4059"/>
            </a:solidFill>
            <a:ln>
              <a:solidFill>
                <a:srgbClr val="2D4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484AF26-AED5-3E4B-64EE-8D87E8A5EFE8}"/>
              </a:ext>
            </a:extLst>
          </p:cNvPr>
          <p:cNvGrpSpPr/>
          <p:nvPr/>
        </p:nvGrpSpPr>
        <p:grpSpPr>
          <a:xfrm>
            <a:off x="10332490" y="5487823"/>
            <a:ext cx="4635756" cy="3313420"/>
            <a:chOff x="1966272" y="1990273"/>
            <a:chExt cx="4660678" cy="331342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C4B5FA3D-A710-E18B-25D0-DBF7181C5533}"/>
                </a:ext>
              </a:extLst>
            </p:cNvPr>
            <p:cNvSpPr/>
            <p:nvPr/>
          </p:nvSpPr>
          <p:spPr>
            <a:xfrm>
              <a:off x="1978750" y="2000051"/>
              <a:ext cx="4648200" cy="33036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60F0969D-6EEE-B444-DC46-A30B90844730}"/>
                </a:ext>
              </a:extLst>
            </p:cNvPr>
            <p:cNvSpPr/>
            <p:nvPr/>
          </p:nvSpPr>
          <p:spPr>
            <a:xfrm>
              <a:off x="1966272" y="1990273"/>
              <a:ext cx="1918941" cy="22290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B304FB0-4884-F4EC-680A-85B8B7F7F435}"/>
                </a:ext>
              </a:extLst>
            </p:cNvPr>
            <p:cNvSpPr/>
            <p:nvPr/>
          </p:nvSpPr>
          <p:spPr>
            <a:xfrm>
              <a:off x="1966274" y="4200073"/>
              <a:ext cx="1918941" cy="1074594"/>
            </a:xfrm>
            <a:prstGeom prst="rect">
              <a:avLst/>
            </a:prstGeom>
            <a:solidFill>
              <a:srgbClr val="2D4059"/>
            </a:solidFill>
            <a:ln>
              <a:solidFill>
                <a:srgbClr val="2D40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30F7698-8C8C-2381-ACDF-D99C6AE8F0CE}"/>
              </a:ext>
            </a:extLst>
          </p:cNvPr>
          <p:cNvSpPr txBox="1"/>
          <p:nvPr/>
        </p:nvSpPr>
        <p:spPr>
          <a:xfrm>
            <a:off x="10439400" y="2140684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02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5D17AA-4587-F8AD-FDFA-E0FF877B6FEB}"/>
              </a:ext>
            </a:extLst>
          </p:cNvPr>
          <p:cNvSpPr txBox="1"/>
          <p:nvPr/>
        </p:nvSpPr>
        <p:spPr>
          <a:xfrm>
            <a:off x="2286000" y="5798284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03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A93B9E-1697-6E4F-13C6-3C6D537C5B32}"/>
              </a:ext>
            </a:extLst>
          </p:cNvPr>
          <p:cNvSpPr txBox="1"/>
          <p:nvPr/>
        </p:nvSpPr>
        <p:spPr>
          <a:xfrm>
            <a:off x="10410530" y="5825106"/>
            <a:ext cx="175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>
                <a:solidFill>
                  <a:schemeClr val="bg1"/>
                </a:solidFill>
              </a:rPr>
              <a:t>04</a:t>
            </a:r>
            <a:endParaRPr lang="ko-KR" altLang="en-US" sz="10000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E54686-CB93-F3EA-9F14-ABF270844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4059128"/>
            <a:ext cx="1154333" cy="11605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CAEBFE-9553-2E89-1176-88DB2A52DC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072" y="4009483"/>
            <a:ext cx="2438400" cy="121747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75B2373-33E0-A451-7749-F3A527AA1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7810500"/>
            <a:ext cx="1655929" cy="785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91E8BB-AFFD-589A-DDAE-342231F512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56" y="7919528"/>
            <a:ext cx="1660200" cy="67615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5B40E-5D9D-3E4D-36A2-0C1387B56AC4}"/>
              </a:ext>
            </a:extLst>
          </p:cNvPr>
          <p:cNvSpPr txBox="1"/>
          <p:nvPr/>
        </p:nvSpPr>
        <p:spPr>
          <a:xfrm>
            <a:off x="4236071" y="2245341"/>
            <a:ext cx="2545729" cy="3023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badi" panose="020B0604020104020204" pitchFamily="34" charset="0"/>
              </a:rPr>
              <a:t>IDE(</a:t>
            </a:r>
            <a:r>
              <a:rPr lang="ko-KR" altLang="en-US" sz="2100" b="1" dirty="0">
                <a:latin typeface="Abadi" panose="020B0604020104020204" pitchFamily="34" charset="0"/>
              </a:rPr>
              <a:t>통합 개발 환경</a:t>
            </a:r>
            <a:r>
              <a:rPr lang="en-US" altLang="ko-KR" sz="2100" b="1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200" b="1" dirty="0">
              <a:latin typeface="Abadi" panose="020B06040201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이클립스는 자바를 비롯한 다양한 언어를 지원하는 프로그래밍 통합 개발 환경을 목적으로 시작하였으나 현재는 </a:t>
            </a:r>
            <a:r>
              <a:rPr lang="en-US" altLang="ko-KR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OSGi</a:t>
            </a:r>
            <a:r>
              <a:rPr lang="ko-KR" altLang="en-US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를 도입하여</a:t>
            </a:r>
            <a:r>
              <a:rPr lang="en-US" altLang="ko-KR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, </a:t>
            </a:r>
            <a:r>
              <a:rPr lang="ko-KR" altLang="en-US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범용 응용 소프트웨어 </a:t>
            </a:r>
            <a:endParaRPr lang="en-US" altLang="ko-KR" sz="1300" b="1" spc="11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플랫폼으로 진화하였다</a:t>
            </a:r>
            <a:r>
              <a:rPr lang="en-US" altLang="ko-KR" sz="1300" b="1" spc="110" dirty="0">
                <a:latin typeface="휴먼명조" panose="02010504000101010101" pitchFamily="2" charset="-127"/>
                <a:ea typeface="휴먼명조" panose="02010504000101010101" pitchFamily="2" charset="-127"/>
              </a:rPr>
              <a:t>.</a:t>
            </a:r>
          </a:p>
          <a:p>
            <a:endParaRPr lang="ko-KR" altLang="en-US" sz="1500" dirty="0">
              <a:latin typeface="Abadi" panose="020B0604020104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D63457-7775-1B61-62DE-2AFA4D1978EA}"/>
              </a:ext>
            </a:extLst>
          </p:cNvPr>
          <p:cNvSpPr txBox="1"/>
          <p:nvPr/>
        </p:nvSpPr>
        <p:spPr>
          <a:xfrm>
            <a:off x="12350493" y="2095500"/>
            <a:ext cx="2648430" cy="6578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00" b="1" dirty="0">
                <a:latin typeface="Abadi" panose="020B0604020104020204" pitchFamily="34" charset="0"/>
              </a:rPr>
              <a:t>JAVA(</a:t>
            </a:r>
            <a:r>
              <a:rPr lang="ko-KR" altLang="en-US" sz="2100" b="1" dirty="0">
                <a:latin typeface="Abadi" panose="020B0604020104020204" pitchFamily="34" charset="0"/>
              </a:rPr>
              <a:t>객체지향 언어</a:t>
            </a:r>
            <a:r>
              <a:rPr lang="en-US" altLang="ko-KR" sz="2100" b="1" dirty="0">
                <a:latin typeface="Abadi" panose="020B0604020104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sz="15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자바는 객체지향 언어로</a:t>
            </a:r>
            <a:endParaRPr lang="en-US" altLang="ko-KR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인터넷이 발전하면서 인터넷</a:t>
            </a:r>
            <a:endParaRPr lang="en-US" altLang="ko-KR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친화적인 개발 언어로 방향을 전환하여 현재 자바는</a:t>
            </a:r>
            <a:r>
              <a:rPr lang="en-US" altLang="ko-KR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  IT</a:t>
            </a: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 기술 전반에서 가장 널리 사용하는 프로그래밍 언어이다</a:t>
            </a:r>
            <a:r>
              <a:rPr lang="en-US" altLang="ko-KR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</a:t>
            </a:r>
          </a:p>
          <a:p>
            <a:endParaRPr lang="en-US" altLang="ko-KR" sz="15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b="1" dirty="0">
              <a:latin typeface="Abadi" panose="020B0604020104020204" pitchFamily="34" charset="0"/>
            </a:endParaRPr>
          </a:p>
          <a:p>
            <a:endParaRPr lang="en-US" altLang="ko-KR" sz="2100" dirty="0">
              <a:latin typeface="Abadi" panose="020B0604020104020204" pitchFamily="34" charset="0"/>
            </a:endParaRPr>
          </a:p>
          <a:p>
            <a:endParaRPr lang="en-US" altLang="ko-KR" sz="1500" b="1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-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B1E146-4844-0758-1E4F-011D1B3F9628}"/>
              </a:ext>
            </a:extLst>
          </p:cNvPr>
          <p:cNvSpPr txBox="1"/>
          <p:nvPr/>
        </p:nvSpPr>
        <p:spPr>
          <a:xfrm>
            <a:off x="12267329" y="5788388"/>
            <a:ext cx="2774329" cy="274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badi" panose="020B0604020104020204" pitchFamily="34" charset="0"/>
              </a:rPr>
              <a:t>JDBC(JAVA API)</a:t>
            </a:r>
          </a:p>
          <a:p>
            <a:endParaRPr lang="en-US" altLang="ko-KR" sz="1500" dirty="0">
              <a:latin typeface="Abadi" panose="020B06040201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자바에서 데이터베이스에 접속할 수 있도록 하는 </a:t>
            </a:r>
            <a:endParaRPr lang="en-US" altLang="ko-KR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JAVA API</a:t>
            </a: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이다</a:t>
            </a:r>
            <a:r>
              <a:rPr lang="en-US" altLang="ko-KR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 JDBC</a:t>
            </a: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는 데이터</a:t>
            </a:r>
            <a:endParaRPr lang="en-US" altLang="ko-KR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베이스에서 자료를 쿼리하거나</a:t>
            </a:r>
            <a:endParaRPr lang="en-US" altLang="ko-KR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업데이트 하는 방법을 제공한다</a:t>
            </a:r>
            <a:r>
              <a:rPr lang="en-US" altLang="ko-KR" sz="14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</a:t>
            </a:r>
            <a:endParaRPr lang="ko-KR" altLang="en-US" sz="14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558612-C321-E1FC-DA8B-2D4DC44B4578}"/>
              </a:ext>
            </a:extLst>
          </p:cNvPr>
          <p:cNvSpPr txBox="1"/>
          <p:nvPr/>
        </p:nvSpPr>
        <p:spPr>
          <a:xfrm>
            <a:off x="4108101" y="5993496"/>
            <a:ext cx="2774329" cy="231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 dirty="0">
                <a:latin typeface="Abadi" panose="020B0604020104020204" pitchFamily="34" charset="0"/>
              </a:rPr>
              <a:t>ORACLE</a:t>
            </a:r>
            <a:r>
              <a:rPr lang="ko-KR" altLang="en-US" sz="2200" b="1" dirty="0">
                <a:latin typeface="Abadi" panose="020B0604020104020204" pitchFamily="34" charset="0"/>
              </a:rPr>
              <a:t> </a:t>
            </a:r>
            <a:r>
              <a:rPr lang="en-US" altLang="ko-KR" sz="2200" b="1" dirty="0">
                <a:latin typeface="Abadi" panose="020B0604020104020204" pitchFamily="34" charset="0"/>
              </a:rPr>
              <a:t>DATABASE</a:t>
            </a:r>
          </a:p>
          <a:p>
            <a:endParaRPr lang="en-US" altLang="ko-KR" sz="2200" b="1" dirty="0">
              <a:latin typeface="Abadi" panose="020B0604020104020204" pitchFamily="34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관계형 데이터베이스 관리</a:t>
            </a:r>
            <a:endParaRPr lang="en-US" altLang="ko-KR" sz="1300" b="1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시스템의 이름이다</a:t>
            </a:r>
            <a:r>
              <a:rPr lang="en-US" altLang="ko-KR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 </a:t>
            </a:r>
            <a:r>
              <a:rPr lang="ko-KR" altLang="en-US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현재 유닉스 환경에서 가장 널리 사용되는 </a:t>
            </a:r>
            <a:r>
              <a:rPr lang="en-US" altLang="ko-KR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RDBMS</a:t>
            </a:r>
            <a:r>
              <a:rPr lang="ko-KR" altLang="en-US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이다</a:t>
            </a:r>
            <a:r>
              <a:rPr lang="en-US" altLang="ko-KR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 PL/SQL</a:t>
            </a:r>
            <a:r>
              <a:rPr lang="ko-KR" altLang="en-US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을 지원한다</a:t>
            </a:r>
            <a:r>
              <a:rPr lang="en-US" altLang="ko-KR" sz="1300" b="1" dirty="0">
                <a:latin typeface="휴먼명조" panose="02010504000101010101" pitchFamily="2" charset="-127"/>
                <a:ea typeface="휴먼명조" panose="02010504000101010101" pitchFamily="2" charset="-127"/>
              </a:rPr>
              <a:t>.</a:t>
            </a:r>
            <a:endParaRPr lang="ko-KR" altLang="en-US" sz="1300" dirty="0">
              <a:latin typeface="휴먼명조" panose="02010504000101010101" pitchFamily="2" charset="-127"/>
              <a:ea typeface="휴먼명조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54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113450" y="0"/>
            <a:ext cx="9142857" cy="10285714"/>
            <a:chOff x="9142857" y="0"/>
            <a:chExt cx="9142857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2857" y="0"/>
              <a:ext cx="9142857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353051" y="8277585"/>
            <a:ext cx="2673306" cy="1283187"/>
            <a:chOff x="6353051" y="8277585"/>
            <a:chExt cx="2673306" cy="128318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3051" y="8277585"/>
              <a:ext cx="2673306" cy="12831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19290" y="906118"/>
            <a:ext cx="467521" cy="932739"/>
            <a:chOff x="6119290" y="906118"/>
            <a:chExt cx="467521" cy="93273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6119290" y="906118"/>
              <a:ext cx="467521" cy="93273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0794609" y="911228"/>
            <a:ext cx="457251" cy="912250"/>
            <a:chOff x="10794609" y="911228"/>
            <a:chExt cx="457251" cy="912250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10794609" y="911228"/>
              <a:ext cx="457251" cy="91225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865584" y="7773187"/>
            <a:ext cx="292730" cy="330058"/>
            <a:chOff x="6865584" y="7773187"/>
            <a:chExt cx="292730" cy="3300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920000">
              <a:off x="6865584" y="7773187"/>
              <a:ext cx="292730" cy="3300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51964" y="1891439"/>
            <a:ext cx="1352381" cy="1851269"/>
            <a:chOff x="9751964" y="1891439"/>
            <a:chExt cx="1352381" cy="1851269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9751964" y="1999851"/>
              <a:ext cx="1349474" cy="1741257"/>
              <a:chOff x="9751964" y="1999851"/>
              <a:chExt cx="1349474" cy="1741257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751964" y="1999851"/>
                <a:ext cx="1349474" cy="1741257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9942156" y="2026013"/>
              <a:ext cx="692086" cy="628341"/>
              <a:chOff x="9942156" y="2026013"/>
              <a:chExt cx="692086" cy="628341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3840000">
                <a:off x="9942156" y="2026013"/>
                <a:ext cx="692086" cy="628341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119721" y="3181205"/>
              <a:ext cx="473855" cy="477409"/>
              <a:chOff x="10119721" y="3181205"/>
              <a:chExt cx="473855" cy="477409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119721" y="3181205"/>
                <a:ext cx="473855" cy="477409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927655" y="4149939"/>
            <a:ext cx="1241123" cy="1241123"/>
            <a:chOff x="927655" y="4149939"/>
            <a:chExt cx="1241123" cy="12411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655" y="414993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927655" y="5944159"/>
            <a:ext cx="1241123" cy="1241123"/>
            <a:chOff x="927655" y="5944159"/>
            <a:chExt cx="1241123" cy="12411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655" y="594415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927655" y="7815599"/>
            <a:ext cx="1241123" cy="1241123"/>
            <a:chOff x="927655" y="7815599"/>
            <a:chExt cx="1241123" cy="1241123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7655" y="781559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312144" y="6570733"/>
            <a:ext cx="2472144" cy="131849"/>
            <a:chOff x="312144" y="6570733"/>
            <a:chExt cx="2472144" cy="13184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6200000">
              <a:off x="312144" y="6570733"/>
              <a:ext cx="2472144" cy="13184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101342" y="4320203"/>
            <a:ext cx="893750" cy="893750"/>
            <a:chOff x="1101342" y="4320203"/>
            <a:chExt cx="893750" cy="893750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01342" y="4320203"/>
              <a:ext cx="893750" cy="89375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101342" y="6117846"/>
            <a:ext cx="893750" cy="893750"/>
            <a:chOff x="1101342" y="6117846"/>
            <a:chExt cx="893750" cy="893750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01342" y="6117846"/>
              <a:ext cx="893750" cy="893750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19181" y="7916649"/>
            <a:ext cx="1039023" cy="1039023"/>
            <a:chOff x="1019181" y="7916649"/>
            <a:chExt cx="1039023" cy="1039023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9181" y="7916649"/>
              <a:ext cx="1039023" cy="1039023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10394094" y="4139674"/>
            <a:ext cx="1241123" cy="1241123"/>
            <a:chOff x="11805205" y="4149939"/>
            <a:chExt cx="1241123" cy="1241123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05205" y="414993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0430736" y="7626540"/>
            <a:ext cx="1241123" cy="1241123"/>
            <a:chOff x="11805205" y="5944159"/>
            <a:chExt cx="1241123" cy="1241123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05205" y="594415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4753437" y="7617656"/>
            <a:ext cx="1241123" cy="1241123"/>
            <a:chOff x="11805205" y="7815599"/>
            <a:chExt cx="1241123" cy="1241123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05205" y="7815599"/>
              <a:ext cx="1241123" cy="124112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7206571" y="7920099"/>
            <a:ext cx="622739" cy="665142"/>
            <a:chOff x="7206571" y="7920099"/>
            <a:chExt cx="622739" cy="665142"/>
          </a:xfrm>
        </p:grpSpPr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1200000">
              <a:off x="7206571" y="7920099"/>
              <a:ext cx="622739" cy="665142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6027327" y="2535064"/>
            <a:ext cx="4162732" cy="7025707"/>
            <a:chOff x="6027327" y="2535064"/>
            <a:chExt cx="4162732" cy="7025707"/>
          </a:xfrm>
        </p:grpSpPr>
        <p:pic>
          <p:nvPicPr>
            <p:cNvPr id="89" name="Object 8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27327" y="2535064"/>
              <a:ext cx="4162732" cy="702570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5EC071-74BF-0425-D3FA-67780A6C726A}"/>
              </a:ext>
            </a:extLst>
          </p:cNvPr>
          <p:cNvSpPr txBox="1"/>
          <p:nvPr/>
        </p:nvSpPr>
        <p:spPr>
          <a:xfrm>
            <a:off x="1169589" y="982533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rgbClr val="59CFA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하면서 </a:t>
            </a:r>
            <a:r>
              <a:rPr lang="ko-KR" altLang="en-US" sz="4000" b="1" dirty="0" err="1">
                <a:solidFill>
                  <a:srgbClr val="59CFA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힘든점</a:t>
            </a:r>
            <a:endParaRPr lang="ko-KR" altLang="en-US" sz="4000" b="1" dirty="0">
              <a:solidFill>
                <a:srgbClr val="59CFA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881F5-78B3-3928-1D5B-C59A6979CD75}"/>
              </a:ext>
            </a:extLst>
          </p:cNvPr>
          <p:cNvSpPr txBox="1"/>
          <p:nvPr/>
        </p:nvSpPr>
        <p:spPr>
          <a:xfrm>
            <a:off x="2496715" y="4393168"/>
            <a:ext cx="338996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1.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처음 </a:t>
            </a:r>
            <a:r>
              <a:rPr lang="en-US" altLang="ko-KR" sz="1700" b="1" dirty="0" err="1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DataBase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</a:t>
            </a:r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Eclipse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연동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AAD1D6-34EA-63DD-4795-59E8819560E4}"/>
              </a:ext>
            </a:extLst>
          </p:cNvPr>
          <p:cNvSpPr txBox="1"/>
          <p:nvPr/>
        </p:nvSpPr>
        <p:spPr>
          <a:xfrm>
            <a:off x="2463674" y="6097369"/>
            <a:ext cx="378472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2.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처음 협업으로 프로젝트를 설계 및 구현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DE7690A-F9D4-D29A-AFFC-82C11F944FED}"/>
              </a:ext>
            </a:extLst>
          </p:cNvPr>
          <p:cNvSpPr txBox="1"/>
          <p:nvPr/>
        </p:nvSpPr>
        <p:spPr>
          <a:xfrm>
            <a:off x="2410967" y="7849969"/>
            <a:ext cx="356113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3.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처음 데이터베이스 설계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79D10-5C76-E090-A3EA-961A75972B2C}"/>
              </a:ext>
            </a:extLst>
          </p:cNvPr>
          <p:cNvSpPr txBox="1"/>
          <p:nvPr/>
        </p:nvSpPr>
        <p:spPr>
          <a:xfrm>
            <a:off x="2593397" y="4818102"/>
            <a:ext cx="422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i="0" dirty="0">
                <a:solidFill>
                  <a:srgbClr val="7A7A7A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Integrated with Database and Eclipse for the first time</a:t>
            </a:r>
            <a:endParaRPr lang="ko-KR" altLang="en-US" sz="1500" b="1" dirty="0">
              <a:solidFill>
                <a:srgbClr val="7A7A7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394BC1-55A1-6B04-DA54-550DCFB40847}"/>
              </a:ext>
            </a:extLst>
          </p:cNvPr>
          <p:cNvSpPr txBox="1"/>
          <p:nvPr/>
        </p:nvSpPr>
        <p:spPr>
          <a:xfrm>
            <a:off x="2503566" y="6591300"/>
            <a:ext cx="4222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7A7A7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First collaboration to design and implement projects</a:t>
            </a:r>
            <a:endParaRPr lang="ko-KR" altLang="en-US" sz="1500" b="1" dirty="0">
              <a:solidFill>
                <a:srgbClr val="7A7A7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B7276DF-F0ED-C3D6-E920-D7395D6B47AC}"/>
              </a:ext>
            </a:extLst>
          </p:cNvPr>
          <p:cNvSpPr txBox="1"/>
          <p:nvPr/>
        </p:nvSpPr>
        <p:spPr>
          <a:xfrm>
            <a:off x="2449068" y="8247102"/>
            <a:ext cx="42224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7A7A7A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At first, there were difficulties in design using the database.</a:t>
            </a:r>
            <a:endParaRPr lang="ko-KR" altLang="en-US" sz="1500" b="1" dirty="0">
              <a:solidFill>
                <a:srgbClr val="7A7A7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40E7A27-10B8-2907-68D2-38AA65E90B3D}"/>
              </a:ext>
            </a:extLst>
          </p:cNvPr>
          <p:cNvGrpSpPr/>
          <p:nvPr/>
        </p:nvGrpSpPr>
        <p:grpSpPr>
          <a:xfrm>
            <a:off x="13563600" y="190500"/>
            <a:ext cx="4550343" cy="381000"/>
            <a:chOff x="13585257" y="354568"/>
            <a:chExt cx="4550343" cy="381000"/>
          </a:xfrm>
        </p:grpSpPr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4E466748-9CA2-F905-3E34-8B267940245A}"/>
                </a:ext>
              </a:extLst>
            </p:cNvPr>
            <p:cNvCxnSpPr>
              <a:cxnSpLocks/>
            </p:cNvCxnSpPr>
            <p:nvPr/>
          </p:nvCxnSpPr>
          <p:spPr>
            <a:xfrm>
              <a:off x="13585257" y="735568"/>
              <a:ext cx="3864543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70A0C6C-075D-2282-F30A-C0BFE18179C3}"/>
                </a:ext>
              </a:extLst>
            </p:cNvPr>
            <p:cNvSpPr txBox="1"/>
            <p:nvPr/>
          </p:nvSpPr>
          <p:spPr>
            <a:xfrm>
              <a:off x="14097000" y="354568"/>
              <a:ext cx="403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Parking Management System</a:t>
              </a:r>
              <a:endParaRPr lang="ko-KR" alt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0373895-62D8-D45B-4701-F6D8362C3B74}"/>
              </a:ext>
            </a:extLst>
          </p:cNvPr>
          <p:cNvSpPr txBox="1"/>
          <p:nvPr/>
        </p:nvSpPr>
        <p:spPr>
          <a:xfrm>
            <a:off x="12359841" y="1927739"/>
            <a:ext cx="61567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How do you feel about the project?</a:t>
            </a:r>
            <a:endParaRPr lang="ko-KR" altLang="en-US" sz="2500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9D32C9-177A-9359-1AE4-E1A2054685E7}"/>
              </a:ext>
            </a:extLst>
          </p:cNvPr>
          <p:cNvSpPr txBox="1"/>
          <p:nvPr/>
        </p:nvSpPr>
        <p:spPr>
          <a:xfrm>
            <a:off x="11887200" y="2542380"/>
            <a:ext cx="7439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초급 프로젝트를 하면서 개인적인 소감 및 초급 프로젝트 회고</a:t>
            </a:r>
            <a:endParaRPr lang="en-US" altLang="ko-KR" sz="15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BF1CA77-5534-BB6B-945B-6B820615B8EA}"/>
              </a:ext>
            </a:extLst>
          </p:cNvPr>
          <p:cNvSpPr txBox="1"/>
          <p:nvPr/>
        </p:nvSpPr>
        <p:spPr>
          <a:xfrm>
            <a:off x="1143000" y="2383394"/>
            <a:ext cx="74390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i="0" dirty="0">
                <a:solidFill>
                  <a:srgbClr val="7A7A7A"/>
                </a:solidFill>
                <a:effectLst/>
                <a:latin typeface="휴먼모음T" panose="02030504000101010101" pitchFamily="18" charset="-127"/>
                <a:ea typeface="휴먼모음T" panose="02030504000101010101" pitchFamily="18" charset="-127"/>
              </a:rPr>
              <a:t>Difficulties while working on the project</a:t>
            </a:r>
            <a:endParaRPr lang="en-US" altLang="ko-KR" sz="2500" b="1" dirty="0">
              <a:solidFill>
                <a:srgbClr val="7A7A7A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C99F1B-FE7E-5C16-BC4F-ED47C8772D7B}"/>
              </a:ext>
            </a:extLst>
          </p:cNvPr>
          <p:cNvSpPr txBox="1"/>
          <p:nvPr/>
        </p:nvSpPr>
        <p:spPr>
          <a:xfrm>
            <a:off x="13386655" y="98253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rgbClr val="59CFA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프로젝트 소감</a:t>
            </a:r>
            <a:endParaRPr lang="ko-KR" altLang="en-US" sz="4000" b="1" dirty="0">
              <a:solidFill>
                <a:srgbClr val="59CFAE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0D9438B-6569-0FEF-21A9-6F2E30B2545D}"/>
              </a:ext>
            </a:extLst>
          </p:cNvPr>
          <p:cNvSpPr txBox="1"/>
          <p:nvPr/>
        </p:nvSpPr>
        <p:spPr>
          <a:xfrm>
            <a:off x="1169589" y="2945920"/>
            <a:ext cx="743901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7A7A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이번 초급 프로젝트를 하면서 각각의 </a:t>
            </a:r>
            <a:r>
              <a:rPr lang="ko-KR" altLang="en-US" sz="1500" b="1" dirty="0" err="1">
                <a:solidFill>
                  <a:srgbClr val="7A7A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힘든점을</a:t>
            </a:r>
            <a:r>
              <a:rPr lang="ko-KR" altLang="en-US" sz="1500" b="1" dirty="0">
                <a:solidFill>
                  <a:srgbClr val="7A7A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종합하여 설명</a:t>
            </a:r>
            <a:r>
              <a:rPr lang="en-US" altLang="ko-KR" sz="1500" b="1" dirty="0">
                <a:solidFill>
                  <a:srgbClr val="7A7A7A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18" name="그림 17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536BEAFF-6B93-A418-339E-43684A917E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0" y="7498910"/>
            <a:ext cx="831582" cy="1225990"/>
          </a:xfrm>
          <a:prstGeom prst="rect">
            <a:avLst/>
          </a:prstGeom>
        </p:spPr>
      </p:pic>
      <p:pic>
        <p:nvPicPr>
          <p:cNvPr id="21" name="그림 20" descr="텍스트이(가) 표시된 사진&#10;&#10;자동 생성된 설명">
            <a:extLst>
              <a:ext uri="{FF2B5EF4-FFF2-40B4-BE49-F238E27FC236}">
                <a16:creationId xmlns:a16="http://schemas.microsoft.com/office/drawing/2014/main" id="{0B444E88-3E6D-BB72-AE0F-62927552C0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1800" y="7505700"/>
            <a:ext cx="956896" cy="1241123"/>
          </a:xfrm>
          <a:prstGeom prst="rect">
            <a:avLst/>
          </a:prstGeom>
        </p:spPr>
      </p:pic>
      <p:pic>
        <p:nvPicPr>
          <p:cNvPr id="27" name="그림 26" descr="텍스트, 벡터그래픽이(가) 표시된 사진&#10;&#10;자동 생성된 설명">
            <a:extLst>
              <a:ext uri="{FF2B5EF4-FFF2-40B4-BE49-F238E27FC236}">
                <a16:creationId xmlns:a16="http://schemas.microsoft.com/office/drawing/2014/main" id="{8963EB8C-EB6A-CC9E-ABE2-27A50AC27C8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365" y="4094250"/>
            <a:ext cx="1361137" cy="1331970"/>
          </a:xfrm>
          <a:prstGeom prst="rect">
            <a:avLst/>
          </a:prstGeom>
        </p:spPr>
      </p:pic>
      <p:grpSp>
        <p:nvGrpSpPr>
          <p:cNvPr id="91" name="그룹 1018">
            <a:extLst>
              <a:ext uri="{FF2B5EF4-FFF2-40B4-BE49-F238E27FC236}">
                <a16:creationId xmlns:a16="http://schemas.microsoft.com/office/drawing/2014/main" id="{3FEC138D-E658-3239-5B1A-B7A2A12E79B6}"/>
              </a:ext>
            </a:extLst>
          </p:cNvPr>
          <p:cNvGrpSpPr/>
          <p:nvPr/>
        </p:nvGrpSpPr>
        <p:grpSpPr>
          <a:xfrm>
            <a:off x="14674215" y="4149939"/>
            <a:ext cx="1241123" cy="1241123"/>
            <a:chOff x="11805205" y="4149939"/>
            <a:chExt cx="1241123" cy="1241123"/>
          </a:xfrm>
        </p:grpSpPr>
        <p:pic>
          <p:nvPicPr>
            <p:cNvPr id="92" name="Object 65">
              <a:extLst>
                <a:ext uri="{FF2B5EF4-FFF2-40B4-BE49-F238E27FC236}">
                  <a16:creationId xmlns:a16="http://schemas.microsoft.com/office/drawing/2014/main" id="{DC7C3DE6-FC95-AB8D-68FA-5FEC2548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805205" y="4149939"/>
              <a:ext cx="1241123" cy="1241123"/>
            </a:xfrm>
            <a:prstGeom prst="rect">
              <a:avLst/>
            </a:prstGeom>
          </p:spPr>
        </p:pic>
      </p:grpSp>
      <p:pic>
        <p:nvPicPr>
          <p:cNvPr id="24" name="그림 23" descr="벡터그래픽이(가) 표시된 사진&#10;&#10;자동 생성된 설명">
            <a:extLst>
              <a:ext uri="{FF2B5EF4-FFF2-40B4-BE49-F238E27FC236}">
                <a16:creationId xmlns:a16="http://schemas.microsoft.com/office/drawing/2014/main" id="{922D3758-B92F-B32C-BC25-25527B9E9F3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2577" y="3976252"/>
            <a:ext cx="1200508" cy="1305117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8D5AF4A6-E663-61D4-26F1-17B4807D3489}"/>
              </a:ext>
            </a:extLst>
          </p:cNvPr>
          <p:cNvSpPr txBox="1"/>
          <p:nvPr/>
        </p:nvSpPr>
        <p:spPr>
          <a:xfrm>
            <a:off x="11686523" y="4332357"/>
            <a:ext cx="19532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조장 </a:t>
            </a:r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윤민석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1DC6EA-219D-3454-CFF5-4A4ED00FC466}"/>
              </a:ext>
            </a:extLst>
          </p:cNvPr>
          <p:cNvSpPr txBox="1"/>
          <p:nvPr/>
        </p:nvSpPr>
        <p:spPr>
          <a:xfrm>
            <a:off x="11715116" y="4651991"/>
            <a:ext cx="17422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초급 프로젝트를 하면서 많은 내용을 배울 수 있었습니다</a:t>
            </a:r>
            <a:r>
              <a:rPr lang="en-US" altLang="ko-KR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500" dirty="0">
              <a:solidFill>
                <a:srgbClr val="C0C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EDAD0E-93EF-BB2B-49D6-8641B4B7186F}"/>
              </a:ext>
            </a:extLst>
          </p:cNvPr>
          <p:cNvSpPr txBox="1"/>
          <p:nvPr/>
        </p:nvSpPr>
        <p:spPr>
          <a:xfrm>
            <a:off x="16090310" y="4298048"/>
            <a:ext cx="19532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김무건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3E03FA4-0CF5-B521-01DF-FA05A676713D}"/>
              </a:ext>
            </a:extLst>
          </p:cNvPr>
          <p:cNvSpPr txBox="1"/>
          <p:nvPr/>
        </p:nvSpPr>
        <p:spPr>
          <a:xfrm>
            <a:off x="11725867" y="7656688"/>
            <a:ext cx="19532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 </a:t>
            </a:r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</a:t>
            </a:r>
            <a:r>
              <a:rPr lang="ko-KR" altLang="en-US" sz="1700" b="1" dirty="0" err="1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윤동기</a:t>
            </a:r>
            <a:endParaRPr lang="ko-KR" altLang="en-US" sz="1700" b="1" dirty="0">
              <a:solidFill>
                <a:srgbClr val="59CFAE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433824-313B-B23A-E430-73E1EABE7A77}"/>
              </a:ext>
            </a:extLst>
          </p:cNvPr>
          <p:cNvSpPr txBox="1"/>
          <p:nvPr/>
        </p:nvSpPr>
        <p:spPr>
          <a:xfrm>
            <a:off x="15965896" y="7670653"/>
            <a:ext cx="195327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조원</a:t>
            </a:r>
            <a:r>
              <a:rPr lang="en-US" altLang="ko-KR" sz="1700" b="1" dirty="0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: </a:t>
            </a:r>
            <a:r>
              <a:rPr lang="ko-KR" altLang="en-US" sz="1700" b="1" dirty="0" err="1">
                <a:solidFill>
                  <a:srgbClr val="59CFAE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박관우</a:t>
            </a:r>
            <a:endParaRPr lang="ko-KR" altLang="en-US" sz="1700" b="1" dirty="0">
              <a:solidFill>
                <a:srgbClr val="59CFAE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673D5A1-3808-7F60-D009-692F05C8FF61}"/>
              </a:ext>
            </a:extLst>
          </p:cNvPr>
          <p:cNvSpPr txBox="1"/>
          <p:nvPr/>
        </p:nvSpPr>
        <p:spPr>
          <a:xfrm>
            <a:off x="16086824" y="4592561"/>
            <a:ext cx="20357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초급 프로젝트를 좋은 </a:t>
            </a:r>
            <a:endParaRPr lang="en-US" altLang="ko-KR" sz="1500" dirty="0">
              <a:solidFill>
                <a:srgbClr val="C0C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팀원들과 할 수 있어서</a:t>
            </a:r>
            <a:endParaRPr lang="en-US" altLang="ko-KR" sz="1500" dirty="0">
              <a:solidFill>
                <a:srgbClr val="C0C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조금 더 성장을 할 수 있었습니다</a:t>
            </a:r>
            <a:r>
              <a:rPr lang="en-US" altLang="ko-KR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613F970-62F8-FE7D-6118-D95120E5B023}"/>
              </a:ext>
            </a:extLst>
          </p:cNvPr>
          <p:cNvSpPr txBox="1"/>
          <p:nvPr/>
        </p:nvSpPr>
        <p:spPr>
          <a:xfrm>
            <a:off x="11808430" y="7962900"/>
            <a:ext cx="174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처음 협업으로 프로젝트를 만들면서 많은 내용을 배울 수 있었다</a:t>
            </a:r>
            <a:r>
              <a:rPr lang="en-US" altLang="ko-KR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1500" dirty="0">
              <a:solidFill>
                <a:srgbClr val="C0C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0184056-DA27-5972-5812-F3E481D7C010}"/>
              </a:ext>
            </a:extLst>
          </p:cNvPr>
          <p:cNvSpPr txBox="1"/>
          <p:nvPr/>
        </p:nvSpPr>
        <p:spPr>
          <a:xfrm>
            <a:off x="15994560" y="8010631"/>
            <a:ext cx="1742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프로젝트를 하면서</a:t>
            </a:r>
            <a:endParaRPr lang="en-US" altLang="ko-KR" sz="1500" dirty="0">
              <a:solidFill>
                <a:srgbClr val="C0C0C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1500" dirty="0">
                <a:solidFill>
                  <a:srgbClr val="C0C0C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배운 내용을 정리 및 새로운 내용을 학습하는 좋은 시간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405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63280" y="4603440"/>
            <a:ext cx="12961440" cy="529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타원 2"/>
          <p:cNvSpPr/>
          <p:nvPr/>
        </p:nvSpPr>
        <p:spPr>
          <a:xfrm>
            <a:off x="6227676" y="1579104"/>
            <a:ext cx="5788434" cy="578843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TextBox 6"/>
          <p:cNvSpPr txBox="1"/>
          <p:nvPr/>
        </p:nvSpPr>
        <p:spPr>
          <a:xfrm>
            <a:off x="6335688" y="3467100"/>
            <a:ext cx="57246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100" b="1" dirty="0">
                <a:solidFill>
                  <a:schemeClr val="bg1"/>
                </a:solidFill>
              </a:rPr>
              <a:t>THANK</a:t>
            </a:r>
          </a:p>
          <a:p>
            <a:pPr algn="ctr"/>
            <a:r>
              <a:rPr lang="en-US" altLang="ko-KR" sz="8100" b="1" dirty="0">
                <a:solidFill>
                  <a:schemeClr val="bg1"/>
                </a:solidFill>
              </a:rPr>
              <a:t>YOU</a:t>
            </a:r>
            <a:endParaRPr lang="ko-KR" altLang="en-US" sz="8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485</Words>
  <Application>Microsoft Office PowerPoint</Application>
  <PresentationFormat>사용자 지정</PresentationFormat>
  <Paragraphs>139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0" baseType="lpstr">
      <vt:lpstr>?? ??</vt:lpstr>
      <vt:lpstr>굴림</vt:lpstr>
      <vt:lpstr>맑은 고딕</vt:lpstr>
      <vt:lpstr>휴먼둥근헤드라인</vt:lpstr>
      <vt:lpstr>휴먼명조</vt:lpstr>
      <vt:lpstr>휴먼모음T</vt:lpstr>
      <vt:lpstr>Abadi</vt:lpstr>
      <vt:lpstr>Aharoni</vt:lpstr>
      <vt:lpstr>Arial</vt:lpstr>
      <vt:lpstr>Arial Black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 무건</cp:lastModifiedBy>
  <cp:revision>23</cp:revision>
  <dcterms:created xsi:type="dcterms:W3CDTF">2022-05-16T19:09:08Z</dcterms:created>
  <dcterms:modified xsi:type="dcterms:W3CDTF">2022-07-19T06:26:11Z</dcterms:modified>
</cp:coreProperties>
</file>