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61" r:id="rId3"/>
    <p:sldId id="258" r:id="rId4"/>
    <p:sldId id="259" r:id="rId5"/>
    <p:sldId id="257" r:id="rId6"/>
    <p:sldId id="260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명훈 김" initials="명김" lastIdx="8" clrIdx="0">
    <p:extLst>
      <p:ext uri="{19B8F6BF-5375-455C-9EA6-DF929625EA0E}">
        <p15:presenceInfo xmlns:p15="http://schemas.microsoft.com/office/powerpoint/2012/main" userId="3ddd0a3442c2a5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07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4" d="100"/>
          <a:sy n="74" d="100"/>
        </p:scale>
        <p:origin x="77" y="6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24T09:57:00.287" idx="1">
    <p:pos x="10" y="10"/>
    <p:text>안녕하십니까. 18학번 김명훈입니다. 2D게임프로그래밍 프로젝트 1차발표 시작하겠습니다.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24T09:57:43.499" idx="2">
    <p:pos x="10" y="10"/>
    <p:text>저는 쿠키런 리소스를 사용한 쿠키런 모작 게임을 만들 예정입니다. 방향키를 통해 캐릭터를 조작하여 점수를 획득하는 러닝 액션 게임을 만들고, 여기에서 플레이를 통해 얻은 포인트를 저장하여 게임 종료 후 상점을 이용하여 다음 게임에 쓰일 수 있는 다양한 아이템을 구매할 수 있는 기능을 추가하는 것이 저의 목표입니다.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24T09:59:11.198" idx="3">
    <p:pos x="10" y="10"/>
    <p:text>예상 게임 흐름은 인게임과 시작 전으로 나누었습니다. 먼저 인게임에선 체력이 시간이 지날수록 자동으로 내려가며 방향키를 통해 캐릭터를 조작하여 장애물을 피하며 점수와 아이템을 얻도록 할 것이고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24T10:01:06.436" idx="4">
    <p:pos x="10" y="10"/>
    <p:text>게임을 재시작하기 전에 시작 탭 외에 상점 탭도 띄워 게임 플레이를 통해 얻은 재화를 이용해 상점에서 능력 강화, 부스트, 캐릭터 등을 구매하여 게임 플레이에 사용할 수 있게 할 것입니다.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24T10:01:50.625" idx="5">
    <p:pos x="10" y="10"/>
    <p:text>개발 범위는 우선 기본적인 러닝 액션 게임의 틀을 갖추고, 다양한 캐릭터와 상점을 구현하는 것으로 최소 개발범위를 정하였고,</p:text>
    <p:extLst>
      <p:ext uri="{C676402C-5697-4E1C-873F-D02D1690AC5C}">
        <p15:threadingInfo xmlns:p15="http://schemas.microsoft.com/office/powerpoint/2012/main" timeZoneBias="-540"/>
      </p:ext>
    </p:extLst>
  </p:cm>
  <p:cm authorId="1" dt="2019-09-24T10:03:34.083" idx="6">
    <p:pos x="10" y="146"/>
    <p:text>특수 아이템인 펫과 신규 스테이지, 튜토리얼, 최고기록 저장 등의 다양한 기능을 덧붙이는 것으로 최대 개발 범위를 정하였습니다.</p:text>
    <p:extLst>
      <p:ext uri="{C676402C-5697-4E1C-873F-D02D1690AC5C}">
        <p15:threadingInfo xmlns:p15="http://schemas.microsoft.com/office/powerpoint/2012/main" timeZoneBias="-540">
          <p15:parentCm authorId="1" idx="5"/>
        </p15:threadingInfo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24T10:04:13.621" idx="7">
    <p:pos x="10" y="10"/>
    <p:text>개발 일정은 1~5주차까지는 최소 범위를 마무리하여 부가 기능이 없는 선에서 최소한 게임의 틀을 갖추게 되도록 짰습니다.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24T10:05:41.934" idx="8">
    <p:pos x="10" y="10"/>
    <p:text>그 이후 6주차와 7주차에서 추가 범위를 구현한 다음 8주차부터는 메인화면, 게임오버화면 등의 추가, 세부사항 조절과 버그 수정 등을 하여 보다 완성적인 게임을 만들 예정입니다.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776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8964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3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29C8E8-A6CF-400E-AA11-907EB497C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791" y="835383"/>
            <a:ext cx="3382832" cy="3499549"/>
          </a:xfrm>
        </p:spPr>
        <p:txBody>
          <a:bodyPr>
            <a:normAutofit/>
          </a:bodyPr>
          <a:lstStyle/>
          <a:p>
            <a:pPr algn="l"/>
            <a:r>
              <a:rPr lang="en-US" altLang="ko-KR" sz="2900" dirty="0"/>
              <a:t>2019 2D</a:t>
            </a:r>
            <a:r>
              <a:rPr lang="ko-KR" altLang="en-US" sz="2900" dirty="0"/>
              <a:t>게임프로그래밍 </a:t>
            </a:r>
            <a:br>
              <a:rPr lang="en-US" altLang="ko-KR" sz="2900" dirty="0"/>
            </a:br>
            <a:r>
              <a:rPr lang="en-US" altLang="ko-KR" sz="2900" dirty="0"/>
              <a:t>1</a:t>
            </a:r>
            <a:r>
              <a:rPr lang="ko-KR" altLang="en-US" sz="2900" dirty="0"/>
              <a:t>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222612-5605-41CC-B05D-E91AD1FE7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789" y="4334933"/>
            <a:ext cx="3382831" cy="1185333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solidFill>
                  <a:srgbClr val="FF9DCD"/>
                </a:solidFill>
              </a:rPr>
              <a:t>2018180005 </a:t>
            </a:r>
          </a:p>
          <a:p>
            <a:pPr algn="l"/>
            <a:r>
              <a:rPr lang="ko-KR" altLang="en-US" dirty="0">
                <a:solidFill>
                  <a:srgbClr val="FF9DCD"/>
                </a:solidFill>
              </a:rPr>
              <a:t>김명훈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D2130-5411-4DB9-B0B8-74E5411E6D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79" r="12404" b="-2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887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ì¿ í¤ë° ì¸ê²ìì ëí ì´ë¯¸ì§ ê²ìê²°ê³¼">
            <a:extLst>
              <a:ext uri="{FF2B5EF4-FFF2-40B4-BE49-F238E27FC236}">
                <a16:creationId xmlns:a16="http://schemas.microsoft.com/office/drawing/2014/main" id="{CD1244A8-432C-4473-AAF9-130AC15777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4" b="6706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" name="Freeform 5">
            <a:extLst>
              <a:ext uri="{FF2B5EF4-FFF2-40B4-BE49-F238E27FC236}">
                <a16:creationId xmlns:a16="http://schemas.microsoft.com/office/drawing/2014/main" id="{37D54B6C-87D0-4C03-8335-3955179D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6748093" y="1371604"/>
            <a:ext cx="5624423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19D2AE2-7FBD-4921-9729-E06352044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80424" y="845389"/>
            <a:ext cx="3596420" cy="9790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ko-KR" altLang="en-US" sz="2400"/>
              <a:t>게임 컨셉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24DAF7-BA1F-442E-B335-95C6007EC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0424" y="1968238"/>
            <a:ext cx="3531684" cy="36791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ko-KR" altLang="en-US" sz="1800" dirty="0" err="1">
                <a:solidFill>
                  <a:schemeClr val="tx2"/>
                </a:solidFill>
              </a:rPr>
              <a:t>쿠키런을</a:t>
            </a:r>
            <a:r>
              <a:rPr lang="en-US" altLang="ko-KR" sz="1800" dirty="0">
                <a:solidFill>
                  <a:schemeClr val="tx2"/>
                </a:solidFill>
              </a:rPr>
              <a:t> </a:t>
            </a:r>
            <a:r>
              <a:rPr lang="ko-KR" altLang="en-US" sz="1800" dirty="0">
                <a:solidFill>
                  <a:schemeClr val="tx2"/>
                </a:solidFill>
              </a:rPr>
              <a:t>모작한 러닝 액션 게임</a:t>
            </a:r>
            <a:endParaRPr lang="en-US" altLang="ko-KR" sz="1800" dirty="0">
              <a:solidFill>
                <a:schemeClr val="tx2"/>
              </a:solidFill>
            </a:endParaRPr>
          </a:p>
          <a:p>
            <a:pPr algn="l"/>
            <a:r>
              <a:rPr lang="en-US" altLang="ko-KR" sz="1800" dirty="0">
                <a:solidFill>
                  <a:schemeClr val="tx2"/>
                </a:solidFill>
              </a:rPr>
              <a:t> </a:t>
            </a:r>
            <a:r>
              <a:rPr lang="ko-KR" altLang="en-US" sz="1800" dirty="0">
                <a:solidFill>
                  <a:schemeClr val="tx2"/>
                </a:solidFill>
              </a:rPr>
              <a:t>방향키를 통해 점프와 슬라이드로 캐릭터를 조작</a:t>
            </a:r>
            <a:endParaRPr lang="en-US" altLang="ko-KR" sz="1800" dirty="0">
              <a:solidFill>
                <a:schemeClr val="tx2"/>
              </a:solidFill>
            </a:endParaRPr>
          </a:p>
          <a:p>
            <a:pPr algn="l"/>
            <a:r>
              <a:rPr lang="ko-KR" altLang="en-US" sz="1800" dirty="0">
                <a:solidFill>
                  <a:schemeClr val="tx2"/>
                </a:solidFill>
              </a:rPr>
              <a:t>젤리를 획득하여 점수를 쌓음</a:t>
            </a:r>
            <a:endParaRPr lang="en-US" altLang="ko-KR" sz="1800" dirty="0">
              <a:solidFill>
                <a:schemeClr val="tx2"/>
              </a:solidFill>
            </a:endParaRPr>
          </a:p>
          <a:p>
            <a:pPr algn="l"/>
            <a:r>
              <a:rPr lang="ko-KR" altLang="en-US" sz="1800" dirty="0">
                <a:solidFill>
                  <a:schemeClr val="tx2"/>
                </a:solidFill>
              </a:rPr>
              <a:t>점수를 쌓아 얻은 포인트는 누적되어 게임 내의 상점에서 캐릭터나 강화</a:t>
            </a:r>
            <a:r>
              <a:rPr lang="en-US" altLang="ko-KR" sz="1800" dirty="0">
                <a:solidFill>
                  <a:schemeClr val="tx2"/>
                </a:solidFill>
              </a:rPr>
              <a:t> </a:t>
            </a:r>
            <a:r>
              <a:rPr lang="ko-KR" altLang="en-US" sz="1800" dirty="0">
                <a:solidFill>
                  <a:schemeClr val="tx2"/>
                </a:solidFill>
              </a:rPr>
              <a:t>아이템을 구매하는 데 사용</a:t>
            </a:r>
            <a:endParaRPr lang="en-US" altLang="ko-KR" sz="1800" dirty="0">
              <a:solidFill>
                <a:schemeClr val="tx2"/>
              </a:solidFill>
            </a:endParaRPr>
          </a:p>
          <a:p>
            <a:pPr algn="l"/>
            <a:endParaRPr lang="en-US" altLang="ko-KR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838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E4A73A9-93FB-4648-9A9A-AC6DA3129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219" y="68141"/>
            <a:ext cx="6978177" cy="865178"/>
          </a:xfrm>
        </p:spPr>
        <p:txBody>
          <a:bodyPr>
            <a:normAutofit fontScale="90000"/>
          </a:bodyPr>
          <a:lstStyle/>
          <a:p>
            <a:r>
              <a:rPr lang="ko-KR" altLang="en-US" sz="4800" dirty="0"/>
              <a:t>예상 게임 실행 흐름</a:t>
            </a:r>
            <a:r>
              <a:rPr lang="en-US" altLang="ko-KR" sz="4800" dirty="0"/>
              <a:t>(</a:t>
            </a:r>
            <a:r>
              <a:rPr lang="ko-KR" altLang="en-US" sz="4800" dirty="0" err="1"/>
              <a:t>인게임</a:t>
            </a:r>
            <a:r>
              <a:rPr lang="en-US" altLang="ko-KR" sz="4800" dirty="0"/>
              <a:t>)</a:t>
            </a:r>
            <a:endParaRPr lang="ko-KR" altLang="en-US" sz="4800" dirty="0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1028" name="Picture 4" descr="ì¿ í¤ë° ì¸í°íì´ì¤ì ëí ì´ë¯¸ì§ ê²ìê²°ê³¼">
            <a:extLst>
              <a:ext uri="{FF2B5EF4-FFF2-40B4-BE49-F238E27FC236}">
                <a16:creationId xmlns:a16="http://schemas.microsoft.com/office/drawing/2014/main" id="{F19DA50B-2DD0-4997-B6F9-A19517C5F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3" y="1108248"/>
            <a:ext cx="7477061" cy="4591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06969EAF-F39C-4932-AE8A-B0861E1C2CAF}"/>
              </a:ext>
            </a:extLst>
          </p:cNvPr>
          <p:cNvSpPr/>
          <p:nvPr/>
        </p:nvSpPr>
        <p:spPr>
          <a:xfrm>
            <a:off x="1542555" y="3404002"/>
            <a:ext cx="1192694" cy="1365637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6B3249E-6302-4074-B27E-54235840585D}"/>
              </a:ext>
            </a:extLst>
          </p:cNvPr>
          <p:cNvSpPr/>
          <p:nvPr/>
        </p:nvSpPr>
        <p:spPr>
          <a:xfrm>
            <a:off x="1339328" y="5652209"/>
            <a:ext cx="500932" cy="35780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90D9DB8-E797-4D1C-BBA7-204203554639}"/>
              </a:ext>
            </a:extLst>
          </p:cNvPr>
          <p:cNvSpPr/>
          <p:nvPr/>
        </p:nvSpPr>
        <p:spPr>
          <a:xfrm>
            <a:off x="1840260" y="5646448"/>
            <a:ext cx="355898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:</a:t>
            </a:r>
            <a:r>
              <a:rPr lang="ko-KR" altLang="en-US" dirty="0"/>
              <a:t>플레이어 캐릭터</a:t>
            </a:r>
            <a:r>
              <a:rPr lang="en-US" altLang="ko-KR" dirty="0"/>
              <a:t>	            : UI</a:t>
            </a:r>
          </a:p>
          <a:p>
            <a:endParaRPr lang="en-US" altLang="ko-KR" dirty="0"/>
          </a:p>
          <a:p>
            <a:r>
              <a:rPr lang="en-US" altLang="ko-KR" dirty="0"/>
              <a:t>: </a:t>
            </a:r>
            <a:r>
              <a:rPr lang="ko-KR" altLang="en-US" dirty="0"/>
              <a:t>젤리</a:t>
            </a:r>
            <a:r>
              <a:rPr lang="en-US" altLang="ko-KR" dirty="0"/>
              <a:t>		            : </a:t>
            </a:r>
            <a:r>
              <a:rPr lang="ko-KR" altLang="en-US" dirty="0"/>
              <a:t>장애물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910FFCE-7109-4E0B-99CD-5971D42CC3AC}"/>
              </a:ext>
            </a:extLst>
          </p:cNvPr>
          <p:cNvSpPr/>
          <p:nvPr/>
        </p:nvSpPr>
        <p:spPr>
          <a:xfrm>
            <a:off x="1415332" y="6289482"/>
            <a:ext cx="318052" cy="29284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95DE64E-B7EE-4103-A516-C7E9DADF632D}"/>
              </a:ext>
            </a:extLst>
          </p:cNvPr>
          <p:cNvSpPr/>
          <p:nvPr/>
        </p:nvSpPr>
        <p:spPr>
          <a:xfrm>
            <a:off x="2735249" y="1677725"/>
            <a:ext cx="1796994" cy="1113183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F444203-D7F3-4F64-81E0-36CB94C78260}"/>
              </a:ext>
            </a:extLst>
          </p:cNvPr>
          <p:cNvSpPr/>
          <p:nvPr/>
        </p:nvSpPr>
        <p:spPr>
          <a:xfrm>
            <a:off x="1339328" y="6190709"/>
            <a:ext cx="500932" cy="385857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0D20F7D-D9C0-4C02-9AD6-A401C1E2F4E9}"/>
              </a:ext>
            </a:extLst>
          </p:cNvPr>
          <p:cNvSpPr/>
          <p:nvPr/>
        </p:nvSpPr>
        <p:spPr>
          <a:xfrm>
            <a:off x="3764185" y="5627690"/>
            <a:ext cx="540688" cy="406845"/>
          </a:xfrm>
          <a:prstGeom prst="ellipse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43C29C6-FDCF-42D0-8CBF-100C8ACBB4AC}"/>
              </a:ext>
            </a:extLst>
          </p:cNvPr>
          <p:cNvSpPr/>
          <p:nvPr/>
        </p:nvSpPr>
        <p:spPr>
          <a:xfrm>
            <a:off x="596348" y="952077"/>
            <a:ext cx="4198289" cy="858051"/>
          </a:xfrm>
          <a:prstGeom prst="ellipse">
            <a:avLst/>
          </a:prstGeom>
          <a:noFill/>
          <a:ln w="762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CA8A660-CE8E-418E-9761-F097D3DDC7FF}"/>
              </a:ext>
            </a:extLst>
          </p:cNvPr>
          <p:cNvSpPr/>
          <p:nvPr/>
        </p:nvSpPr>
        <p:spPr>
          <a:xfrm>
            <a:off x="3075928" y="4280014"/>
            <a:ext cx="1046065" cy="976612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4D7977B-D98C-4DB9-925F-8946BF87317B}"/>
              </a:ext>
            </a:extLst>
          </p:cNvPr>
          <p:cNvSpPr/>
          <p:nvPr/>
        </p:nvSpPr>
        <p:spPr>
          <a:xfrm>
            <a:off x="3734746" y="6155193"/>
            <a:ext cx="599566" cy="406845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A9370F-98D7-42A8-A383-B10401A29FC5}"/>
              </a:ext>
            </a:extLst>
          </p:cNvPr>
          <p:cNvSpPr/>
          <p:nvPr/>
        </p:nvSpPr>
        <p:spPr>
          <a:xfrm>
            <a:off x="7298636" y="1795858"/>
            <a:ext cx="472439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sz="2400" dirty="0"/>
              <a:t>장애물을 피해 달리며 진행</a:t>
            </a:r>
            <a:endParaRPr lang="en-US" altLang="ko-KR" sz="2400" dirty="0"/>
          </a:p>
          <a:p>
            <a:r>
              <a:rPr lang="en-US" altLang="ko-KR" sz="2400" dirty="0"/>
              <a:t>-</a:t>
            </a:r>
            <a:r>
              <a:rPr lang="ko-KR" altLang="en-US" sz="2400" dirty="0"/>
              <a:t>아이템을 획득하여 점수 획득과</a:t>
            </a:r>
            <a:endParaRPr lang="en-US" altLang="ko-KR" sz="2400" dirty="0"/>
          </a:p>
          <a:p>
            <a:r>
              <a:rPr lang="ko-KR" altLang="en-US" sz="2400" dirty="0"/>
              <a:t> 강화</a:t>
            </a:r>
            <a:endParaRPr lang="en-US" altLang="ko-KR" sz="2400" dirty="0"/>
          </a:p>
          <a:p>
            <a:r>
              <a:rPr lang="en-US" altLang="ko-KR" sz="2400" dirty="0"/>
              <a:t>-</a:t>
            </a:r>
            <a:r>
              <a:rPr lang="ko-KR" altLang="en-US" sz="2400" dirty="0"/>
              <a:t>젤리를 획득하여 점수 획득</a:t>
            </a:r>
            <a:endParaRPr lang="en-US" altLang="ko-KR" sz="2400" dirty="0"/>
          </a:p>
          <a:p>
            <a:r>
              <a:rPr lang="en-US" altLang="ko-KR" sz="2400" dirty="0"/>
              <a:t>-</a:t>
            </a:r>
            <a:r>
              <a:rPr lang="ko-KR" altLang="en-US" sz="2400" dirty="0"/>
              <a:t>장애물에 </a:t>
            </a:r>
            <a:r>
              <a:rPr lang="ko-KR" altLang="en-US" sz="2400" dirty="0" err="1"/>
              <a:t>피격시</a:t>
            </a:r>
            <a:r>
              <a:rPr lang="ko-KR" altLang="en-US" sz="2400" dirty="0"/>
              <a:t> 체력 감소</a:t>
            </a:r>
            <a:endParaRPr lang="en-US" altLang="ko-KR" sz="2400" dirty="0"/>
          </a:p>
          <a:p>
            <a:r>
              <a:rPr lang="en-US" altLang="ko-KR" sz="2400" dirty="0"/>
              <a:t>-</a:t>
            </a:r>
            <a:r>
              <a:rPr lang="ko-KR" altLang="en-US" sz="2400" dirty="0"/>
              <a:t>플레이하면 자동으로 체력이 </a:t>
            </a:r>
            <a:endParaRPr lang="en-US" altLang="ko-KR" sz="2400" dirty="0"/>
          </a:p>
          <a:p>
            <a:r>
              <a:rPr lang="ko-KR" altLang="en-US" sz="2400" dirty="0"/>
              <a:t>내려가며 체력이 다 떨어질 경우 </a:t>
            </a:r>
            <a:endParaRPr lang="en-US" altLang="ko-KR" sz="2400" dirty="0"/>
          </a:p>
          <a:p>
            <a:r>
              <a:rPr lang="ko-KR" altLang="en-US" sz="2400" dirty="0"/>
              <a:t>게임 오버</a:t>
            </a:r>
          </a:p>
        </p:txBody>
      </p:sp>
    </p:spTree>
    <p:extLst>
      <p:ext uri="{BB962C8B-B14F-4D97-AF65-F5344CB8AC3E}">
        <p14:creationId xmlns:p14="http://schemas.microsoft.com/office/powerpoint/2010/main" val="1586929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D9202F-DC36-4B8E-8957-2D697C29C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172" y="236268"/>
            <a:ext cx="6342072" cy="729230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예상 게임 실행 흐름</a:t>
            </a:r>
            <a:r>
              <a:rPr lang="en-US" altLang="ko-KR" sz="3600" dirty="0"/>
              <a:t>(</a:t>
            </a:r>
            <a:r>
              <a:rPr lang="ko-KR" altLang="en-US" sz="3600" dirty="0"/>
              <a:t>시작 전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F0E12C-2D01-4245-A3C3-70269117B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6824" y="1285305"/>
            <a:ext cx="4450004" cy="4220681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rgbClr val="F04B8A"/>
                </a:solidFill>
              </a:rPr>
              <a:t>게임 플레이를 통해 얻은 재화로 상점에서 </a:t>
            </a:r>
            <a:r>
              <a:rPr lang="ko-KR" altLang="en-US" sz="2400" dirty="0" err="1">
                <a:solidFill>
                  <a:srgbClr val="F04B8A"/>
                </a:solidFill>
              </a:rPr>
              <a:t>부스트나</a:t>
            </a:r>
            <a:r>
              <a:rPr lang="ko-KR" altLang="en-US" sz="2400" dirty="0">
                <a:solidFill>
                  <a:srgbClr val="F04B8A"/>
                </a:solidFill>
              </a:rPr>
              <a:t> 능력 업그레이드 아이템</a:t>
            </a:r>
            <a:r>
              <a:rPr lang="en-US" altLang="ko-KR" sz="2400" dirty="0">
                <a:solidFill>
                  <a:srgbClr val="F04B8A"/>
                </a:solidFill>
              </a:rPr>
              <a:t>, </a:t>
            </a:r>
            <a:r>
              <a:rPr lang="ko-KR" altLang="en-US" sz="2400" dirty="0">
                <a:solidFill>
                  <a:srgbClr val="F04B8A"/>
                </a:solidFill>
              </a:rPr>
              <a:t>캐릭터를 구매 가능</a:t>
            </a:r>
            <a:endParaRPr lang="en-US" altLang="ko-KR" sz="2400" dirty="0">
              <a:solidFill>
                <a:srgbClr val="F04B8A"/>
              </a:solidFill>
            </a:endParaRPr>
          </a:p>
          <a:p>
            <a:r>
              <a:rPr lang="ko-KR" altLang="en-US" sz="2400" dirty="0">
                <a:solidFill>
                  <a:srgbClr val="F04B8A"/>
                </a:solidFill>
              </a:rPr>
              <a:t>구매된 아이템은 저장되며 클릭을 통해 사용 여부를 결정할 수 있음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sp>
        <p:nvSpPr>
          <p:cNvPr id="9" name="부제목 2">
            <a:extLst>
              <a:ext uri="{FF2B5EF4-FFF2-40B4-BE49-F238E27FC236}">
                <a16:creationId xmlns:a16="http://schemas.microsoft.com/office/drawing/2014/main" id="{042BCB20-A4BF-4B6F-A485-D951AF965CB8}"/>
              </a:ext>
            </a:extLst>
          </p:cNvPr>
          <p:cNvSpPr txBox="1">
            <a:spLocks/>
          </p:cNvSpPr>
          <p:nvPr/>
        </p:nvSpPr>
        <p:spPr>
          <a:xfrm>
            <a:off x="1081206" y="5693593"/>
            <a:ext cx="4450004" cy="62161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F04B8A"/>
                </a:solidFill>
              </a:rPr>
              <a:t>: </a:t>
            </a:r>
            <a:r>
              <a:rPr lang="ko-KR" altLang="en-US" dirty="0">
                <a:solidFill>
                  <a:srgbClr val="F04B8A"/>
                </a:solidFill>
              </a:rPr>
              <a:t>캐릭터 능력 업그레이드</a:t>
            </a:r>
            <a:endParaRPr lang="en-US" altLang="ko-KR" dirty="0">
              <a:solidFill>
                <a:srgbClr val="F04B8A"/>
              </a:solidFill>
            </a:endParaRPr>
          </a:p>
          <a:p>
            <a:r>
              <a:rPr lang="en-US" altLang="ko-KR" dirty="0">
                <a:solidFill>
                  <a:srgbClr val="F04B8A"/>
                </a:solidFill>
              </a:rPr>
              <a:t>: </a:t>
            </a:r>
            <a:r>
              <a:rPr lang="ko-KR" altLang="en-US" dirty="0">
                <a:solidFill>
                  <a:srgbClr val="F04B8A"/>
                </a:solidFill>
              </a:rPr>
              <a:t>게임 시작 전 구매 가능한 </a:t>
            </a:r>
            <a:r>
              <a:rPr lang="ko-KR" altLang="en-US" dirty="0" err="1">
                <a:solidFill>
                  <a:srgbClr val="F04B8A"/>
                </a:solidFill>
              </a:rPr>
              <a:t>부스트</a:t>
            </a:r>
            <a:endParaRPr lang="ko-KR" altLang="en-US" dirty="0">
              <a:solidFill>
                <a:srgbClr val="F04B8A"/>
              </a:solidFill>
            </a:endParaRPr>
          </a:p>
        </p:txBody>
      </p:sp>
      <p:pic>
        <p:nvPicPr>
          <p:cNvPr id="5" name="그림 4" descr="개체이(가) 표시된 사진&#10;&#10;자동 생성된 설명">
            <a:extLst>
              <a:ext uri="{FF2B5EF4-FFF2-40B4-BE49-F238E27FC236}">
                <a16:creationId xmlns:a16="http://schemas.microsoft.com/office/drawing/2014/main" id="{1FDA9142-0171-400E-9A93-6BD8FC9B26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72" y="1274781"/>
            <a:ext cx="7339054" cy="4220680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5A683362-1B33-452B-8296-16125FDF4F50}"/>
              </a:ext>
            </a:extLst>
          </p:cNvPr>
          <p:cNvSpPr/>
          <p:nvPr/>
        </p:nvSpPr>
        <p:spPr>
          <a:xfrm>
            <a:off x="675861" y="1749287"/>
            <a:ext cx="2949934" cy="1335819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E6087E9-E9DF-44B3-A9BD-D0BB274D00F9}"/>
              </a:ext>
            </a:extLst>
          </p:cNvPr>
          <p:cNvSpPr/>
          <p:nvPr/>
        </p:nvSpPr>
        <p:spPr>
          <a:xfrm>
            <a:off x="1733384" y="5719982"/>
            <a:ext cx="357808" cy="19313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741F04D-68A6-4B3C-83BC-7C1BD6BB9495}"/>
              </a:ext>
            </a:extLst>
          </p:cNvPr>
          <p:cNvSpPr/>
          <p:nvPr/>
        </p:nvSpPr>
        <p:spPr>
          <a:xfrm>
            <a:off x="357809" y="3385121"/>
            <a:ext cx="3267986" cy="2233170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171A934-0530-4A3A-9AB7-54F306078502}"/>
              </a:ext>
            </a:extLst>
          </p:cNvPr>
          <p:cNvSpPr/>
          <p:nvPr/>
        </p:nvSpPr>
        <p:spPr>
          <a:xfrm>
            <a:off x="1375576" y="6037331"/>
            <a:ext cx="357808" cy="262101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070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E482A67-6CD8-49D7-9F85-52ECF9915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7676A3F-9046-499D-ACF0-77DDBF08D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50305" y="965196"/>
            <a:ext cx="3131671" cy="2633146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/>
              <a:t>개발 범위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18F941B-B7E9-44F2-9A2C-5D35ACF9A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614" y="965196"/>
            <a:ext cx="6476539" cy="4781641"/>
          </a:xfrm>
          <a:prstGeom prst="rect">
            <a:avLst/>
          </a:prstGeom>
          <a:solidFill>
            <a:schemeClr val="tx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29B538DB-7632-4640-8147-398ABCA9DF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558114"/>
              </p:ext>
            </p:extLst>
          </p:nvPr>
        </p:nvGraphicFramePr>
        <p:xfrm>
          <a:off x="1380489" y="1817402"/>
          <a:ext cx="5562034" cy="307723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80600">
                  <a:extLst>
                    <a:ext uri="{9D8B030D-6E8A-4147-A177-3AD203B41FA5}">
                      <a16:colId xmlns:a16="http://schemas.microsoft.com/office/drawing/2014/main" val="1990932070"/>
                    </a:ext>
                  </a:extLst>
                </a:gridCol>
                <a:gridCol w="2479486">
                  <a:extLst>
                    <a:ext uri="{9D8B030D-6E8A-4147-A177-3AD203B41FA5}">
                      <a16:colId xmlns:a16="http://schemas.microsoft.com/office/drawing/2014/main" val="11865845"/>
                    </a:ext>
                  </a:extLst>
                </a:gridCol>
                <a:gridCol w="2401948">
                  <a:extLst>
                    <a:ext uri="{9D8B030D-6E8A-4147-A177-3AD203B41FA5}">
                      <a16:colId xmlns:a16="http://schemas.microsoft.com/office/drawing/2014/main" val="1016970042"/>
                    </a:ext>
                  </a:extLst>
                </a:gridCol>
              </a:tblGrid>
              <a:tr h="2128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내용</a:t>
                      </a:r>
                    </a:p>
                  </a:txBody>
                  <a:tcPr marL="43173" marR="43173" marT="21588" marB="2158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               최소 범위</a:t>
                      </a:r>
                    </a:p>
                  </a:txBody>
                  <a:tcPr marL="43173" marR="43173" marT="21588" marB="2158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                   최대 범위</a:t>
                      </a:r>
                    </a:p>
                  </a:txBody>
                  <a:tcPr marL="43173" marR="43173" marT="21588" marB="21588"/>
                </a:tc>
                <a:extLst>
                  <a:ext uri="{0D108BD9-81ED-4DB2-BD59-A6C34878D82A}">
                    <a16:rowId xmlns:a16="http://schemas.microsoft.com/office/drawing/2014/main" val="920917365"/>
                  </a:ext>
                </a:extLst>
              </a:tr>
              <a:tr h="3766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캐릭터 </a:t>
                      </a:r>
                    </a:p>
                  </a:txBody>
                  <a:tcPr marL="43173" marR="43173" marT="21588" marB="2158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자동으로 오른쪽으로 이동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방향키를 통해 점프와 슬라이딩 기능 사용</a:t>
                      </a:r>
                    </a:p>
                  </a:txBody>
                  <a:tcPr marL="43173" marR="43173" marT="21588" marB="2158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상점을 통한 캐릭터 능력 업그레이드</a:t>
                      </a:r>
                    </a:p>
                  </a:txBody>
                  <a:tcPr marL="43173" marR="43173" marT="21588" marB="21588"/>
                </a:tc>
                <a:extLst>
                  <a:ext uri="{0D108BD9-81ED-4DB2-BD59-A6C34878D82A}">
                    <a16:rowId xmlns:a16="http://schemas.microsoft.com/office/drawing/2014/main" val="2270361589"/>
                  </a:ext>
                </a:extLst>
              </a:tr>
              <a:tr h="3766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맵</a:t>
                      </a:r>
                    </a:p>
                  </a:txBody>
                  <a:tcPr marL="43173" marR="43173" marT="21588" marB="2158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장애물</a:t>
                      </a:r>
                      <a:r>
                        <a:rPr lang="en-US" altLang="ko-KR" sz="1000"/>
                        <a:t>(3</a:t>
                      </a:r>
                      <a:r>
                        <a:rPr lang="ko-KR" altLang="en-US" sz="1000"/>
                        <a:t>종</a:t>
                      </a:r>
                      <a:r>
                        <a:rPr lang="en-US" altLang="ko-KR" sz="1000"/>
                        <a:t>)</a:t>
                      </a:r>
                    </a:p>
                    <a:p>
                      <a:pPr latinLnBrk="1"/>
                      <a:r>
                        <a:rPr lang="ko-KR" altLang="en-US" sz="1000"/>
                        <a:t>젤리</a:t>
                      </a:r>
                      <a:r>
                        <a:rPr lang="en-US" altLang="ko-KR" sz="1000"/>
                        <a:t>(3</a:t>
                      </a:r>
                      <a:r>
                        <a:rPr lang="ko-KR" altLang="en-US" sz="1000"/>
                        <a:t>종</a:t>
                      </a:r>
                      <a:r>
                        <a:rPr lang="en-US" altLang="ko-KR" sz="1000"/>
                        <a:t>)</a:t>
                      </a:r>
                      <a:endParaRPr lang="ko-KR" altLang="en-US" sz="1000"/>
                    </a:p>
                  </a:txBody>
                  <a:tcPr marL="43173" marR="43173" marT="21588" marB="2158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설원</a:t>
                      </a:r>
                      <a:r>
                        <a:rPr lang="en-US" altLang="ko-KR" sz="1000"/>
                        <a:t>(</a:t>
                      </a:r>
                      <a:r>
                        <a:rPr lang="ko-KR" altLang="en-US" sz="1000"/>
                        <a:t>미끄러짐</a:t>
                      </a:r>
                      <a:r>
                        <a:rPr lang="en-US" altLang="ko-KR" sz="1000"/>
                        <a:t>), </a:t>
                      </a:r>
                      <a:r>
                        <a:rPr lang="ko-KR" altLang="en-US" sz="1000"/>
                        <a:t>정글</a:t>
                      </a:r>
                      <a:r>
                        <a:rPr lang="en-US" altLang="ko-KR" sz="1000"/>
                        <a:t>(</a:t>
                      </a:r>
                      <a:r>
                        <a:rPr lang="ko-KR" altLang="en-US" sz="1000"/>
                        <a:t>함정 추가</a:t>
                      </a:r>
                      <a:r>
                        <a:rPr lang="en-US" altLang="ko-KR" sz="1000"/>
                        <a:t>)</a:t>
                      </a:r>
                      <a:r>
                        <a:rPr lang="ko-KR" altLang="en-US" sz="1000"/>
                        <a:t> 등 다양한 배경과 특징을 가진 맵 추가</a:t>
                      </a:r>
                    </a:p>
                  </a:txBody>
                  <a:tcPr marL="43173" marR="43173" marT="21588" marB="21588"/>
                </a:tc>
                <a:extLst>
                  <a:ext uri="{0D108BD9-81ED-4DB2-BD59-A6C34878D82A}">
                    <a16:rowId xmlns:a16="http://schemas.microsoft.com/office/drawing/2014/main" val="144038680"/>
                  </a:ext>
                </a:extLst>
              </a:tr>
              <a:tr h="3766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난이도</a:t>
                      </a:r>
                    </a:p>
                  </a:txBody>
                  <a:tcPr marL="43173" marR="43173" marT="21588" marB="2158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플레이타임이 길어질수록 맵의 스크롤 속도와 캐릭터의 이동속도가 증가함</a:t>
                      </a:r>
                    </a:p>
                  </a:txBody>
                  <a:tcPr marL="43173" marR="43173" marT="21588" marB="2158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173" marR="43173" marT="21588" marB="21588"/>
                </a:tc>
                <a:extLst>
                  <a:ext uri="{0D108BD9-81ED-4DB2-BD59-A6C34878D82A}">
                    <a16:rowId xmlns:a16="http://schemas.microsoft.com/office/drawing/2014/main" val="2277511519"/>
                  </a:ext>
                </a:extLst>
              </a:tr>
              <a:tr h="5255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게임기능</a:t>
                      </a:r>
                    </a:p>
                  </a:txBody>
                  <a:tcPr marL="43173" marR="43173" marT="21588" marB="2158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장애물</a:t>
                      </a:r>
                      <a:r>
                        <a:rPr lang="en-US" altLang="ko-KR" sz="1000"/>
                        <a:t>,</a:t>
                      </a:r>
                      <a:r>
                        <a:rPr lang="ko-KR" altLang="en-US" sz="1000"/>
                        <a:t>젤리와 충돌</a:t>
                      </a:r>
                      <a:endParaRPr lang="en-US" altLang="ko-KR" sz="1000"/>
                    </a:p>
                    <a:p>
                      <a:pPr latinLnBrk="1"/>
                      <a:r>
                        <a:rPr lang="ko-KR" altLang="en-US" sz="1000"/>
                        <a:t>획득한 포인트 게임 오버 후 저장 </a:t>
                      </a:r>
                      <a:endParaRPr lang="en-US" altLang="ko-KR" sz="1000"/>
                    </a:p>
                  </a:txBody>
                  <a:tcPr marL="43173" marR="43173" marT="21588" marB="2158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튜토리얼 추가</a:t>
                      </a:r>
                      <a:endParaRPr lang="en-US" altLang="ko-KR" sz="1000"/>
                    </a:p>
                    <a:p>
                      <a:pPr latinLnBrk="1"/>
                      <a:r>
                        <a:rPr lang="ko-KR" altLang="en-US" sz="1000"/>
                        <a:t>최고 기록 저장 기능</a:t>
                      </a:r>
                      <a:endParaRPr lang="en-US" altLang="ko-KR" sz="1000"/>
                    </a:p>
                    <a:p>
                      <a:pPr latinLnBrk="1"/>
                      <a:endParaRPr lang="ko-KR" altLang="en-US" sz="1000"/>
                    </a:p>
                  </a:txBody>
                  <a:tcPr marL="43173" marR="43173" marT="21588" marB="21588"/>
                </a:tc>
                <a:extLst>
                  <a:ext uri="{0D108BD9-81ED-4DB2-BD59-A6C34878D82A}">
                    <a16:rowId xmlns:a16="http://schemas.microsoft.com/office/drawing/2014/main" val="3592104600"/>
                  </a:ext>
                </a:extLst>
              </a:tr>
              <a:tr h="2277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아이템</a:t>
                      </a:r>
                    </a:p>
                  </a:txBody>
                  <a:tcPr marL="43173" marR="43173" marT="21588" marB="2158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인게임 아이템</a:t>
                      </a:r>
                      <a:r>
                        <a:rPr lang="en-US" altLang="ko-KR" sz="1000"/>
                        <a:t>(3</a:t>
                      </a:r>
                      <a:r>
                        <a:rPr lang="ko-KR" altLang="en-US" sz="1000"/>
                        <a:t>종</a:t>
                      </a:r>
                      <a:r>
                        <a:rPr lang="en-US" altLang="ko-KR" sz="1000"/>
                        <a:t>)</a:t>
                      </a:r>
                      <a:endParaRPr lang="ko-KR" altLang="en-US" sz="1000"/>
                    </a:p>
                  </a:txBody>
                  <a:tcPr marL="43173" marR="43173" marT="21588" marB="2158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아이템 추가 구현</a:t>
                      </a:r>
                    </a:p>
                  </a:txBody>
                  <a:tcPr marL="43173" marR="43173" marT="21588" marB="21588"/>
                </a:tc>
                <a:extLst>
                  <a:ext uri="{0D108BD9-81ED-4DB2-BD59-A6C34878D82A}">
                    <a16:rowId xmlns:a16="http://schemas.microsoft.com/office/drawing/2014/main" val="3394702442"/>
                  </a:ext>
                </a:extLst>
              </a:tr>
              <a:tr h="3766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사운드</a:t>
                      </a:r>
                    </a:p>
                  </a:txBody>
                  <a:tcPr marL="43173" marR="43173" marT="21588" marB="2158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맵 기본 </a:t>
                      </a:r>
                      <a:r>
                        <a:rPr lang="en-US" altLang="ko-KR" sz="1000"/>
                        <a:t>BGM, </a:t>
                      </a:r>
                      <a:r>
                        <a:rPr lang="ko-KR" altLang="en-US" sz="1000"/>
                        <a:t>장애물 피격 사운드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게임 오버 사운드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젤리 획득 사운드 </a:t>
                      </a:r>
                    </a:p>
                  </a:txBody>
                  <a:tcPr marL="43173" marR="43173" marT="21588" marB="2158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 캐릭터마다 다른 특수 사운드</a:t>
                      </a:r>
                    </a:p>
                  </a:txBody>
                  <a:tcPr marL="43173" marR="43173" marT="21588" marB="21588"/>
                </a:tc>
                <a:extLst>
                  <a:ext uri="{0D108BD9-81ED-4DB2-BD59-A6C34878D82A}">
                    <a16:rowId xmlns:a16="http://schemas.microsoft.com/office/drawing/2014/main" val="2667992080"/>
                  </a:ext>
                </a:extLst>
              </a:tr>
              <a:tr h="3766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애니메이션</a:t>
                      </a:r>
                    </a:p>
                  </a:txBody>
                  <a:tcPr marL="43173" marR="43173" marT="21588" marB="2158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달리기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슬라이딩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점프</a:t>
                      </a:r>
                      <a:r>
                        <a:rPr lang="en-US" altLang="ko-KR" sz="1000"/>
                        <a:t>, </a:t>
                      </a:r>
                    </a:p>
                    <a:p>
                      <a:pPr latinLnBrk="1"/>
                      <a:r>
                        <a:rPr lang="en-US" altLang="ko-KR" sz="1000"/>
                        <a:t>2</a:t>
                      </a:r>
                      <a:r>
                        <a:rPr lang="ko-KR" altLang="en-US" sz="1000"/>
                        <a:t>단 점프</a:t>
                      </a:r>
                    </a:p>
                  </a:txBody>
                  <a:tcPr marL="43173" marR="43173" marT="21588" marB="2158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캐릭터마다 다른 애니메이션</a:t>
                      </a:r>
                      <a:r>
                        <a:rPr lang="en-US" altLang="ko-KR" sz="1000"/>
                        <a:t>( </a:t>
                      </a:r>
                      <a:r>
                        <a:rPr lang="ko-KR" altLang="en-US" sz="1000"/>
                        <a:t>이동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사망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점프 등</a:t>
                      </a:r>
                      <a:r>
                        <a:rPr lang="en-US" altLang="ko-KR" sz="1000"/>
                        <a:t>)</a:t>
                      </a:r>
                      <a:endParaRPr lang="ko-KR" altLang="en-US" sz="1000"/>
                    </a:p>
                  </a:txBody>
                  <a:tcPr marL="43173" marR="43173" marT="21588" marB="21588"/>
                </a:tc>
                <a:extLst>
                  <a:ext uri="{0D108BD9-81ED-4DB2-BD59-A6C34878D82A}">
                    <a16:rowId xmlns:a16="http://schemas.microsoft.com/office/drawing/2014/main" val="2595315166"/>
                  </a:ext>
                </a:extLst>
              </a:tr>
              <a:tr h="2277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상점</a:t>
                      </a:r>
                    </a:p>
                  </a:txBody>
                  <a:tcPr marL="43173" marR="43173" marT="21588" marB="2158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부스트 아이템 </a:t>
                      </a:r>
                      <a:r>
                        <a:rPr lang="en-US" altLang="ko-KR" sz="1000"/>
                        <a:t>3</a:t>
                      </a:r>
                      <a:r>
                        <a:rPr lang="ko-KR" altLang="en-US" sz="1000"/>
                        <a:t>종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캐릭터 </a:t>
                      </a:r>
                      <a:r>
                        <a:rPr lang="en-US" altLang="ko-KR" sz="1000"/>
                        <a:t>5</a:t>
                      </a:r>
                      <a:r>
                        <a:rPr lang="ko-KR" altLang="en-US" sz="1000"/>
                        <a:t>종 구현</a:t>
                      </a:r>
                    </a:p>
                  </a:txBody>
                  <a:tcPr marL="43173" marR="43173" marT="21588" marB="2158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펫 추가</a:t>
                      </a:r>
                    </a:p>
                  </a:txBody>
                  <a:tcPr marL="43173" marR="43173" marT="21588" marB="21588"/>
                </a:tc>
                <a:extLst>
                  <a:ext uri="{0D108BD9-81ED-4DB2-BD59-A6C34878D82A}">
                    <a16:rowId xmlns:a16="http://schemas.microsoft.com/office/drawing/2014/main" val="1281996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795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2">
            <a:extLst>
              <a:ext uri="{FF2B5EF4-FFF2-40B4-BE49-F238E27FC236}">
                <a16:creationId xmlns:a16="http://schemas.microsoft.com/office/drawing/2014/main" id="{8E482A67-6CD8-49D7-9F85-52ECF9915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D6D731-DB2C-4F90-9861-9AC589AAE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50305" y="965196"/>
            <a:ext cx="3131671" cy="2633146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/>
              <a:t>개발 일정</a:t>
            </a:r>
            <a:br>
              <a:rPr lang="en-US" altLang="ko-KR" sz="4000"/>
            </a:br>
            <a:r>
              <a:rPr lang="en-US" altLang="ko-KR" sz="4000"/>
              <a:t>(1~5</a:t>
            </a:r>
            <a:r>
              <a:rPr lang="ko-KR" altLang="en-US" sz="4000"/>
              <a:t>주차</a:t>
            </a:r>
            <a:r>
              <a:rPr lang="en-US" altLang="ko-KR" sz="4000"/>
              <a:t>)</a:t>
            </a:r>
            <a:endParaRPr lang="ko-KR" altLang="en-US" sz="4000"/>
          </a:p>
        </p:txBody>
      </p:sp>
      <p:sp>
        <p:nvSpPr>
          <p:cNvPr id="38" name="Rectangle 34">
            <a:extLst>
              <a:ext uri="{FF2B5EF4-FFF2-40B4-BE49-F238E27FC236}">
                <a16:creationId xmlns:a16="http://schemas.microsoft.com/office/drawing/2014/main" id="{418F941B-B7E9-44F2-9A2C-5D35ACF9A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614" y="965196"/>
            <a:ext cx="6476539" cy="4781641"/>
          </a:xfrm>
          <a:prstGeom prst="rect">
            <a:avLst/>
          </a:prstGeom>
          <a:solidFill>
            <a:schemeClr val="tx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FDDA8D6-50A2-4D23-BCB5-EE7555350B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188763"/>
              </p:ext>
            </p:extLst>
          </p:nvPr>
        </p:nvGraphicFramePr>
        <p:xfrm>
          <a:off x="1638905" y="1438360"/>
          <a:ext cx="5045201" cy="383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880">
                  <a:extLst>
                    <a:ext uri="{9D8B030D-6E8A-4147-A177-3AD203B41FA5}">
                      <a16:colId xmlns:a16="http://schemas.microsoft.com/office/drawing/2014/main" val="1465261164"/>
                    </a:ext>
                  </a:extLst>
                </a:gridCol>
                <a:gridCol w="889904">
                  <a:extLst>
                    <a:ext uri="{9D8B030D-6E8A-4147-A177-3AD203B41FA5}">
                      <a16:colId xmlns:a16="http://schemas.microsoft.com/office/drawing/2014/main" val="3571902011"/>
                    </a:ext>
                  </a:extLst>
                </a:gridCol>
                <a:gridCol w="3454417">
                  <a:extLst>
                    <a:ext uri="{9D8B030D-6E8A-4147-A177-3AD203B41FA5}">
                      <a16:colId xmlns:a16="http://schemas.microsoft.com/office/drawing/2014/main" val="1507359943"/>
                    </a:ext>
                  </a:extLst>
                </a:gridCol>
              </a:tblGrid>
              <a:tr h="541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/>
                        <a:t>1</a:t>
                      </a:r>
                      <a:r>
                        <a:rPr lang="ko-KR" altLang="en-US" sz="1300"/>
                        <a:t>주차</a:t>
                      </a:r>
                    </a:p>
                  </a:txBody>
                  <a:tcPr marL="62685" marR="62685" marT="31343" marB="3134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/>
                        <a:t>자료 수집</a:t>
                      </a:r>
                      <a:endParaRPr lang="en-US" altLang="ko-KR" sz="1500"/>
                    </a:p>
                  </a:txBody>
                  <a:tcPr marL="62685" marR="62685" marT="31343" marB="3134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/>
                        <a:t>리소스 수집 및 스프라이트 작업</a:t>
                      </a:r>
                      <a:endParaRPr lang="en-US" altLang="ko-KR" sz="1500"/>
                    </a:p>
                    <a:p>
                      <a:pPr latinLnBrk="1"/>
                      <a:r>
                        <a:rPr lang="en-US" altLang="ko-KR" sz="1500"/>
                        <a:t>UI</a:t>
                      </a:r>
                      <a:r>
                        <a:rPr lang="ko-KR" altLang="en-US" sz="1500"/>
                        <a:t> 배치도 구성</a:t>
                      </a:r>
                    </a:p>
                  </a:txBody>
                  <a:tcPr marL="62685" marR="62685" marT="31343" marB="31343"/>
                </a:tc>
                <a:extLst>
                  <a:ext uri="{0D108BD9-81ED-4DB2-BD59-A6C34878D82A}">
                    <a16:rowId xmlns:a16="http://schemas.microsoft.com/office/drawing/2014/main" val="3357968898"/>
                  </a:ext>
                </a:extLst>
              </a:tr>
              <a:tr h="992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/>
                        <a:t>2</a:t>
                      </a:r>
                      <a:r>
                        <a:rPr lang="ko-KR" altLang="en-US" sz="1300"/>
                        <a:t>주차</a:t>
                      </a:r>
                    </a:p>
                  </a:txBody>
                  <a:tcPr marL="62685" marR="62685" marT="31343" marB="3134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/>
                        <a:t>캐릭터 </a:t>
                      </a:r>
                    </a:p>
                  </a:txBody>
                  <a:tcPr marL="62685" marR="62685" marT="31343" marB="3134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/>
                        <a:t>플레이어캐릭터 </a:t>
                      </a:r>
                      <a:r>
                        <a:rPr lang="en-US" altLang="ko-KR" sz="1500"/>
                        <a:t>6</a:t>
                      </a:r>
                      <a:r>
                        <a:rPr lang="ko-KR" altLang="en-US" sz="1500"/>
                        <a:t>종 구현</a:t>
                      </a:r>
                      <a:r>
                        <a:rPr lang="en-US" altLang="ko-KR" sz="1500"/>
                        <a:t>(</a:t>
                      </a:r>
                      <a:r>
                        <a:rPr lang="ko-KR" altLang="en-US" sz="1500"/>
                        <a:t>이동</a:t>
                      </a:r>
                      <a:r>
                        <a:rPr lang="en-US" altLang="ko-KR" sz="1500"/>
                        <a:t>, </a:t>
                      </a:r>
                      <a:r>
                        <a:rPr lang="ko-KR" altLang="en-US" sz="1500"/>
                        <a:t>액션</a:t>
                      </a:r>
                      <a:r>
                        <a:rPr lang="en-US" altLang="ko-KR" sz="1500"/>
                        <a:t>, </a:t>
                      </a:r>
                      <a:r>
                        <a:rPr lang="ko-KR" altLang="en-US" sz="1500"/>
                        <a:t>사망</a:t>
                      </a:r>
                      <a:r>
                        <a:rPr lang="en-US" altLang="ko-KR" sz="1500"/>
                        <a:t>)</a:t>
                      </a:r>
                    </a:p>
                    <a:p>
                      <a:pPr latinLnBrk="1"/>
                      <a:r>
                        <a:rPr lang="en-US" altLang="ko-KR" sz="1500"/>
                        <a:t>UI </a:t>
                      </a:r>
                      <a:r>
                        <a:rPr lang="ko-KR" altLang="en-US" sz="1500"/>
                        <a:t>배치 및 배경 구현</a:t>
                      </a:r>
                      <a:endParaRPr lang="en-US" altLang="ko-KR" sz="1500"/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/>
                        <a:t>캐릭터별 특수능력 구현</a:t>
                      </a:r>
                    </a:p>
                  </a:txBody>
                  <a:tcPr marL="62685" marR="62685" marT="31343" marB="31343"/>
                </a:tc>
                <a:extLst>
                  <a:ext uri="{0D108BD9-81ED-4DB2-BD59-A6C34878D82A}">
                    <a16:rowId xmlns:a16="http://schemas.microsoft.com/office/drawing/2014/main" val="2242124398"/>
                  </a:ext>
                </a:extLst>
              </a:tr>
              <a:tr h="541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/>
                        <a:t>3</a:t>
                      </a:r>
                      <a:r>
                        <a:rPr lang="ko-KR" altLang="en-US" sz="1300"/>
                        <a:t>주차</a:t>
                      </a:r>
                    </a:p>
                  </a:txBody>
                  <a:tcPr marL="62685" marR="62685" marT="31343" marB="3134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/>
                        <a:t>맵</a:t>
                      </a:r>
                      <a:endParaRPr lang="en-US" altLang="ko-KR" sz="1500"/>
                    </a:p>
                    <a:p>
                      <a:pPr latinLnBrk="1"/>
                      <a:r>
                        <a:rPr lang="ko-KR" altLang="en-US" sz="1500"/>
                        <a:t>아이템</a:t>
                      </a:r>
                    </a:p>
                  </a:txBody>
                  <a:tcPr marL="62685" marR="62685" marT="31343" marB="3134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/>
                        <a:t>맵 구현</a:t>
                      </a:r>
                      <a:r>
                        <a:rPr lang="en-US" altLang="ko-KR" sz="1500"/>
                        <a:t>(2</a:t>
                      </a:r>
                      <a:r>
                        <a:rPr lang="ko-KR" altLang="en-US" sz="1500"/>
                        <a:t>개</a:t>
                      </a:r>
                      <a:r>
                        <a:rPr lang="en-US" altLang="ko-KR" sz="1500"/>
                        <a:t>)</a:t>
                      </a:r>
                    </a:p>
                    <a:p>
                      <a:pPr latinLnBrk="1"/>
                      <a:r>
                        <a:rPr lang="ko-KR" altLang="en-US" sz="1500"/>
                        <a:t>아이템 </a:t>
                      </a:r>
                      <a:r>
                        <a:rPr lang="en-US" altLang="ko-KR" sz="1500"/>
                        <a:t>5</a:t>
                      </a:r>
                      <a:r>
                        <a:rPr lang="ko-KR" altLang="en-US" sz="1500"/>
                        <a:t>종 구현</a:t>
                      </a:r>
                      <a:endParaRPr lang="en-US" altLang="ko-KR" sz="1500"/>
                    </a:p>
                  </a:txBody>
                  <a:tcPr marL="62685" marR="62685" marT="31343" marB="31343"/>
                </a:tc>
                <a:extLst>
                  <a:ext uri="{0D108BD9-81ED-4DB2-BD59-A6C34878D82A}">
                    <a16:rowId xmlns:a16="http://schemas.microsoft.com/office/drawing/2014/main" val="2256962602"/>
                  </a:ext>
                </a:extLst>
              </a:tr>
              <a:tr h="992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/>
                        <a:t>4</a:t>
                      </a:r>
                      <a:r>
                        <a:rPr lang="ko-KR" altLang="en-US" sz="1300"/>
                        <a:t>주차</a:t>
                      </a:r>
                    </a:p>
                  </a:txBody>
                  <a:tcPr marL="62685" marR="62685" marT="31343" marB="3134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/>
                        <a:t>맵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캐릭터 </a:t>
                      </a:r>
                      <a:endParaRPr lang="en-US" altLang="ko-KR" sz="1500"/>
                    </a:p>
                    <a:p>
                      <a:pPr latinLnBrk="1"/>
                      <a:r>
                        <a:rPr lang="ko-KR" altLang="en-US" sz="1500"/>
                        <a:t>통신 체크</a:t>
                      </a:r>
                      <a:r>
                        <a:rPr lang="en-US" altLang="ko-KR" sz="1500"/>
                        <a:t>, </a:t>
                      </a:r>
                      <a:r>
                        <a:rPr lang="ko-KR" altLang="en-US" sz="1500"/>
                        <a:t>상점</a:t>
                      </a:r>
                    </a:p>
                  </a:txBody>
                  <a:tcPr marL="62685" marR="62685" marT="31343" marB="3134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/>
                        <a:t>플레이어와 장애물과 아이템의 충돌체크 구현</a:t>
                      </a:r>
                      <a:endParaRPr lang="en-US" altLang="ko-KR" sz="1500"/>
                    </a:p>
                    <a:p>
                      <a:pPr latinLnBrk="1"/>
                      <a:r>
                        <a:rPr lang="ko-KR" altLang="en-US" sz="1500"/>
                        <a:t>부스트 아이템과 캐릭터 구매가 가능한 상점 구현</a:t>
                      </a:r>
                    </a:p>
                  </a:txBody>
                  <a:tcPr marL="62685" marR="62685" marT="31343" marB="31343"/>
                </a:tc>
                <a:extLst>
                  <a:ext uri="{0D108BD9-81ED-4DB2-BD59-A6C34878D82A}">
                    <a16:rowId xmlns:a16="http://schemas.microsoft.com/office/drawing/2014/main" val="296340349"/>
                  </a:ext>
                </a:extLst>
              </a:tr>
              <a:tr h="7670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/>
                        <a:t>5</a:t>
                      </a:r>
                      <a:r>
                        <a:rPr lang="ko-KR" altLang="en-US" sz="1300"/>
                        <a:t>주차</a:t>
                      </a:r>
                    </a:p>
                  </a:txBody>
                  <a:tcPr marL="62685" marR="62685" marT="31343" marB="3134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/>
                        <a:t>중간 점검  메뉴 구현</a:t>
                      </a:r>
                    </a:p>
                  </a:txBody>
                  <a:tcPr marL="62685" marR="62685" marT="31343" marB="3134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/>
                        <a:t>4</a:t>
                      </a:r>
                      <a:r>
                        <a:rPr lang="ko-KR" altLang="en-US" sz="1500"/>
                        <a:t>주차까지 진행 사항 중 부족한 점 보완</a:t>
                      </a:r>
                      <a:endParaRPr lang="en-US" altLang="ko-KR" sz="1500"/>
                    </a:p>
                    <a:p>
                      <a:pPr latinLnBrk="1"/>
                      <a:r>
                        <a:rPr lang="ko-KR" altLang="en-US" sz="1500"/>
                        <a:t>메뉴 구현</a:t>
                      </a:r>
                      <a:r>
                        <a:rPr lang="en-US" altLang="ko-KR" sz="1500"/>
                        <a:t>(</a:t>
                      </a:r>
                      <a:r>
                        <a:rPr lang="ko-KR" altLang="en-US" sz="1500"/>
                        <a:t>시작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일시정지</a:t>
                      </a:r>
                      <a:r>
                        <a:rPr lang="en-US" altLang="ko-KR" sz="1500"/>
                        <a:t>)</a:t>
                      </a:r>
                    </a:p>
                  </a:txBody>
                  <a:tcPr marL="62685" marR="62685" marT="31343" marB="31343"/>
                </a:tc>
                <a:extLst>
                  <a:ext uri="{0D108BD9-81ED-4DB2-BD59-A6C34878D82A}">
                    <a16:rowId xmlns:a16="http://schemas.microsoft.com/office/drawing/2014/main" val="3269388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5273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E482A67-6CD8-49D7-9F85-52ECF9915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6D4341-D31A-4AE7-8923-408EC88FA4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50305" y="965196"/>
            <a:ext cx="3131671" cy="2633146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/>
              <a:t>개발 일정</a:t>
            </a:r>
            <a:br>
              <a:rPr lang="en-US" altLang="ko-KR" sz="4000"/>
            </a:br>
            <a:r>
              <a:rPr lang="en-US" altLang="ko-KR" sz="4000"/>
              <a:t>(6~10</a:t>
            </a:r>
            <a:r>
              <a:rPr lang="ko-KR" altLang="en-US" sz="4000"/>
              <a:t>주차</a:t>
            </a:r>
            <a:r>
              <a:rPr lang="en-US" altLang="ko-KR" sz="4000"/>
              <a:t>)</a:t>
            </a:r>
            <a:endParaRPr lang="ko-KR" altLang="en-US" sz="40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8F941B-B7E9-44F2-9A2C-5D35ACF9A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614" y="965196"/>
            <a:ext cx="6476539" cy="4781641"/>
          </a:xfrm>
          <a:prstGeom prst="rect">
            <a:avLst/>
          </a:prstGeom>
          <a:solidFill>
            <a:schemeClr val="tx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4A2E034-71F1-44AF-83C4-5D5CA4B20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205488"/>
              </p:ext>
            </p:extLst>
          </p:nvPr>
        </p:nvGraphicFramePr>
        <p:xfrm>
          <a:off x="1443079" y="1438360"/>
          <a:ext cx="5436852" cy="3835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102">
                  <a:extLst>
                    <a:ext uri="{9D8B030D-6E8A-4147-A177-3AD203B41FA5}">
                      <a16:colId xmlns:a16="http://schemas.microsoft.com/office/drawing/2014/main" val="9311722"/>
                    </a:ext>
                  </a:extLst>
                </a:gridCol>
                <a:gridCol w="1343308">
                  <a:extLst>
                    <a:ext uri="{9D8B030D-6E8A-4147-A177-3AD203B41FA5}">
                      <a16:colId xmlns:a16="http://schemas.microsoft.com/office/drawing/2014/main" val="2972670041"/>
                    </a:ext>
                  </a:extLst>
                </a:gridCol>
                <a:gridCol w="3050442">
                  <a:extLst>
                    <a:ext uri="{9D8B030D-6E8A-4147-A177-3AD203B41FA5}">
                      <a16:colId xmlns:a16="http://schemas.microsoft.com/office/drawing/2014/main" val="3771363588"/>
                    </a:ext>
                  </a:extLst>
                </a:gridCol>
              </a:tblGrid>
              <a:tr h="708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/>
                        <a:t>6</a:t>
                      </a:r>
                      <a:r>
                        <a:rPr lang="ko-KR" altLang="en-US" sz="1900"/>
                        <a:t>주차</a:t>
                      </a:r>
                    </a:p>
                  </a:txBody>
                  <a:tcPr marL="95815" marR="95815" marT="47909" marB="4790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900"/>
                        <a:t>추가범위 구현</a:t>
                      </a:r>
                    </a:p>
                  </a:txBody>
                  <a:tcPr marL="95815" marR="95815" marT="47909" marB="4790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900"/>
                        <a:t>펫 추가</a:t>
                      </a:r>
                      <a:r>
                        <a:rPr lang="en-US" altLang="ko-KR" sz="1900"/>
                        <a:t>, </a:t>
                      </a:r>
                      <a:r>
                        <a:rPr lang="ko-KR" altLang="en-US" sz="1900"/>
                        <a:t>캐릭터 애니메이션</a:t>
                      </a:r>
                      <a:r>
                        <a:rPr lang="en-US" altLang="ko-KR" sz="1900"/>
                        <a:t>&amp;</a:t>
                      </a:r>
                      <a:r>
                        <a:rPr lang="ko-KR" altLang="en-US" sz="1900"/>
                        <a:t>사운드 추가</a:t>
                      </a:r>
                    </a:p>
                  </a:txBody>
                  <a:tcPr marL="95815" marR="95815" marT="47909" marB="47909"/>
                </a:tc>
                <a:extLst>
                  <a:ext uri="{0D108BD9-81ED-4DB2-BD59-A6C34878D82A}">
                    <a16:rowId xmlns:a16="http://schemas.microsoft.com/office/drawing/2014/main" val="874405155"/>
                  </a:ext>
                </a:extLst>
              </a:tr>
              <a:tr h="708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/>
                        <a:t>7</a:t>
                      </a:r>
                      <a:r>
                        <a:rPr lang="ko-KR" altLang="en-US" sz="1900"/>
                        <a:t>주차</a:t>
                      </a:r>
                    </a:p>
                  </a:txBody>
                  <a:tcPr marL="95815" marR="95815" marT="47909" marB="4790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900"/>
                        <a:t>추가범위 구현</a:t>
                      </a:r>
                    </a:p>
                  </a:txBody>
                  <a:tcPr marL="95815" marR="95815" marT="47909" marB="4790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900"/>
                        <a:t>신규 스테이지 추가</a:t>
                      </a:r>
                      <a:endParaRPr lang="en-US" altLang="ko-KR" sz="1900"/>
                    </a:p>
                    <a:p>
                      <a:pPr latinLnBrk="1"/>
                      <a:r>
                        <a:rPr lang="ko-KR" altLang="en-US" sz="1900"/>
                        <a:t>튜토리얼 추가</a:t>
                      </a:r>
                    </a:p>
                  </a:txBody>
                  <a:tcPr marL="95815" marR="95815" marT="47909" marB="47909"/>
                </a:tc>
                <a:extLst>
                  <a:ext uri="{0D108BD9-81ED-4DB2-BD59-A6C34878D82A}">
                    <a16:rowId xmlns:a16="http://schemas.microsoft.com/office/drawing/2014/main" val="3800393382"/>
                  </a:ext>
                </a:extLst>
              </a:tr>
              <a:tr h="708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/>
                        <a:t>8</a:t>
                      </a:r>
                      <a:r>
                        <a:rPr lang="ko-KR" altLang="en-US" sz="1900"/>
                        <a:t>주차</a:t>
                      </a:r>
                    </a:p>
                  </a:txBody>
                  <a:tcPr marL="95815" marR="95815" marT="47909" marB="4790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900"/>
                        <a:t>메인 화면 구현</a:t>
                      </a:r>
                    </a:p>
                  </a:txBody>
                  <a:tcPr marL="95815" marR="95815" marT="47909" marB="4790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900" dirty="0"/>
                        <a:t>게임 시작 전 메인 화면</a:t>
                      </a:r>
                      <a:r>
                        <a:rPr lang="en-US" altLang="ko-KR" sz="1900" dirty="0"/>
                        <a:t>(</a:t>
                      </a:r>
                      <a:r>
                        <a:rPr lang="ko-KR" altLang="en-US" sz="1900" dirty="0"/>
                        <a:t>시작 전</a:t>
                      </a:r>
                      <a:r>
                        <a:rPr lang="en-US" altLang="ko-KR" sz="1900" dirty="0"/>
                        <a:t>, </a:t>
                      </a:r>
                      <a:r>
                        <a:rPr lang="ko-KR" altLang="en-US" sz="1900" dirty="0"/>
                        <a:t>게임 오버</a:t>
                      </a:r>
                      <a:r>
                        <a:rPr lang="en-US" altLang="ko-KR" sz="1900" dirty="0"/>
                        <a:t>) </a:t>
                      </a:r>
                      <a:r>
                        <a:rPr lang="ko-KR" altLang="en-US" sz="1900" dirty="0"/>
                        <a:t>구현</a:t>
                      </a:r>
                    </a:p>
                  </a:txBody>
                  <a:tcPr marL="95815" marR="95815" marT="47909" marB="47909"/>
                </a:tc>
                <a:extLst>
                  <a:ext uri="{0D108BD9-81ED-4DB2-BD59-A6C34878D82A}">
                    <a16:rowId xmlns:a16="http://schemas.microsoft.com/office/drawing/2014/main" val="1647141405"/>
                  </a:ext>
                </a:extLst>
              </a:tr>
              <a:tr h="10005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/>
                        <a:t>9</a:t>
                      </a:r>
                      <a:r>
                        <a:rPr lang="ko-KR" altLang="en-US" sz="1900"/>
                        <a:t>주차</a:t>
                      </a:r>
                    </a:p>
                  </a:txBody>
                  <a:tcPr marL="95815" marR="95815" marT="47909" marB="4790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900"/>
                        <a:t>세부사항 조절 및 </a:t>
                      </a:r>
                      <a:endParaRPr lang="en-US" altLang="ko-KR" sz="1900"/>
                    </a:p>
                    <a:p>
                      <a:pPr latinLnBrk="1"/>
                      <a:r>
                        <a:rPr lang="ko-KR" altLang="en-US" sz="1900"/>
                        <a:t>디버깅</a:t>
                      </a:r>
                    </a:p>
                  </a:txBody>
                  <a:tcPr marL="95815" marR="95815" marT="47909" marB="4790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900"/>
                        <a:t>난이도 조정</a:t>
                      </a:r>
                      <a:r>
                        <a:rPr lang="en-US" altLang="ko-KR" sz="1900"/>
                        <a:t>(</a:t>
                      </a:r>
                      <a:r>
                        <a:rPr lang="ko-KR" altLang="en-US" sz="1900"/>
                        <a:t>장애물 배치</a:t>
                      </a:r>
                      <a:r>
                        <a:rPr lang="en-US" altLang="ko-KR" sz="1900"/>
                        <a:t>, </a:t>
                      </a:r>
                      <a:r>
                        <a:rPr lang="ko-KR" altLang="en-US" sz="1900"/>
                        <a:t>충돌 범위</a:t>
                      </a:r>
                      <a:r>
                        <a:rPr lang="en-US" altLang="ko-KR" sz="1900"/>
                        <a:t>, </a:t>
                      </a:r>
                      <a:r>
                        <a:rPr lang="ko-KR" altLang="en-US" sz="1900"/>
                        <a:t>체력 소모</a:t>
                      </a:r>
                      <a:r>
                        <a:rPr lang="en-US" altLang="ko-KR" sz="1900"/>
                        <a:t>)</a:t>
                      </a:r>
                    </a:p>
                    <a:p>
                      <a:pPr latinLnBrk="1"/>
                      <a:r>
                        <a:rPr lang="ko-KR" altLang="en-US" sz="1900"/>
                        <a:t>디버깅</a:t>
                      </a:r>
                      <a:endParaRPr lang="en-US" altLang="ko-KR" sz="1900"/>
                    </a:p>
                  </a:txBody>
                  <a:tcPr marL="95815" marR="95815" marT="47909" marB="47909"/>
                </a:tc>
                <a:extLst>
                  <a:ext uri="{0D108BD9-81ED-4DB2-BD59-A6C34878D82A}">
                    <a16:rowId xmlns:a16="http://schemas.microsoft.com/office/drawing/2014/main" val="3811118917"/>
                  </a:ext>
                </a:extLst>
              </a:tr>
              <a:tr h="708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/>
                        <a:t>10</a:t>
                      </a:r>
                      <a:r>
                        <a:rPr lang="ko-KR" altLang="en-US" sz="1900"/>
                        <a:t>주차</a:t>
                      </a:r>
                      <a:endParaRPr lang="en-US" altLang="ko-KR" sz="1900"/>
                    </a:p>
                    <a:p>
                      <a:pPr latinLnBrk="1"/>
                      <a:endParaRPr lang="ko-KR" altLang="en-US" sz="1900"/>
                    </a:p>
                  </a:txBody>
                  <a:tcPr marL="95815" marR="95815" marT="47909" marB="4790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900"/>
                        <a:t>최종점검</a:t>
                      </a:r>
                    </a:p>
                  </a:txBody>
                  <a:tcPr marL="95815" marR="95815" marT="47909" marB="4790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900" dirty="0"/>
                        <a:t>게임 완성 및 릴리즈</a:t>
                      </a:r>
                    </a:p>
                  </a:txBody>
                  <a:tcPr marL="95815" marR="95815" marT="47909" marB="47909"/>
                </a:tc>
                <a:extLst>
                  <a:ext uri="{0D108BD9-81ED-4DB2-BD59-A6C34878D82A}">
                    <a16:rowId xmlns:a16="http://schemas.microsoft.com/office/drawing/2014/main" val="3070484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48870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">
      <a:dk1>
        <a:srgbClr val="000000"/>
      </a:dk1>
      <a:lt1>
        <a:srgbClr val="FFFFFF"/>
      </a:lt1>
      <a:dk2>
        <a:srgbClr val="412432"/>
      </a:dk2>
      <a:lt2>
        <a:srgbClr val="E2E3E8"/>
      </a:lt2>
      <a:accent1>
        <a:srgbClr val="C19E34"/>
      </a:accent1>
      <a:accent2>
        <a:srgbClr val="EB834E"/>
      </a:accent2>
      <a:accent3>
        <a:srgbClr val="EE6E78"/>
      </a:accent3>
      <a:accent4>
        <a:srgbClr val="EB4E9C"/>
      </a:accent4>
      <a:accent5>
        <a:srgbClr val="EE6EE3"/>
      </a:accent5>
      <a:accent6>
        <a:srgbClr val="B74EEB"/>
      </a:accent6>
      <a:hlink>
        <a:srgbClr val="697AAE"/>
      </a:hlink>
      <a:folHlink>
        <a:srgbClr val="7F7F7F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424</Words>
  <Application>Microsoft Office PowerPoint</Application>
  <PresentationFormat>와이드스크린</PresentationFormat>
  <Paragraphs>99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Calisto MT</vt:lpstr>
      <vt:lpstr>Wingdings 2</vt:lpstr>
      <vt:lpstr>SlateVTI</vt:lpstr>
      <vt:lpstr>2019 2D게임프로그래밍  1차 발표</vt:lpstr>
      <vt:lpstr>게임 컨셉</vt:lpstr>
      <vt:lpstr>예상 게임 실행 흐름(인게임)</vt:lpstr>
      <vt:lpstr>예상 게임 실행 흐름(시작 전)</vt:lpstr>
      <vt:lpstr>개발 범위</vt:lpstr>
      <vt:lpstr>개발 일정 (1~5주차)</vt:lpstr>
      <vt:lpstr>개발 일정 (6~10주차)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 2D게임프로그래밍  1차 발표</dc:title>
  <dc:creator>명훈 김</dc:creator>
  <cp:lastModifiedBy>명훈 김</cp:lastModifiedBy>
  <cp:revision>2</cp:revision>
  <dcterms:created xsi:type="dcterms:W3CDTF">2019-09-25T13:16:18Z</dcterms:created>
  <dcterms:modified xsi:type="dcterms:W3CDTF">2019-09-25T13:35:31Z</dcterms:modified>
</cp:coreProperties>
</file>