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0" r:id="rId3"/>
    <p:sldId id="279" r:id="rId4"/>
    <p:sldId id="280" r:id="rId5"/>
    <p:sldId id="281" r:id="rId6"/>
    <p:sldId id="282" r:id="rId7"/>
    <p:sldId id="283" r:id="rId8"/>
    <p:sldId id="286" r:id="rId9"/>
    <p:sldId id="285" r:id="rId10"/>
    <p:sldId id="284" r:id="rId11"/>
    <p:sldId id="288" r:id="rId12"/>
    <p:sldId id="272" r:id="rId13"/>
    <p:sldId id="278" r:id="rId14"/>
    <p:sldId id="271" r:id="rId15"/>
    <p:sldId id="287" r:id="rId16"/>
    <p:sldId id="273" r:id="rId17"/>
    <p:sldId id="289" r:id="rId18"/>
    <p:sldId id="274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4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23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9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2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9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94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/>
          <a:lstStyle>
            <a:lvl1pPr>
              <a:defRPr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9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4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637" y="250828"/>
            <a:ext cx="8713177" cy="104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38" y="1459523"/>
            <a:ext cx="8713176" cy="47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7A8CCE2-307A-41FF-996A-22EBAB366B96}" type="datetimeFigureOut">
              <a:rPr lang="ko-KR" altLang="en-US" smtClean="0"/>
              <a:t>2024-05-23(Thu)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39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E81D-8179-E9B6-7E00-956AAAF4D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이미지에서 글자 추출하기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8856B-ED85-21AE-CCAD-99455B610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광학 문자 인식</a:t>
            </a:r>
            <a:r>
              <a:rPr lang="en-US" altLang="ko-KR" dirty="0"/>
              <a:t>(OCR: Optical Character Recognition)</a:t>
            </a:r>
            <a:endParaRPr lang="ko-KR" altLang="en-US" dirty="0"/>
          </a:p>
        </p:txBody>
      </p:sp>
      <p:pic>
        <p:nvPicPr>
          <p:cNvPr id="2050" name="Picture 2" descr="자료 보관과 정보 수집을 돕는 광학문자인식 - 덕성여대신문">
            <a:extLst>
              <a:ext uri="{FF2B5EF4-FFF2-40B4-BE49-F238E27FC236}">
                <a16:creationId xmlns:a16="http://schemas.microsoft.com/office/drawing/2014/main" id="{076EE41A-9AA1-1616-0388-B3BBC56C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36" y="529493"/>
            <a:ext cx="4780083" cy="318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8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>
            <a:normAutofit/>
          </a:bodyPr>
          <a:lstStyle/>
          <a:p>
            <a:r>
              <a:rPr lang="ko-KR" altLang="en-US" dirty="0"/>
              <a:t>실생활에서 </a:t>
            </a:r>
            <a:r>
              <a:rPr lang="en-US" altLang="ko-KR" dirty="0"/>
              <a:t>OCR</a:t>
            </a:r>
            <a:r>
              <a:rPr lang="ko-KR" altLang="en-US" dirty="0"/>
              <a:t> 활용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A55B8-7FB9-482D-BFA9-FB30AABF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유저가 입력만 문장을 읽을 수 있는 </a:t>
            </a:r>
            <a:r>
              <a:rPr lang="ko-KR" altLang="en-US" dirty="0" err="1"/>
              <a:t>챗봇</a:t>
            </a:r>
            <a:endParaRPr lang="ko-KR" altLang="en-US" dirty="0"/>
          </a:p>
          <a:p>
            <a:pPr>
              <a:lnSpc>
                <a:spcPct val="130000"/>
              </a:lnSpc>
            </a:pPr>
            <a:r>
              <a:rPr lang="ko-KR" altLang="en-US" dirty="0"/>
              <a:t>사업자등록증</a:t>
            </a:r>
            <a:r>
              <a:rPr lang="en-US" altLang="ko-KR" dirty="0"/>
              <a:t>, </a:t>
            </a:r>
            <a:r>
              <a:rPr lang="ko-KR" altLang="en-US" dirty="0"/>
              <a:t>신분증 등 문서 인식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고지서 인식을 통한 각종 세금 납부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차량 번호판 인식을 통한 </a:t>
            </a:r>
            <a:r>
              <a:rPr lang="ko-KR" altLang="en-US" dirty="0" err="1"/>
              <a:t>주정차</a:t>
            </a:r>
            <a:r>
              <a:rPr lang="ko-KR" altLang="en-US" dirty="0"/>
              <a:t> 단속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전자책</a:t>
            </a:r>
          </a:p>
        </p:txBody>
      </p:sp>
    </p:spTree>
    <p:extLst>
      <p:ext uri="{BB962C8B-B14F-4D97-AF65-F5344CB8AC3E}">
        <p14:creationId xmlns:p14="http://schemas.microsoft.com/office/powerpoint/2010/main" val="374570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F0457-03C3-91CA-156D-0ACC7962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이미지에서 글자 추출하기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8D79B-F823-7894-C8B5-D3388AD4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준비</a:t>
            </a:r>
            <a:endParaRPr lang="en-US" altLang="ko-KR" dirty="0"/>
          </a:p>
          <a:p>
            <a:r>
              <a:rPr lang="en-US" altLang="ko-KR" dirty="0"/>
              <a:t>OCR </a:t>
            </a:r>
            <a:r>
              <a:rPr lang="ko-KR" altLang="en-US" dirty="0"/>
              <a:t>프로그램 설치</a:t>
            </a:r>
            <a:endParaRPr lang="en-US" altLang="ko-KR" dirty="0"/>
          </a:p>
          <a:p>
            <a:r>
              <a:rPr lang="ko-KR" altLang="en-US" dirty="0"/>
              <a:t>라이브러리 설치</a:t>
            </a:r>
            <a:endParaRPr lang="en-US" altLang="ko-KR" dirty="0"/>
          </a:p>
          <a:p>
            <a:r>
              <a:rPr lang="ko-KR" altLang="en-US" dirty="0"/>
              <a:t>파이썬 코드 만들기</a:t>
            </a:r>
          </a:p>
        </p:txBody>
      </p:sp>
    </p:spTree>
    <p:extLst>
      <p:ext uri="{BB962C8B-B14F-4D97-AF65-F5344CB8AC3E}">
        <p14:creationId xmlns:p14="http://schemas.microsoft.com/office/powerpoint/2010/main" val="396388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B6E3-2478-4AAE-A000-59BCB5F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이미지 준비  </a:t>
            </a:r>
            <a:r>
              <a:rPr lang="en-US" altLang="ko-KR" dirty="0"/>
              <a:t>(OCR\newspaper.png)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F7247-E9B6-436E-A98A-B0158BEA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8A4C47-B367-A9DC-7A37-D387AB015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6" y="1565029"/>
            <a:ext cx="6794845" cy="4717440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2B82D584-564C-C666-621C-042AE0E4E0DD}"/>
              </a:ext>
            </a:extLst>
          </p:cNvPr>
          <p:cNvSpPr/>
          <p:nvPr/>
        </p:nvSpPr>
        <p:spPr>
          <a:xfrm>
            <a:off x="7022969" y="1368139"/>
            <a:ext cx="2121031" cy="1027521"/>
          </a:xfrm>
          <a:prstGeom prst="wedgeRoundRectCallout">
            <a:avLst>
              <a:gd name="adj1" fmla="val -94796"/>
              <a:gd name="adj2" fmla="val -6722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OCR </a:t>
            </a:r>
            <a:r>
              <a:rPr lang="ko-KR" altLang="en-US" sz="2800" dirty="0"/>
              <a:t>폴더를 만들자</a:t>
            </a:r>
          </a:p>
        </p:txBody>
      </p:sp>
    </p:spTree>
    <p:extLst>
      <p:ext uri="{BB962C8B-B14F-4D97-AF65-F5344CB8AC3E}">
        <p14:creationId xmlns:p14="http://schemas.microsoft.com/office/powerpoint/2010/main" val="63675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1726F-C610-4960-BF01-8F41F5E0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OCR</a:t>
            </a:r>
            <a:r>
              <a:rPr lang="ko-KR" altLang="en-US" dirty="0"/>
              <a:t> 프로그램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5D112-9EBC-46D4-9548-95E4F5AC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7" y="1270987"/>
            <a:ext cx="8713176" cy="4717440"/>
          </a:xfrm>
        </p:spPr>
        <p:txBody>
          <a:bodyPr/>
          <a:lstStyle/>
          <a:p>
            <a:r>
              <a:rPr lang="en-US" altLang="ko-KR" sz="3000" b="1" dirty="0"/>
              <a:t>https://github.com/UB-Mannheim/tesseract/wiki</a:t>
            </a:r>
            <a:endParaRPr lang="ko-KR" altLang="en-US" sz="3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BF2C24-CCF0-9617-A4FE-03547F39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46" y="1913458"/>
            <a:ext cx="5561568" cy="49445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4898D7A-076E-06E5-6A8A-A37E16E34824}"/>
              </a:ext>
            </a:extLst>
          </p:cNvPr>
          <p:cNvSpPr/>
          <p:nvPr/>
        </p:nvSpPr>
        <p:spPr>
          <a:xfrm>
            <a:off x="3516198" y="6495068"/>
            <a:ext cx="5231876" cy="3629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3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B6E3-2478-4AAE-A000-59BCB5F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OCR</a:t>
            </a:r>
            <a:r>
              <a:rPr lang="ko-KR" altLang="en-US" dirty="0"/>
              <a:t> 프로그램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F7247-E9B6-436E-A98A-B0158BEA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AA4B5A-8201-3324-3DB2-6BC3D406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7" y="1419459"/>
            <a:ext cx="4919702" cy="145994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46427B-77B4-3C26-8237-A66900741C66}"/>
              </a:ext>
            </a:extLst>
          </p:cNvPr>
          <p:cNvSpPr/>
          <p:nvPr/>
        </p:nvSpPr>
        <p:spPr>
          <a:xfrm>
            <a:off x="246186" y="2399537"/>
            <a:ext cx="941591" cy="36251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C5F165-39E7-11BB-3696-27262142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7" y="3028821"/>
            <a:ext cx="4919702" cy="60201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6CC2F5-A4F7-5F0E-13F2-54FE41E4B97E}"/>
              </a:ext>
            </a:extLst>
          </p:cNvPr>
          <p:cNvSpPr/>
          <p:nvPr/>
        </p:nvSpPr>
        <p:spPr>
          <a:xfrm>
            <a:off x="3199971" y="3069594"/>
            <a:ext cx="834701" cy="52046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27D90B-FD5B-6EE7-A6EA-2034CC4E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924" y="3069594"/>
            <a:ext cx="4863076" cy="378840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5A98D2D-911D-9C03-787A-BA7EDCCE2618}"/>
              </a:ext>
            </a:extLst>
          </p:cNvPr>
          <p:cNvSpPr/>
          <p:nvPr/>
        </p:nvSpPr>
        <p:spPr>
          <a:xfrm>
            <a:off x="5891753" y="5407904"/>
            <a:ext cx="2469822" cy="285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0374D-32B5-BD00-74FE-AE91061C3394}"/>
              </a:ext>
            </a:extLst>
          </p:cNvPr>
          <p:cNvSpPr txBox="1"/>
          <p:nvPr/>
        </p:nvSpPr>
        <p:spPr>
          <a:xfrm>
            <a:off x="0" y="6217027"/>
            <a:ext cx="5089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C:\Program </a:t>
            </a:r>
            <a:r>
              <a:rPr lang="ko-KR" altLang="en-US" sz="2400" b="1" dirty="0" err="1"/>
              <a:t>Files</a:t>
            </a:r>
            <a:r>
              <a:rPr lang="ko-KR" altLang="en-US" sz="2400" b="1" dirty="0"/>
              <a:t>\</a:t>
            </a:r>
            <a:r>
              <a:rPr lang="ko-KR" altLang="en-US" sz="2400" b="1" dirty="0" err="1"/>
              <a:t>Tesseract</a:t>
            </a:r>
            <a:r>
              <a:rPr lang="ko-KR" altLang="en-US" sz="2400" b="1" dirty="0"/>
              <a:t>-OCR</a:t>
            </a:r>
          </a:p>
        </p:txBody>
      </p:sp>
    </p:spTree>
    <p:extLst>
      <p:ext uri="{BB962C8B-B14F-4D97-AF65-F5344CB8AC3E}">
        <p14:creationId xmlns:p14="http://schemas.microsoft.com/office/powerpoint/2010/main" val="210437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574CB-045E-8121-A915-E8EB98D3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8AF56-B128-E519-5C6E-9569FDC2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터미널에서</a:t>
            </a:r>
            <a:endParaRPr lang="en-US" altLang="ko-KR" sz="3600" dirty="0">
              <a:gradFill flip="none" rotWithShape="1">
                <a:gsLst>
                  <a:gs pos="28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  <a:tileRect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65928-F6B7-BE25-ADCB-D328D687382E}"/>
              </a:ext>
            </a:extLst>
          </p:cNvPr>
          <p:cNvSpPr/>
          <p:nvPr/>
        </p:nvSpPr>
        <p:spPr>
          <a:xfrm>
            <a:off x="246185" y="2161210"/>
            <a:ext cx="7662903" cy="10721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r>
              <a:rPr lang="en-US" altLang="ko-KR" sz="4400" dirty="0">
                <a:solidFill>
                  <a:schemeClr val="bg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pip  install  </a:t>
            </a:r>
            <a:r>
              <a:rPr lang="en-US" altLang="ko-KR" sz="4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pytesseract</a:t>
            </a:r>
            <a:endParaRPr lang="ko-KR" altLang="en-US" sz="4400" dirty="0">
              <a:solidFill>
                <a:schemeClr val="bg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484B29-E996-9D50-155B-1A0A041E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3484"/>
            <a:ext cx="9144000" cy="17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9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B6E3-2478-4AAE-A000-59BCB5F0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54546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파이썬 코드 </a:t>
            </a:r>
            <a:r>
              <a:rPr lang="en-US" altLang="ko-KR" dirty="0"/>
              <a:t>(OCR_1.py)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9CEF92-5B4D-48DA-03F4-3EE885D8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54FA29-8D8D-22DD-EB57-03B7A1E95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64"/>
          <a:stretch/>
        </p:blipFill>
        <p:spPr>
          <a:xfrm>
            <a:off x="25645" y="1393923"/>
            <a:ext cx="9092710" cy="23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2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D9F4D-2655-B82A-BD6D-A2AEA38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C6508-4ABD-0696-FA8E-EB3F6C33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447E88-7D5F-C50B-4A3B-1DC5B449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7" y="1459523"/>
            <a:ext cx="4747127" cy="3295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8A5AFD-B448-B9DE-0539-D3A44E99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097" y="4184039"/>
            <a:ext cx="44862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8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B6E3-2478-4AAE-A000-59BCB5F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가능한 언어 확인하는 코드 </a:t>
            </a:r>
            <a:r>
              <a:rPr lang="en-US" altLang="ko-KR" dirty="0"/>
              <a:t>(OCR_2.py)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F7247-E9B6-436E-A98A-B0158BEA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917AD-9DAA-B697-DD3A-8CF6D01B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754"/>
            <a:ext cx="9071770" cy="18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2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B6E3-2478-4AAE-A000-59BCB5F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변환된 언어를 파일로 저장하는 코드 </a:t>
            </a:r>
            <a:r>
              <a:rPr lang="en-US" altLang="ko-KR" dirty="0"/>
              <a:t>(OCR_1.py)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3E5DFD-A3D8-D614-9E8D-672D3C50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" y="1752142"/>
            <a:ext cx="9092710" cy="302413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42697A-9188-B011-E100-C23376283121}"/>
              </a:ext>
            </a:extLst>
          </p:cNvPr>
          <p:cNvSpPr/>
          <p:nvPr/>
        </p:nvSpPr>
        <p:spPr>
          <a:xfrm>
            <a:off x="452486" y="4081806"/>
            <a:ext cx="6344239" cy="62216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3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광학 문자 인식이란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4000" dirty="0"/>
              <a:t>(OCR: Optical Character Recognition)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A55B8-7FB9-482D-BFA9-FB30AABF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텍스트 이미지를 기계가 읽을 수 있는 텍스트 포맷으로 변환하는 과정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OCR</a:t>
            </a:r>
            <a:r>
              <a:rPr lang="ko-KR" altLang="en-US" dirty="0"/>
              <a:t>을 사용하면 이미지를 텍스트 문서로 변환하여 내용을 텍스트 데이터로 저장할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0036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>
            <a:normAutofit/>
          </a:bodyPr>
          <a:lstStyle/>
          <a:p>
            <a:r>
              <a:rPr lang="en-US" altLang="ko-KR" dirty="0"/>
              <a:t>OCR</a:t>
            </a:r>
            <a:r>
              <a:rPr lang="ko-KR" altLang="en-US" dirty="0"/>
              <a:t>이 중요한 이유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A55B8-7FB9-482D-BFA9-FB30AABF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종이양식</a:t>
            </a:r>
            <a:r>
              <a:rPr lang="en-US" altLang="ko-KR" dirty="0"/>
              <a:t>, </a:t>
            </a:r>
            <a:r>
              <a:rPr lang="ko-KR" altLang="en-US" dirty="0"/>
              <a:t>인보이스</a:t>
            </a:r>
            <a:r>
              <a:rPr lang="en-US" altLang="ko-KR" dirty="0"/>
              <a:t>, </a:t>
            </a:r>
            <a:r>
              <a:rPr lang="ko-KR" altLang="en-US" dirty="0"/>
              <a:t>법률 문서</a:t>
            </a:r>
            <a:r>
              <a:rPr lang="en-US" altLang="ko-KR" dirty="0"/>
              <a:t>, </a:t>
            </a:r>
            <a:r>
              <a:rPr lang="ko-KR" altLang="en-US" dirty="0"/>
              <a:t>계약 문서 등 대용량의 종이 작업에는 저장 및 관리에 시간과 공간이 필요함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이미지 내의 텍스트는 데이터베이스화 하거나 분석 수행하기에 어려움</a:t>
            </a:r>
          </a:p>
        </p:txBody>
      </p:sp>
    </p:spTree>
    <p:extLst>
      <p:ext uri="{BB962C8B-B14F-4D97-AF65-F5344CB8AC3E}">
        <p14:creationId xmlns:p14="http://schemas.microsoft.com/office/powerpoint/2010/main" val="313471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>
            <a:normAutofit/>
          </a:bodyPr>
          <a:lstStyle/>
          <a:p>
            <a:r>
              <a:rPr lang="en-US" altLang="ko-KR" dirty="0"/>
              <a:t>OCR</a:t>
            </a:r>
            <a:r>
              <a:rPr lang="ko-KR" altLang="en-US" dirty="0"/>
              <a:t> 작동 방식</a:t>
            </a:r>
          </a:p>
        </p:txBody>
      </p:sp>
      <p:pic>
        <p:nvPicPr>
          <p:cNvPr id="1026" name="Picture 2" descr="06 최신기술 – 광학 문자인식 기술(OCR) – 나눔기술">
            <a:extLst>
              <a:ext uri="{FF2B5EF4-FFF2-40B4-BE49-F238E27FC236}">
                <a16:creationId xmlns:a16="http://schemas.microsoft.com/office/drawing/2014/main" id="{778924F1-5358-26F0-F862-CC585403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9" y="1504989"/>
            <a:ext cx="7404211" cy="500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9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C05A8-80ED-4F52-8379-E3E47627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OCR</a:t>
            </a:r>
            <a:r>
              <a:rPr lang="ko-KR" altLang="en-US" dirty="0"/>
              <a:t> 작동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E81CA-63B1-F478-2359-FA2F4D63C1ED}"/>
              </a:ext>
            </a:extLst>
          </p:cNvPr>
          <p:cNvSpPr txBox="1"/>
          <p:nvPr/>
        </p:nvSpPr>
        <p:spPr>
          <a:xfrm>
            <a:off x="444149" y="2395858"/>
            <a:ext cx="3888000" cy="224652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스캐너로 문서를 읽어 이진 데이터로 변환</a:t>
            </a:r>
            <a:endParaRPr lang="en-US" altLang="ko-KR" sz="2400" b="0" i="0" dirty="0"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스캔 이미지의 어두운 색은 텍스트</a:t>
            </a:r>
            <a:r>
              <a:rPr lang="en-US" altLang="ko-KR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밝은 색은 배경으로 인식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2BFD6CC-1E2C-D3F4-D532-6B90383E5B2E}"/>
              </a:ext>
            </a:extLst>
          </p:cNvPr>
          <p:cNvSpPr/>
          <p:nvPr/>
        </p:nvSpPr>
        <p:spPr>
          <a:xfrm>
            <a:off x="958010" y="1666377"/>
            <a:ext cx="2822452" cy="69758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획득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32D0F-7B49-2380-532C-867F51126EAE}"/>
              </a:ext>
            </a:extLst>
          </p:cNvPr>
          <p:cNvSpPr txBox="1"/>
          <p:nvPr/>
        </p:nvSpPr>
        <p:spPr>
          <a:xfrm>
            <a:off x="5013140" y="2395858"/>
            <a:ext cx="3888000" cy="22101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기울기 보정</a:t>
            </a:r>
            <a:endParaRPr lang="en-US" altLang="ko-KR" sz="2400" b="0" i="0" dirty="0"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얼룩제거</a:t>
            </a: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 상자 및 선 정리</a:t>
            </a:r>
            <a:endParaRPr lang="en-US" altLang="ko-KR" sz="2400" b="0" i="0" dirty="0"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다국어 </a:t>
            </a:r>
            <a:r>
              <a:rPr lang="en-US" altLang="ko-KR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OCR </a:t>
            </a:r>
            <a:r>
              <a:rPr lang="ko-KR" altLang="en-US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기술용 스크립트 인식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086CDB9-6A5A-C169-1001-9E8596999EF7}"/>
              </a:ext>
            </a:extLst>
          </p:cNvPr>
          <p:cNvSpPr/>
          <p:nvPr/>
        </p:nvSpPr>
        <p:spPr>
          <a:xfrm>
            <a:off x="5650551" y="1666378"/>
            <a:ext cx="2822452" cy="69758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accent6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전처리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0E0CC29-A5A3-710C-00F3-B5D4D2A25FD4}"/>
              </a:ext>
            </a:extLst>
          </p:cNvPr>
          <p:cNvSpPr/>
          <p:nvPr/>
        </p:nvSpPr>
        <p:spPr>
          <a:xfrm>
            <a:off x="4332149" y="1803970"/>
            <a:ext cx="799360" cy="422393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5D89DA-653D-B785-65B9-86532BD4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19" y="5034698"/>
            <a:ext cx="4996354" cy="16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C05A8-80ED-4F52-8379-E3E47627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OCR</a:t>
            </a:r>
            <a:r>
              <a:rPr lang="ko-KR" altLang="en-US" dirty="0"/>
              <a:t> 작동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E81CA-63B1-F478-2359-FA2F4D63C1ED}"/>
              </a:ext>
            </a:extLst>
          </p:cNvPr>
          <p:cNvSpPr txBox="1"/>
          <p:nvPr/>
        </p:nvSpPr>
        <p:spPr>
          <a:xfrm>
            <a:off x="684000" y="2184841"/>
            <a:ext cx="3888000" cy="405683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accent5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패턴 매칭</a:t>
            </a:r>
            <a:endParaRPr lang="en-US" altLang="ko-KR" sz="2400" b="0" i="0" dirty="0">
              <a:solidFill>
                <a:schemeClr val="accent5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b="0" i="0" dirty="0" err="1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문자이미지를</a:t>
            </a:r>
            <a:r>
              <a:rPr lang="ko-KR" altLang="en-US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저장된 </a:t>
            </a:r>
            <a:r>
              <a:rPr lang="ko-KR" altLang="en-US" sz="2400" b="0" i="0" dirty="0" err="1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글리프와</a:t>
            </a:r>
            <a:r>
              <a:rPr lang="ko-KR" altLang="en-US" sz="2400" b="0" i="0" dirty="0"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비교</a:t>
            </a:r>
            <a:endParaRPr lang="en-US" altLang="ko-KR" sz="2400" b="0" i="0" dirty="0"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잘 알려진 폰트로 된 이미지에서 작동</a:t>
            </a:r>
            <a:endParaRPr lang="en-US" altLang="ko-KR" sz="2400" b="0" i="0" dirty="0"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5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특징 추출</a:t>
            </a:r>
            <a:endParaRPr lang="en-US" altLang="ko-KR" sz="2400" dirty="0">
              <a:solidFill>
                <a:schemeClr val="accent5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글리프를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선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닫힌고리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 방향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 교차 등의 특징으로 분해</a:t>
            </a: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저장된 </a:t>
            </a:r>
            <a:r>
              <a:rPr lang="ko-KR" altLang="en-US" sz="2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글리프와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2BFD6CC-1E2C-D3F4-D532-6B90383E5B2E}"/>
              </a:ext>
            </a:extLst>
          </p:cNvPr>
          <p:cNvSpPr/>
          <p:nvPr/>
        </p:nvSpPr>
        <p:spPr>
          <a:xfrm>
            <a:off x="1197861" y="1455360"/>
            <a:ext cx="2822452" cy="69758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 인식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32D0F-7B49-2380-532C-867F51126EAE}"/>
              </a:ext>
            </a:extLst>
          </p:cNvPr>
          <p:cNvSpPr txBox="1"/>
          <p:nvPr/>
        </p:nvSpPr>
        <p:spPr>
          <a:xfrm>
            <a:off x="5135761" y="2184841"/>
            <a:ext cx="3888000" cy="1471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문맥에 맞는지 </a:t>
            </a:r>
            <a:r>
              <a:rPr lang="ko-KR" altLang="en-US" sz="2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확인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2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수정</a:t>
            </a: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 데이터를 컴퓨터 파일로 변환</a:t>
            </a:r>
            <a:endParaRPr lang="en-US" altLang="ko-KR" sz="2400" b="0" i="0" dirty="0"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086CDB9-6A5A-C169-1001-9E8596999EF7}"/>
              </a:ext>
            </a:extLst>
          </p:cNvPr>
          <p:cNvSpPr/>
          <p:nvPr/>
        </p:nvSpPr>
        <p:spPr>
          <a:xfrm>
            <a:off x="5773172" y="1455361"/>
            <a:ext cx="2822452" cy="69758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후처리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0E0CC29-A5A3-710C-00F3-B5D4D2A25FD4}"/>
              </a:ext>
            </a:extLst>
          </p:cNvPr>
          <p:cNvSpPr/>
          <p:nvPr/>
        </p:nvSpPr>
        <p:spPr>
          <a:xfrm>
            <a:off x="4497062" y="1592953"/>
            <a:ext cx="799360" cy="422393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1F6368A-50BD-9BFA-3DE3-1CB848DB9F23}"/>
              </a:ext>
            </a:extLst>
          </p:cNvPr>
          <p:cNvSpPr/>
          <p:nvPr/>
        </p:nvSpPr>
        <p:spPr>
          <a:xfrm>
            <a:off x="160126" y="1592953"/>
            <a:ext cx="799360" cy="422393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8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>
            <a:normAutofit/>
          </a:bodyPr>
          <a:lstStyle/>
          <a:p>
            <a:r>
              <a:rPr lang="en-US" altLang="ko-KR" dirty="0"/>
              <a:t>OCR</a:t>
            </a:r>
            <a:r>
              <a:rPr lang="ko-KR" altLang="en-US" dirty="0"/>
              <a:t> 작동 방식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C228E-D1E4-A678-BAE0-7EFBBB0D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8C5152-27BB-F4F3-1660-7590702B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6" y="1216842"/>
            <a:ext cx="6636475" cy="2212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D357CB-5060-68F6-71A2-8895DC7E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7" y="3736916"/>
            <a:ext cx="8621072" cy="25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1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>
            <a:normAutofit/>
          </a:bodyPr>
          <a:lstStyle/>
          <a:p>
            <a:r>
              <a:rPr lang="en-US" altLang="ko-KR" dirty="0"/>
              <a:t>OCR</a:t>
            </a:r>
            <a:r>
              <a:rPr lang="ko-KR" altLang="en-US" dirty="0"/>
              <a:t> 작동 방식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C228E-D1E4-A678-BAE0-7EFBBB0D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919BF7-A0AA-E30B-662C-8E66DEEC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40" y="125689"/>
            <a:ext cx="7399429" cy="65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77D2-F116-5E71-96E9-970982F5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>
            <a:normAutofit/>
          </a:bodyPr>
          <a:lstStyle/>
          <a:p>
            <a:r>
              <a:rPr lang="en-US" altLang="ko-KR" dirty="0"/>
              <a:t>OCR</a:t>
            </a:r>
            <a:r>
              <a:rPr lang="ko-KR" altLang="en-US" dirty="0"/>
              <a:t> 유형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A55B8-7FB9-482D-BFA9-FB30AABF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단순한 광학 문자 인식</a:t>
            </a:r>
            <a:r>
              <a:rPr lang="en-US" altLang="ko-KR" dirty="0"/>
              <a:t>(OCR) </a:t>
            </a:r>
            <a:r>
              <a:rPr lang="ko-KR" altLang="en-US" dirty="0"/>
              <a:t>소프트웨어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지능형 문자 인식 소프트웨어 </a:t>
            </a:r>
            <a:r>
              <a:rPr lang="en-US" altLang="ko-KR" dirty="0">
                <a:sym typeface="Wingdings" panose="05000000000000000000" pitchFamily="2" charset="2"/>
              </a:rPr>
              <a:t>(ICR)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지능형 단어 인식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광학 마크 인식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로고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워터마크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기타 기호 식별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8778940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366</TotalTime>
  <Words>319</Words>
  <Application>Microsoft Office PowerPoint</Application>
  <PresentationFormat>화면 슬라이드 쇼(4:3)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경기천년제목 Light</vt:lpstr>
      <vt:lpstr>경기천년제목 Medium</vt:lpstr>
      <vt:lpstr>맑은 고딕</vt:lpstr>
      <vt:lpstr>Arial</vt:lpstr>
      <vt:lpstr>Corbel</vt:lpstr>
      <vt:lpstr>Wingdings</vt:lpstr>
      <vt:lpstr>깊이</vt:lpstr>
      <vt:lpstr>이미지에서 글자 추출하기</vt:lpstr>
      <vt:lpstr>광학 문자 인식이란?  (OCR: Optical Character Recognition)</vt:lpstr>
      <vt:lpstr>OCR이 중요한 이유</vt:lpstr>
      <vt:lpstr>OCR 작동 방식</vt:lpstr>
      <vt:lpstr>OCR 작동 방식</vt:lpstr>
      <vt:lpstr>OCR 작동 방식</vt:lpstr>
      <vt:lpstr>OCR 작동 방식</vt:lpstr>
      <vt:lpstr>OCR 작동 방식</vt:lpstr>
      <vt:lpstr>OCR 유형</vt:lpstr>
      <vt:lpstr>실생활에서 OCR 활용</vt:lpstr>
      <vt:lpstr>이미지에서 글자 추출하기 순서</vt:lpstr>
      <vt:lpstr>이미지 준비  (OCR\newspaper.png)</vt:lpstr>
      <vt:lpstr>OCR 프로그램 설치</vt:lpstr>
      <vt:lpstr>OCR 프로그램 설치</vt:lpstr>
      <vt:lpstr>라이브러리 설치</vt:lpstr>
      <vt:lpstr>파이썬 코드 (OCR_1.py)</vt:lpstr>
      <vt:lpstr>결과</vt:lpstr>
      <vt:lpstr>사용 가능한 언어 확인하는 코드 (OCR_2.py)</vt:lpstr>
      <vt:lpstr>변환된 언어를 파일로 저장하는 코드 (OCR_1.py)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만들기</dc:title>
  <dc:creator>은정 최</dc:creator>
  <cp:lastModifiedBy>은정 최</cp:lastModifiedBy>
  <cp:revision>144</cp:revision>
  <dcterms:created xsi:type="dcterms:W3CDTF">2024-04-10T10:26:36Z</dcterms:created>
  <dcterms:modified xsi:type="dcterms:W3CDTF">2024-05-23T10:57:43Z</dcterms:modified>
</cp:coreProperties>
</file>