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1547" r:id="rId2"/>
    <p:sldId id="1577" r:id="rId3"/>
    <p:sldId id="1623" r:id="rId4"/>
    <p:sldId id="1457" r:id="rId5"/>
    <p:sldId id="1539" r:id="rId6"/>
    <p:sldId id="1631" r:id="rId7"/>
    <p:sldId id="1632" r:id="rId8"/>
    <p:sldId id="1633" r:id="rId9"/>
    <p:sldId id="1634" r:id="rId10"/>
    <p:sldId id="1531" r:id="rId11"/>
    <p:sldId id="1636" r:id="rId12"/>
    <p:sldId id="1637" r:id="rId13"/>
    <p:sldId id="1638" r:id="rId14"/>
    <p:sldId id="1624" r:id="rId15"/>
    <p:sldId id="1625" r:id="rId16"/>
    <p:sldId id="1595" r:id="rId17"/>
    <p:sldId id="1596" r:id="rId18"/>
    <p:sldId id="1548" r:id="rId19"/>
    <p:sldId id="1598" r:id="rId20"/>
    <p:sldId id="1599" r:id="rId21"/>
    <p:sldId id="1600" r:id="rId22"/>
    <p:sldId id="1626" r:id="rId23"/>
    <p:sldId id="1627" r:id="rId24"/>
    <p:sldId id="1639" r:id="rId25"/>
    <p:sldId id="1640" r:id="rId26"/>
    <p:sldId id="1641" r:id="rId27"/>
    <p:sldId id="1601" r:id="rId28"/>
    <p:sldId id="1602" r:id="rId29"/>
    <p:sldId id="1603" r:id="rId30"/>
    <p:sldId id="1604" r:id="rId31"/>
    <p:sldId id="1635" r:id="rId32"/>
    <p:sldId id="1606" r:id="rId33"/>
    <p:sldId id="1586" r:id="rId34"/>
    <p:sldId id="1642" r:id="rId35"/>
    <p:sldId id="1643" r:id="rId36"/>
    <p:sldId id="1648" r:id="rId37"/>
    <p:sldId id="1644" r:id="rId38"/>
    <p:sldId id="1649" r:id="rId39"/>
    <p:sldId id="1645" r:id="rId40"/>
    <p:sldId id="1593" r:id="rId41"/>
    <p:sldId id="1458" r:id="rId42"/>
    <p:sldId id="1629" r:id="rId43"/>
    <p:sldId id="1485" r:id="rId44"/>
    <p:sldId id="1630" r:id="rId4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2644C0"/>
    <a:srgbClr val="656FC0"/>
    <a:srgbClr val="4488C0"/>
    <a:srgbClr val="3321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91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168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8A0AD8A-6175-BA45-B7A6-2C3707D77F72}" type="datetimeFigureOut">
              <a:rPr lang="en-US"/>
              <a:pPr>
                <a:defRPr/>
              </a:pPr>
              <a:t>12/11/22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8ACD9B0-D231-FE49-81CB-64F8C3634C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974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8:33:55.0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136 32 12617,'0'-3'7349,"5"-10"-6123,-4 10-963,4-8 213,-5 11-195,0-1 492,0 1-851,0 2 139,0 3-61,0 2 0,0 3 39,0 1-78,0 0 39,0 2 0,0 0 34,0 0 5,0 2-39,0-2 0,0 2 50,0-2-55,0 2 5,0 0 0,0 0-28,0 1 106,0 2-61,0-1 33,0 2-44,0-1 16,0 0-22,0 0 0,0 0 101,0 7-95,0-5 5,0 5 62,0-7-73,0 0 0,0 1 17,0 6 61,0-6-56,0 4 62,0-8-33,0 1 50,0-1-101,0 0 33,0 0 23,0 0 6,0 0 5,0 6 17,0-4-28,0 5-56,0-7 0,0 1 84,0-1-22,0 1-12,0 0 40,1 0-34,0 1 11,1-1-67,-1-1 0,1 0 11,-2 0 39,1-1-16,0-1-34,-1 0 101,1-1-112,-1 1 11,1-1 0,-1 1 50,0 0 0,0 0-33,0 2 45,0 1 11,0 0-23,0 1-50,0 0 0,0-2 50,0 2 62,-2 3-95,0-3 84,0 2-95,1-5-6,1-1 5,0 1-22,0 0 68,-1 1-51,1 1 0,-1-2 40,1 9-40,0-5 0,0 4-35,-1-5 103,1 0-68,-2 2 28,1 2 90,-1 2-152,-2 12 34,1-8 0,-1 8 56,3-11-56,-1 0 45,0-1 73,1 0-113,-1-1-5,1-1 0,-1 1-22,-1 9 22,0-6 5,-3 7 113,2-10-157,0-2 39,1 0-51,-1 6 107,0-7-56,1 5 0,-1-10 68,0 18-119,0-14 113,0 13-62,2-17 5,0 0 91,0 2-96,0-1 0,-2 2 5,2 0-89,-2 1 185,2 0-101,-1 0 0,1 0 50,-2-2-94,2 5 44,0-6-34,0 3 40,1-6-6,-1-1 0,2 0 134,-1 1-140,0 0 6,1 1-39,-1 0-11,0 5 50,1-5 0,-1 4 117,1-5-117,0 0 0,0 1 0,0 0-78,0 2 89,0 5-11,-1-3 73,1 3-73,-1-7 0,0-1 6,1-1-79,-1-1 123,0 1-50,1-1 0,-1 0 67,0 3-67,0-3 0,-1 3-33,2-5 100,-2-1-67,2 0 6,-2 0 106,2-1-157,-1 4 45,1-2-23,0 2 79,0-3-56,0 2 34,0-1 95,0 1-163,0 0 34,-1 1 0,1 0 107,-1 3-96,0-4 6,0 4 106,0-6-129,-1 1 6,1 0 0,-1-2-61,2 0 105,-1-2-44,0 0 168,1 0-168,-1 0 0,1-2 51,0-1-286,0-1-1025,0-2-1978,0-9-6593,3-2 9570,1-11 1,-1 13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8:33:55.0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 0 10511,'-1'3'3445,"0"0"-2924,1-3 436,0 0-811,0 15-90,0-9-44,0 14-12,0-11-73,0 2 5,0 0-1164,0 0-2347,0 0 3579,0-3 0,0-2 0,0-4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8:33:55.0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 0 10556,'0'4'3411,"0"0"-2761,0-4 274,0 0-913,0 31 62,0-18-73,0 25-1087,0-25-3248,-1-1 4335,1-1 0,-1-6 0,1-1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8:33:55.0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0 477 17697,'33'-18'257,"-1"-1"1,-1 2 0,-4 2-252,-9 0 66,4-1-72,-1-3 101,1-1-140,0-2 39,-1-1 0,2-3 0,-1 1 0,0-2 0,0 0 6,-1 0 50,-1 0-62,-2 2 6,-2 3 0,-3 1 6,-3 5 66,-2 2 64,-3 3 289,-1 2-212,-2 3 291,0 2-106,-2 1-79,1 1 28,-1 1-342,0 1-5,0 5 112,0 0-72,0 7 77,0-1-44,0 3-67,0 0 184,0 0-179,0 0 40,0-1-29,0-2 90,0 1-112,2-5 6,1 0 212,3-5-100,6-1-118,1-1-448,6-4 117,-3 0-117,-1-6-39,0 1 364,-2-2-34,-2 2 157,-2-1 0,0 2 11,-3 1-11,0 2 0,-2 1 68,0 0 184,-1 1-163,1 1 197,-2 2 16,0 0-173,1 0 173,0 0-123,1 0-33,0 0 152,1 4-192,0 2 56,1 4 90,4 8-39,-1-4-213,4 5 67,-1-7-67,1-1 0,2-2-649,1-3-1329,6 0 1978,9-1 0,-13-3 0,2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8:33:55.0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 1 7890,'-1'1'0,"0"-1"0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8:33:55.0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49 48 9044,'-1'-6'1422,"0"1"-918,1 5 841,0 0-875,-3-6-83,1 3 173,-2-4-174,3 5-61,0-1 11,-1 1-291,0-1 61,0 1-22,0-1 6,0 2-17,1 0 50,-1 1 22,0-1 192,0 1-191,0-1 66,0 1-27,1-1-179,0 1 117,0 0-123,-1 0 0,0 0-73,0 0 84,0 0-11,0 0 40,1 0 32,0 0 892,1 0-925,3 0 118,1 0-157,3 0 5,2 0 6,-1 0 1,1 0-12,4 2 72,-4 0-105,5 2 33,-6-1 0,1-2 28,2-1 5,2 0-33,1 0 0,1 0 40,-2 0-91,3 0 51,-6 0-67,1 0 61,-5 0 6,-2 0 0,1 1 96,3 0-96,0-1 0,4 0-28,-1 0 33,0 0-5,0 0 0,-2 0 17,1 0-51,-5 0 34,1 0 0,-3 0-67,-2 0 56,2 0 11,-2 0 62,3 1-62,-1 0 0,1 0 0,1 0-51,0 0 62,1-1-11,2 1 51,-3-1-57,3 0 6,-4 0 0,2 0-50,-3 0 27,3 0 23,-2 0 0,1 0-44,0 0 44,0 0 0,2 0-12,0 0-44,0 0 12,0 0-29,1 0 67,-2-1-229,0 1 123,-1-2-258,-1 2 365,-1-1-174,2 1 179,-3 0-45,2 0 28,0 0 11,0 0-22,2 0-123,0 0 106,1 0-156,1 0 195,-1 0-83,1 0 83,-2 0 6,0 0-123,0 0 117,0 0-207,-1 0-78,1 0 61,-2 0 174,0 0 6,-2 0-51,-1 0 62,0 0-12,0 0 51,-1 0-11,1 0 56,0 0-45,0 0 56,0 0-118,-1 0 96,-2 1-85,-3 2 51,-4 1 0,-3 1 0,-2 1 51,-2 1 10,1 0 29,-2 0-79,1 0 84,0 0-95,-1 0 0,0 0 17,0 1 67,2-2-67,0 1 134,3-2-100,1-1 184,4-1-139,1-1 156,-2 1-247,1 0 169,-3 0 22,0 2-79,-1 0 191,-1 0-263,0 0 6,1-1 173,4-3-124,2 0-256,4-1-1082,1-6 1238,12-7 0,-8 3 0,7-1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8:33:55.0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 0 10444,'0'6'2560,"0"-1"-1894,0-5 1143,0 0-1344,0 12-39,0-6-56,0 10-270,0-10-60,0 1 27,0 0-17,-1 1-16,0 1-34,0 1-963,0 3 963,2 2 0,-1-6 0,1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8:33:55.0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9128,'0'2'3926,"0"0"-3041,0-2 796,0 0-1306,0 18 84,0-10-117,0 16-219,0-13 84,0 0-201,0-1 94,0 0-100,0-1-89,0 0-846,0 1-1737,0 0 2672,0 0 0,0-5 0,0-1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8:33:55.0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0 9335,'0'8'2783,"0"-1"-2149,0-7 189,0 0-773,-2 20 79,1-10-101,-1 16-28,1-15 0,0-1-453,1 1-993,-1 2-3902,1-2 5348,0 2 0,0-7 0,0-1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8:33:55.0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37 11878,'0'-3'1462,"0"1"-1283,0 1 56,0-1-162,0 0-67,0-2 257,0 1-84,0 1 95,0-1 6,1 1-280,-1 1 213,1-1-168,-1 2-45,0-1 185,0 0-174,0-1 84,0 0 96,0 0-185,0 1 128,0 0 432,0 1-561,1 2 354,1 0-270,1 2 79,1-2-56,2 2-16,-2-1-85,1 0-11,-2 0 0,2 0-39,-3 0 95,1 0-56,1-1 0,-1 2 78,0-1-123,1 0 45,0 0 0,0 1-28,-1-1 73,1 0-45,-1-1 78,0 1-111,-1-1 33,1 1 0,-1-2-45,0 1 90,0 0-45,0 1 84,1-1 112,4 1-84,-3-1-112,2 0 218,-1 0-212,-1-2 50,1 2 17,0-2 16,0 1-94,1-1 5,-1 1-96,1 0 141,-2-1-45,0 2 0,-1-1 67,0 1-72,0-1 5,0 1 0,1-2 11,3 1-11,-1 0 0,3 0 90,-4-1-96,1 1 6,-2-1 0,0 0-56,-1 0 90,0 0-34,-2 0 28,2 0-34,-2 0 6,2 1 0,-2-1-73,1 1 107,0 0-34,0-1-17,0 2-17,1-2-117,-1 1-286,1 0 101,1-1 84,0 1-117,1-1-298,0 0 12,2 0-404,4 0-2542,-2 0 3601,3 0 0,-6 0 0,-1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8:33:55.0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6803,'4'7'0,"0"-1"0,-4-6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8:33:55.0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41 61 8886,'-7'3'2376,"1"0"-1777,6-3 544,0 0-695,-1 0 95,-1 0 174,1 0-174,0 0-78,1 0-73,-1 0-252,0 0 62,-1 0-118,0 0-73,0 0 174,0 0-95,1 0 145,0 0 263,-1 0-151,1 0-173,-1 0-107,0 0 84,1 0-145,-1 0 285,2 0 1939,-1 0-2130,3 0 136,1 0-236,1 0 5,2 0 197,1 0-118,2 0 84,1 0 22,1 0-190,1 0 168,-1 0-168,0 0 6,0 0 140,1 0-140,0 0 447,10 0-447,-4 0 302,8 0-258,-5 0 12,1 0 61,1 0-89,0 0-17,-2-1-17,-2 1 78,-3-1-56,0 1-22,-2 0-89,5 0 162,-6 0-73,4 0 16,-6 0 80,2 0-96,0 0 0,11 0 22,-6 1 73,8 0-89,-7 1 106,0 0-45,1 0 34,0 0-45,2-2-56,1 1 190,0-1-179,2 0 90,0 0 34,11 0-141,-9 0 6,6 0 0,-13 0-50,-2 0 83,-4 0-33,4 0 67,-5-1-72,1 1 5,-3-1 0,0 1 5,2-1-5,2 1 196,31-3-196,-21 3-5,32-2 10,-36 1-5,6 0 68,-11 1 77,-1-1-190,0 1 45,7 0-22,-5 0 56,6 0-34,-7 0 0,1 0 89,0 0-89,0 0 0,0 0 6,2 0-73,-3 0 100,0 0-33,-3 0 79,5 0-91,-4 0 12,4 0 0,-6 0 0,1 0 6,1 0-6,0 0 34,2 0 89,8 0-123,-6 0 0,8 0-34,-10 0 68,1 0-34,-4 0 0,0 0 129,-2 0-197,0 0 68,0 0 0,1 0-44,0 0 88,3 0-44,-1 0 6,3 0 78,0 0-90,0 0 6,3 0 0,-1 0 28,8 0-28,-6 0 0,6 0 34,-9 0-40,2 0 6,-1 0 0,2 0 23,0 0-12,0 0-11,-1 0 17,5 0-17,-9 0 0,3 0 0,-9 0-34,-2 0 40,1 0-6,-1 0 0,1 0 22,8 0-22,-2 0 0,4 0 28,-3 0-22,-1 0-6,2 0 0,-1 0 45,1 0-45,2 0 0,-2 0-28,9 0 39,-7 1-11,7-1 0,-7 1 73,-1 0-96,0 1 23,-2 0 0,1-1 17,4 2-17,-5-2 17,4 1 67,-6-1-78,0-1-6,1 1 6,1-1-23,0 0 50,3 0-33,1 0 96,13 0-96,-8 0 0,6 0 22,-11 0-106,-3 0 90,1 0-6,-4 0 0,1 0 84,6 0-84,-4 0 0,4 0-34,-6 0 34,1 0 0,0 0 95,10 0-89,-5 0-6,6 0 11,-9 0 11,-1 0-16,-1 0-6,1 0 0,-2 0 22,0 0-22,0 0 0,0 0 51,-1 0-57,5 0 6,-6 0-17,4 0 62,-6 0-39,1 0 33,1 0-33,0 0 16,0 0 17,1 0-39,0 0 79,11 0-63,-4 0-16,9 0 51,-8 0-46,0 0-5,2 0 0,-2 0 34,0 0 33,0 0-67,-2 0 28,9 0-89,-8 0 66,4 0-5,-9 0 0,-2 0 51,-1 0-51,0 0 0,-1 0 84,7 0-84,-5 0 0,4 0-34,-6 0 90,0 0-56,1 0 17,2 0 112,-1 0-157,1 0 28,0 0 0,-1 0-68,-1 0 186,0 0-118,-1 0 0,1 0 112,0 0-157,0 0 45,0 0 0,0 0-50,-1 0 61,1 0-11,-1 0 0,0 0 90,-1 0-96,1 0 6,0 0 0,2 0-84,0 0 190,2-1-106,-1 0 51,11 0-51,-6-1 0,7 0 0,-8 1-73,-2 0 107,2 1-34,-2 0 0,1-1 22,9 1-22,-5-1 0,5 1 0,-7-1 45,-2 1-45,-1-1 22,-1 1 45,1-1-123,-2 1 56,0-1-61,4 1 122,-4-2-61,4 1 0,-5-1 90,0 1-96,0 0 6,0 1 0,0-1 23,6 1 5,-5-1-28,5 1 33,-6 0-38,-2 0 5,-1 0 0,-1 0-67,-1 0 67,-2 0 0,2 0 78,4 0-140,-2 0 62,4 0 0,-2 0-50,1 0 145,3 0-95,-2 0 0,3 0 56,-4 0-89,-1 0 33,-2 0 0,-3 0-68,0 0 68,-3 0 0,0 0 28,-1 0 12,0 0-40,2 0 0,-1 0 0,3 0-101,1 0 196,1 0-95,2 0 0,1 0 34,-1 0-40,-1 0 6,-1 0-6,-1 0-33,0 0 39,-2 0 34,0 0 16,-4 0-100,-1 0 50,-1 0 0,1 0-95,-2 0-1552,1 0-56,-4 0-3181,-4-9-4947,-4-1 9722,-3-9 0,5 9 0,3 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8:33:55.0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 39 12158,'-3'7'1876,"-1"-1"-1338,3-6-264,0 0 29,0 0 5443,1 0-5678,0-1 167,1 0-207,3-2 5,4-1 141,6 1-140,5-2 16,6 0-33,5 0 100,8-1-161,3 1 44,3 1 0,2 0-56,-1 1 61,-2 1-5,-3 2 0,-3 0 84,-6 0-123,-5 0 39,-5 0-34,-5 0-44,-5 0-28,-3 0-29,-2 0-240,-2 0-454,1 0-207,-2 0 1036,-1 0 0,-1 1 0,-1-1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8:33:55.0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9 14919,'0'-5'1423,"0"1"-852,1 4-117,1 0-73,3 0 151,0 0-252,4 0 79,2 1-29,2 3-100,2 3 246,1 4-123,2 0-129,0 2 106,-1-2-297,-2-1-21,-2-1 44,-2-3 22,-4 0-56,-2-4-22,-2 0-39,-2-2-6,0 1-638,-1-1 683,0-9 0,0 7 0,0-7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8:33:55.0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236 0 16096,'-10'13'1758,"-4"2"-1349,-5 3 145,-4 4-295,-3 0-80,-1 1 118,4-3-292,1-1 51,5-3-56,2-3-308,2-4-2784,4-4 3092,-1-3 0,6-2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8:33:55.0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 24 7845,'-1'-1'1759,"0"0"-269,1 1-1233,0-4 90,0 3-184,0-3 156,0 4 96,0-1 5,0 1 28,0-2-353,0 1 62,0 0 45,0 0-169,0-1 12,0 2-174,0-1 146,-1 1-17,0 0 0,-3 0 73,2 0-73,-1 0 0,0 0 0,1 0-67,1 0 134,-1 0-62,2 0 1782,-1 0-1462,3 0-134,0 0-51,1-1 145,2 1-229,0-1 95,0 0-39,1 1-78,0-1 44,0 1-78,1 0 0,-2 0-61,0 0 66,0 0-5,-1 0 12,1 0 72,-2 0-129,0 0 45,1 0 0,-1 0-39,0 0 50,-1 0-11,0 0 0,0 0 56,0 0-56,0 0 0,0 1 246,1 0-162,0 0 45,2 1-45,-2-2-50,0 1 33,-1 0-67,2-1 101,-2 1-96,0-1 62,0 0-27,0 0 4,0 1 18,0-1-62,-1 1 0,1-1-6,-1 1-5,1 0 6,0 0 10,0 0-5,-2 0 0,2 0 0,-1-1 101,1 1-95,0 0 61,0 0 17,0 0-51,2 1-33,-2-1 6,1 1 11,0-2-12,0 1-5,-1 0 185,1-1-134,-1 2 319,2-1-336,0 1 162,1-1-191,-2 0 34,1 0-33,-1 0 78,1-1-84,-2 2 6,3-1-29,-2 0 23,1 1 0,-2-1-5,2 0 66,-2-1-61,1 1 0,-1-1 6,-1 2-57,1-2 51,0 2-33,0-1 106,1 0-62,-1 1-11,1-2 56,-1 1-67,1 0 11,0 0 0,-1 0 5,0-1 68,0 0-39,1 1 16,-1-1 0,1 1-50,-1 0 0,0-1 0,0 1-16,1 0 83,0-1-67,0 1 33,0 0 23,0-1 12,1 1-68,-2 0 0,1-1-40,-2 1 46,1 0-6,-1 0 78,1-1-145,-2 1 67,2 0 0,-2-1-50,2 1 117,-2 0-67,1-1 0,1 1 73,-1 0-112,1-1 39,1 1-68,-2 0 119,2 0-51,-2 0 0,0 0 67,0-1-112,0 2 45,1-2-56,1 1 107,-2 0-51,2-1 0,-2 1 84,0-1-152,0 1 68,0-1-1496,-1 1-2407,-5-1 3903,0 0 0,-1 0 0,2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8:33:55.0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131 9 11732,'1'-1'3478,"0"0"-2256,-1 1-1099,4 0 286,-2-1-40,3 1-55,-2 0 419,0 0-357,1 0-51,1 2-17,0 1-252,0 3 129,-1-1-95,0 2-34,-1-1 173,0 1-229,0 1 107,-1-1 5,0 1 95,-2 6-207,1-5 173,-1 4-167,0-7 55,0-1-27,-1 0 44,-2 0-38,-2-2-40,-3 1 0,-2-1-56,-3 0 39,-2-1-263,-1 0 73,-1-1-90,1-1 247,2 0-68,1 0-11,1 0 124,2 0-91,2-2 29,1-1 62,2-3-57,1 0 23,1 0 39,1 0-185,0-1 45,1 1-146,0-1 213,-1 2 22,1-1 85,0 1-34,1 2 0,0-2 34,0 3 16,0-2-50,0-1 6,1 1 202,2 0 116,5-1-100,0 1-224,4-2 185,-4 3-179,0-1-6,-2 1 89,-1 0-27,-1 2 11,0 0 44,1 0 186,2 1-152,0 0 67,4 0 129,-3 0-179,4 0 202,-1 0 5,1 0-251,1 0 162,1 0-253,-1 0 18,1 0 33,-5 0-84,1 0 0,-6 0 73,-2 0-157,0 0 84,0 0 0,0 0 67,4 0-67,-1 1 0,5 0 61,0-1-122,2 0-382,1-1-655,-1-2-890,-2 0 1988,-2-3 0,-5 3 0,-1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8:33:55.0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203 7 10836,'5'0'3069,"-1"0"-2766,-4 0 55,0 0-128,0-3 55,-3 2-83,-1-2 151,-4 3-173,1 0-80,-1 0 57,1 0-157,-2 0 146,2 0 72,-2 0-89,0 3 117,1 0-66,0 3-74,0 1 135,2 0-152,0 0 7,1 1 55,2-1 106,-2 5-21,2-2 38,0 6 90,2-4-190,0 1-6,1 0 107,0 0-186,0 2 264,0 4-286,0-4 129,0 3-196,0-5 62,0 0 44,0-1-94,0 0 77,0 0-33,0 4 0,0-3-56,0 4 0,0-6 23,0 0 38,0-2-55,-1 0-6,-1-2 44,-2 0-60,-1-1-169,-5 2-263,1-3-802,-3 2-738,1-5 1988,-3 0 0,6-2 0,0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8:33:55.0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78 13295,'10'-7'3142,"-3"1"-2464,-7 6 991,0 0-1316,19-8-213,-10 5-101,15-7 40,-14 7-46,0 0-66,1 0-34,0 0-1211,2-1-760,5-2-3155,0 0 5193,4-2 0,-11 4 0,-3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8:33:55.0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62 17 10517,'4'-9'4223,"-1"1"-3377,-3 8 1646,0 0-2190,0 4 181,-3 2-265,-1 4-218,-4 1 314,0 1-191,0 2 118,0 2 179,1 0-381,0 1 235,0 0-128,4 0-96,-1 0 191,3-1-191,0 0 118,1 0-61,0-1-23,4 0-90,0-2 6,4-1-78,1-3-286,2 0-2896,12-4-3577,-4-2 6837,8-1 0,-16-2 0,-2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8:33:55.0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10590,'0'4'3248,"0"0"-2357,0-4 5466,0 0-6290,1 0 51,-1 0 234,2 0-312,-1 0 44,1 0-56,0 0 11,-1 0-78,0 0 27,1 0 12,0 0-89,2 0 145,1 3-56,0-1 67,3 5-117,-4-3 50,1 0-56,-1 0-23,-1-1 23,-1 1 56,0 1-61,0-2-46,-1 1 107,1-1-56,-1 0 56,0-1 0,0 0 34,0 0 5,2 0 129,0 0-134,1 0 106,-1-1-140,1 2-17,3 2 67,-2-2-50,3 2 0,-4-2 34,1 0-34,-1 1-6,3 1-61,-3 0 73,3 0-6,-1-1 33,0-1 51,1 0-168,-1 0-224,0-2-521,0 0 146,-1 0-2728,6-1 291,-2 0 3120,8 0 0,-10-1 0,1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8:33:55.0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154 35 9974,'-1'-7'2979,"0"1"-2346,1 6 1014,0 0-1294,0-1 78,0 0-184,0-2-163,0 2 184,0-1-38,0 1-62,0 0 56,0 0-213,0 0 62,0 0-17,-1 1-11,1-2 100,-2 2-94,2-2-51,-1 1 106,1-1-100,-1 1 195,1 0 186,-1 1-62,0 0-67,1 0 224,-1 0-326,0 0-38,1 0-68,-1 0-50,1 0 0,-1 0-44,0 0-7,1 0-72,-1 0 33,0 0 23,1 0-101,-2 0 101,1 0-34,-2 2 84,1 0-44,-1 2 122,0 1-61,-2 2 135,1-1-130,-2 1 130,0 1-135,0-1-39,0 1-17,0-2-6,0 1 62,2-3 50,1 0-83,2-3 33,0-1 0,0 1-6,0 1 57,-1 0 5,-1 2 0,0 0-62,1 0 6,0-1 0,2-2-50,-1 0 61,1 0-11,0-1 50,0 1-83,0 0-51,0-1 84,-1 0 0,1 1-51,-1 0 51,0 0-50,1 1 100,-2-1-39,1 1 96,-1 0-57,-1 1 23,0 1-73,-1 0 67,2-1-28,0 0-5,0-1 28,1 0 44,0-2 28,1 1-134,0 0-44,0-1 116,0 1 24,-1-1-102,-1 0 6,0 2 0,-1 1-17,1 0 79,-1-1-57,2-1 96,0-1-95,1 1 212,0-1-268,-1 0 27,1 0 23,-1 1 0,0-1 84,0 2-89,0-1 5,0 1 0,1 0-23,-2-1 23,2 0 0,-1 0 6,1 0 28,-1-1-40,1 1 6,-2 1 0,2 0 62,-1-1-1,1 0-206,0-1-1732,0-3-5522,2-3 7399,1-4 0,-1 2 0,0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8:33:55.0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23 157 7212,'-6'3'2028,"1"-1"-1614,5-2 1440,0 0-1216,0-5-273,-1 2 100,0-3 834,1 3-1058,0 2 308,0-1-544,0 2 1480,0 0-1485,0 0-51,-1 0 51,-1 0 0,0 0-11,1 0-50,-1 0 66,2 0 3782,-1 0-3720,4 0 39,0 0-16,3-1-12,0 0-28,1 0 74,0-1-57,-1 0 151,2-1-218,-3 1 84,2 0 0,-2 0-33,1 0 27,0 0-78,1 0 0,0-1 123,3 1-117,-1-1 50,2-1 11,0 1 0,1 0-16,0-1-1,9-1 118,-5 0-157,5-1 34,-6 2-17,1 0 45,-2 1-73,1 0 0,-2 1-39,4-3 72,-7 3-33,4-1 0,-5 1 79,0 0-79,0 0 0,1 0 6,0 0-57,0 1 56,1-1-5,5-2 85,-2 1-85,3-1 0,-4 1 0,1-1 17,0 2 45,1-1-62,0-1 89,7 0-72,-6 0-17,3 0 6,-9 3-29,0-1 23,-4 2 0,2-1 0,-1 1 67,1 0-67,0 0 0,1 0 0,-1 0 45,8 0-45,-3 0 84,7 0-17,-6 0-27,2 0 10,1 0 23,10 0-68,-5 0-5,6 0 40,-9 0 16,0 0-40,-2 0-16,-2 0 6,-1 0-34,-3 0 28,0 2 0,-2 0-6,0 2 57,4 1-51,-3 0 5,3 1 29,-3 0-34,1-1 0,0 2 34,7 3-23,-4-1-11,6 1 5,-6-1 57,0 0-56,0 0-6,1-1 72,-1 1-27,0 0 11,1 1-5,0 0 16,0 1-45,6 5-22,-6-4 73,5 4-23,-7-6 18,-1-1-52,0-1 96,2 4-112,-2-3 0,-1 1 68,-3-2-1,-1-3-11,0 2-6,2-1 17,-1 1 17,2 0-84,-1 0 107,6 4-40,-3-3-17,4 3-27,-5-3 61,-1-1-118,1 2 34,-1-1 0,0-1-17,-2 2 101,1-2-67,3 4 56,-3-2-140,4 3 67,-6-4 0,2 2 0,-1-1 84,1 1-84,0-1 11,-1 2 90,1-1-84,-1 0-17,1 0 0,-1 1 39,1-2 28,-1 2-33,1-2-18,0 1 80,0 0-108,-1-1 12,1 0 0,0 1-16,-1-1 111,2 2-95,0-1 17,-1 2 83,2-1-144,-1 0 44,0 1 0,-1 0-6,0 0 56,4 6-50,-4-4 107,4 4-158,-5-4 51,1 0 0,-2 0 12,2 0 72,-1 1-51,3 4 69,-1-5-74,1 4-28,-3-7 0,-1 0-34,0-1 118,0 1-84,0-1 84,3 5-129,-1-4 45,1 4 0,-1-4-50,-2 0 100,2 0-50,-2 1 11,1 0 90,0 1-146,1-1 45,3 8-22,-3-5 89,3 5-67,-4-6 23,0-1 89,0 1-112,-1-1 0,1 0 11,2 5 22,-2-6-21,1 5-12,-2-8 100,0 1-150,-1 0 50,1 0 0,0 0-45,1-1 112,-1 1-67,1-1 0,0 1 101,0 0-140,0 0 39,0-1 0,0 1-50,0-2 89,-1 1-39,1 0 117,3 4-117,-1-3 0,2 4 0,-3-5-56,1 0 129,-1 0-56,-1 0-17,2 0 67,-3-1-117,1 0 50,4 5-34,-4-5 96,3 3-62,-4-3 17,-1-2 83,1 2-133,-1-3 33,1 2 0,-2-2-51,1 1 102,4 2-12,-3 0 79,4 1-124,-3 0 6,1-2 0,1 1-50,0 1 106,-1-2-56,0 1 0,1 0 78,2 3-78,-1-2 0,2 3-17,-2-5 84,-1 2-67,2-1 146,5 4-180,-5-3 34,6 3 0,-6-4 0,0 0 51,1-2-51,-2 1 22,1-2 73,0 1-106,-2 0 11,-1 0 0,0-1-50,-2 0 83,1-1-33,-2 0 0,1 1 84,-1-2-123,1 1 39,0 0 0,0 0-33,1 2 66,-1-2-33,1 1 0,1 0 73,0 0-107,0 1 34,2-2 0,-2 2-72,1-2 122,-1 1-50,0 0 0,-2-1 67,5 2-67,-5-2 0,4 2-84,-5-3 118,0 0-34,1-1 17,-1 2 72,2-2-94,1 2 5,-1-2-96,1 2 102,-4-1-6,1 0 11,-1-1 73,1 1-89,-1-1 5,1 0 0,0 0 5,4 2-5,-3-2 0,1 0 67,-3 0-100,-2-1 33,2 1 0,-3-1-56,1 0 89,3 1-33,-1 0 90,3 0-140,-2 1 50,1-1 0,0 1-51,1-1 85,1 0-34,-1 0 0,0 1 17,3 0-17,-5-1 0,4 0-56,-6 0 95,0 0-39,2 1 0,-1-1 61,3 0-94,-2 0 33,4 1 0,-3-1-45,2 1 56,-1-1-11,-1 1 0,1-1 56,-3 0-61,3 0 5,-3-1 0,3 2-62,-3-1 107,3 2-45,-3-2 0,3 0 22,-2 1-27,1-1 5,0 1 0,-1-1-51,-1-1 62,2 1-11,-1-1 68,0 2-74,-1-2 6,0 1 0,1-1-62,-1 0 68,0 1-6,0 0 0,0-1 67,1 1-72,-1-1 5,4 1-68,-2 0 80,2 1-12,-3-1 0,1-1 67,-2 1-67,4-1 0,-2 1-51,3 0 51,-2-1 0,-1 1 0,0 0 56,2 0-56,-2 0 0,2-1 0,-1 1 0,-1 0 0,2 0-33,2 0 111,-2 0-83,2-1 5,-3 0 0,-1-1-51,1 2 51,2-1 0,-2 1 51,2-1-51,-4 1 0,1-2 5,0 1-55,1 0 50,0 1 0,1 0 0,0-1 61,2 1-61,0-2 0,0 2 40,1-1-108,8 0 68,-5 0 12,7 0 38,-7-1-50,6 1 34,-4 0-118,2 1 84,-6-1 0,-2 0 0,0 0 72,-1-1-72,-1 1 0,0-1 6,0 0-56,3 1 50,-3-1-6,2 1 62,-3-1-56,-1 0 0,1 0 50,0 0-134,0 0 84,0 1 0,0-1 62,2 0-62,-1 0 0,0 1 34,-2-1-102,-2 2 68,1-2 0,-1 1-50,2 0 106,-1-1-56,2 1 62,3 0-124,-2-1 62,1 2 0,-2-2-56,-2 1 129,-1 0-73,1 0 0,-3 0-17,6 1 17,-3-1 0,4 1-56,-3-1 129,2 0-73,0 1 0,-1-2 61,0 1-122,-2 0 61,0-1 0,-3 1-84,0-1 162,1 2-78,-2-2 0,1 1 67,0 0-134,2-1 67,-1 2 0,2-2-50,0 2 100,1-2-50,1 1 0,1 0 73,0 0-140,0 1 67,1-1 0,-1 0-56,-1 1 106,5 0-50,-4 0 84,5 0-162,-4 0 78,1 0 0,0 0-56,0 0 112,0-1-56,0 1 0,-2 0 28,3 1-28,-4-1 0,3 1-45,-4-2 79,1 0-34,0 1 16,2-2 52,-1 1-102,8 0 34,-3-1-50,3 1 55,-5-1-5,-2 0 0,0 0 84,-2 0-134,-2 0 50,1 0 0,-1 0-23,3 0 23,-1 0 0,2 0 84,-3 0-117,-2 0 33,1 0 0,-3 0-79,1 0 130,-2 0-51,2 0 84,-1 0-135,0 0 51,0 0 0,0 0-67,0 0 118,-1 0-51,0 0 0,-1 0 117,1 0-190,-2 0 29,1 0 44,0 0 0,-1 0 84,2 0-90,-2 0 6,2 0 0,-1 0-73,1 0 129,0 0-56,-1 0 11,0 0 113,1 0-192,2 0 68,1 0 0,1 0-72,1 0 122,2 0-50,2 0 0,0 0 90,2 0-130,0 0 40,-1 0 0,0 0-28,-2 0 28,-1 0 0,-4 0 129,0 0-196,-4 1 67,2-1 0,-3 1-95,2-1 156,-1 0-61,0 0 0,0 0 68,0 0-102,1 0 34,0 0-50,-1 0 83,1 0-33,-2 0 0,1 0 73,0 0-123,-1 0 27,1 0 107,-1 0-117,1 0-2000,0 0-2936,-2-3 4969,-8-7 0,6 5 0,-5-5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8:33:55.0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 15 8886,'0'-1'6554,"-1"-4"-6240,1 4-12,-2-3-10,2 4 503,-1 0-358,1-1 307,0 1-245,0-1 39,0 0-179,0 1 682,0-1-1108,0 3 100,2 0-33,0 2 0,1 2 34,1-1-45,0 2 11,0-2 0,-1 0-34,2 0 157,2 5-167,-3-5 44,3 5 0,-6-6-45,1 0 95,0-1-50,0 0 0,0 0 39,0 0-83,0-1 44,-1 2 0,1-1-51,0 0 51,0 0 0,0 0 0,0 1 11,-1-2-55,0 1 21,0 0 23,0-1-67,-1 0 106,2 0-39,-2-1 0,2 2 17,-2-1-67,1 2 50,0-2-6,-1 0-89,1 0 106,0 0-11,-1 0 0,1 0 51,-1-1-113,0 0 62,0 1 0,0-1-84,0 2 90,0-1-6,0 1 44,0 0-4,0 0-46,0 1 6,0-1-67,0 0 100,0-1-33,0 0 40,0 0 10,0-1-84,0 2 34,0-1-5,0 1-74,0-1 74,0-1 5,0 0 0,0 1 50,0 0-83,0 1 33,0-1 0,0 0-28,0 0 61,0 2-33,0-2 0,0 1 162,0-1-162,0 1 0,0 1 0,0-1 12,0 2 21,0-1 34,0 3 12,-1-3-79,1 1 0,-2-2 0,2-1-67,-1 0 100,1-1-33,0 0 0,-1 0 90,1 0-129,-2 1 39,2 0-84,-2 2 89,2-2-5,-1 0 0,1 0 84,-1 0-89,0 1 5,0 0-62,-1 0 68,1 1-6,-1-2 67,2 0-34,-1-1-38,0 1 5,0 0 0,-1 0-67,1 0 123,0 0-56,1 0 16,-1 1-16,0-2 0,1 1 12,-1-2-74,0 2 107,1-2-45,-2 1 0,1 1 50,-1-1-50,0 1-11,1 0-45,1-1 90,-1 1-34,0-2 0,1 1 5,0 0-5,0-1 0,0 1 6,0-1-51,0 1 45,-1-1 0,1 0 0,-1 0 22,0 1-22,0 0 0,0 1 34,-1 0-90,1 0 56,0 0-6,0-1 51,0-1-45,0 1 0,1-1 6,0 1-34,-1-1 28,1 0 0,0 1 17,-1-1-23,1 1-56,-1-1 6,0 1-11,1-1 67,-2 1-5,2 0 5,-2-1-426,2 1 1,-2-1-583,2 0-186,-2 0-1618,-1 0-1416,-3 0 4228,0 0 0,3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8:33:55.0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0 135 6803,'0'-5'2398,"0"1"-2051,0 4-168,0 0-72,6-15 21,-3 9 80,7-15-208,-7 15 207,2-2 11,-3 4-5,1 0-140,-1 1 89,0 0-111,-1-1-46,2 0 6,-1 0-5,2-2-6,-1 2 0,0-1-17,0 0-39,0-1 56,0 1-11,-1 0 11,0 2 0,-1 0 0,-1 2-106,4 1 106,-3 0 0,3 0-34,-1 0 17,-1 0-50,-1 0 28,1 0-84,-2 0 375,1 0-202,-1 0-50,0 1-39,0 0 33,0 1 1,1-1 5,0 1 0,1 0-264,-1 0 175,0 2-68,0 0-28,-1 1 129,0-1-123,0 2 45,0-3-118,0 3-528,0 1 780,0 4 0,0-4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8:33:55.0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95 0 8035,'-4'0'1457,"1"0"-897,3 0 157,0 0-269,-34 7-286,23-6 23,-25 6-129,32-7-106,2 0 5,1 0-534,1 0 0,0 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8:33:55.0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 0 8035,'-1'0'739,"0"0"-486,1 0-534,0 2-94,0-2-1495,2 2 1870,1-2 0,-1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8:33:55.0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 0 9178,'-2'2'1888,"0"0"-1446,2-2 1222,0 0-819,-8 7-38,6-6-146,-6 6-263,7-7 16,1 0 34,-1 0-95,0 0 498,1 0 158,-2 0-701,2 0 3271,-1 0-3579,3 1 0,0 2 0,2 3-39,2 1 106,0 2-33,2 2 5,-1 1-39,3 1 78,-1 2-78,1-1 0,1 0-45,0-2 124,0-1-79,-1-1 0,1-2-11,-2 1-23,1-2-761,-3 0-1160,1-3-2375,-3-1 4330,1-2 0,-3-1 0,-2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8:33:55.0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220 19 9906,'0'-5'2947,"0"1"-2214,0 4 1278,0 0-1484,0-3-79,0 3 128,0-3-49,0 3 307,0-1-21,0 1-264,0-1 179,0 1-264,0-1 1307,0 1-1771,-2 2 0,-1 4 0,-3 2 56,-2 6-6,-1 0-50,-3 3 0,0 0 95,-1 0-100,0-1 5,-1-1 0,2-1 0,1-3 33,1 0-33,2-2 23,-1-1 72,2 1-78,-1-1-12,0 0 1,0 0 117,-2 0-72,1-1-18,0-1 1,1-1 78,3 0-123,1-2 11,3-2 67,0 0-5428,1-1 5361,3-1 0,-3 0 0,3-1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8:33:55.0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20302,'1'0'845,"0"0"-671,0 0-40,-1 0 629,1 0-960,-1 1 191,0 2 6,0 1 0,1 3-16,0 0 21,0 1-5,1 2 0,0 0-1008,0 2-1552,0 2 2560,-1 6 0,0-9 0,-1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E85BA98-68FF-844C-BF25-1E2D4E0C9AB9}" type="datetimeFigureOut">
              <a:rPr lang="en-US"/>
              <a:pPr>
                <a:defRPr/>
              </a:pPr>
              <a:t>12/11/22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56549BF-B062-CB42-8684-FA34A4C9B1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54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rgbClr val="0070C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GB"/>
              <a:t>G. Cowan / RHUL Physics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62480" y="6480175"/>
            <a:ext cx="5628640" cy="365125"/>
          </a:xfrm>
        </p:spPr>
        <p:txBody>
          <a:bodyPr/>
          <a:lstStyle>
            <a:lvl1pPr>
              <a:defRPr baseline="0">
                <a:solidFill>
                  <a:srgbClr val="0070C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/>
              <a:t>4th KMI School, Nagoya / Tutorial material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rgbClr val="0070C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6D87C89-CC84-2B45-8CD2-B033AD812DC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0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600" y="64801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G. Cowan / RHUL Physics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9920" y="6480175"/>
            <a:ext cx="619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4th KMI School, Nagoya / Tutorial material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4513" y="64801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82BA2C1-ED4F-8E4D-98C5-E3F481D6CD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211.png"/><Relationship Id="rId26" Type="http://schemas.openxmlformats.org/officeDocument/2006/relationships/image" Target="../media/image215.png"/><Relationship Id="rId39" Type="http://schemas.openxmlformats.org/officeDocument/2006/relationships/image" Target="../media/image221.png"/><Relationship Id="rId21" Type="http://schemas.openxmlformats.org/officeDocument/2006/relationships/customXml" Target="../ink/ink10.xml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25.png"/><Relationship Id="rId50" Type="http://schemas.openxmlformats.org/officeDocument/2006/relationships/customXml" Target="../ink/ink25.xml"/><Relationship Id="rId55" Type="http://schemas.openxmlformats.org/officeDocument/2006/relationships/image" Target="../media/image229.png"/><Relationship Id="rId7" Type="http://schemas.openxmlformats.org/officeDocument/2006/relationships/customXml" Target="../ink/ink3.xml"/><Relationship Id="rId2" Type="http://schemas.openxmlformats.org/officeDocument/2006/relationships/image" Target="../media/image30.emf"/><Relationship Id="rId16" Type="http://schemas.openxmlformats.org/officeDocument/2006/relationships/image" Target="../media/image210.png"/><Relationship Id="rId29" Type="http://schemas.openxmlformats.org/officeDocument/2006/relationships/image" Target="../media/image216.png"/><Relationship Id="rId11" Type="http://schemas.openxmlformats.org/officeDocument/2006/relationships/customXml" Target="../ink/ink5.xml"/><Relationship Id="rId24" Type="http://schemas.openxmlformats.org/officeDocument/2006/relationships/image" Target="../media/image214.png"/><Relationship Id="rId32" Type="http://schemas.openxmlformats.org/officeDocument/2006/relationships/customXml" Target="../ink/ink16.xml"/><Relationship Id="rId37" Type="http://schemas.openxmlformats.org/officeDocument/2006/relationships/image" Target="../media/image220.png"/><Relationship Id="rId40" Type="http://schemas.openxmlformats.org/officeDocument/2006/relationships/customXml" Target="../ink/ink20.xml"/><Relationship Id="rId45" Type="http://schemas.openxmlformats.org/officeDocument/2006/relationships/image" Target="../media/image224.png"/><Relationship Id="rId53" Type="http://schemas.openxmlformats.org/officeDocument/2006/relationships/image" Target="../media/image228.png"/><Relationship Id="rId58" Type="http://schemas.openxmlformats.org/officeDocument/2006/relationships/customXml" Target="../ink/ink29.xml"/><Relationship Id="rId5" Type="http://schemas.openxmlformats.org/officeDocument/2006/relationships/customXml" Target="../ink/ink2.xml"/><Relationship Id="rId61" Type="http://schemas.openxmlformats.org/officeDocument/2006/relationships/image" Target="../media/image232.png"/><Relationship Id="rId19" Type="http://schemas.openxmlformats.org/officeDocument/2006/relationships/customXml" Target="../ink/ink9.xml"/><Relationship Id="rId14" Type="http://schemas.openxmlformats.org/officeDocument/2006/relationships/image" Target="../media/image209.png"/><Relationship Id="rId22" Type="http://schemas.openxmlformats.org/officeDocument/2006/relationships/image" Target="../media/image213.png"/><Relationship Id="rId27" Type="http://schemas.openxmlformats.org/officeDocument/2006/relationships/customXml" Target="../ink/ink13.xml"/><Relationship Id="rId30" Type="http://schemas.openxmlformats.org/officeDocument/2006/relationships/customXml" Target="../ink/ink15.xml"/><Relationship Id="rId35" Type="http://schemas.openxmlformats.org/officeDocument/2006/relationships/image" Target="../media/image219.png"/><Relationship Id="rId43" Type="http://schemas.openxmlformats.org/officeDocument/2006/relationships/image" Target="../media/image223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8" Type="http://schemas.openxmlformats.org/officeDocument/2006/relationships/image" Target="../media/image206.png"/><Relationship Id="rId51" Type="http://schemas.openxmlformats.org/officeDocument/2006/relationships/image" Target="../media/image227.png"/><Relationship Id="rId3" Type="http://schemas.openxmlformats.org/officeDocument/2006/relationships/customXml" Target="../ink/ink1.xml"/><Relationship Id="rId12" Type="http://schemas.openxmlformats.org/officeDocument/2006/relationships/image" Target="../media/image208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image" Target="../media/image218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31.png"/><Relationship Id="rId20" Type="http://schemas.openxmlformats.org/officeDocument/2006/relationships/image" Target="../media/image212.png"/><Relationship Id="rId41" Type="http://schemas.openxmlformats.org/officeDocument/2006/relationships/image" Target="../media/image222.png"/><Relationship Id="rId54" Type="http://schemas.openxmlformats.org/officeDocument/2006/relationships/customXml" Target="../ink/ink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5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26.png"/><Relationship Id="rId57" Type="http://schemas.openxmlformats.org/officeDocument/2006/relationships/image" Target="../media/image230.png"/><Relationship Id="rId10" Type="http://schemas.openxmlformats.org/officeDocument/2006/relationships/image" Target="../media/image207.png"/><Relationship Id="rId31" Type="http://schemas.openxmlformats.org/officeDocument/2006/relationships/image" Target="../media/image217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4" Type="http://schemas.openxmlformats.org/officeDocument/2006/relationships/image" Target="../media/image204.png"/><Relationship Id="rId9" Type="http://schemas.openxmlformats.org/officeDocument/2006/relationships/customXml" Target="../ink/ink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C495E43-60C3-634C-80DB-A2A6931649E6}" type="slidenum">
              <a:rPr lang="en-US" sz="1200">
                <a:solidFill>
                  <a:srgbClr val="0000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3EF25-9919-414C-855F-23EEB6D8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G. Cowan / RHUL Physics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60F86-3E98-D449-96AD-BE684C7D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4th KMI School, Nagoya / Tutorial material</a:t>
            </a:r>
          </a:p>
        </p:txBody>
      </p:sp>
      <p:sp>
        <p:nvSpPr>
          <p:cNvPr id="32" name="Text Box 9">
            <a:extLst>
              <a:ext uri="{FF2B5EF4-FFF2-40B4-BE49-F238E27FC236}">
                <a16:creationId xmlns:a16="http://schemas.microsoft.com/office/drawing/2014/main" id="{157F5F6E-D922-3946-84E5-8B8302584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0390" y="3928607"/>
            <a:ext cx="4792979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  <a:latin typeface="+mn-lt"/>
              </a:rPr>
              <a:t>Glen Cowan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  <a:latin typeface="+mn-lt"/>
              </a:rPr>
              <a:t>Physics Department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  <a:latin typeface="+mn-lt"/>
              </a:rPr>
              <a:t>Royal Holloway, University of London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g.cowan@rhul.ac.uk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www.pp.rhul.ac.uk</a:t>
            </a:r>
            <a:r>
              <a:rPr lang="en-US" altLang="en-US" sz="2000" b="1" dirty="0">
                <a:latin typeface="Courier New" panose="02070309020205020404" pitchFamily="49" charset="0"/>
              </a:rPr>
              <a:t>/~cowan</a:t>
            </a:r>
          </a:p>
        </p:txBody>
      </p:sp>
      <p:pic>
        <p:nvPicPr>
          <p:cNvPr id="35" name="Picture 10">
            <a:extLst>
              <a:ext uri="{FF2B5EF4-FFF2-40B4-BE49-F238E27FC236}">
                <a16:creationId xmlns:a16="http://schemas.microsoft.com/office/drawing/2014/main" id="{3C57AE4F-05F6-9E43-9610-58146FFB2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28" y="4284207"/>
            <a:ext cx="23368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4">
            <a:extLst>
              <a:ext uri="{FF2B5EF4-FFF2-40B4-BE49-F238E27FC236}">
                <a16:creationId xmlns:a16="http://schemas.microsoft.com/office/drawing/2014/main" id="{2DB4CFC5-553A-5150-5108-F97561E40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3517" y="1777379"/>
            <a:ext cx="388760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GB" dirty="0">
                <a:solidFill>
                  <a:srgbClr val="0070C0"/>
                </a:solidFill>
                <a:latin typeface="+mj-lt"/>
              </a:rPr>
              <a:t>4</a:t>
            </a:r>
            <a:r>
              <a:rPr lang="en-GB" baseline="30000" dirty="0">
                <a:solidFill>
                  <a:srgbClr val="0070C0"/>
                </a:solidFill>
                <a:latin typeface="+mj-lt"/>
              </a:rPr>
              <a:t>th</a:t>
            </a:r>
            <a:r>
              <a:rPr lang="en-GB" dirty="0">
                <a:solidFill>
                  <a:srgbClr val="0070C0"/>
                </a:solidFill>
                <a:latin typeface="+mj-lt"/>
              </a:rPr>
              <a:t> KMI School</a:t>
            </a:r>
          </a:p>
          <a:p>
            <a:pPr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GB" dirty="0">
                <a:solidFill>
                  <a:srgbClr val="0070C0"/>
                </a:solidFill>
                <a:latin typeface="+mj-lt"/>
              </a:rPr>
              <a:t>Nagoya University</a:t>
            </a:r>
          </a:p>
          <a:p>
            <a:pPr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dirty="0">
                <a:solidFill>
                  <a:srgbClr val="0070C0"/>
                </a:solidFill>
                <a:latin typeface="+mj-lt"/>
              </a:rPr>
              <a:t>15-17 December 2022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9D35008-4687-3E90-6110-A998802AF1A6}"/>
              </a:ext>
            </a:extLst>
          </p:cNvPr>
          <p:cNvSpPr txBox="1">
            <a:spLocks noChangeArrowheads="1"/>
          </p:cNvSpPr>
          <p:nvPr/>
        </p:nvSpPr>
        <p:spPr>
          <a:xfrm>
            <a:off x="707799" y="76197"/>
            <a:ext cx="7772400" cy="577623"/>
          </a:xfr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altLang="en-US" sz="4000" dirty="0">
                <a:solidFill>
                  <a:srgbClr val="CC3300"/>
                </a:solidFill>
                <a:ea typeface="ＭＳ Ｐゴシック" panose="020B0600070205080204" pitchFamily="34" charset="-128"/>
              </a:rPr>
              <a:t>Statistical Data Analysis</a:t>
            </a:r>
          </a:p>
          <a:p>
            <a:r>
              <a:rPr lang="en-GB" sz="1800" i="0" dirty="0">
                <a:solidFill>
                  <a:srgbClr val="CC33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 Anomalies in Particle Physics and Astrophysics</a:t>
            </a:r>
            <a:endParaRPr lang="en-GB" altLang="en-US" sz="1800" dirty="0">
              <a:solidFill>
                <a:srgbClr val="CC3300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r>
              <a:rPr lang="en-GB" altLang="en-US" sz="4000" dirty="0">
                <a:solidFill>
                  <a:srgbClr val="CC3300"/>
                </a:solidFill>
                <a:ea typeface="ＭＳ Ｐゴシック" panose="020B0600070205080204" pitchFamily="34" charset="-128"/>
              </a:rPr>
              <a:t>Material for Tutorials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A991DA-3219-7CD3-7DD1-3A68841E4986}"/>
              </a:ext>
            </a:extLst>
          </p:cNvPr>
          <p:cNvSpPr txBox="1"/>
          <p:nvPr/>
        </p:nvSpPr>
        <p:spPr>
          <a:xfrm>
            <a:off x="1293929" y="3498925"/>
            <a:ext cx="6600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www.kmi.nagoya-u.ac.jp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/workshop/kmi-school-2022/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7300BA-B743-39B9-FD17-2A2E51AE9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929" y="1853793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71612B-3325-27DB-CD97-B9CA7A4E08D9}"/>
              </a:ext>
            </a:extLst>
          </p:cNvPr>
          <p:cNvSpPr txBox="1"/>
          <p:nvPr/>
        </p:nvSpPr>
        <p:spPr>
          <a:xfrm>
            <a:off x="292214" y="5831575"/>
            <a:ext cx="8603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[With thanks to Hans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Dembinski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Greg Ashton, Asher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Kaboth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Hironao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Miyatake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Shingo Kazama.]</a:t>
            </a:r>
          </a:p>
        </p:txBody>
      </p:sp>
    </p:spTree>
    <p:extLst>
      <p:ext uri="{BB962C8B-B14F-4D97-AF65-F5344CB8AC3E}">
        <p14:creationId xmlns:p14="http://schemas.microsoft.com/office/powerpoint/2010/main" val="323882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C495E43-60C3-634C-80DB-A2A6931649E6}" type="slidenum">
              <a:rPr lang="en-US" sz="1200">
                <a:solidFill>
                  <a:srgbClr val="0000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sz="1200">
              <a:solidFill>
                <a:srgbClr val="0000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3EF25-9919-414C-855F-23EEB6D8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G. Cowan / RHUL Physics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60F86-3E98-D449-96AD-BE684C7D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4th KMI School, Nagoya / Tutorial material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C3D0CB-CA63-7C52-8CC9-1181A3FDF796}"/>
              </a:ext>
            </a:extLst>
          </p:cNvPr>
          <p:cNvSpPr txBox="1"/>
          <p:nvPr/>
        </p:nvSpPr>
        <p:spPr>
          <a:xfrm>
            <a:off x="500742" y="261257"/>
            <a:ext cx="8099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Comment on the </a:t>
            </a:r>
            <a:r>
              <a:rPr lang="en-US" sz="3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</a:t>
            </a:r>
            <a:r>
              <a:rPr lang="en-US" sz="3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3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</a:t>
            </a:r>
            <a:r>
              <a:rPr lang="en-US" sz="3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3600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½ </a:t>
            </a:r>
            <a:r>
              <a:rPr lang="en-US" sz="3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contour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7851E9-AC80-262C-E81C-4CF061FC23B4}"/>
              </a:ext>
            </a:extLst>
          </p:cNvPr>
          <p:cNvSpPr txBox="1"/>
          <p:nvPr/>
        </p:nvSpPr>
        <p:spPr>
          <a:xfrm>
            <a:off x="337458" y="1164771"/>
            <a:ext cx="8479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lectures, we saw that the standard deviations of fitted  parameters are found from the tangent lines (planes) to the contour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EE8FAA-103C-363B-D37E-073A12601547}"/>
              </a:ext>
            </a:extLst>
          </p:cNvPr>
          <p:cNvSpPr txBox="1"/>
          <p:nvPr/>
        </p:nvSpPr>
        <p:spPr>
          <a:xfrm>
            <a:off x="337459" y="2786743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similar procedure can be used to find a confidence region in the parameter space that will cover the true parameter with probability CL = 1 – </a:t>
            </a:r>
            <a:r>
              <a:rPr lang="el-GR" sz="24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(the “confidence level”).  This uses the contour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D43B24-CC6D-28A6-1556-A3220DE5B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593" y="2016579"/>
            <a:ext cx="2427530" cy="684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1D8A87-3126-2144-8056-1AF8DFACA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351" y="4129315"/>
            <a:ext cx="3792857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16BF67-2A48-11C6-6CD5-13235A2EE9CB}"/>
              </a:ext>
            </a:extLst>
          </p:cNvPr>
          <p:cNvSpPr txBox="1"/>
          <p:nvPr/>
        </p:nvSpPr>
        <p:spPr>
          <a:xfrm>
            <a:off x="304801" y="4963886"/>
            <a:ext cx="8022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you want the contour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</a:t>
            </a:r>
            <a:r>
              <a:rPr lang="en-US" sz="2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</a:t>
            </a:r>
            <a:r>
              <a:rPr lang="en-US" sz="2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½ 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iminuit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you need to choose CL (= 1 – </a:t>
            </a:r>
            <a:r>
              <a:rPr lang="el-GR" sz="24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such that </a:t>
            </a:r>
            <a:r>
              <a:rPr lang="en-US" sz="24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l-GR" sz="2400" i="1" baseline="-25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χ</a:t>
            </a:r>
            <a:r>
              <a:rPr lang="en-US" sz="2400" baseline="-25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l-GR" sz="2400" i="1" baseline="30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−</a:t>
            </a:r>
            <a:r>
              <a:rPr lang="en-US" sz="2400" i="1" baseline="30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 – </a:t>
            </a:r>
            <a:r>
              <a:rPr lang="el-GR" sz="24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4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= 1, i.e.,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B4D91B-D309-64C9-E1AA-0C95F19A0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436" y="5876471"/>
            <a:ext cx="4973684" cy="504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B63F72A-0109-3F38-DAD6-74604089A44F}"/>
              </a:ext>
            </a:extLst>
          </p:cNvPr>
          <p:cNvSpPr txBox="1"/>
          <p:nvPr/>
        </p:nvSpPr>
        <p:spPr>
          <a:xfrm>
            <a:off x="4713515" y="4310743"/>
            <a:ext cx="3721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       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number of parameters</a:t>
            </a:r>
          </a:p>
        </p:txBody>
      </p:sp>
    </p:spTree>
    <p:extLst>
      <p:ext uri="{BB962C8B-B14F-4D97-AF65-F5344CB8AC3E}">
        <p14:creationId xmlns:p14="http://schemas.microsoft.com/office/powerpoint/2010/main" val="186535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C495E43-60C3-634C-80DB-A2A6931649E6}" type="slidenum">
              <a:rPr lang="en-US" sz="1200">
                <a:solidFill>
                  <a:srgbClr val="0000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sz="1200">
              <a:solidFill>
                <a:srgbClr val="0000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3EF25-9919-414C-855F-23EEB6D8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G. Cowan / RHUL Physics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60F86-3E98-D449-96AD-BE684C7D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4th KMI School, Nagoya / Tutorial material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3E60FE-9F07-7D1A-5A61-4708FDDD4D74}"/>
              </a:ext>
            </a:extLst>
          </p:cNvPr>
          <p:cNvSpPr txBox="1"/>
          <p:nvPr/>
        </p:nvSpPr>
        <p:spPr>
          <a:xfrm>
            <a:off x="1152596" y="228600"/>
            <a:ext cx="7081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Exercises on Maximum Likelihood (a)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31F7AD-9DC2-47E8-BAA8-7466EEFC8375}"/>
              </a:ext>
            </a:extLst>
          </p:cNvPr>
          <p:cNvSpPr txBox="1"/>
          <p:nvPr/>
        </p:nvSpPr>
        <p:spPr>
          <a:xfrm>
            <a:off x="391886" y="1099457"/>
            <a:ext cx="4431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1a)  Run </a:t>
            </a:r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mlFit.py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look at the plots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5D641F6-56EA-79B9-75ED-196E0C930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15" y="1861591"/>
            <a:ext cx="7772400" cy="377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6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C495E43-60C3-634C-80DB-A2A6931649E6}" type="slidenum">
              <a:rPr lang="en-US" sz="1200">
                <a:solidFill>
                  <a:srgbClr val="0000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sz="1200">
              <a:solidFill>
                <a:srgbClr val="0000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3EF25-9919-414C-855F-23EEB6D8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G. Cowan / RHUL Physics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60F86-3E98-D449-96AD-BE684C7D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4th KMI School, Nagoya / Tutorial material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3E60FE-9F07-7D1A-5A61-4708FDDD4D74}"/>
              </a:ext>
            </a:extLst>
          </p:cNvPr>
          <p:cNvSpPr txBox="1"/>
          <p:nvPr/>
        </p:nvSpPr>
        <p:spPr>
          <a:xfrm>
            <a:off x="1152596" y="228600"/>
            <a:ext cx="7412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Exercises on Maximum Likelihood (</a:t>
            </a:r>
            <a:r>
              <a:rPr lang="en-US" sz="36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b,c</a:t>
            </a:r>
            <a:r>
              <a:rPr lang="en-US" sz="3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0A92E88-3941-1B78-1EF3-75ACBB4B9FFD}"/>
              </a:ext>
            </a:extLst>
          </p:cNvPr>
          <p:cNvGrpSpPr/>
          <p:nvPr/>
        </p:nvGrpSpPr>
        <p:grpSpPr>
          <a:xfrm>
            <a:off x="380999" y="1810236"/>
            <a:ext cx="7794172" cy="2702678"/>
            <a:chOff x="380999" y="1037350"/>
            <a:chExt cx="7794172" cy="270267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31C3751-C97E-5E1C-F7FB-0214F05B6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0999" y="1746365"/>
              <a:ext cx="7772400" cy="1993663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7C9CE33-0985-BE5D-AD2E-B1F319715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771" y="1037350"/>
              <a:ext cx="7772400" cy="603114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78FA2DC7-F0E2-8FB3-8176-563C45A06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85" y="4704759"/>
            <a:ext cx="7772400" cy="16285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8DFBFB-D7DB-3F1D-3BBE-6DDB9EAF8522}"/>
              </a:ext>
            </a:extLst>
          </p:cNvPr>
          <p:cNvSpPr txBox="1"/>
          <p:nvPr/>
        </p:nvSpPr>
        <p:spPr>
          <a:xfrm>
            <a:off x="544286" y="1066800"/>
            <a:ext cx="6483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1b,c)  show standard deviation of estimator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 1/√</a:t>
            </a: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9371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C495E43-60C3-634C-80DB-A2A6931649E6}" type="slidenum">
              <a:rPr lang="en-US" sz="1200">
                <a:solidFill>
                  <a:srgbClr val="0000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sz="1200">
              <a:solidFill>
                <a:srgbClr val="0000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3EF25-9919-414C-855F-23EEB6D8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G. Cowan / RHUL Physics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60F86-3E98-D449-96AD-BE684C7D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4th KMI School, Nagoya / Tutorial material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3E60FE-9F07-7D1A-5A61-4708FDDD4D74}"/>
              </a:ext>
            </a:extLst>
          </p:cNvPr>
          <p:cNvSpPr txBox="1"/>
          <p:nvPr/>
        </p:nvSpPr>
        <p:spPr>
          <a:xfrm>
            <a:off x="1152596" y="228600"/>
            <a:ext cx="7446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Exercises on Maximum Likelihood (</a:t>
            </a:r>
            <a:r>
              <a:rPr lang="en-US" sz="36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d,e</a:t>
            </a:r>
            <a:r>
              <a:rPr lang="en-US" sz="3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E025D2-3B95-466D-C1B6-F199833D2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54" y="1468718"/>
            <a:ext cx="8132736" cy="496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58CB75-C1B4-FE7D-D1B9-ECD964FCE5BC}"/>
              </a:ext>
            </a:extLst>
          </p:cNvPr>
          <p:cNvSpPr txBox="1"/>
          <p:nvPr/>
        </p:nvSpPr>
        <p:spPr>
          <a:xfrm>
            <a:off x="468086" y="914400"/>
            <a:ext cx="6100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1d,e)  Investigate effect of nuisance parameters</a:t>
            </a:r>
          </a:p>
        </p:txBody>
      </p:sp>
    </p:spTree>
    <p:extLst>
      <p:ext uri="{BB962C8B-B14F-4D97-AF65-F5344CB8AC3E}">
        <p14:creationId xmlns:p14="http://schemas.microsoft.com/office/powerpoint/2010/main" val="25707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C495E43-60C3-634C-80DB-A2A6931649E6}" type="slidenum">
              <a:rPr lang="en-US" sz="1200">
                <a:solidFill>
                  <a:srgbClr val="0000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sz="1200">
              <a:solidFill>
                <a:srgbClr val="0000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3EF25-9919-414C-855F-23EEB6D8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G. Cowan / RHUL Physics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60F86-3E98-D449-96AD-BE684C7D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4th KMI School, Nagoya / Tutorial material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5A1170-8258-E4AB-CA93-D656F21B1D50}"/>
              </a:ext>
            </a:extLst>
          </p:cNvPr>
          <p:cNvSpPr txBox="1"/>
          <p:nvPr/>
        </p:nvSpPr>
        <p:spPr>
          <a:xfrm>
            <a:off x="1883735" y="249865"/>
            <a:ext cx="532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Comments on using </a:t>
            </a:r>
            <a:r>
              <a:rPr lang="en-US" sz="36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iminuit</a:t>
            </a:r>
            <a:endParaRPr lang="en-US" sz="36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05E4D8-A9E2-5E12-6B37-98CC46459565}"/>
              </a:ext>
            </a:extLst>
          </p:cNvPr>
          <p:cNvSpPr txBox="1"/>
          <p:nvPr/>
        </p:nvSpPr>
        <p:spPr>
          <a:xfrm>
            <a:off x="439247" y="1380457"/>
            <a:ext cx="43435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our earlier </a:t>
            </a:r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iminuit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example </a:t>
            </a:r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mlFit.py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the only argument of the log-likelihood function was the parameter array, and the data array </a:t>
            </a:r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xData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entered as global (usually not a good idea):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6485C7-6D1D-B967-F725-78EDF10F2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828" y="1175848"/>
            <a:ext cx="4369282" cy="306393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C9C4242-B187-0BC8-191E-DD87F375086E}"/>
              </a:ext>
            </a:extLst>
          </p:cNvPr>
          <p:cNvGrpSpPr/>
          <p:nvPr/>
        </p:nvGrpSpPr>
        <p:grpSpPr>
          <a:xfrm>
            <a:off x="439247" y="4150184"/>
            <a:ext cx="5283200" cy="1961442"/>
            <a:chOff x="364819" y="3885308"/>
            <a:chExt cx="5283200" cy="196144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9D72DE-E143-9E82-FEBA-75827377A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4819" y="3885308"/>
              <a:ext cx="4432300" cy="9652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3DBE6DA-A0C0-416B-DBF7-420CF91AC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4819" y="5414950"/>
              <a:ext cx="5283200" cy="4318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6C2732-E6E8-15A6-1472-C771EC8EEA8F}"/>
                </a:ext>
              </a:extLst>
            </p:cNvPr>
            <p:cNvSpPr txBox="1"/>
            <p:nvPr/>
          </p:nvSpPr>
          <p:spPr>
            <a:xfrm>
              <a:off x="1339702" y="4907030"/>
              <a:ext cx="417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295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C495E43-60C3-634C-80DB-A2A6931649E6}" type="slidenum">
              <a:rPr lang="en-US" sz="1200">
                <a:solidFill>
                  <a:srgbClr val="0000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sz="1200">
              <a:solidFill>
                <a:srgbClr val="0000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3EF25-9919-414C-855F-23EEB6D8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G. Cowan / RHUL Physics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60F86-3E98-D449-96AD-BE684C7D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4th KMI School, Nagoya / Tutorial material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D97A29-CFD4-DE1F-EB89-CD06E4776D45}"/>
              </a:ext>
            </a:extLst>
          </p:cNvPr>
          <p:cNvSpPr txBox="1"/>
          <p:nvPr/>
        </p:nvSpPr>
        <p:spPr>
          <a:xfrm>
            <a:off x="1905001" y="228599"/>
            <a:ext cx="5414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ln</a:t>
            </a:r>
            <a:r>
              <a:rPr lang="en-US" sz="36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3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a class, binned data,...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9C912F-07D4-4C73-245C-06A108DB8F6D}"/>
              </a:ext>
            </a:extLst>
          </p:cNvPr>
          <p:cNvSpPr txBox="1"/>
          <p:nvPr/>
        </p:nvSpPr>
        <p:spPr>
          <a:xfrm>
            <a:off x="478971" y="914400"/>
            <a:ext cx="8142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Sometimes it is convenient to have the function being minimized as a method of a class.  An example of this is shown in the program </a:t>
            </a:r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histFit.py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which does the same fit as in </a:t>
            </a:r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mlFit.py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but with a histogram of the data: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057589-B6A4-9ED8-C4F1-C6BA65016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685" y="2656004"/>
            <a:ext cx="5311321" cy="381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3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C495E43-60C3-634C-80DB-A2A6931649E6}" type="slidenum">
              <a:rPr lang="en-US" sz="1200">
                <a:solidFill>
                  <a:srgbClr val="0000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sz="1200">
              <a:solidFill>
                <a:srgbClr val="0000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3EF25-9919-414C-855F-23EEB6D8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G. Cowan / RHUL Physics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60F86-3E98-D449-96AD-BE684C7D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4th KMI School, Nagoya / Tutorial material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10F6D1-EC5F-60AF-168E-2763301DE31B}"/>
              </a:ext>
            </a:extLst>
          </p:cNvPr>
          <p:cNvSpPr txBox="1"/>
          <p:nvPr/>
        </p:nvSpPr>
        <p:spPr>
          <a:xfrm>
            <a:off x="341313" y="946378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global data can be avoided if we make the objective function a method of a class: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55712-1AE8-C575-C40F-6B8B85AA28B1}"/>
              </a:ext>
            </a:extLst>
          </p:cNvPr>
          <p:cNvSpPr txBox="1"/>
          <p:nvPr/>
        </p:nvSpPr>
        <p:spPr>
          <a:xfrm>
            <a:off x="2460172" y="228599"/>
            <a:ext cx="3653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look at </a:t>
            </a:r>
            <a:r>
              <a:rPr lang="en-US" sz="36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histFit.py</a:t>
            </a:r>
            <a:endParaRPr lang="en-US" sz="36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8282C5-403F-ECC9-64EF-8935ADB52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464" y="1848823"/>
            <a:ext cx="6509656" cy="439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9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C495E43-60C3-634C-80DB-A2A6931649E6}" type="slidenum">
              <a:rPr lang="en-US" sz="1200">
                <a:solidFill>
                  <a:srgbClr val="0000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sz="1200">
              <a:solidFill>
                <a:srgbClr val="0000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3EF25-9919-414C-855F-23EEB6D8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G. Cowan / RHUL Physics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60F86-3E98-D449-96AD-BE684C7D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4th KMI School, Nagoya / Tutorial material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0725DF-BD07-C059-64CD-7ECCA0911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5376"/>
            <a:ext cx="7772400" cy="48297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9524D2-1218-22B6-A3BA-EFF849B61F50}"/>
              </a:ext>
            </a:extLst>
          </p:cNvPr>
          <p:cNvSpPr txBox="1"/>
          <p:nvPr/>
        </p:nvSpPr>
        <p:spPr>
          <a:xfrm>
            <a:off x="1371600" y="429696"/>
            <a:ext cx="5686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 </a:t>
            </a:r>
            <a:r>
              <a:rPr lang="en-US" sz="36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ChiSquared</a:t>
            </a:r>
            <a:r>
              <a:rPr lang="en-US" sz="3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(continued)</a:t>
            </a:r>
          </a:p>
        </p:txBody>
      </p:sp>
    </p:spTree>
    <p:extLst>
      <p:ext uri="{BB962C8B-B14F-4D97-AF65-F5344CB8AC3E}">
        <p14:creationId xmlns:p14="http://schemas.microsoft.com/office/powerpoint/2010/main" val="205729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C495E43-60C3-634C-80DB-A2A6931649E6}" type="slidenum">
              <a:rPr lang="en-US" sz="1200">
                <a:solidFill>
                  <a:srgbClr val="0000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sz="1200">
              <a:solidFill>
                <a:srgbClr val="0000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3EF25-9919-414C-855F-23EEB6D8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G. Cowan / RHUL Physics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60F86-3E98-D449-96AD-BE684C7D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4th KMI School, Nagoya / Tutorial material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9524D2-1218-22B6-A3BA-EFF849B61F50}"/>
              </a:ext>
            </a:extLst>
          </p:cNvPr>
          <p:cNvSpPr txBox="1"/>
          <p:nvPr/>
        </p:nvSpPr>
        <p:spPr>
          <a:xfrm>
            <a:off x="1602359" y="320839"/>
            <a:ext cx="5292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the </a:t>
            </a:r>
            <a:r>
              <a:rPr lang="en-US" sz="36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ChiSquared</a:t>
            </a:r>
            <a:r>
              <a:rPr lang="en-US" sz="3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class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68527C-04D0-B31B-5D33-B9FFBA901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42" y="1091138"/>
            <a:ext cx="7772400" cy="373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98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C495E43-60C3-634C-80DB-A2A6931649E6}" type="slidenum">
              <a:rPr lang="en-US" sz="1200">
                <a:solidFill>
                  <a:srgbClr val="0000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sz="1200">
              <a:solidFill>
                <a:srgbClr val="0000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3EF25-9919-414C-855F-23EEB6D8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G. Cowan / RHUL Physics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60F86-3E98-D449-96AD-BE684C7D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4th KMI School, Nagoya / Tutorial material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65B67D-F4EA-135F-601B-DC6E78EC799F}"/>
              </a:ext>
            </a:extLst>
          </p:cNvPr>
          <p:cNvSpPr txBox="1"/>
          <p:nvPr/>
        </p:nvSpPr>
        <p:spPr>
          <a:xfrm>
            <a:off x="530001" y="1131285"/>
            <a:ext cx="843642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exercise is described in the file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bayes_fit_exercise.pdf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program is in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bayesFit.py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bayesFit.ipynb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exercise treats the same fitting problem as seen with maximum likelihood, here using the Bayesian approach.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Bayes’ theorem is used to find the posterior pdf for the parameters, and these are summarized using the posterior mode (MAP estimators).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posterior pdf is marginalized over the nuisance parameters using Markov Chain Monte Carlo.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A20615-B601-79CF-0578-8377F53303F2}"/>
              </a:ext>
            </a:extLst>
          </p:cNvPr>
          <p:cNvSpPr txBox="1"/>
          <p:nvPr/>
        </p:nvSpPr>
        <p:spPr>
          <a:xfrm>
            <a:off x="522654" y="252186"/>
            <a:ext cx="8098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Tutorial 2:  Bayesian parameter estimation</a:t>
            </a:r>
          </a:p>
        </p:txBody>
      </p:sp>
    </p:spTree>
    <p:extLst>
      <p:ext uri="{BB962C8B-B14F-4D97-AF65-F5344CB8AC3E}">
        <p14:creationId xmlns:p14="http://schemas.microsoft.com/office/powerpoint/2010/main" val="94225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C495E43-60C3-634C-80DB-A2A6931649E6}" type="slidenum">
              <a:rPr lang="en-US" sz="1200">
                <a:solidFill>
                  <a:srgbClr val="0000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sz="1200">
              <a:solidFill>
                <a:srgbClr val="0000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3EF25-9919-414C-855F-23EEB6D8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G. Cowan / RHUL Physics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60F86-3E98-D449-96AD-BE684C7D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4th KMI School, Nagoya / Tutorial material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DEB660C-7221-6D4F-B0F4-7C7E9BE20775}"/>
              </a:ext>
            </a:extLst>
          </p:cNvPr>
          <p:cNvSpPr txBox="1">
            <a:spLocks noChangeArrowheads="1"/>
          </p:cNvSpPr>
          <p:nvPr/>
        </p:nvSpPr>
        <p:spPr>
          <a:xfrm>
            <a:off x="544513" y="404813"/>
            <a:ext cx="7772400" cy="1152525"/>
          </a:xfr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altLang="en-US" sz="3600" dirty="0">
                <a:solidFill>
                  <a:srgbClr val="CC3300"/>
                </a:solidFill>
                <a:ea typeface="ＭＳ Ｐゴシック" panose="020B0600070205080204" pitchFamily="34" charset="-128"/>
              </a:rPr>
              <a:t>Outline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1C3975-F478-700A-17BE-C63FF3D2F2A8}"/>
              </a:ext>
            </a:extLst>
          </p:cNvPr>
          <p:cNvSpPr txBox="1"/>
          <p:nvPr/>
        </p:nvSpPr>
        <p:spPr>
          <a:xfrm>
            <a:off x="1000358" y="1219198"/>
            <a:ext cx="731655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Tutorial 1:			Maximum Likelihood fitting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Confidence regions from log-likelihood</a:t>
            </a:r>
          </a:p>
          <a:p>
            <a:pPr algn="l">
              <a:spcAft>
                <a:spcPts val="600"/>
              </a:spcAft>
            </a:pPr>
            <a:endParaRPr lang="en-US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Aft>
                <a:spcPts val="1200"/>
              </a:spcAft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Tutorial 2:			Bayesian parameter estimation</a:t>
            </a:r>
          </a:p>
          <a:p>
            <a:pPr algn="l">
              <a:spcAft>
                <a:spcPts val="600"/>
              </a:spcAft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Markov Chain Monte Carlo</a:t>
            </a:r>
          </a:p>
          <a:p>
            <a:pPr algn="l">
              <a:spcAft>
                <a:spcPts val="600"/>
              </a:spcAft>
            </a:pPr>
            <a:endParaRPr lang="en-US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Aft>
                <a:spcPts val="1200"/>
              </a:spcAft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Tutorial 3:		  	Hypothesis tests</a:t>
            </a:r>
          </a:p>
          <a:p>
            <a:pPr algn="l">
              <a:spcAft>
                <a:spcPts val="600"/>
              </a:spcAft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Experimental sensitivity</a:t>
            </a:r>
          </a:p>
          <a:p>
            <a:pPr algn="l">
              <a:spcAft>
                <a:spcPts val="600"/>
              </a:spcAft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----------------------------------------------------------------------------</a:t>
            </a:r>
          </a:p>
          <a:p>
            <a:pPr algn="l">
              <a:spcAft>
                <a:spcPts val="600"/>
              </a:spcAft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Tutorial 4 (extra):	Student’s </a:t>
            </a:r>
            <a:r>
              <a:rPr lang="en-US" sz="24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average</a:t>
            </a:r>
          </a:p>
        </p:txBody>
      </p:sp>
    </p:spTree>
    <p:extLst>
      <p:ext uri="{BB962C8B-B14F-4D97-AF65-F5344CB8AC3E}">
        <p14:creationId xmlns:p14="http://schemas.microsoft.com/office/powerpoint/2010/main" val="264990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C495E43-60C3-634C-80DB-A2A6931649E6}" type="slidenum">
              <a:rPr lang="en-US" sz="1200">
                <a:solidFill>
                  <a:srgbClr val="0000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sz="1200">
              <a:solidFill>
                <a:srgbClr val="0000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3EF25-9919-414C-855F-23EEB6D8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G. Cowan / RHUL Physics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60F86-3E98-D449-96AD-BE684C7D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4th KMI School, Nagoya / Tutorial material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B637B2-CCEB-3F92-6E2D-B4FA0D075984}"/>
              </a:ext>
            </a:extLst>
          </p:cNvPr>
          <p:cNvSpPr txBox="1"/>
          <p:nvPr/>
        </p:nvSpPr>
        <p:spPr>
          <a:xfrm>
            <a:off x="314447" y="197428"/>
            <a:ext cx="8261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Gaussian signal on exponential background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977CFB-104C-DB5B-8E91-0D5A897D6D4A}"/>
              </a:ext>
            </a:extLst>
          </p:cNvPr>
          <p:cNvSpPr txBox="1"/>
          <p:nvPr/>
        </p:nvSpPr>
        <p:spPr>
          <a:xfrm>
            <a:off x="403134" y="1043755"/>
            <a:ext cx="7751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Same pdf as from </a:t>
            </a:r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mlFit.py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(see tutorial 1) with </a:t>
            </a: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400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independent values of </a:t>
            </a: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from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F893D1-6B96-C828-AE0F-469DA6A8C323}"/>
              </a:ext>
            </a:extLst>
          </p:cNvPr>
          <p:cNvSpPr txBox="1"/>
          <p:nvPr/>
        </p:nvSpPr>
        <p:spPr>
          <a:xfrm>
            <a:off x="314447" y="5127286"/>
            <a:ext cx="7610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 first take prior pdf constant for all parameters subject to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≤ </a:t>
            </a:r>
            <a:r>
              <a:rPr lang="el-GR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1, </a:t>
            </a:r>
            <a:r>
              <a:rPr lang="el-GR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0, </a:t>
            </a:r>
            <a:r>
              <a:rPr lang="el-GR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ξ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0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(later try different priors).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326F2E-A899-665A-CDDF-8C37099E8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909" y="2252866"/>
            <a:ext cx="5498182" cy="756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80FDF7-8BE6-8111-B01A-73BAF411B1A2}"/>
              </a:ext>
            </a:extLst>
          </p:cNvPr>
          <p:cNvSpPr txBox="1"/>
          <p:nvPr/>
        </p:nvSpPr>
        <p:spPr>
          <a:xfrm>
            <a:off x="403134" y="3283859"/>
            <a:ext cx="8283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Posterior pdf for parameters </a:t>
            </a:r>
            <a:r>
              <a:rPr lang="el-GR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 (</a:t>
            </a:r>
            <a:r>
              <a:rPr lang="el-GR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ξ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from Bayes theorem,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180B3E-F62E-6993-B068-E3BD3383E9C3}"/>
              </a:ext>
            </a:extLst>
          </p:cNvPr>
          <p:cNvGrpSpPr/>
          <p:nvPr/>
        </p:nvGrpSpPr>
        <p:grpSpPr>
          <a:xfrm>
            <a:off x="1119435" y="4043358"/>
            <a:ext cx="6571685" cy="864000"/>
            <a:chOff x="977899" y="3539239"/>
            <a:chExt cx="6571685" cy="8640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4868DFA-A958-3842-97D6-7527D8FDD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7899" y="3698286"/>
              <a:ext cx="2725412" cy="468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5E934B3-333E-7616-9C3F-0C4A03C1BD80}"/>
                </a:ext>
              </a:extLst>
            </p:cNvPr>
            <p:cNvSpPr txBox="1"/>
            <p:nvPr/>
          </p:nvSpPr>
          <p:spPr>
            <a:xfrm>
              <a:off x="3841438" y="3684729"/>
              <a:ext cx="10462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where 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C430BD5-D0AA-FC55-C96D-D6587CD8E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79083" y="3539239"/>
              <a:ext cx="2470501" cy="86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465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C495E43-60C3-634C-80DB-A2A6931649E6}" type="slidenum">
              <a:rPr lang="en-US" sz="1200">
                <a:solidFill>
                  <a:srgbClr val="0000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sz="1200">
              <a:solidFill>
                <a:srgbClr val="0000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3EF25-9919-414C-855F-23EEB6D8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G. Cowan / RHUL Physics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60F86-3E98-D449-96AD-BE684C7D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4th KMI School, Nagoya / Tutorial material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C583F3-C881-8F2C-C99A-2969BA2DD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86" y="1233881"/>
            <a:ext cx="5760000" cy="432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B637B2-CCEB-3F92-6E2D-B4FA0D075984}"/>
              </a:ext>
            </a:extLst>
          </p:cNvPr>
          <p:cNvSpPr txBox="1"/>
          <p:nvPr/>
        </p:nvSpPr>
        <p:spPr>
          <a:xfrm>
            <a:off x="1981201" y="205381"/>
            <a:ext cx="4783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and MAP estimates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DE0BA4-5104-8A32-BCDD-1A96F82FD442}"/>
              </a:ext>
            </a:extLst>
          </p:cNvPr>
          <p:cNvSpPr txBox="1"/>
          <p:nvPr/>
        </p:nvSpPr>
        <p:spPr>
          <a:xfrm>
            <a:off x="636814" y="934172"/>
            <a:ext cx="7870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Maximize posterior with </a:t>
            </a:r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minuit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(minimize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ln </a:t>
            </a: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4F614-6FC7-DBB3-C217-1853863FEB2A}"/>
              </a:ext>
            </a:extLst>
          </p:cNvPr>
          <p:cNvSpPr txBox="1"/>
          <p:nvPr/>
        </p:nvSpPr>
        <p:spPr>
          <a:xfrm>
            <a:off x="5832472" y="1684505"/>
            <a:ext cx="3228299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Standard deviations from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minuit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correspond to approximating posterior as Gaussian near its peak.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Here priors constant so 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MAP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estimates same as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MLE, covariance matrix 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sz="2000" b="0" i="1" u="none" strike="noStrike" kern="1200" cap="none" spc="0" normalizeH="0" baseline="-2500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cov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l-G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kumimoji="0" lang="en-US" sz="2000" b="0" i="1" u="none" strike="noStrike" kern="1200" cap="none" spc="0" normalizeH="0" baseline="-2500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l-G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θ</a:t>
            </a:r>
            <a:r>
              <a:rPr kumimoji="0" lang="en-US" sz="2000" b="0" i="1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also same.</a:t>
            </a:r>
          </a:p>
        </p:txBody>
      </p:sp>
    </p:spTree>
    <p:extLst>
      <p:ext uri="{BB962C8B-B14F-4D97-AF65-F5344CB8AC3E}">
        <p14:creationId xmlns:p14="http://schemas.microsoft.com/office/powerpoint/2010/main" val="13923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C495E43-60C3-634C-80DB-A2A6931649E6}" type="slidenum">
              <a:rPr lang="en-US" sz="1200">
                <a:solidFill>
                  <a:srgbClr val="0000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sz="1200">
              <a:solidFill>
                <a:srgbClr val="0000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3EF25-9919-414C-855F-23EEB6D8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G. Cowan / RHUL Physics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60F86-3E98-D449-96AD-BE684C7D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4th KMI School, Nagoya / Tutorial material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B637B2-CCEB-3F92-6E2D-B4FA0D075984}"/>
              </a:ext>
            </a:extLst>
          </p:cNvPr>
          <p:cNvSpPr txBox="1"/>
          <p:nvPr/>
        </p:nvSpPr>
        <p:spPr>
          <a:xfrm>
            <a:off x="2235200" y="162790"/>
            <a:ext cx="4043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look at </a:t>
            </a:r>
            <a:r>
              <a:rPr lang="en-US" sz="36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bayesFit.py</a:t>
            </a:r>
            <a:endParaRPr lang="en-US" sz="36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DE0BA4-5104-8A32-BCDD-1A96F82FD442}"/>
              </a:ext>
            </a:extLst>
          </p:cNvPr>
          <p:cNvSpPr txBox="1"/>
          <p:nvPr/>
        </p:nvSpPr>
        <p:spPr>
          <a:xfrm>
            <a:off x="506186" y="727012"/>
            <a:ext cx="7870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 maximum of posterior with </a:t>
            </a:r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iminuit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(minimize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ln </a:t>
            </a: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)), 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similar to maximum likelihood: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D12D4C-9689-61F2-06B3-60935A9F1AD3}"/>
              </a:ext>
            </a:extLst>
          </p:cNvPr>
          <p:cNvSpPr txBox="1"/>
          <p:nvPr/>
        </p:nvSpPr>
        <p:spPr>
          <a:xfrm>
            <a:off x="756922" y="1605083"/>
            <a:ext cx="8239756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# Negative log-likelihood</a:t>
            </a:r>
          </a:p>
          <a:p>
            <a:r>
              <a:rPr lang="en-GB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negLogL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(par):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fx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f(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xData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par)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np.sum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np.log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fx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# Prior pdf</a:t>
            </a:r>
          </a:p>
          <a:p>
            <a:r>
              <a:rPr lang="en-GB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prior(par):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theta    = par[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mu       = par[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sigma    = par[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xi       = par[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pi_theta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1.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theta &gt;= 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theta &lt;= 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1.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pi_mu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= 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1.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mu &gt;= 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pi_sigma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1.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sigma &gt; 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pi_xi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= 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1.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xi &gt; 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piArr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np.array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([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pi_theta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pi_mu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pi_sigma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pi_xi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pi =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np.product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piArr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np.array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parfix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== </a:t>
            </a:r>
            <a:r>
              <a:rPr lang="en-GB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   </a:t>
            </a:r>
            <a:r>
              <a:rPr lang="en-GB" sz="14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# exclude fixed par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pi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</a:t>
            </a:r>
          </a:p>
          <a:p>
            <a:r>
              <a:rPr lang="en-GB" sz="14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# Negative log of posterior pdf</a:t>
            </a:r>
          </a:p>
          <a:p>
            <a:r>
              <a:rPr lang="en-GB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negLogPost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(par):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negLogL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(par) -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np.log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(prior(par))</a:t>
            </a:r>
          </a:p>
          <a:p>
            <a:pPr algn="l"/>
            <a:endParaRPr lang="en-US" sz="1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CE7A3D-EC52-52D0-C647-5F409FE950F2}"/>
              </a:ext>
            </a:extLst>
          </p:cNvPr>
          <p:cNvSpPr txBox="1"/>
          <p:nvPr/>
        </p:nvSpPr>
        <p:spPr>
          <a:xfrm>
            <a:off x="5917703" y="5569373"/>
            <a:ext cx="2597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minimize with </a:t>
            </a:r>
            <a:r>
              <a:rPr lang="en-US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iminuit</a:t>
            </a:r>
            <a:endParaRPr lang="en-US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0FB1EF-E5BC-2066-94CC-96E301443869}"/>
              </a:ext>
            </a:extLst>
          </p:cNvPr>
          <p:cNvCxnSpPr>
            <a:cxnSpLocks/>
          </p:cNvCxnSpPr>
          <p:nvPr/>
        </p:nvCxnSpPr>
        <p:spPr>
          <a:xfrm flipH="1">
            <a:off x="4466523" y="5780314"/>
            <a:ext cx="1341958" cy="200055"/>
          </a:xfrm>
          <a:prstGeom prst="straightConnector1">
            <a:avLst/>
          </a:prstGeom>
          <a:ln>
            <a:solidFill>
              <a:srgbClr val="CC33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48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C495E43-60C3-634C-80DB-A2A6931649E6}" type="slidenum">
              <a:rPr lang="en-US" sz="1200">
                <a:solidFill>
                  <a:srgbClr val="0000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sz="1200">
              <a:solidFill>
                <a:srgbClr val="0000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3EF25-9919-414C-855F-23EEB6D8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G. Cowan / RHUL Physics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60F86-3E98-D449-96AD-BE684C7D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4th KMI School, Nagoya / Tutorial material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B637B2-CCEB-3F92-6E2D-B4FA0D075984}"/>
              </a:ext>
            </a:extLst>
          </p:cNvPr>
          <p:cNvSpPr txBox="1"/>
          <p:nvPr/>
        </p:nvSpPr>
        <p:spPr>
          <a:xfrm>
            <a:off x="301183" y="227153"/>
            <a:ext cx="8541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Metropolis-Hastings algorithm in </a:t>
            </a:r>
            <a:r>
              <a:rPr lang="en-US" sz="36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bayesFit.py</a:t>
            </a:r>
            <a:endParaRPr lang="en-US" sz="36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2EC1B1-A9F6-7606-D5BE-62D9AE2B6A01}"/>
              </a:ext>
            </a:extLst>
          </p:cNvPr>
          <p:cNvSpPr txBox="1"/>
          <p:nvPr/>
        </p:nvSpPr>
        <p:spPr>
          <a:xfrm>
            <a:off x="653143" y="993538"/>
            <a:ext cx="748794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# Iterate with Metropolis-Hastings algorithm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chain = [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np.array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(MAP)]         </a:t>
            </a:r>
            <a:r>
              <a:rPr lang="en-GB" sz="14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# start point is MAP estimate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numIterate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10000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numBurn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100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numAccept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print(</a:t>
            </a:r>
            <a:r>
              <a:rPr lang="en-GB" sz="14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"Start MCMC iterations: "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end=</a:t>
            </a:r>
            <a:r>
              <a:rPr lang="en-GB" sz="14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""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  <a:endParaRPr lang="en-GB" sz="1400" dirty="0">
              <a:solidFill>
                <a:srgbClr val="C41A16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(chain) &lt;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numIterate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par = chain[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-1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log_post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-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negLogL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(par) +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np.log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(prior(par))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par_prop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np.random.multivariate_normal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(par,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cov_prop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prior(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par_prop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&lt;= 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chain.append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(chain[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-1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    </a:t>
            </a:r>
            <a:r>
              <a:rPr lang="en-GB" sz="14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# never accept if prob&lt;=0.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log_post_prop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-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negLogL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par_prop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np.log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(prior(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par_prop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alpha =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np.exp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log_post_prop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log_post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u =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np.random.uniform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GB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u &lt;= alpha: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chain.append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par_prop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numAccept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+= 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GB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chain.append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(chain[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-1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GB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(chain)%(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numIterate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== 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print(</a:t>
            </a:r>
            <a:r>
              <a:rPr lang="en-GB" sz="14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"."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end=</a:t>
            </a:r>
            <a:r>
              <a:rPr lang="en-GB" sz="14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""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flush=</a:t>
            </a:r>
            <a:r>
              <a:rPr lang="en-GB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chain =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np.array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(chain)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171A4F-636D-548F-C7CB-4785BCF9E710}"/>
              </a:ext>
            </a:extLst>
          </p:cNvPr>
          <p:cNvSpPr txBox="1"/>
          <p:nvPr/>
        </p:nvSpPr>
        <p:spPr>
          <a:xfrm>
            <a:off x="6546619" y="1589314"/>
            <a:ext cx="2597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Try increasing number of iterations (10k runs in about 20 s).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9BBB05-8CEF-852E-6160-65540F9C587D}"/>
              </a:ext>
            </a:extLst>
          </p:cNvPr>
          <p:cNvCxnSpPr>
            <a:cxnSpLocks/>
          </p:cNvCxnSpPr>
          <p:nvPr/>
        </p:nvCxnSpPr>
        <p:spPr>
          <a:xfrm flipH="1" flipV="1">
            <a:off x="2736170" y="1589314"/>
            <a:ext cx="3610201" cy="337457"/>
          </a:xfrm>
          <a:prstGeom prst="straightConnector1">
            <a:avLst/>
          </a:prstGeom>
          <a:ln>
            <a:solidFill>
              <a:srgbClr val="CC33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75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C495E43-60C3-634C-80DB-A2A6931649E6}" type="slidenum">
              <a:rPr lang="en-US" sz="1200">
                <a:solidFill>
                  <a:srgbClr val="0000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sz="1200">
              <a:solidFill>
                <a:srgbClr val="0000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3EF25-9919-414C-855F-23EEB6D8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G. Cowan / RHUL Physics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60F86-3E98-D449-96AD-BE684C7D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4th KMI School, Nagoya / Tutorial material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3E60FE-9F07-7D1A-5A61-4708FDDD4D74}"/>
              </a:ext>
            </a:extLst>
          </p:cNvPr>
          <p:cNvSpPr txBox="1"/>
          <p:nvPr/>
        </p:nvSpPr>
        <p:spPr>
          <a:xfrm>
            <a:off x="468087" y="239743"/>
            <a:ext cx="8347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Exercises on Bayesian parameter estimation (a)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31F7AD-9DC2-47E8-BAA8-7466EEFC8375}"/>
              </a:ext>
            </a:extLst>
          </p:cNvPr>
          <p:cNvSpPr txBox="1"/>
          <p:nvPr/>
        </p:nvSpPr>
        <p:spPr>
          <a:xfrm>
            <a:off x="391886" y="1099457"/>
            <a:ext cx="4829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1a)  Run </a:t>
            </a:r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bayesFit.py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look at the plots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727044-F54F-3F87-6CF2-455A0A0D9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57" y="1886862"/>
            <a:ext cx="7772400" cy="387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09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C495E43-60C3-634C-80DB-A2A6931649E6}" type="slidenum">
              <a:rPr lang="en-US" sz="1200">
                <a:solidFill>
                  <a:srgbClr val="0000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sz="1200">
              <a:solidFill>
                <a:srgbClr val="0000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3EF25-9919-414C-855F-23EEB6D8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G. Cowan / RHUL Physics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60F86-3E98-D449-96AD-BE684C7D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4th KMI School, Nagoya / Tutorial material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3E60FE-9F07-7D1A-5A61-4708FDDD4D74}"/>
              </a:ext>
            </a:extLst>
          </p:cNvPr>
          <p:cNvSpPr txBox="1"/>
          <p:nvPr/>
        </p:nvSpPr>
        <p:spPr>
          <a:xfrm>
            <a:off x="468087" y="239743"/>
            <a:ext cx="8323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Exercises on Bayesian parameter estimation (</a:t>
            </a:r>
            <a:r>
              <a:rPr lang="en-US" sz="32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b,c</a:t>
            </a:r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31F7AD-9DC2-47E8-BAA8-7466EEFC8375}"/>
              </a:ext>
            </a:extLst>
          </p:cNvPr>
          <p:cNvSpPr txBox="1"/>
          <p:nvPr/>
        </p:nvSpPr>
        <p:spPr>
          <a:xfrm>
            <a:off x="391887" y="1099457"/>
            <a:ext cx="8447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1b)  Investigate effect of data sample size, fixing parameters and length of MCMC chains.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AD6E26-A8FF-AB17-7E1C-FC43B3AEA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04109"/>
            <a:ext cx="7772400" cy="22012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4E55F3-7769-C81D-5596-56918CDDCACF}"/>
              </a:ext>
            </a:extLst>
          </p:cNvPr>
          <p:cNvSpPr txBox="1"/>
          <p:nvPr/>
        </p:nvSpPr>
        <p:spPr>
          <a:xfrm>
            <a:off x="417287" y="4278969"/>
            <a:ext cx="4407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1c)  Investigate changing the prior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9AC397-567F-B38C-B673-6E8621C74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87" y="5026013"/>
            <a:ext cx="7772400" cy="58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3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C495E43-60C3-634C-80DB-A2A6931649E6}" type="slidenum">
              <a:rPr lang="en-US" sz="1200">
                <a:solidFill>
                  <a:srgbClr val="0000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sz="1200">
              <a:solidFill>
                <a:srgbClr val="0000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3EF25-9919-414C-855F-23EEB6D8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G. Cowan / RHUL Physics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60F86-3E98-D449-96AD-BE684C7D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4th KMI School, Nagoya / Tutorial material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3E60FE-9F07-7D1A-5A61-4708FDDD4D74}"/>
              </a:ext>
            </a:extLst>
          </p:cNvPr>
          <p:cNvSpPr txBox="1"/>
          <p:nvPr/>
        </p:nvSpPr>
        <p:spPr>
          <a:xfrm>
            <a:off x="468087" y="239743"/>
            <a:ext cx="80473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Exercises on Bayesian parameter estimation (d)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31F7AD-9DC2-47E8-BAA8-7466EEFC8375}"/>
              </a:ext>
            </a:extLst>
          </p:cNvPr>
          <p:cNvSpPr txBox="1"/>
          <p:nvPr/>
        </p:nvSpPr>
        <p:spPr>
          <a:xfrm>
            <a:off x="391886" y="1066799"/>
            <a:ext cx="6304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1d)  Include auxiliary measurement to constrain </a:t>
            </a:r>
            <a:r>
              <a:rPr lang="el-GR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ξ</a:t>
            </a:r>
            <a:endParaRPr lang="en-US" sz="24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0762E8-655E-35EF-D3C8-F76E4DB8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26436"/>
            <a:ext cx="7772400" cy="12661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4D33DE-6ED1-9EF4-3172-C5E1957CB0FB}"/>
              </a:ext>
            </a:extLst>
          </p:cNvPr>
          <p:cNvSpPr txBox="1"/>
          <p:nvPr/>
        </p:nvSpPr>
        <p:spPr>
          <a:xfrm>
            <a:off x="402771" y="3287486"/>
            <a:ext cx="6358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1e)  Investigate point and interval estimates for </a:t>
            </a:r>
            <a:r>
              <a:rPr lang="el-GR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BAF940-F3F1-16B4-8E63-B788FE7E8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85" y="3859512"/>
            <a:ext cx="7772400" cy="222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08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C495E43-60C3-634C-80DB-A2A6931649E6}" type="slidenum">
              <a:rPr lang="en-US" sz="1200">
                <a:solidFill>
                  <a:srgbClr val="0000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sz="1200">
              <a:solidFill>
                <a:srgbClr val="0000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3EF25-9919-414C-855F-23EEB6D8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G. Cowan / RHUL Physics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60F86-3E98-D449-96AD-BE684C7D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4th KMI School, Nagoya / Tutorial material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AB5B78-49BD-3DB2-B669-634EEBBE0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13" y="1840999"/>
            <a:ext cx="5760000" cy="43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8DC520-B8F8-F6B8-B203-3527D85A33FE}"/>
              </a:ext>
            </a:extLst>
          </p:cNvPr>
          <p:cNvSpPr txBox="1"/>
          <p:nvPr/>
        </p:nvSpPr>
        <p:spPr>
          <a:xfrm>
            <a:off x="2905010" y="98204"/>
            <a:ext cx="3552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MCMC trace plots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F58D88-9118-4770-CF0D-34B7414F5728}"/>
              </a:ext>
            </a:extLst>
          </p:cNvPr>
          <p:cNvSpPr txBox="1"/>
          <p:nvPr/>
        </p:nvSpPr>
        <p:spPr>
          <a:xfrm>
            <a:off x="440871" y="744535"/>
            <a:ext cx="826225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Take </a:t>
            </a:r>
            <a:r>
              <a:rPr lang="el-GR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as parameter of interest, rest are nuisance parameters.</a:t>
            </a:r>
          </a:p>
          <a:p>
            <a:pPr algn="l"/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Marginalize by sampling posterior pdf with Metropolis-Hastings.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E23183-1715-FB43-19F2-F435C8212F4C}"/>
              </a:ext>
            </a:extLst>
          </p:cNvPr>
          <p:cNvSpPr txBox="1"/>
          <p:nvPr/>
        </p:nvSpPr>
        <p:spPr>
          <a:xfrm>
            <a:off x="6266334" y="1868854"/>
            <a:ext cx="265995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Gaussian proposal pdf, covariance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l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(2.38)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1.41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 gives acceptance </a:t>
            </a:r>
          </a:p>
          <a:p>
            <a:pPr algn="l">
              <a:spcAft>
                <a:spcPts val="12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probability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 0.24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Here 10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000 iterations (should use more).</a:t>
            </a:r>
          </a:p>
        </p:txBody>
      </p:sp>
    </p:spTree>
    <p:extLst>
      <p:ext uri="{BB962C8B-B14F-4D97-AF65-F5344CB8AC3E}">
        <p14:creationId xmlns:p14="http://schemas.microsoft.com/office/powerpoint/2010/main" val="255962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C495E43-60C3-634C-80DB-A2A6931649E6}" type="slidenum">
              <a:rPr lang="en-US" sz="1200">
                <a:solidFill>
                  <a:srgbClr val="0000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sz="1200">
              <a:solidFill>
                <a:srgbClr val="0000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3EF25-9919-414C-855F-23EEB6D8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G. Cowan / RHUL Physics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60F86-3E98-D449-96AD-BE684C7D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4th KMI School, Nagoya / Tutorial material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2AD7C9-9188-DC19-FB78-A6F3C594A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97" y="1579563"/>
            <a:ext cx="5760000" cy="43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773390-C875-57B4-02B0-78500FA90516}"/>
              </a:ext>
            </a:extLst>
          </p:cNvPr>
          <p:cNvSpPr txBox="1"/>
          <p:nvPr/>
        </p:nvSpPr>
        <p:spPr>
          <a:xfrm>
            <a:off x="2579915" y="141747"/>
            <a:ext cx="4305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Marginal distributions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9065F7-FC8C-5198-EE3D-0A5822D60D47}"/>
              </a:ext>
            </a:extLst>
          </p:cNvPr>
          <p:cNvSpPr txBox="1"/>
          <p:nvPr/>
        </p:nvSpPr>
        <p:spPr>
          <a:xfrm>
            <a:off x="6397786" y="1553778"/>
            <a:ext cx="251314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 long tails.</a:t>
            </a:r>
          </a:p>
          <a:p>
            <a:pPr algn="l">
              <a:spcAft>
                <a:spcPts val="12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Interpretation: data distribution can be approximated by  Gaussian term only,  (</a:t>
            </a:r>
            <a:r>
              <a:rPr lang="el-G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large, </a:t>
            </a:r>
            <a:r>
              <a:rPr lang="el-G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small) with large width (</a:t>
            </a:r>
            <a:r>
              <a:rPr lang="el-G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 4-8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and a narrow exponential (</a:t>
            </a:r>
            <a:r>
              <a:rPr lang="el-G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ξ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 1-3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D14EB-4295-A3E9-17DC-6D3F5569C057}"/>
              </a:ext>
            </a:extLst>
          </p:cNvPr>
          <p:cNvSpPr txBox="1"/>
          <p:nvPr/>
        </p:nvSpPr>
        <p:spPr>
          <a:xfrm>
            <a:off x="478972" y="836143"/>
            <a:ext cx="5162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 estimates shown with vertical bars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D6DD14B-E110-765E-DB18-FF692288DBB9}"/>
              </a:ext>
            </a:extLst>
          </p:cNvPr>
          <p:cNvGrpSpPr/>
          <p:nvPr/>
        </p:nvGrpSpPr>
        <p:grpSpPr>
          <a:xfrm>
            <a:off x="6397786" y="4802309"/>
            <a:ext cx="2184120" cy="1387560"/>
            <a:chOff x="1594697" y="3876840"/>
            <a:chExt cx="3365280" cy="215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0DA11B3-4148-FF5E-0B3B-9376D3BE0D98}"/>
                    </a:ext>
                  </a:extLst>
                </p14:cNvPr>
                <p14:cNvContentPartPr/>
                <p14:nvPr/>
              </p14:nvContentPartPr>
              <p14:xfrm>
                <a:off x="2104097" y="3953880"/>
                <a:ext cx="87840" cy="1562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0DA11B3-4148-FF5E-0B3B-9376D3BE0D9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92495" y="3942117"/>
                  <a:ext cx="111043" cy="1586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C522E13-20DA-8F6A-F047-CE0F5806A83F}"/>
                    </a:ext>
                  </a:extLst>
                </p14:cNvPr>
                <p14:cNvContentPartPr/>
                <p14:nvPr/>
              </p14:nvContentPartPr>
              <p14:xfrm>
                <a:off x="2126777" y="5520600"/>
                <a:ext cx="2757960" cy="45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C522E13-20DA-8F6A-F047-CE0F5806A83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15128" y="5508891"/>
                  <a:ext cx="2781257" cy="691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C643572-FB7D-B44D-1F12-1BEADD9C57CB}"/>
                    </a:ext>
                  </a:extLst>
                </p14:cNvPr>
                <p14:cNvContentPartPr/>
                <p14:nvPr/>
              </p14:nvContentPartPr>
              <p14:xfrm>
                <a:off x="2222537" y="4268520"/>
                <a:ext cx="2671200" cy="1225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C643572-FB7D-B44D-1F12-1BEADD9C57C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10889" y="4256758"/>
                  <a:ext cx="2694495" cy="1248963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20F21C1-4543-8E5A-4688-3D2D711BEA22}"/>
                </a:ext>
              </a:extLst>
            </p:cNvPr>
            <p:cNvGrpSpPr/>
            <p:nvPr/>
          </p:nvGrpSpPr>
          <p:grpSpPr>
            <a:xfrm>
              <a:off x="4773137" y="5463720"/>
              <a:ext cx="186840" cy="367560"/>
              <a:chOff x="4773137" y="5463720"/>
              <a:chExt cx="186840" cy="367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4B40673A-4D7C-8F8C-701F-FB4F88ABA5A0}"/>
                      </a:ext>
                    </a:extLst>
                  </p14:cNvPr>
                  <p14:cNvContentPartPr/>
                  <p14:nvPr/>
                </p14:nvContentPartPr>
                <p14:xfrm>
                  <a:off x="4909217" y="5463720"/>
                  <a:ext cx="50760" cy="7560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4B40673A-4D7C-8F8C-701F-FB4F88ABA5A0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897630" y="5451960"/>
                    <a:ext cx="73933" cy="9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8A83BE65-39C7-705A-8B31-952FFBC9F98B}"/>
                      </a:ext>
                    </a:extLst>
                  </p14:cNvPr>
                  <p14:cNvContentPartPr/>
                  <p14:nvPr/>
                </p14:nvContentPartPr>
                <p14:xfrm>
                  <a:off x="4773137" y="5614560"/>
                  <a:ext cx="52920" cy="864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8A83BE65-39C7-705A-8B31-952FFBC9F98B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761561" y="5603220"/>
                    <a:ext cx="76073" cy="3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68869F82-CB12-F948-2F7C-0FC2A491F3F4}"/>
                      </a:ext>
                    </a:extLst>
                  </p14:cNvPr>
                  <p14:cNvContentPartPr/>
                  <p14:nvPr/>
                </p14:nvContentPartPr>
                <p14:xfrm>
                  <a:off x="4804097" y="5533920"/>
                  <a:ext cx="5400" cy="252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68869F82-CB12-F948-2F7C-0FC2A491F3F4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792757" y="5523336"/>
                    <a:ext cx="28080" cy="236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568EE745-6FB7-8040-FA17-22C76E63FBEB}"/>
                      </a:ext>
                    </a:extLst>
                  </p14:cNvPr>
                  <p14:cNvContentPartPr/>
                  <p14:nvPr/>
                </p14:nvContentPartPr>
                <p14:xfrm>
                  <a:off x="4844057" y="5687640"/>
                  <a:ext cx="93240" cy="10980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568EE745-6FB7-8040-FA17-22C76E63FBEB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832402" y="5675876"/>
                    <a:ext cx="116550" cy="13332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6A66FF6B-7029-D09C-E729-C0944BBA1D12}"/>
                      </a:ext>
                    </a:extLst>
                  </p14:cNvPr>
                  <p14:cNvContentPartPr/>
                  <p14:nvPr/>
                </p14:nvContentPartPr>
                <p14:xfrm>
                  <a:off x="4811297" y="5691600"/>
                  <a:ext cx="122040" cy="13968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6A66FF6B-7029-D09C-E729-C0944BBA1D12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799648" y="5679867"/>
                    <a:ext cx="145339" cy="162588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72C6032-6CB4-3301-A071-95CFFAEE8DDC}"/>
                    </a:ext>
                  </a:extLst>
                </p14:cNvPr>
                <p14:cNvContentPartPr/>
                <p14:nvPr/>
              </p14:nvContentPartPr>
              <p14:xfrm>
                <a:off x="2686937" y="4410000"/>
                <a:ext cx="9720" cy="67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72C6032-6CB4-3301-A071-95CFFAEE8DD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675597" y="4398316"/>
                  <a:ext cx="32400" cy="901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88B45BB-6F17-5A60-5E37-414BC39AF129}"/>
                    </a:ext>
                  </a:extLst>
                </p14:cNvPr>
                <p14:cNvContentPartPr/>
                <p14:nvPr/>
              </p14:nvContentPartPr>
              <p14:xfrm>
                <a:off x="2677577" y="5345280"/>
                <a:ext cx="1440" cy="65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88B45BB-6F17-5A60-5E37-414BC39AF12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667497" y="5333585"/>
                  <a:ext cx="21600" cy="88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87860B5-1690-9E2E-8E54-5BC953CEEBE1}"/>
                    </a:ext>
                  </a:extLst>
                </p14:cNvPr>
                <p14:cNvContentPartPr/>
                <p14:nvPr/>
              </p14:nvContentPartPr>
              <p14:xfrm>
                <a:off x="2684777" y="5499000"/>
                <a:ext cx="1440" cy="75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87860B5-1690-9E2E-8E54-5BC953CEEBE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674697" y="5487240"/>
                  <a:ext cx="21600" cy="9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9FF4915-7B6D-65FC-AD87-345394F9625A}"/>
                    </a:ext>
                  </a:extLst>
                </p14:cNvPr>
                <p14:cNvContentPartPr/>
                <p14:nvPr/>
              </p14:nvContentPartPr>
              <p14:xfrm>
                <a:off x="2304257" y="5768280"/>
                <a:ext cx="466560" cy="267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9FF4915-7B6D-65FC-AD87-345394F9625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92607" y="5756529"/>
                  <a:ext cx="489860" cy="290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FF14B87-D19D-3CF0-5EE6-09953FFABA6D}"/>
                    </a:ext>
                  </a:extLst>
                </p14:cNvPr>
                <p14:cNvContentPartPr/>
                <p14:nvPr/>
              </p14:nvContentPartPr>
              <p14:xfrm>
                <a:off x="2409377" y="4884120"/>
                <a:ext cx="1440" cy="1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FF14B87-D19D-3CF0-5EE6-09953FFABA6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399297" y="4874040"/>
                  <a:ext cx="216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925F044-D675-E355-71A8-09BFEA6780FE}"/>
                    </a:ext>
                  </a:extLst>
                </p14:cNvPr>
                <p14:cNvContentPartPr/>
                <p14:nvPr/>
              </p14:nvContentPartPr>
              <p14:xfrm>
                <a:off x="2361857" y="4845960"/>
                <a:ext cx="316080" cy="87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925F044-D675-E355-71A8-09BFEA6780F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50212" y="4834232"/>
                  <a:ext cx="339370" cy="110017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87D5D3F-9977-26C9-9009-2BDF6780FBD4}"/>
                </a:ext>
              </a:extLst>
            </p:cNvPr>
            <p:cNvGrpSpPr/>
            <p:nvPr/>
          </p:nvGrpSpPr>
          <p:grpSpPr>
            <a:xfrm>
              <a:off x="2547617" y="4637880"/>
              <a:ext cx="173520" cy="565560"/>
              <a:chOff x="2547617" y="4637880"/>
              <a:chExt cx="173520" cy="565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4CE12FE5-2200-22C3-E062-BFA2C4F07394}"/>
                      </a:ext>
                    </a:extLst>
                  </p14:cNvPr>
                  <p14:cNvContentPartPr/>
                  <p14:nvPr/>
                </p14:nvContentPartPr>
                <p14:xfrm>
                  <a:off x="2672177" y="4637880"/>
                  <a:ext cx="2520" cy="7776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4CE12FE5-2200-22C3-E062-BFA2C4F07394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661593" y="4626132"/>
                    <a:ext cx="23688" cy="10125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E607E728-A16A-366E-BC4D-618E56067375}"/>
                      </a:ext>
                    </a:extLst>
                  </p14:cNvPr>
                  <p14:cNvContentPartPr/>
                  <p14:nvPr/>
                </p14:nvContentPartPr>
                <p14:xfrm>
                  <a:off x="2682617" y="4906080"/>
                  <a:ext cx="360" cy="8604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E607E728-A16A-366E-BC4D-618E56067375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675057" y="4894347"/>
                    <a:ext cx="15480" cy="1095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1B815225-FBD7-B356-3584-9AB0CA4C08F9}"/>
                      </a:ext>
                    </a:extLst>
                  </p14:cNvPr>
                  <p14:cNvContentPartPr/>
                  <p14:nvPr/>
                </p14:nvContentPartPr>
                <p14:xfrm>
                  <a:off x="2678657" y="5118480"/>
                  <a:ext cx="4320" cy="8496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1B815225-FBD7-B356-3584-9AB0CA4C08F9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667317" y="5106742"/>
                    <a:ext cx="27000" cy="10843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497060AE-2991-CEAC-8A75-1C1F46D90B9A}"/>
                      </a:ext>
                    </a:extLst>
                  </p14:cNvPr>
                  <p14:cNvContentPartPr/>
                  <p14:nvPr/>
                </p14:nvContentPartPr>
                <p14:xfrm>
                  <a:off x="2547617" y="4789440"/>
                  <a:ext cx="173520" cy="6228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497060AE-2991-CEAC-8A75-1C1F46D90B9A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2535975" y="4777657"/>
                    <a:ext cx="196804" cy="85845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62C68BB-1746-A668-1F02-1566980B1EEE}"/>
                </a:ext>
              </a:extLst>
            </p:cNvPr>
            <p:cNvGrpSpPr/>
            <p:nvPr/>
          </p:nvGrpSpPr>
          <p:grpSpPr>
            <a:xfrm>
              <a:off x="3431417" y="4756320"/>
              <a:ext cx="728280" cy="151200"/>
              <a:chOff x="3431417" y="4756320"/>
              <a:chExt cx="728280" cy="151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A5ABDBC7-18DD-BE56-10F1-D90C55AB6278}"/>
                      </a:ext>
                    </a:extLst>
                  </p14:cNvPr>
                  <p14:cNvContentPartPr/>
                  <p14:nvPr/>
                </p14:nvContentPartPr>
                <p14:xfrm>
                  <a:off x="3477857" y="4845240"/>
                  <a:ext cx="4320" cy="756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A5ABDBC7-18DD-BE56-10F1-D90C55AB6278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3466517" y="4833900"/>
                    <a:ext cx="2700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A36BF94B-7449-720A-80CE-8F695D6279C3}"/>
                      </a:ext>
                    </a:extLst>
                  </p14:cNvPr>
                  <p14:cNvContentPartPr/>
                  <p14:nvPr/>
                </p14:nvContentPartPr>
                <p14:xfrm>
                  <a:off x="3476777" y="4830480"/>
                  <a:ext cx="316080" cy="2916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A36BF94B-7449-720A-80CE-8F695D6279C3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465132" y="4818926"/>
                    <a:ext cx="339370" cy="5171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EEB1199C-EA81-8D44-0A65-33082D54178F}"/>
                      </a:ext>
                    </a:extLst>
                  </p14:cNvPr>
                  <p14:cNvContentPartPr/>
                  <p14:nvPr/>
                </p14:nvContentPartPr>
                <p14:xfrm>
                  <a:off x="3461297" y="4827600"/>
                  <a:ext cx="103680" cy="5292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EEB1199C-EA81-8D44-0A65-33082D54178F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449654" y="4815902"/>
                    <a:ext cx="126966" cy="7631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BF80FC0D-8884-BC16-642D-10F10C00AEC6}"/>
                      </a:ext>
                    </a:extLst>
                  </p14:cNvPr>
                  <p14:cNvContentPartPr/>
                  <p14:nvPr/>
                </p14:nvContentPartPr>
                <p14:xfrm>
                  <a:off x="3431417" y="4756320"/>
                  <a:ext cx="131400" cy="11088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BF80FC0D-8884-BC16-642D-10F10C00AEC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19774" y="4744560"/>
                    <a:ext cx="154686" cy="13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BF0C9F23-ED9D-62DB-5F9C-FEEE2A149547}"/>
                      </a:ext>
                    </a:extLst>
                  </p14:cNvPr>
                  <p14:cNvContentPartPr/>
                  <p14:nvPr/>
                </p14:nvContentPartPr>
                <p14:xfrm>
                  <a:off x="3464537" y="4858560"/>
                  <a:ext cx="187920" cy="4896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BF0C9F23-ED9D-62DB-5F9C-FEEE2A149547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452896" y="4846876"/>
                    <a:ext cx="211202" cy="7177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E236FDD8-CCD8-B81E-EA40-C8E41161001C}"/>
                      </a:ext>
                    </a:extLst>
                  </p14:cNvPr>
                  <p14:cNvContentPartPr/>
                  <p14:nvPr/>
                </p14:nvContentPartPr>
                <p14:xfrm>
                  <a:off x="3984017" y="4798800"/>
                  <a:ext cx="175680" cy="7884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E236FDD8-CCD8-B81E-EA40-C8E41161001C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3972379" y="4787058"/>
                    <a:ext cx="198956" cy="102324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54B55F3-D18F-2207-4BF7-C6A24EBC5163}"/>
                </a:ext>
              </a:extLst>
            </p:cNvPr>
            <p:cNvGrpSpPr/>
            <p:nvPr/>
          </p:nvGrpSpPr>
          <p:grpSpPr>
            <a:xfrm>
              <a:off x="1594697" y="3876840"/>
              <a:ext cx="506880" cy="250920"/>
              <a:chOff x="1594697" y="3876840"/>
              <a:chExt cx="506880" cy="250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A53967B9-1574-80E6-915C-400A7E808A79}"/>
                      </a:ext>
                    </a:extLst>
                  </p14:cNvPr>
                  <p14:cNvContentPartPr/>
                  <p14:nvPr/>
                </p14:nvContentPartPr>
                <p14:xfrm>
                  <a:off x="1613417" y="3876840"/>
                  <a:ext cx="118080" cy="22212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A53967B9-1574-80E6-915C-400A7E808A79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1601775" y="3865091"/>
                    <a:ext cx="141363" cy="2456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9A69FFC3-7287-AC3D-8BCA-017C3D460748}"/>
                      </a:ext>
                    </a:extLst>
                  </p14:cNvPr>
                  <p14:cNvContentPartPr/>
                  <p14:nvPr/>
                </p14:nvContentPartPr>
                <p14:xfrm>
                  <a:off x="1594697" y="3994200"/>
                  <a:ext cx="111600" cy="4356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9A69FFC3-7287-AC3D-8BCA-017C3D460748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1583095" y="3982472"/>
                    <a:ext cx="134804" cy="670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4D3DD27A-B9E3-9574-FBEF-CF67337A16D1}"/>
                      </a:ext>
                    </a:extLst>
                  </p14:cNvPr>
                  <p14:cNvContentPartPr/>
                  <p14:nvPr/>
                </p14:nvContentPartPr>
                <p14:xfrm>
                  <a:off x="1793777" y="3920040"/>
                  <a:ext cx="69480" cy="16128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4D3DD27A-B9E3-9574-FBEF-CF67337A16D1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1782197" y="3908280"/>
                    <a:ext cx="92089" cy="184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52279D96-8515-BEAF-5DE9-30E0D7C27136}"/>
                      </a:ext>
                    </a:extLst>
                  </p14:cNvPr>
                  <p14:cNvContentPartPr/>
                  <p14:nvPr/>
                </p14:nvContentPartPr>
                <p14:xfrm>
                  <a:off x="1883417" y="3995280"/>
                  <a:ext cx="126360" cy="7164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52279D96-8515-BEAF-5DE9-30E0D7C27136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1871779" y="3983527"/>
                    <a:ext cx="149637" cy="9514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32C1B337-3AD1-D0CB-217F-ADFDD8845BB4}"/>
                      </a:ext>
                    </a:extLst>
                  </p14:cNvPr>
                  <p14:cNvContentPartPr/>
                  <p14:nvPr/>
                </p14:nvContentPartPr>
                <p14:xfrm>
                  <a:off x="1918337" y="3996360"/>
                  <a:ext cx="84960" cy="9432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32C1B337-3AD1-D0CB-217F-ADFDD8845BB4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1906676" y="3984640"/>
                    <a:ext cx="108282" cy="1172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8DAF3D0B-6192-31DD-0B9A-C580F373B9F1}"/>
                      </a:ext>
                    </a:extLst>
                  </p14:cNvPr>
                  <p14:cNvContentPartPr/>
                  <p14:nvPr/>
                </p14:nvContentPartPr>
                <p14:xfrm>
                  <a:off x="2054777" y="3931560"/>
                  <a:ext cx="46800" cy="19620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8DAF3D0B-6192-31DD-0B9A-C580F373B9F1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043215" y="3919822"/>
                    <a:ext cx="69374" cy="219677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80154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C495E43-60C3-634C-80DB-A2A6931649E6}" type="slidenum">
              <a:rPr lang="en-US" sz="1200">
                <a:solidFill>
                  <a:srgbClr val="0000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sz="1200">
              <a:solidFill>
                <a:srgbClr val="0000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3EF25-9919-414C-855F-23EEB6D8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G. Cowan / RHUL Physics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60F86-3E98-D449-96AD-BE684C7D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4th KMI School, Nagoya / Tutorial material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E6F62F-2BBA-2804-5A9F-8E147564D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800175"/>
            <a:ext cx="6240000" cy="468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EB1E3B-7486-B856-E5A0-C64546A6ACC5}"/>
              </a:ext>
            </a:extLst>
          </p:cNvPr>
          <p:cNvSpPr txBox="1"/>
          <p:nvPr/>
        </p:nvSpPr>
        <p:spPr>
          <a:xfrm>
            <a:off x="2062480" y="136004"/>
            <a:ext cx="5077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Autocorrelation versus lag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44981D-E0BF-2D1A-A1ED-562531B0906D}"/>
              </a:ext>
            </a:extLst>
          </p:cNvPr>
          <p:cNvSpPr txBox="1"/>
          <p:nvPr/>
        </p:nvSpPr>
        <p:spPr>
          <a:xfrm>
            <a:off x="555171" y="791738"/>
            <a:ext cx="8033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MCMC samples are not independent, autocorrelation function = correlation coefficient of sample </a:t>
            </a: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sz="2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i+l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as a function of the lag, </a:t>
            </a: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any of </a:t>
            </a:r>
            <a:r>
              <a:rPr lang="el-GR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ξ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minus its mean: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0A5612-D6C1-CE9A-3921-B9553F316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014" y="2249811"/>
            <a:ext cx="2425700" cy="889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040389-C807-E321-DA37-C7BEA7B68D1F}"/>
              </a:ext>
            </a:extLst>
          </p:cNvPr>
          <p:cNvSpPr txBox="1"/>
          <p:nvPr/>
        </p:nvSpPr>
        <p:spPr>
          <a:xfrm>
            <a:off x="6220450" y="3385457"/>
            <a:ext cx="2325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Effective sample size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E900ED-1665-BEF5-F54B-D16F49AEB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128" y="3900535"/>
            <a:ext cx="2857500" cy="876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A3C04B-A7A7-6EB6-C0D5-012ABC0AE030}"/>
              </a:ext>
            </a:extLst>
          </p:cNvPr>
          <p:cNvSpPr txBox="1"/>
          <p:nvPr/>
        </p:nvSpPr>
        <p:spPr>
          <a:xfrm>
            <a:off x="6219251" y="5000043"/>
            <a:ext cx="2549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stat. error estimates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D34865-68D6-D8AB-2959-4E17BE53B9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5537" y="5565514"/>
            <a:ext cx="18161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0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C495E43-60C3-634C-80DB-A2A6931649E6}" type="slidenum">
              <a:rPr lang="en-US" sz="1200">
                <a:solidFill>
                  <a:srgbClr val="0000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sz="1200">
              <a:solidFill>
                <a:srgbClr val="0000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3EF25-9919-414C-855F-23EEB6D8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G. Cowan / RHUL Physics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60F86-3E98-D449-96AD-BE684C7D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4th KMI School, Nagoya / Tutorial material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65B67D-F4EA-135F-601B-DC6E78EC799F}"/>
              </a:ext>
            </a:extLst>
          </p:cNvPr>
          <p:cNvSpPr txBox="1"/>
          <p:nvPr/>
        </p:nvSpPr>
        <p:spPr>
          <a:xfrm>
            <a:off x="475571" y="946226"/>
            <a:ext cx="843642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materials for the tutorials can be found on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https://github.com/KMISchool2022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exercises involve some paper-and-pencil calculations and running/modifying python programs.</a:t>
            </a:r>
          </a:p>
          <a:p>
            <a:pPr>
              <a:spcAft>
                <a:spcPts val="1200"/>
              </a:spcAft>
            </a:pPr>
            <a:r>
              <a:rPr lang="en-GB" sz="240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use python on your own computer, you will need to install the package </a:t>
            </a:r>
            <a:r>
              <a:rPr lang="en-GB" sz="2400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iminuit</a:t>
            </a:r>
            <a:r>
              <a:rPr lang="en-GB" sz="240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(should just work with “</a:t>
            </a:r>
            <a:r>
              <a:rPr lang="en-GB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pip install </a:t>
            </a:r>
            <a:r>
              <a:rPr lang="en-GB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iminuit</a:t>
            </a:r>
            <a:r>
              <a:rPr lang="en-GB" sz="240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”). See: </a:t>
            </a:r>
            <a:endParaRPr lang="en-GB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1200"/>
              </a:spcAft>
            </a:pPr>
            <a:r>
              <a:rPr lang="en-GB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https://</a:t>
            </a:r>
            <a:r>
              <a:rPr lang="en-GB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pypi.org</a:t>
            </a:r>
            <a:r>
              <a:rPr lang="en-GB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/project/</a:t>
            </a:r>
            <a:r>
              <a:rPr lang="en-GB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iminuit</a:t>
            </a:r>
            <a:r>
              <a:rPr lang="en-GB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</a:p>
          <a:p>
            <a:pPr>
              <a:spcAft>
                <a:spcPts val="1200"/>
              </a:spcAft>
            </a:pPr>
            <a:r>
              <a:rPr lang="en-GB" sz="240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Alternatively, you can run the code in google </a:t>
            </a:r>
            <a:r>
              <a:rPr lang="en-GB" sz="2400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colaboratory</a:t>
            </a:r>
            <a:r>
              <a:rPr lang="en-GB" sz="240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Please see the school’s website for further information on how to access and run the software. </a:t>
            </a:r>
            <a:endParaRPr lang="en-GB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A20615-B601-79CF-0578-8377F53303F2}"/>
              </a:ext>
            </a:extLst>
          </p:cNvPr>
          <p:cNvSpPr txBox="1"/>
          <p:nvPr/>
        </p:nvSpPr>
        <p:spPr>
          <a:xfrm>
            <a:off x="2534439" y="219528"/>
            <a:ext cx="3476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Tutorial Materials</a:t>
            </a:r>
          </a:p>
        </p:txBody>
      </p:sp>
    </p:spTree>
    <p:extLst>
      <p:ext uri="{BB962C8B-B14F-4D97-AF65-F5344CB8AC3E}">
        <p14:creationId xmlns:p14="http://schemas.microsoft.com/office/powerpoint/2010/main" val="374581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5377D4-DFB8-5D80-FADD-71A51726C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0" y="3435167"/>
            <a:ext cx="4080000" cy="3060000"/>
          </a:xfrm>
          <a:prstGeom prst="rect">
            <a:avLst/>
          </a:prstGeom>
        </p:spPr>
      </p:pic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C495E43-60C3-634C-80DB-A2A6931649E6}" type="slidenum">
              <a:rPr lang="en-US" sz="1200">
                <a:solidFill>
                  <a:srgbClr val="0000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sz="1200">
              <a:solidFill>
                <a:srgbClr val="0000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3EF25-9919-414C-855F-23EEB6D8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G. Cowan / RHUL Physics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60F86-3E98-D449-96AD-BE684C7D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4th KMI School, Nagoya / Tutorial material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B4AB31F-7EEC-D735-F9F8-1C6D7CCC78DA}"/>
              </a:ext>
            </a:extLst>
          </p:cNvPr>
          <p:cNvSpPr txBox="1">
            <a:spLocks noChangeArrowheads="1"/>
          </p:cNvSpPr>
          <p:nvPr/>
        </p:nvSpPr>
        <p:spPr>
          <a:xfrm>
            <a:off x="684213" y="261711"/>
            <a:ext cx="7775575" cy="504825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altLang="en-US" sz="3200" dirty="0">
                <a:solidFill>
                  <a:srgbClr val="0070C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Auxiliary measurement for </a:t>
            </a:r>
            <a:r>
              <a:rPr lang="el-GR" altLang="en-US" sz="3200" i="1" dirty="0">
                <a:solidFill>
                  <a:srgbClr val="0070C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ξ</a:t>
            </a:r>
            <a:endParaRPr lang="en-GB" altLang="en-US" sz="3200" i="1" dirty="0">
              <a:solidFill>
                <a:srgbClr val="0070C0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571A48-96E6-B470-94F5-C54F51276ABB}"/>
              </a:ext>
            </a:extLst>
          </p:cNvPr>
          <p:cNvSpPr txBox="1"/>
          <p:nvPr/>
        </p:nvSpPr>
        <p:spPr>
          <a:xfrm>
            <a:off x="460715" y="989799"/>
            <a:ext cx="8222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Suppose we have an auxiliary measurement </a:t>
            </a: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~ 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Gauss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ξ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400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l-GR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400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0.5 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we observe </a:t>
            </a: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5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E9FD83-F52B-EFFF-B47D-532E71F4F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742" y="3210700"/>
            <a:ext cx="4320000" cy="324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B7BB92-7E7F-3276-F316-C94BD8971545}"/>
              </a:ext>
            </a:extLst>
          </p:cNvPr>
          <p:cNvSpPr txBox="1"/>
          <p:nvPr/>
        </p:nvSpPr>
        <p:spPr>
          <a:xfrm>
            <a:off x="533398" y="2732313"/>
            <a:ext cx="7780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Marginals closer to Gaussian, ACF falls more quickly to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zero.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2AF82C-40F4-232F-3D4C-CE3BA9EA52B7}"/>
              </a:ext>
            </a:extLst>
          </p:cNvPr>
          <p:cNvSpPr txBox="1"/>
          <p:nvPr/>
        </p:nvSpPr>
        <p:spPr>
          <a:xfrm>
            <a:off x="438943" y="2020011"/>
            <a:ext cx="2740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 into likelihood: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4C7D96-676C-241A-7D25-E893A541B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9136" y="1875321"/>
            <a:ext cx="4994709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2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C495E43-60C3-634C-80DB-A2A6931649E6}" type="slidenum">
              <a:rPr lang="en-US" sz="1200">
                <a:solidFill>
                  <a:srgbClr val="0000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sz="1200">
              <a:solidFill>
                <a:srgbClr val="0000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3EF25-9919-414C-855F-23EEB6D8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G. Cowan / RHUL Physics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60F86-3E98-D449-96AD-BE684C7D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4th KMI School, Nagoya / Tutorial material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B4AB31F-7EEC-D735-F9F8-1C6D7CCC78DA}"/>
              </a:ext>
            </a:extLst>
          </p:cNvPr>
          <p:cNvSpPr txBox="1">
            <a:spLocks noChangeArrowheads="1"/>
          </p:cNvSpPr>
          <p:nvPr/>
        </p:nvSpPr>
        <p:spPr>
          <a:xfrm>
            <a:off x="814842" y="150952"/>
            <a:ext cx="7775575" cy="504825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altLang="en-US" sz="3200" dirty="0">
                <a:solidFill>
                  <a:srgbClr val="0070C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Ways to summarize the posterior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571A48-96E6-B470-94F5-C54F51276ABB}"/>
              </a:ext>
            </a:extLst>
          </p:cNvPr>
          <p:cNvSpPr txBox="1"/>
          <p:nvPr/>
        </p:nvSpPr>
        <p:spPr>
          <a:xfrm>
            <a:off x="591344" y="851848"/>
            <a:ext cx="8222570" cy="543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Point estimates:</a:t>
            </a:r>
          </a:p>
          <a:p>
            <a:pPr algn="l">
              <a:spcAft>
                <a:spcPts val="600"/>
              </a:spcAft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Posterior mode (MAP, coincides with MLE for constant prior).</a:t>
            </a:r>
          </a:p>
          <a:p>
            <a:pPr algn="l">
              <a:spcAft>
                <a:spcPts val="600"/>
              </a:spcAf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Posterior median (invariant under monotonic transformation 	of parameter).</a:t>
            </a:r>
          </a:p>
          <a:p>
            <a:pPr algn="l">
              <a:spcAft>
                <a:spcPts val="600"/>
              </a:spcAf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Posterior mean; coincides with above in large-sample limit.</a:t>
            </a:r>
          </a:p>
          <a:p>
            <a:pPr algn="l">
              <a:spcAft>
                <a:spcPts val="600"/>
              </a:spcAft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Intervals:</a:t>
            </a:r>
          </a:p>
          <a:p>
            <a:pPr algn="l">
              <a:spcAft>
                <a:spcPts val="600"/>
              </a:spcAft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Highest Probability Density (HPD) interval, shortest for a 	given probability content, not invariant under param. trans.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Central credible intervals, equal upper and lower tail areas, 	e.g., </a:t>
            </a:r>
            <a:r>
              <a:rPr lang="el-GR" sz="2400" i="1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/2 for CL = 1 – </a:t>
            </a:r>
            <a:r>
              <a:rPr lang="el-GR" sz="2400" i="1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Point estimate +/- standard deviation, std. dev. from MCMC 	sample or by approximating core of posterior as Gaussian 	(from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minuit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); coincides with above in large-sample limit.</a:t>
            </a:r>
          </a:p>
        </p:txBody>
      </p:sp>
    </p:spTree>
    <p:extLst>
      <p:ext uri="{BB962C8B-B14F-4D97-AF65-F5344CB8AC3E}">
        <p14:creationId xmlns:p14="http://schemas.microsoft.com/office/powerpoint/2010/main" val="260838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C495E43-60C3-634C-80DB-A2A6931649E6}" type="slidenum">
              <a:rPr lang="en-US" sz="1200">
                <a:solidFill>
                  <a:srgbClr val="0000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sz="1200">
              <a:solidFill>
                <a:srgbClr val="0000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3EF25-9919-414C-855F-23EEB6D8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G. Cowan / RHUL Physics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60F86-3E98-D449-96AD-BE684C7D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4th KMI School, Nagoya / Tutorial material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B4AB31F-7EEC-D735-F9F8-1C6D7CCC78DA}"/>
              </a:ext>
            </a:extLst>
          </p:cNvPr>
          <p:cNvSpPr txBox="1">
            <a:spLocks noChangeArrowheads="1"/>
          </p:cNvSpPr>
          <p:nvPr/>
        </p:nvSpPr>
        <p:spPr>
          <a:xfrm>
            <a:off x="684213" y="261711"/>
            <a:ext cx="7775575" cy="504825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altLang="en-US" sz="3200" dirty="0">
                <a:solidFill>
                  <a:srgbClr val="0070C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Types of intervals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F470A9-AB84-0BB1-DF5B-77DFD6058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800" y="1004178"/>
            <a:ext cx="4775200" cy="4622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D6A00D-0BFF-7631-B73A-4B79C8D097C9}"/>
              </a:ext>
            </a:extLst>
          </p:cNvPr>
          <p:cNvSpPr txBox="1"/>
          <p:nvPr/>
        </p:nvSpPr>
        <p:spPr>
          <a:xfrm>
            <a:off x="436629" y="1376586"/>
            <a:ext cx="43313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HPD = Highest Posterior Density</a:t>
            </a:r>
          </a:p>
          <a:p>
            <a:pPr algn="l"/>
            <a:endParaRPr lang="en-US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Equal tail (central) from posterior</a:t>
            </a:r>
          </a:p>
          <a:p>
            <a:pPr algn="l"/>
            <a:endParaRPr lang="en-US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Classical (frequentist)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C9BCC4-D7B4-4B33-C81D-E3B7DDEB33C8}"/>
              </a:ext>
            </a:extLst>
          </p:cNvPr>
          <p:cNvSpPr txBox="1"/>
          <p:nvPr/>
        </p:nvSpPr>
        <p:spPr>
          <a:xfrm>
            <a:off x="4992987" y="6063537"/>
            <a:ext cx="3868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G. Casella and R. Berger, Statistical Inference, 2002</a:t>
            </a:r>
          </a:p>
        </p:txBody>
      </p:sp>
    </p:spTree>
    <p:extLst>
      <p:ext uri="{BB962C8B-B14F-4D97-AF65-F5344CB8AC3E}">
        <p14:creationId xmlns:p14="http://schemas.microsoft.com/office/powerpoint/2010/main" val="132246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6C58FFF-343B-085A-71EB-E24987FB1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298380"/>
            <a:ext cx="4320000" cy="4320000"/>
          </a:xfrm>
          <a:prstGeom prst="rect">
            <a:avLst/>
          </a:prstGeom>
        </p:spPr>
      </p:pic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C495E43-60C3-634C-80DB-A2A6931649E6}" type="slidenum">
              <a:rPr lang="en-US" sz="1200">
                <a:solidFill>
                  <a:srgbClr val="0000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sz="1200">
              <a:solidFill>
                <a:srgbClr val="0000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3EF25-9919-414C-855F-23EEB6D8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G. Cowan / RHUL Physics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60F86-3E98-D449-96AD-BE684C7D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4th KMI School, Nagoya / Tutorial material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85C44FB-0CE1-C6BF-044B-D1C113AE3EBA}"/>
              </a:ext>
            </a:extLst>
          </p:cNvPr>
          <p:cNvSpPr txBox="1">
            <a:spLocks noChangeArrowheads="1"/>
          </p:cNvSpPr>
          <p:nvPr/>
        </p:nvSpPr>
        <p:spPr>
          <a:xfrm>
            <a:off x="1409926" y="64219"/>
            <a:ext cx="6624637" cy="504825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altLang="en-US" sz="3200" dirty="0">
                <a:solidFill>
                  <a:srgbClr val="0070C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Tutorial 3:  Hypothesis Tests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B98250B8-E0E3-D311-2569-C254AB01F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55338"/>
            <a:ext cx="8867321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Aft>
                <a:spcPts val="1200"/>
              </a:spcAft>
            </a:pPr>
            <a:r>
              <a:rPr lang="en-US" alt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Exercise described in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hyp_test_exercise.pdf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alt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Uses programs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hypTest.py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hypTestMC.py</a:t>
            </a:r>
            <a:r>
              <a:rPr lang="en-US" alt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alt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Suppose we search for a signal like Dark Matter by counting events, and signal/background events are characterized by a variable </a:t>
            </a:r>
            <a:r>
              <a:rPr lang="en-US" altLang="en-US" i="1" dirty="0">
                <a:solidFill>
                  <a:srgbClr val="0070C0"/>
                </a:solidFill>
                <a:cs typeface="Times New Roman" panose="02020603050405020304" pitchFamily="18" charset="0"/>
              </a:rPr>
              <a:t>x</a:t>
            </a:r>
            <a:r>
              <a:rPr lang="en-US" altLang="en-US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spcAft>
                <a:spcPts val="1200"/>
              </a:spcAft>
            </a:pPr>
            <a:r>
              <a:rPr lang="en-US" alt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</a:t>
            </a:r>
            <a:r>
              <a:rPr lang="en-US" altLang="en-US" dirty="0">
                <a:solidFill>
                  <a:srgbClr val="0070C0"/>
                </a:solidFill>
                <a:cs typeface="Times New Roman" panose="02020603050405020304" pitchFamily="18" charset="0"/>
                <a:sym typeface="Wingdings" pitchFamily="2" charset="2"/>
              </a:rPr>
              <a:t>0 ≤ </a:t>
            </a:r>
            <a:r>
              <a:rPr lang="en-US" altLang="en-US" i="1" dirty="0">
                <a:solidFill>
                  <a:srgbClr val="0070C0"/>
                </a:solidFill>
                <a:cs typeface="Times New Roman" panose="02020603050405020304" pitchFamily="18" charset="0"/>
              </a:rPr>
              <a:t>x </a:t>
            </a:r>
            <a:r>
              <a:rPr lang="en-US" altLang="en-US" dirty="0">
                <a:solidFill>
                  <a:srgbClr val="0070C0"/>
                </a:solidFill>
                <a:cs typeface="Times New Roman" panose="02020603050405020304" pitchFamily="18" charset="0"/>
                <a:sym typeface="Wingdings" pitchFamily="2" charset="2"/>
              </a:rPr>
              <a:t>≤ 1</a:t>
            </a:r>
            <a:r>
              <a:rPr lang="en-US" alt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):</a:t>
            </a:r>
            <a:endParaRPr lang="en-US" alt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0C8C295B-71F0-F47F-A72A-A82EA2AD3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427" y="4634592"/>
            <a:ext cx="393864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a first step, test the</a:t>
            </a:r>
          </a:p>
          <a:p>
            <a:r>
              <a:rPr lang="en-US" alt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background hypothesis for</a:t>
            </a:r>
          </a:p>
          <a:p>
            <a:r>
              <a:rPr lang="en-US" alt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event:  if </a:t>
            </a:r>
            <a:r>
              <a:rPr lang="en-US" altLang="en-US" i="1" dirty="0">
                <a:solidFill>
                  <a:srgbClr val="0070C0"/>
                </a:solidFill>
                <a:cs typeface="Times New Roman" panose="02020603050405020304" pitchFamily="18" charset="0"/>
              </a:rPr>
              <a:t>x </a:t>
            </a:r>
            <a:r>
              <a:rPr lang="en-US" alt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&lt; </a:t>
            </a:r>
            <a:r>
              <a:rPr lang="en-US" altLang="en-US" i="1" dirty="0" err="1">
                <a:solidFill>
                  <a:srgbClr val="0070C0"/>
                </a:solidFill>
                <a:cs typeface="Times New Roman" panose="02020603050405020304" pitchFamily="18" charset="0"/>
              </a:rPr>
              <a:t>x</a:t>
            </a:r>
            <a:r>
              <a:rPr lang="en-US" altLang="en-US" baseline="-25000" dirty="0" err="1">
                <a:solidFill>
                  <a:srgbClr val="0070C0"/>
                </a:solidFill>
                <a:cs typeface="Times New Roman" panose="02020603050405020304" pitchFamily="18" charset="0"/>
              </a:rPr>
              <a:t>cut</a:t>
            </a:r>
            <a:r>
              <a:rPr lang="en-US" alt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r>
              <a:rPr lang="en-US" alt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reject background hypothesis.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B936ECA6-B3BE-A2D8-B7A0-737AFA84C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3251880"/>
            <a:ext cx="32766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056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C495E43-60C3-634C-80DB-A2A6931649E6}" type="slidenum">
              <a:rPr lang="en-US" sz="1200">
                <a:solidFill>
                  <a:srgbClr val="0000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sz="1200">
              <a:solidFill>
                <a:srgbClr val="0000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3EF25-9919-414C-855F-23EEB6D8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G. Cowan / RHUL Physics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60F86-3E98-D449-96AD-BE684C7D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4th KMI School, Nagoya / Tutorial material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3E60FE-9F07-7D1A-5A61-4708FDDD4D74}"/>
              </a:ext>
            </a:extLst>
          </p:cNvPr>
          <p:cNvSpPr txBox="1"/>
          <p:nvPr/>
        </p:nvSpPr>
        <p:spPr>
          <a:xfrm>
            <a:off x="1688268" y="185467"/>
            <a:ext cx="6191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Exercises on hypothesis testing (</a:t>
            </a:r>
            <a:r>
              <a:rPr lang="en-US" sz="32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31F7AD-9DC2-47E8-BAA8-7466EEFC8375}"/>
              </a:ext>
            </a:extLst>
          </p:cNvPr>
          <p:cNvSpPr txBox="1"/>
          <p:nvPr/>
        </p:nvSpPr>
        <p:spPr>
          <a:xfrm>
            <a:off x="253887" y="1060966"/>
            <a:ext cx="8636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1a)  Find boundary of critical region </a:t>
            </a:r>
            <a:r>
              <a:rPr lang="en-US" sz="2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cut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test event is background.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A49F32-15C2-4D04-00A0-AE85D97C8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15" y="1657976"/>
            <a:ext cx="7772400" cy="12564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AC6E0D-9059-E471-9504-1F56BCD507F6}"/>
              </a:ext>
            </a:extLst>
          </p:cNvPr>
          <p:cNvSpPr txBox="1"/>
          <p:nvPr/>
        </p:nvSpPr>
        <p:spPr>
          <a:xfrm>
            <a:off x="348343" y="3278484"/>
            <a:ext cx="8447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1b)  Find power of the test with respect to event being signal.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6EF57E-25C0-E574-28CA-56AEC8F9D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15" y="3896730"/>
            <a:ext cx="7772400" cy="102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7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C495E43-60C3-634C-80DB-A2A6931649E6}" type="slidenum">
              <a:rPr lang="en-US" sz="1200">
                <a:solidFill>
                  <a:srgbClr val="0000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sz="1200">
              <a:solidFill>
                <a:srgbClr val="0000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3EF25-9919-414C-855F-23EEB6D8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G. Cowan / RHUL Physics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60F86-3E98-D449-96AD-BE684C7D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4th KMI School, Nagoya / Tutorial material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3E60FE-9F07-7D1A-5A61-4708FDDD4D74}"/>
              </a:ext>
            </a:extLst>
          </p:cNvPr>
          <p:cNvSpPr txBox="1"/>
          <p:nvPr/>
        </p:nvSpPr>
        <p:spPr>
          <a:xfrm>
            <a:off x="1688268" y="185467"/>
            <a:ext cx="5848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Exercises on hypothesis testing (c)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31F7AD-9DC2-47E8-BAA8-7466EEFC8375}"/>
              </a:ext>
            </a:extLst>
          </p:cNvPr>
          <p:cNvSpPr txBox="1"/>
          <p:nvPr/>
        </p:nvSpPr>
        <p:spPr>
          <a:xfrm>
            <a:off x="391887" y="1099457"/>
            <a:ext cx="8447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1c)  In an experiment, </a:t>
            </a:r>
            <a:r>
              <a:rPr lang="en-US" sz="2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=100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select as s if </a:t>
            </a: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2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cut</a:t>
            </a:r>
            <a:r>
              <a:rPr lang="en-US" sz="24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0.1, 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 expected numbers of signal, background.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766103-10E8-13C5-F0F1-AE7847483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43" y="2074778"/>
            <a:ext cx="7772400" cy="194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8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C495E43-60C3-634C-80DB-A2A6931649E6}" type="slidenum">
              <a:rPr lang="en-US" sz="1200">
                <a:solidFill>
                  <a:srgbClr val="0000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sz="1200">
              <a:solidFill>
                <a:srgbClr val="0000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3EF25-9919-414C-855F-23EEB6D8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G. Cowan / RHUL Physics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60F86-3E98-D449-96AD-BE684C7D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4th KMI School, Nagoya / Tutorial material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3E60FE-9F07-7D1A-5A61-4708FDDD4D74}"/>
              </a:ext>
            </a:extLst>
          </p:cNvPr>
          <p:cNvSpPr txBox="1"/>
          <p:nvPr/>
        </p:nvSpPr>
        <p:spPr>
          <a:xfrm>
            <a:off x="1688268" y="185467"/>
            <a:ext cx="5848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Exercises on hypothesis testing (d)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31F7AD-9DC2-47E8-BAA8-7466EEFC8375}"/>
              </a:ext>
            </a:extLst>
          </p:cNvPr>
          <p:cNvSpPr txBox="1"/>
          <p:nvPr/>
        </p:nvSpPr>
        <p:spPr>
          <a:xfrm>
            <a:off x="370115" y="892629"/>
            <a:ext cx="8447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1d)  Find signal purity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DFDB9D-318A-5357-87E8-172EE5FAF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28" y="1457002"/>
            <a:ext cx="7772400" cy="270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50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C495E43-60C3-634C-80DB-A2A6931649E6}" type="slidenum">
              <a:rPr lang="en-US" sz="1200">
                <a:solidFill>
                  <a:srgbClr val="0000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 sz="1200">
              <a:solidFill>
                <a:srgbClr val="0000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3EF25-9919-414C-855F-23EEB6D8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G. Cowan / RHUL Physics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60F86-3E98-D449-96AD-BE684C7D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4th KMI School, Nagoya / Tutorial material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3E60FE-9F07-7D1A-5A61-4708FDDD4D74}"/>
              </a:ext>
            </a:extLst>
          </p:cNvPr>
          <p:cNvSpPr txBox="1"/>
          <p:nvPr/>
        </p:nvSpPr>
        <p:spPr>
          <a:xfrm>
            <a:off x="1688268" y="185467"/>
            <a:ext cx="5878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Exercises on hypothesis testing (e)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3733A5-8D51-AB5B-CB39-304FF1749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6" y="1964063"/>
            <a:ext cx="7772400" cy="38088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003302-D0B9-E865-0D57-239354FFD1AB}"/>
              </a:ext>
            </a:extLst>
          </p:cNvPr>
          <p:cNvSpPr txBox="1"/>
          <p:nvPr/>
        </p:nvSpPr>
        <p:spPr>
          <a:xfrm>
            <a:off x="249611" y="951654"/>
            <a:ext cx="83835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1e) Suppose </a:t>
            </a: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events are found with </a:t>
            </a: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2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cut</a:t>
            </a:r>
            <a:r>
              <a:rPr lang="en-US" sz="24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 Find the </a:t>
            </a: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-value of the background-only </a:t>
            </a:r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hypthesis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FC454B-6E86-3F90-8D10-D6EC78D13F42}"/>
              </a:ext>
            </a:extLst>
          </p:cNvPr>
          <p:cNvSpPr txBox="1"/>
          <p:nvPr/>
        </p:nvSpPr>
        <p:spPr>
          <a:xfrm>
            <a:off x="398916" y="5892669"/>
            <a:ext cx="4678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 the corresponding significance: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22985E-58CB-1C23-C4A2-74CAFD7D2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418" y="5850452"/>
            <a:ext cx="18923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55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C495E43-60C3-634C-80DB-A2A6931649E6}" type="slidenum">
              <a:rPr lang="en-US" sz="1200">
                <a:solidFill>
                  <a:srgbClr val="0000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 sz="1200">
              <a:solidFill>
                <a:srgbClr val="0000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3EF25-9919-414C-855F-23EEB6D8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G. Cowan / RHUL Physics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60F86-3E98-D449-96AD-BE684C7D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4th KMI School, Nagoya / Tutorial material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3E60FE-9F07-7D1A-5A61-4708FDDD4D74}"/>
              </a:ext>
            </a:extLst>
          </p:cNvPr>
          <p:cNvSpPr txBox="1"/>
          <p:nvPr/>
        </p:nvSpPr>
        <p:spPr>
          <a:xfrm>
            <a:off x="1688268" y="185467"/>
            <a:ext cx="580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Exercises on hypothesis testing (f)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31F7AD-9DC2-47E8-BAA8-7466EEFC8375}"/>
              </a:ext>
            </a:extLst>
          </p:cNvPr>
          <p:cNvSpPr txBox="1"/>
          <p:nvPr/>
        </p:nvSpPr>
        <p:spPr>
          <a:xfrm>
            <a:off x="391887" y="1055913"/>
            <a:ext cx="8447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1f)  Find the expected discovery significance median[</a:t>
            </a:r>
            <a:r>
              <a:rPr lang="en-US" sz="24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US" sz="2400" baseline="-25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n-US" sz="24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24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].</a:t>
            </a:r>
          </a:p>
          <a:p>
            <a:pPr algn="l"/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Find the </a:t>
            </a:r>
            <a:r>
              <a:rPr lang="en-US" sz="2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cut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that maximizes median[</a:t>
            </a:r>
            <a:r>
              <a:rPr lang="en-US" sz="24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US" sz="2400" baseline="-25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n-US" sz="24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24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A2EC2B-E944-A3CD-7560-E5BA1394B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30" y="2139800"/>
            <a:ext cx="7772400" cy="244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64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C495E43-60C3-634C-80DB-A2A6931649E6}" type="slidenum">
              <a:rPr lang="en-US" sz="1200">
                <a:solidFill>
                  <a:srgbClr val="0000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 sz="1200">
              <a:solidFill>
                <a:srgbClr val="0000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3EF25-9919-414C-855F-23EEB6D8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G. Cowan / RHUL Physics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60F86-3E98-D449-96AD-BE684C7D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4th KMI School, Nagoya / Tutorial material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3E60FE-9F07-7D1A-5A61-4708FDDD4D74}"/>
              </a:ext>
            </a:extLst>
          </p:cNvPr>
          <p:cNvSpPr txBox="1"/>
          <p:nvPr/>
        </p:nvSpPr>
        <p:spPr>
          <a:xfrm>
            <a:off x="643239" y="187091"/>
            <a:ext cx="58710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Exercises on hypothesis testing (g)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31F7AD-9DC2-47E8-BAA8-7466EEFC8375}"/>
              </a:ext>
            </a:extLst>
          </p:cNvPr>
          <p:cNvSpPr txBox="1"/>
          <p:nvPr/>
        </p:nvSpPr>
        <p:spPr>
          <a:xfrm>
            <a:off x="348343" y="936172"/>
            <a:ext cx="8447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1g)  Using the Monte Carlo program </a:t>
            </a:r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hypTestMC.py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investigate the test of s=0 by using the </a:t>
            </a: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values of each event (no cut).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6D47F0-893A-807D-FCEB-507AEF33F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86" y="1837855"/>
            <a:ext cx="7772400" cy="12888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23927B-C030-3DDF-EA30-F0C00F8E4A7F}"/>
              </a:ext>
            </a:extLst>
          </p:cNvPr>
          <p:cNvSpPr txBox="1"/>
          <p:nvPr/>
        </p:nvSpPr>
        <p:spPr>
          <a:xfrm>
            <a:off x="348343" y="3269591"/>
            <a:ext cx="4431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likelihood-ratio test statistic 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0A3BA5-E0C3-0D35-7D24-1C854777B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480" y="3977960"/>
            <a:ext cx="3187700" cy="825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D54F7D-6F39-C165-DB5A-80B76B986367}"/>
              </a:ext>
            </a:extLst>
          </p:cNvPr>
          <p:cNvSpPr txBox="1"/>
          <p:nvPr/>
        </p:nvSpPr>
        <p:spPr>
          <a:xfrm>
            <a:off x="6624320" y="3977960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i.e., no cut)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61FFE6-D162-CB1B-DEEF-FA62BBA9D18F}"/>
              </a:ext>
            </a:extLst>
          </p:cNvPr>
          <p:cNvSpPr txBox="1"/>
          <p:nvPr/>
        </p:nvSpPr>
        <p:spPr>
          <a:xfrm>
            <a:off x="435426" y="5192485"/>
            <a:ext cx="8472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Simulate 10</a:t>
            </a:r>
            <a:r>
              <a:rPr lang="en-US" sz="2400" baseline="30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(or if possible 10</a:t>
            </a:r>
            <a:r>
              <a:rPr lang="en-US" sz="2400" baseline="30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experiments and find the median discovery significance median[</a:t>
            </a:r>
            <a:r>
              <a:rPr lang="en-US" sz="24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US" sz="2400" baseline="-25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n-US" sz="24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24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B6FE92-47BB-797B-9497-3A89B90896C4}"/>
              </a:ext>
            </a:extLst>
          </p:cNvPr>
          <p:cNvSpPr txBox="1"/>
          <p:nvPr/>
        </p:nvSpPr>
        <p:spPr>
          <a:xfrm>
            <a:off x="7076049" y="279423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en-US" sz="2000" dirty="0">
                <a:solidFill>
                  <a:srgbClr val="CC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challenging</a:t>
            </a:r>
          </a:p>
        </p:txBody>
      </p:sp>
    </p:spTree>
    <p:extLst>
      <p:ext uri="{BB962C8B-B14F-4D97-AF65-F5344CB8AC3E}">
        <p14:creationId xmlns:p14="http://schemas.microsoft.com/office/powerpoint/2010/main" val="194828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C495E43-60C3-634C-80DB-A2A6931649E6}" type="slidenum">
              <a:rPr lang="en-US" sz="1200">
                <a:solidFill>
                  <a:srgbClr val="0000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sz="1200">
              <a:solidFill>
                <a:srgbClr val="0000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3EF25-9919-414C-855F-23EEB6D8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G. Cowan / RHUL Physics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60F86-3E98-D449-96AD-BE684C7D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4th KMI School, Nagoya / Tutorial material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65B67D-F4EA-135F-601B-DC6E78EC799F}"/>
              </a:ext>
            </a:extLst>
          </p:cNvPr>
          <p:cNvSpPr txBox="1"/>
          <p:nvPr/>
        </p:nvSpPr>
        <p:spPr>
          <a:xfrm>
            <a:off x="486458" y="1109511"/>
            <a:ext cx="84364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exercise and are described in the file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ml_fit_exericise.pdf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Aft>
                <a:spcPts val="1200"/>
              </a:spcAft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exercises for parameter estimation are done with the program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mlFit.py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(or with </a:t>
            </a:r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mlFit.ipynb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algn="l">
              <a:spcAft>
                <a:spcPts val="1200"/>
              </a:spcAft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exercise does an </a:t>
            </a:r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unbinned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maximum-likelihood fit and analysis of the uncertainties.  </a:t>
            </a:r>
          </a:p>
          <a:p>
            <a:pPr algn="l">
              <a:spcAft>
                <a:spcPts val="1200"/>
              </a:spcAft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addition there is a program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histFit.py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 does the same analysis but with histogram data (look at this later).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A20615-B601-79CF-0578-8377F53303F2}"/>
              </a:ext>
            </a:extLst>
          </p:cNvPr>
          <p:cNvSpPr txBox="1"/>
          <p:nvPr/>
        </p:nvSpPr>
        <p:spPr>
          <a:xfrm>
            <a:off x="1478525" y="241300"/>
            <a:ext cx="6186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Tutorial 1:  Maximum Likelihood</a:t>
            </a:r>
          </a:p>
        </p:txBody>
      </p:sp>
    </p:spTree>
    <p:extLst>
      <p:ext uri="{BB962C8B-B14F-4D97-AF65-F5344CB8AC3E}">
        <p14:creationId xmlns:p14="http://schemas.microsoft.com/office/powerpoint/2010/main" val="316488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A54D0FF-1C6F-752E-060A-0ABDD0478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1468367"/>
            <a:ext cx="5854700" cy="4394200"/>
          </a:xfrm>
          <a:prstGeom prst="rect">
            <a:avLst/>
          </a:prstGeom>
        </p:spPr>
      </p:pic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C495E43-60C3-634C-80DB-A2A6931649E6}" type="slidenum">
              <a:rPr lang="en-US" sz="1200">
                <a:solidFill>
                  <a:srgbClr val="0000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 sz="1200">
              <a:solidFill>
                <a:srgbClr val="0000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3EF25-9919-414C-855F-23EEB6D8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G. Cowan / RHUL Physics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60F86-3E98-D449-96AD-BE684C7D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4th KMI School, Nagoya / Tutorial material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D5B2E4E-EB46-0B18-8DC9-F21B5E7D7ADD}"/>
              </a:ext>
            </a:extLst>
          </p:cNvPr>
          <p:cNvSpPr txBox="1">
            <a:spLocks noChangeArrowheads="1"/>
          </p:cNvSpPr>
          <p:nvPr/>
        </p:nvSpPr>
        <p:spPr>
          <a:xfrm>
            <a:off x="330200" y="323397"/>
            <a:ext cx="8138885" cy="504825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altLang="en-US" sz="3200" dirty="0">
                <a:solidFill>
                  <a:srgbClr val="0070C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Expected discovery significance using </a:t>
            </a:r>
            <a:r>
              <a:rPr lang="en-GB" altLang="en-US" sz="3200" i="1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D2CECE-47AA-E38F-469F-2F1BF65C42D4}"/>
              </a:ext>
            </a:extLst>
          </p:cNvPr>
          <p:cNvSpPr txBox="1"/>
          <p:nvPr/>
        </p:nvSpPr>
        <p:spPr>
          <a:xfrm>
            <a:off x="556860" y="1102436"/>
            <a:ext cx="825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400" baseline="30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experiments simulated simulated according to ”b” and “</a:t>
            </a:r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s+b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49D7ED-9662-642E-84EE-3B294476B313}"/>
              </a:ext>
            </a:extLst>
          </p:cNvPr>
          <p:cNvSpPr txBox="1"/>
          <p:nvPr/>
        </p:nvSpPr>
        <p:spPr>
          <a:xfrm>
            <a:off x="3369418" y="4045943"/>
            <a:ext cx="946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-value</a:t>
            </a:r>
          </a:p>
          <a:p>
            <a:pPr algn="l"/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”b”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613B70-0FE9-7C55-0E97-76F2914BB787}"/>
              </a:ext>
            </a:extLst>
          </p:cNvPr>
          <p:cNvCxnSpPr/>
          <p:nvPr/>
        </p:nvCxnSpPr>
        <p:spPr>
          <a:xfrm>
            <a:off x="4100133" y="4641604"/>
            <a:ext cx="270193" cy="353943"/>
          </a:xfrm>
          <a:prstGeom prst="straightConnector1">
            <a:avLst/>
          </a:prstGeom>
          <a:ln>
            <a:solidFill>
              <a:srgbClr val="CC33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3F0DE37-8FA6-CC02-A50E-A9B1348AF296}"/>
              </a:ext>
            </a:extLst>
          </p:cNvPr>
          <p:cNvSpPr txBox="1"/>
          <p:nvPr/>
        </p:nvSpPr>
        <p:spPr>
          <a:xfrm>
            <a:off x="5888842" y="1961031"/>
            <a:ext cx="31462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Program: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hypTestMC.py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Aft>
                <a:spcPts val="12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Add code to:</a:t>
            </a:r>
          </a:p>
          <a:p>
            <a:pPr marL="342900" indent="-3429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find median[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|s+b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marL="342900" indent="-3429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find median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-value of b, median[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|s+b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find median significance, median[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|s+b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1929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C495E43-60C3-634C-80DB-A2A6931649E6}" type="slidenum">
              <a:rPr lang="en-US" sz="1200">
                <a:solidFill>
                  <a:srgbClr val="0000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 sz="1200">
              <a:solidFill>
                <a:srgbClr val="0000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3EF25-9919-414C-855F-23EEB6D8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G. Cowan / RHUL Physics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60F86-3E98-D449-96AD-BE684C7D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4th KMI School, Nagoya / Tutorial material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38314FF3-F383-4948-A169-083130FCF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644" y="1257130"/>
            <a:ext cx="8509983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Aft>
                <a:spcPts val="1200"/>
              </a:spcAft>
            </a:pP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Software: 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stave.py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program </a:t>
            </a:r>
            <a:r>
              <a:rPr lang="en-US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stave.py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implements the Gamma Variance Model (GVM) described in Lecture 3 for averaging 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measurements.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details see 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G. Cowan, EPJC </a:t>
            </a:r>
            <a:r>
              <a:rPr lang="is-I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(2019) 79:133.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this version the model does not distinguish between statistical and systematic errors.  </a:t>
            </a:r>
          </a:p>
          <a:p>
            <a:pPr algn="l">
              <a:spcAft>
                <a:spcPts val="1200"/>
              </a:spcAft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Confidence interval for the mean </a:t>
            </a:r>
            <a:r>
              <a:rPr lang="el-GR" sz="24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μ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becomes sensitive to goodness-of-fit (increases if data internally inconsistent).</a:t>
            </a:r>
          </a:p>
          <a:p>
            <a:pPr algn="l">
              <a:spcAft>
                <a:spcPts val="1200"/>
              </a:spcAft>
            </a:pP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Estimated mean 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less sensitive to outliers.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745B7C-D8E6-C092-C030-F7196DCB81E9}"/>
              </a:ext>
            </a:extLst>
          </p:cNvPr>
          <p:cNvSpPr txBox="1"/>
          <p:nvPr/>
        </p:nvSpPr>
        <p:spPr>
          <a:xfrm>
            <a:off x="441369" y="304436"/>
            <a:ext cx="5858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Tutorial 4:  Student’s </a:t>
            </a:r>
            <a:r>
              <a:rPr lang="en-US" sz="36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3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average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005AB3-AA9D-D7CB-C4C4-7ECA3FE4D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320" y="293550"/>
            <a:ext cx="2133600" cy="80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2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C495E43-60C3-634C-80DB-A2A6931649E6}" type="slidenum">
              <a:rPr lang="en-US" sz="1200">
                <a:solidFill>
                  <a:srgbClr val="0000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US" sz="1200">
              <a:solidFill>
                <a:srgbClr val="0000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3EF25-9919-414C-855F-23EEB6D8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G. Cowan / RHUL Physics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60F86-3E98-D449-96AD-BE684C7D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4th KMI School, Nagoya / Tutorial material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B9EE2ED-0978-D643-AC3F-5EE660D7B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064" y="273921"/>
            <a:ext cx="818991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Least Squares vs Gamma Variance Model</a:t>
            </a:r>
            <a:endParaRPr lang="en-GB" sz="3600" baseline="30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CD3DD1-6243-3E4C-9331-EB2F6283B363}"/>
              </a:ext>
            </a:extLst>
          </p:cNvPr>
          <p:cNvSpPr txBox="1"/>
          <p:nvPr/>
        </p:nvSpPr>
        <p:spPr>
          <a:xfrm>
            <a:off x="419170" y="1023254"/>
            <a:ext cx="8402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Quadratic terms from Least Squares replaced by logarithmic ones:</a:t>
            </a:r>
            <a:endParaRPr lang="el-GR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283451-D0E9-294F-8C79-4E38CAF9B413}"/>
              </a:ext>
            </a:extLst>
          </p:cNvPr>
          <p:cNvSpPr txBox="1"/>
          <p:nvPr/>
        </p:nvSpPr>
        <p:spPr>
          <a:xfrm>
            <a:off x="399064" y="2898763"/>
            <a:ext cx="66700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measured value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estimated variance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relative uncertainty on estimate of variance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CFF251-8056-C0F7-D4AF-9B0570AC9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709" y="1661514"/>
            <a:ext cx="1314285" cy="9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C96DE4-7A23-03FB-65AF-97E863BCA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157" y="1668772"/>
            <a:ext cx="3841791" cy="900000"/>
          </a:xfrm>
          <a:prstGeom prst="rect">
            <a:avLst/>
          </a:prstGeom>
        </p:spPr>
      </p:pic>
      <p:cxnSp>
        <p:nvCxnSpPr>
          <p:cNvPr id="8" name="Straight Arrow Connector 4">
            <a:extLst>
              <a:ext uri="{FF2B5EF4-FFF2-40B4-BE49-F238E27FC236}">
                <a16:creationId xmlns:a16="http://schemas.microsoft.com/office/drawing/2014/main" id="{F55EEE9D-790D-DF54-4821-0650E0B53D0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21491" y="2110779"/>
            <a:ext cx="488950" cy="0"/>
          </a:xfrm>
          <a:prstGeom prst="straightConnector1">
            <a:avLst/>
          </a:prstGeom>
          <a:noFill/>
          <a:ln w="38100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3D6AAE0-64A5-9074-9173-4A328C2C2E00}"/>
              </a:ext>
            </a:extLst>
          </p:cNvPr>
          <p:cNvSpPr txBox="1"/>
          <p:nvPr/>
        </p:nvSpPr>
        <p:spPr>
          <a:xfrm>
            <a:off x="319541" y="5094514"/>
            <a:ext cx="7641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Equivalent to replacing Gauss pdf for measurements by Student’s </a:t>
            </a: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 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 of degrees of freedom </a:t>
            </a: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baseline="30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18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C495E43-60C3-634C-80DB-A2A6931649E6}" type="slidenum">
              <a:rPr lang="en-US" sz="1200">
                <a:solidFill>
                  <a:srgbClr val="0000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 sz="1200">
              <a:solidFill>
                <a:srgbClr val="0000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3EF25-9919-414C-855F-23EEB6D8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G. Cowan / RHUL Physics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60F86-3E98-D449-96AD-BE684C7D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4th KMI School, Nagoya / Tutorial material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ABA24B-0905-04A3-7DEB-9D153549D644}"/>
              </a:ext>
            </a:extLst>
          </p:cNvPr>
          <p:cNvSpPr txBox="1"/>
          <p:nvPr/>
        </p:nvSpPr>
        <p:spPr>
          <a:xfrm>
            <a:off x="2235200" y="239122"/>
            <a:ext cx="4574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quick look at </a:t>
            </a:r>
            <a:r>
              <a:rPr lang="en-US" sz="36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stave.py</a:t>
            </a:r>
            <a:endParaRPr lang="en-US" sz="36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9D74CF-F3A0-5A41-E58B-B53571CE5764}"/>
              </a:ext>
            </a:extLst>
          </p:cNvPr>
          <p:cNvSpPr txBox="1"/>
          <p:nvPr/>
        </p:nvSpPr>
        <p:spPr>
          <a:xfrm>
            <a:off x="693770" y="1711820"/>
            <a:ext cx="75953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y =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np.array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([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17.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19.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15.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3.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         </a:t>
            </a:r>
            <a:r>
              <a:rPr lang="en-GB" sz="14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# measured values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 =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np.array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([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1.5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1.5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1.5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1.5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        </a:t>
            </a:r>
            <a:r>
              <a:rPr lang="en-GB" sz="14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# estimates of std. dev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 = s**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                  </a:t>
            </a:r>
            <a:r>
              <a:rPr lang="en-GB" sz="14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# estimates of variances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 =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np.array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([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0.2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0.2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0.2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0.2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        </a:t>
            </a:r>
            <a:r>
              <a:rPr lang="en-GB" sz="14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# relative errors on errors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61099B-F714-3CFD-2975-AB3D0CCC8864}"/>
              </a:ext>
            </a:extLst>
          </p:cNvPr>
          <p:cNvSpPr txBox="1"/>
          <p:nvPr/>
        </p:nvSpPr>
        <p:spPr>
          <a:xfrm>
            <a:off x="457201" y="1077683"/>
            <a:ext cx="7712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 measured values, estimates of std. dev., errors on errors: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165FDD-E7D1-87FF-E7F6-6270CDA34EF3}"/>
              </a:ext>
            </a:extLst>
          </p:cNvPr>
          <p:cNvSpPr txBox="1"/>
          <p:nvPr/>
        </p:nvSpPr>
        <p:spPr>
          <a:xfrm>
            <a:off x="457201" y="2881943"/>
            <a:ext cx="1938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log-likelihood: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42B1D7-6C25-2577-7D2D-6A57FECAA4A0}"/>
              </a:ext>
            </a:extLst>
          </p:cNvPr>
          <p:cNvSpPr txBox="1"/>
          <p:nvPr/>
        </p:nvSpPr>
        <p:spPr>
          <a:xfrm>
            <a:off x="671117" y="3445411"/>
            <a:ext cx="7702750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NegLogL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b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__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init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__(self, y, s, r):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self.setData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(y, s, r)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setData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(self, y, s, r):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self.data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y, s, r</a:t>
            </a:r>
            <a:b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__call__(self, mu):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y, s, r =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self.data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v = s ** 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lnf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-0.5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*(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1.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1.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/(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2.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*r**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))*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np.log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1.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2.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*(r*(y-mu))**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/v)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GB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np.sum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lnf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596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C495E43-60C3-634C-80DB-A2A6931649E6}" type="slidenum">
              <a:rPr lang="en-US" sz="1200">
                <a:solidFill>
                  <a:srgbClr val="0000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en-US" sz="1200">
              <a:solidFill>
                <a:srgbClr val="0000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3EF25-9919-414C-855F-23EEB6D8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G. Cowan / RHUL Physics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60F86-3E98-D449-96AD-BE684C7D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4th KMI School, Nagoya / Tutorial material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ABA24B-0905-04A3-7DEB-9D153549D644}"/>
              </a:ext>
            </a:extLst>
          </p:cNvPr>
          <p:cNvSpPr txBox="1"/>
          <p:nvPr/>
        </p:nvSpPr>
        <p:spPr>
          <a:xfrm>
            <a:off x="2050144" y="239122"/>
            <a:ext cx="5321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average with GVM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EA2834-40D9-F1E8-394A-9DC0DE091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63" y="2085975"/>
            <a:ext cx="5854700" cy="4394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7D6C69-0F34-CF2D-6BFB-0258B9268293}"/>
              </a:ext>
            </a:extLst>
          </p:cNvPr>
          <p:cNvSpPr txBox="1"/>
          <p:nvPr/>
        </p:nvSpPr>
        <p:spPr>
          <a:xfrm>
            <a:off x="727335" y="885453"/>
            <a:ext cx="7209922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Suppose four measurements of the parameter </a:t>
            </a:r>
            <a:r>
              <a:rPr lang="el-GR" sz="24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μ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/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reports an estimated standard dev. of </a:t>
            </a: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=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 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</a:p>
          <a:p>
            <a:pPr algn="l"/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“relative error on the error” </a:t>
            </a: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0.2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D6FF65-B3F7-1E18-BABF-093E316738AE}"/>
              </a:ext>
            </a:extLst>
          </p:cNvPr>
          <p:cNvSpPr txBox="1"/>
          <p:nvPr/>
        </p:nvSpPr>
        <p:spPr>
          <a:xfrm>
            <a:off x="5843320" y="3268815"/>
            <a:ext cx="30938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Suggested exercise:</a:t>
            </a:r>
            <a:endParaRPr lang="el-G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Experiment with different numbers of measurements, different levels of internal consistency, different values for the std. dev. and error on error.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34F22A-7F54-41AF-EF15-EFDD41B5EB7A}"/>
              </a:ext>
            </a:extLst>
          </p:cNvPr>
          <p:cNvSpPr txBox="1"/>
          <p:nvPr/>
        </p:nvSpPr>
        <p:spPr>
          <a:xfrm>
            <a:off x="4625688" y="4596559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outlier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0A241D-12BB-AD74-D860-D74429F8FC17}"/>
              </a:ext>
            </a:extLst>
          </p:cNvPr>
          <p:cNvCxnSpPr/>
          <p:nvPr/>
        </p:nvCxnSpPr>
        <p:spPr>
          <a:xfrm flipH="1">
            <a:off x="4795157" y="4957229"/>
            <a:ext cx="163286" cy="337457"/>
          </a:xfrm>
          <a:prstGeom prst="straightConnector1">
            <a:avLst/>
          </a:prstGeom>
          <a:ln>
            <a:solidFill>
              <a:srgbClr val="CC33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86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C495E43-60C3-634C-80DB-A2A6931649E6}" type="slidenum">
              <a:rPr lang="en-US" sz="1200">
                <a:solidFill>
                  <a:srgbClr val="0000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sz="1200">
              <a:solidFill>
                <a:srgbClr val="0000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3EF25-9919-414C-855F-23EEB6D8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G. Cowan / RHUL Physics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60F86-3E98-D449-96AD-BE684C7D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4th KMI School, Nagoya / Tutorial material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8E8C64-80B3-887C-D65B-3676979897C0}"/>
              </a:ext>
            </a:extLst>
          </p:cNvPr>
          <p:cNvSpPr txBox="1"/>
          <p:nvPr/>
        </p:nvSpPr>
        <p:spPr>
          <a:xfrm>
            <a:off x="512778" y="273512"/>
            <a:ext cx="8261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Gaussian signal on exponential background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F89FF5-943D-FDC1-3E5A-F3F74CD1B3C7}"/>
              </a:ext>
            </a:extLst>
          </p:cNvPr>
          <p:cNvSpPr txBox="1"/>
          <p:nvPr/>
        </p:nvSpPr>
        <p:spPr>
          <a:xfrm>
            <a:off x="315686" y="1077685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Consider a pdf for continuous random variable </a:t>
            </a: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(truncate and renormalize in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≤</a:t>
            </a: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x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C243A7-CE78-2DAB-777D-A1761CBE9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887" y="2012043"/>
            <a:ext cx="5555613" cy="82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C9DC01-A3D2-D26B-E63A-B371A5E6FA38}"/>
              </a:ext>
            </a:extLst>
          </p:cNvPr>
          <p:cNvSpPr txBox="1"/>
          <p:nvPr/>
        </p:nvSpPr>
        <p:spPr>
          <a:xfrm>
            <a:off x="337460" y="3102430"/>
            <a:ext cx="438694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l-GR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parameter of interest ,</a:t>
            </a:r>
          </a:p>
          <a:p>
            <a:pPr algn="l">
              <a:spcAft>
                <a:spcPts val="1200"/>
              </a:spcAft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gives signal rate.</a:t>
            </a:r>
          </a:p>
          <a:p>
            <a:pPr algn="l">
              <a:spcAft>
                <a:spcPts val="1200"/>
              </a:spcAft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Depending on context, take </a:t>
            </a:r>
            <a:r>
              <a:rPr lang="el-GR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ξ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l-GR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l-GR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as nuisance parameters or fixed.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Generate </a:t>
            </a:r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i.i.d.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sample </a:t>
            </a: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,...,</a:t>
            </a: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Estimate </a:t>
            </a:r>
            <a:r>
              <a:rPr lang="el-GR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(and other params.)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0E4EE91-B0D5-32DC-658E-9E8D2244E901}"/>
              </a:ext>
            </a:extLst>
          </p:cNvPr>
          <p:cNvGrpSpPr/>
          <p:nvPr/>
        </p:nvGrpSpPr>
        <p:grpSpPr>
          <a:xfrm>
            <a:off x="4887627" y="2852056"/>
            <a:ext cx="4343459" cy="3257355"/>
            <a:chOff x="4169169" y="3080656"/>
            <a:chExt cx="4343459" cy="325735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9F2453F-EDBB-42C3-3863-298D16EF1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9169" y="3080656"/>
              <a:ext cx="4343459" cy="325735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ECF413-0D67-76B5-5C46-3C1920C5D3F9}"/>
                </a:ext>
              </a:extLst>
            </p:cNvPr>
            <p:cNvSpPr/>
            <p:nvPr/>
          </p:nvSpPr>
          <p:spPr>
            <a:xfrm>
              <a:off x="6694714" y="3548743"/>
              <a:ext cx="1230086" cy="2830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926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C495E43-60C3-634C-80DB-A2A6931649E6}" type="slidenum">
              <a:rPr lang="en-US" sz="1200">
                <a:solidFill>
                  <a:srgbClr val="0000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sz="1200">
              <a:solidFill>
                <a:srgbClr val="0000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3EF25-9919-414C-855F-23EEB6D8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G. Cowan / RHUL Physics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60F86-3E98-D449-96AD-BE684C7D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4th KMI School, Nagoya / Tutorial material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AAC056-FF2C-8A11-15F8-2004E973C09B}"/>
              </a:ext>
            </a:extLst>
          </p:cNvPr>
          <p:cNvSpPr txBox="1"/>
          <p:nvPr/>
        </p:nvSpPr>
        <p:spPr>
          <a:xfrm>
            <a:off x="576943" y="130628"/>
            <a:ext cx="3089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quick look at </a:t>
            </a:r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mlFit.py</a:t>
            </a:r>
            <a:endParaRPr lang="en-US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CD519E-F502-E00F-2A7D-A038D16110C3}"/>
              </a:ext>
            </a:extLst>
          </p:cNvPr>
          <p:cNvSpPr txBox="1"/>
          <p:nvPr/>
        </p:nvSpPr>
        <p:spPr>
          <a:xfrm>
            <a:off x="576943" y="592293"/>
            <a:ext cx="7595349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# Example of maximum-likelihood fit with </a:t>
            </a:r>
            <a:r>
              <a:rPr lang="en-GB" sz="1400" dirty="0" err="1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iminuit</a:t>
            </a:r>
            <a:r>
              <a:rPr lang="en-GB" sz="14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 version 2.</a:t>
            </a:r>
          </a:p>
          <a:p>
            <a:r>
              <a:rPr lang="en-GB" sz="14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# pdf is a mixture of Gaussian (signal) and exponential (background),</a:t>
            </a:r>
          </a:p>
          <a:p>
            <a:r>
              <a:rPr lang="en-GB" sz="14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# truncated in [</a:t>
            </a:r>
            <a:r>
              <a:rPr lang="en-GB" sz="1400" dirty="0" err="1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xMin,xMax</a:t>
            </a:r>
            <a:r>
              <a:rPr lang="en-GB" sz="14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].</a:t>
            </a:r>
          </a:p>
          <a:p>
            <a:r>
              <a:rPr lang="en-GB" sz="14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# G. Cowan / RHUL Physics / December 2022</a:t>
            </a:r>
          </a:p>
          <a:p>
            <a:b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numpy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np</a:t>
            </a:r>
          </a:p>
          <a:p>
            <a:r>
              <a:rPr lang="en-GB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scipy.stats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stats</a:t>
            </a:r>
          </a:p>
          <a:p>
            <a:r>
              <a:rPr lang="en-GB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scipy.stats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truncexpon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scipy.stats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truncnorm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scipy.stats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chi2</a:t>
            </a:r>
          </a:p>
          <a:p>
            <a:r>
              <a:rPr lang="en-GB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iminuit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iminuit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Minuit</a:t>
            </a:r>
          </a:p>
          <a:p>
            <a:r>
              <a:rPr lang="en-GB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matplotlib.pyplot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plt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matplotlib </a:t>
            </a:r>
            <a:r>
              <a:rPr lang="en-GB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container</a:t>
            </a:r>
          </a:p>
          <a:p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plt.rcParams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font.size</a:t>
            </a:r>
            <a:r>
              <a:rPr lang="en-GB" sz="14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14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print(</a:t>
            </a:r>
            <a:r>
              <a:rPr lang="en-GB" sz="14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iminuit</a:t>
            </a:r>
            <a:r>
              <a:rPr lang="en-GB" sz="14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 version:"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iminuit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.__version__)  </a:t>
            </a:r>
            <a:r>
              <a:rPr lang="en-GB" sz="14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# need 2.x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# define pdf and generate data</a:t>
            </a:r>
          </a:p>
          <a:p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np.random.seed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(seed=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1234567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        </a:t>
            </a:r>
            <a:r>
              <a:rPr lang="en-GB" sz="14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# fix random seed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theta = 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0.2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                  </a:t>
            </a:r>
            <a:r>
              <a:rPr lang="en-GB" sz="14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# fraction of signal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mu = 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10.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            </a:t>
            </a:r>
            <a:r>
              <a:rPr lang="en-GB" sz="14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# mean of Gaussian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sigma = 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2.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          </a:t>
            </a:r>
            <a:r>
              <a:rPr lang="en-GB" sz="14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# std. dev. of Gaussian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xi = 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5.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                      </a:t>
            </a:r>
            <a:r>
              <a:rPr lang="en-GB" sz="14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# mean of exponential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xMin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xMax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20.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61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C495E43-60C3-634C-80DB-A2A6931649E6}" type="slidenum">
              <a:rPr lang="en-US" sz="1200">
                <a:solidFill>
                  <a:srgbClr val="0000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sz="1200">
              <a:solidFill>
                <a:srgbClr val="0000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3EF25-9919-414C-855F-23EEB6D8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G. Cowan / RHUL Physics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60F86-3E98-D449-96AD-BE684C7D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4th KMI School, Nagoya / Tutorial material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0343EA-0516-4F0B-50F7-6001DEABF55A}"/>
              </a:ext>
            </a:extLst>
          </p:cNvPr>
          <p:cNvSpPr txBox="1"/>
          <p:nvPr/>
        </p:nvSpPr>
        <p:spPr>
          <a:xfrm>
            <a:off x="631371" y="620484"/>
            <a:ext cx="2943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 the fit 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8D047B-A3B7-6E28-FF5C-032FAC942402}"/>
              </a:ext>
            </a:extLst>
          </p:cNvPr>
          <p:cNvSpPr txBox="1"/>
          <p:nvPr/>
        </p:nvSpPr>
        <p:spPr>
          <a:xfrm>
            <a:off x="544286" y="3374570"/>
            <a:ext cx="2456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Generate the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3E8994-1A76-48AD-2038-727B1CA40212}"/>
              </a:ext>
            </a:extLst>
          </p:cNvPr>
          <p:cNvSpPr txBox="1"/>
          <p:nvPr/>
        </p:nvSpPr>
        <p:spPr>
          <a:xfrm>
            <a:off x="701016" y="1199772"/>
            <a:ext cx="82987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f(x, par):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theta   = par[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mu      = par[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sigma   = par[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xi      = par[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fs =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stats.truncnorm.pdf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(x, a=(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xMin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-mu)/sigma, b=(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xMax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-mu)/sigma, 							  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loc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=mu, scale=sigma)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fb =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stats.truncexpon.pdf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(x, b=(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xMax-xMin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)/xi,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loc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xMin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scale=xi)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theta*fs + (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-theta)*fb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D3E293-1DC7-F287-B94E-F9EDD7E54198}"/>
              </a:ext>
            </a:extLst>
          </p:cNvPr>
          <p:cNvSpPr txBox="1"/>
          <p:nvPr/>
        </p:nvSpPr>
        <p:spPr>
          <a:xfrm>
            <a:off x="672690" y="3960361"/>
            <a:ext cx="835542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numVal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200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xData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np.empty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([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numVal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</a:t>
            </a:r>
          </a:p>
          <a:p>
            <a:r>
              <a:rPr lang="en-GB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range (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numVal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 =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np.random.uniform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 &lt; theta: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xData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stats.truncnorm.rvs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(a=(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xMin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-mu)/sigma, b=(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xMax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-mu)/sigma, 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								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loc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=mu, scale=sigma)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xData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stats.truncexpon.rvs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(b=(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xMax-xMin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)/xi,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loc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xMin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scale=xi)</a:t>
            </a:r>
          </a:p>
        </p:txBody>
      </p:sp>
    </p:spTree>
    <p:extLst>
      <p:ext uri="{BB962C8B-B14F-4D97-AF65-F5344CB8AC3E}">
        <p14:creationId xmlns:p14="http://schemas.microsoft.com/office/powerpoint/2010/main" val="74770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C495E43-60C3-634C-80DB-A2A6931649E6}" type="slidenum">
              <a:rPr lang="en-US" sz="1200">
                <a:solidFill>
                  <a:srgbClr val="0000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sz="1200">
              <a:solidFill>
                <a:srgbClr val="0000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3EF25-9919-414C-855F-23EEB6D8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G. Cowan / RHUL Physics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60F86-3E98-D449-96AD-BE684C7D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4th KMI School, Nagoya / Tutorial material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0AB3F0-02F3-A436-D1DE-1E4C0A9B9ADF}"/>
              </a:ext>
            </a:extLst>
          </p:cNvPr>
          <p:cNvSpPr txBox="1"/>
          <p:nvPr/>
        </p:nvSpPr>
        <p:spPr>
          <a:xfrm>
            <a:off x="489857" y="522514"/>
            <a:ext cx="1797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 up the fit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0493ED-6C3A-8B9A-2077-8BE20BA3081A}"/>
              </a:ext>
            </a:extLst>
          </p:cNvPr>
          <p:cNvSpPr txBox="1"/>
          <p:nvPr/>
        </p:nvSpPr>
        <p:spPr>
          <a:xfrm>
            <a:off x="489857" y="1228397"/>
            <a:ext cx="837655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# Function to be minimized is negative log-likelihood</a:t>
            </a:r>
          </a:p>
          <a:p>
            <a:r>
              <a:rPr lang="en-GB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negLogL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(par):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pdf = f(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xData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par)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np.sum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np.log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(pdf))</a:t>
            </a:r>
          </a:p>
          <a:p>
            <a:b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# Initialize Minuit and set up fit:</a:t>
            </a:r>
          </a:p>
          <a:p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parin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=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np.array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([theta, mu, sigma, xi]) </a:t>
            </a:r>
            <a:r>
              <a:rPr lang="en-GB" sz="14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# initial values (here = true values)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parname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'theta'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'mu'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'sigma'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'xi'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  <a:endParaRPr lang="en-GB" sz="1400" dirty="0">
              <a:solidFill>
                <a:srgbClr val="1C00CF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parname_latex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[r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'$\theta$'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r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'$\mu$'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r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'$\sigma$'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r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'$\xi$'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  <a:endParaRPr lang="en-GB" sz="1400" dirty="0">
              <a:solidFill>
                <a:srgbClr val="1C00CF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parstep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np.array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([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1.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1.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1.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      </a:t>
            </a:r>
            <a:r>
              <a:rPr lang="en-GB" sz="14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# initial </a:t>
            </a:r>
            <a:r>
              <a:rPr lang="en-GB" sz="1400" dirty="0" err="1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setp</a:t>
            </a:r>
            <a:r>
              <a:rPr lang="en-GB" sz="14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 sizes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parfix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= [</a:t>
            </a:r>
            <a:r>
              <a:rPr lang="en-GB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      </a:t>
            </a:r>
            <a:r>
              <a:rPr lang="en-GB" sz="14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# change these to fix/free parameters</a:t>
            </a:r>
          </a:p>
          <a:p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parlim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= [(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(</a:t>
            </a:r>
            <a:r>
              <a:rPr lang="en-GB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None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None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(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None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(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None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)]    </a:t>
            </a:r>
            <a:r>
              <a:rPr lang="en-GB" sz="14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# set limits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 = Minuit(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negLogL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parin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name=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parname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m.errors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parstep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m.fixed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parfix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m.limits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parlim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m.errordef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                    </a:t>
            </a:r>
            <a:r>
              <a:rPr lang="en-GB" sz="14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# errors from </a:t>
            </a:r>
            <a:r>
              <a:rPr lang="en-GB" sz="1400" dirty="0" err="1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lnL</a:t>
            </a:r>
            <a:r>
              <a:rPr lang="en-GB" sz="14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dirty="0" err="1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lnLmax</a:t>
            </a:r>
            <a:r>
              <a:rPr lang="en-GB" sz="14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 - 0.5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81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C495E43-60C3-634C-80DB-A2A6931649E6}" type="slidenum">
              <a:rPr lang="en-US" sz="1200">
                <a:solidFill>
                  <a:srgbClr val="0000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sz="1200">
              <a:solidFill>
                <a:srgbClr val="0000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3EF25-9919-414C-855F-23EEB6D8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G. Cowan / RHUL Physics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60F86-3E98-D449-96AD-BE684C7D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4th KMI School, Nagoya / Tutorial material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2FBCA5-26B2-FDC9-A398-C6C80877E1D5}"/>
              </a:ext>
            </a:extLst>
          </p:cNvPr>
          <p:cNvSpPr txBox="1"/>
          <p:nvPr/>
        </p:nvSpPr>
        <p:spPr>
          <a:xfrm>
            <a:off x="468086" y="381000"/>
            <a:ext cx="4633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the fit, get errors, extract 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3D5FCD-57F0-0DBC-2257-FB5047D1293A}"/>
              </a:ext>
            </a:extLst>
          </p:cNvPr>
          <p:cNvSpPr txBox="1"/>
          <p:nvPr/>
        </p:nvSpPr>
        <p:spPr>
          <a:xfrm>
            <a:off x="381000" y="5878286"/>
            <a:ext cx="2545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Make some plots...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E1A011-7E00-7426-CB3C-E079871D2832}"/>
              </a:ext>
            </a:extLst>
          </p:cNvPr>
          <p:cNvSpPr txBox="1"/>
          <p:nvPr/>
        </p:nvSpPr>
        <p:spPr>
          <a:xfrm>
            <a:off x="466398" y="998240"/>
            <a:ext cx="8560027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# Do the fit, get errors, extract results</a:t>
            </a:r>
          </a:p>
          <a:p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m.migrad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                                        </a:t>
            </a:r>
            <a:r>
              <a:rPr lang="en-GB" sz="14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# minimize -</a:t>
            </a:r>
            <a:r>
              <a:rPr lang="en-GB" sz="1400" dirty="0" err="1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logL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MLE =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m.values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                    </a:t>
            </a:r>
            <a:r>
              <a:rPr lang="en-GB" sz="14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# max-likelihood estimates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sigmaMLE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m.errors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                        </a:t>
            </a:r>
            <a:r>
              <a:rPr lang="en-GB" sz="14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# standard deviations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cov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m.covariance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                </a:t>
            </a:r>
            <a:r>
              <a:rPr lang="en-GB" sz="14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# covariance matrix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rho =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m.covariance.correlation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                  </a:t>
            </a:r>
            <a:r>
              <a:rPr lang="en-GB" sz="14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# correlation </a:t>
            </a:r>
            <a:r>
              <a:rPr lang="en-GB" sz="1400" dirty="0" err="1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coeffs</a:t>
            </a:r>
            <a:r>
              <a:rPr lang="en-GB" sz="14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.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print(</a:t>
            </a:r>
            <a:r>
              <a:rPr lang="en-GB" sz="14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r"par</a:t>
            </a:r>
            <a:r>
              <a:rPr lang="en-GB" sz="14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 index, name, estimate, standard deviation:"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  <a:endParaRPr lang="en-GB" sz="1400" dirty="0">
              <a:solidFill>
                <a:srgbClr val="C41A16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range(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m.npar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not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m.fixed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]: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print(</a:t>
            </a:r>
            <a:r>
              <a:rPr lang="en-GB" sz="14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"{:4d}"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.format(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en-GB" sz="14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"{:&lt;10s}"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.format(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m.parameters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]), </a:t>
            </a:r>
            <a:r>
              <a:rPr lang="en-GB" sz="14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 = "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 </a:t>
            </a:r>
            <a:r>
              <a:rPr lang="en-GB" sz="14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"{:.6f}"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.format(MLE[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]), </a:t>
            </a:r>
            <a:r>
              <a:rPr lang="en-GB" sz="14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 +/- "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"{:.6f}"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.format(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sigmaMLE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]))</a:t>
            </a:r>
          </a:p>
          <a:p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print()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print(</a:t>
            </a:r>
            <a:r>
              <a:rPr lang="en-GB" sz="14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r"free</a:t>
            </a:r>
            <a:r>
              <a:rPr lang="en-GB" sz="14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 par indices, covariance, correlation </a:t>
            </a:r>
            <a:r>
              <a:rPr lang="en-GB" sz="14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coeff</a:t>
            </a:r>
            <a:r>
              <a:rPr lang="en-GB" sz="14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.:"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  <a:endParaRPr lang="en-GB" sz="1400" dirty="0">
              <a:solidFill>
                <a:srgbClr val="C41A16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range(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m.npar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not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m.fixed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]):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GB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range(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m.npar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GB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not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m.fixed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[j]):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print(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j, </a:t>
            </a:r>
            <a:r>
              <a:rPr lang="en-GB" sz="14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"{:.6f}"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.format(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cov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i,j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]), 					 					</a:t>
            </a:r>
            <a:r>
              <a:rPr lang="en-GB" sz="14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"{:.6f}"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.format(rho[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i,j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]))</a:t>
            </a:r>
          </a:p>
        </p:txBody>
      </p:sp>
    </p:spTree>
    <p:extLst>
      <p:ext uri="{BB962C8B-B14F-4D97-AF65-F5344CB8AC3E}">
        <p14:creationId xmlns:p14="http://schemas.microsoft.com/office/powerpoint/2010/main" val="304776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 smtClean="0">
            <a:solidFill>
              <a:srgbClr val="0070C0"/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32154</TotalTime>
  <Words>4182</Words>
  <Application>Microsoft Macintosh PowerPoint</Application>
  <PresentationFormat>On-screen Show (4:3)</PresentationFormat>
  <Paragraphs>467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Courier New</vt:lpstr>
      <vt:lpstr>Menlo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Cowan, G</dc:creator>
  <cp:lastModifiedBy>Cowan, G</cp:lastModifiedBy>
  <cp:revision>810</cp:revision>
  <dcterms:created xsi:type="dcterms:W3CDTF">2020-05-18T17:44:39Z</dcterms:created>
  <dcterms:modified xsi:type="dcterms:W3CDTF">2022-12-11T17:31:44Z</dcterms:modified>
</cp:coreProperties>
</file>