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fa2c110f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gfa2c110fd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ffdbe01b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dffdbe01bd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ffdbe01b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dffdbe01bd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ffdbe01b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dffdbe01bd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ffdbe01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dffdbe01b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070fb90f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070fb90f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070fb90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070fb90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070fb90f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070fb90f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070fb90f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070fb90f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da5ff4ce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dda5ff4ce3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TITLE_3">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1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3" name="Google Shape;4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6" name="Google Shape;4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1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0" name="Google Shape;5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51" name="Shape 51"/>
        <p:cNvGrpSpPr/>
        <p:nvPr/>
      </p:nvGrpSpPr>
      <p:grpSpPr>
        <a:xfrm>
          <a:off x="0" y="0"/>
          <a:ext cx="0" cy="0"/>
          <a:chOff x="0" y="0"/>
          <a:chExt cx="0" cy="0"/>
        </a:xfrm>
      </p:grpSpPr>
      <p:sp>
        <p:nvSpPr>
          <p:cNvPr id="52" name="Google Shape;52;p14"/>
          <p:cNvSpPr txBox="1"/>
          <p:nvPr>
            <p:ph idx="1" type="body"/>
          </p:nvPr>
        </p:nvSpPr>
        <p:spPr>
          <a:xfrm>
            <a:off x="155850" y="1143700"/>
            <a:ext cx="87822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3" name="Google Shape;53;p14"/>
          <p:cNvSpPr txBox="1"/>
          <p:nvPr>
            <p:ph idx="12" type="sldNum"/>
          </p:nvPr>
        </p:nvSpPr>
        <p:spPr>
          <a:xfrm>
            <a:off x="8414400" y="4796225"/>
            <a:ext cx="548700" cy="2769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descr="GSOC Roboto Lockup.jpg" id="54" name="Google Shape;54;p14"/>
          <p:cNvPicPr preferRelativeResize="0"/>
          <p:nvPr/>
        </p:nvPicPr>
        <p:blipFill rotWithShape="1">
          <a:blip r:embed="rId2">
            <a:alphaModFix/>
          </a:blip>
          <a:srcRect b="0" l="0" r="0" t="0"/>
          <a:stretch/>
        </p:blipFill>
        <p:spPr>
          <a:xfrm>
            <a:off x="1530100" y="188800"/>
            <a:ext cx="5976375" cy="954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 name="Shape 10"/>
        <p:cNvGrpSpPr/>
        <p:nvPr/>
      </p:nvGrpSpPr>
      <p:grpSpPr>
        <a:xfrm>
          <a:off x="0" y="0"/>
          <a:ext cx="0" cy="0"/>
          <a:chOff x="0" y="0"/>
          <a:chExt cx="0" cy="0"/>
        </a:xfrm>
      </p:grpSpPr>
      <p:sp>
        <p:nvSpPr>
          <p:cNvPr id="11" name="Google Shape;11;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 name="Google Shape;14;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5" name="Google Shape;15;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 name="Shape 16"/>
        <p:cNvGrpSpPr/>
        <p:nvPr/>
      </p:nvGrpSpPr>
      <p:grpSpPr>
        <a:xfrm>
          <a:off x="0" y="0"/>
          <a:ext cx="0" cy="0"/>
          <a:chOff x="0" y="0"/>
          <a:chExt cx="0" cy="0"/>
        </a:xfrm>
      </p:grpSpPr>
      <p:sp>
        <p:nvSpPr>
          <p:cNvPr id="17" name="Google Shape;17;p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8" name="Google Shape;18;p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9" name="Google Shape;19;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2" name="Google Shape;22;p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3" name="Google Shape;23;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 name="Google Shape;26;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 name="Google Shape;3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1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arxiv.org/abs/1901.11504"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hyperlink" Target="https://github.com/deepmipt/deeppavlov-contrib-drafts/issues/6" TargetMode="External"/><Relationship Id="rId5" Type="http://schemas.openxmlformats.org/officeDocument/2006/relationships/hyperlink" Target="https://github.com/deepmipt/deeppavlov-contrib-drafts/issues/6" TargetMode="External"/></Relationships>
</file>

<file path=ppt/slides/_rels/slide14.xml.rels><?xml version="1.0" encoding="UTF-8" standalone="yes"?><Relationships xmlns="http://schemas.openxmlformats.org/package/2006/relationships"><Relationship Id="rId11" Type="http://schemas.openxmlformats.org/officeDocument/2006/relationships/hyperlink" Target="https://opensource.googleblog.com/" TargetMode="External"/><Relationship Id="rId10" Type="http://schemas.openxmlformats.org/officeDocument/2006/relationships/hyperlink" Target="http://g.co/gsoc/resources/guide" TargetMode="External"/><Relationship Id="rId13" Type="http://schemas.openxmlformats.org/officeDocument/2006/relationships/hyperlink" Target="https://opensource.googleblog.com/" TargetMode="External"/><Relationship Id="rId12" Type="http://schemas.openxmlformats.org/officeDocument/2006/relationships/hyperlink" Target="https://medium.com/deeppavlov"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hyperlink" Target="http://g.co/gsoc" TargetMode="External"/><Relationship Id="rId9" Type="http://schemas.openxmlformats.org/officeDocument/2006/relationships/hyperlink" Target="http://g.co/gsoc/resources/guide" TargetMode="External"/><Relationship Id="rId15" Type="http://schemas.openxmlformats.org/officeDocument/2006/relationships/hyperlink" Target="https://opensource.googleblog.com/" TargetMode="External"/><Relationship Id="rId14" Type="http://schemas.openxmlformats.org/officeDocument/2006/relationships/hyperlink" Target="https://opensource.googleblog.com/" TargetMode="External"/><Relationship Id="rId16" Type="http://schemas.openxmlformats.org/officeDocument/2006/relationships/hyperlink" Target="https://opensource.googleblog.com/" TargetMode="External"/><Relationship Id="rId5" Type="http://schemas.openxmlformats.org/officeDocument/2006/relationships/hyperlink" Target="http://g.co/gsoc" TargetMode="External"/><Relationship Id="rId6" Type="http://schemas.openxmlformats.org/officeDocument/2006/relationships/hyperlink" Target="http://g.co/gsoc/resources/guide" TargetMode="External"/><Relationship Id="rId7" Type="http://schemas.openxmlformats.org/officeDocument/2006/relationships/hyperlink" Target="http://g.co/gsoc/resources/guide" TargetMode="External"/><Relationship Id="rId8" Type="http://schemas.openxmlformats.org/officeDocument/2006/relationships/hyperlink" Target="http://g.co/gsoc/resources/guid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forum.deeppavlov.ai/c/deeppavlov/14" TargetMode="External"/><Relationship Id="rId4" Type="http://schemas.openxmlformats.org/officeDocument/2006/relationships/hyperlink" Target="https://www.tensorflow.org/" TargetMode="External"/><Relationship Id="rId5" Type="http://schemas.openxmlformats.org/officeDocument/2006/relationships/hyperlink" Target="https://keras.io/" TargetMode="External"/><Relationship Id="rId6" Type="http://schemas.openxmlformats.org/officeDocument/2006/relationships/hyperlink" Target="https://forum.deeppavlov.ai/c/deeppavlov-agent/42" TargetMode="External"/><Relationship Id="rId7" Type="http://schemas.openxmlformats.org/officeDocument/2006/relationships/hyperlink" Target="https://forum.deeppavlov.ai/c/deeppavlov-agent/4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forum.deeppavlov.ai/c/deeppavlov-dream/48" TargetMode="External"/><Relationship Id="rId4" Type="http://schemas.openxmlformats.org/officeDocument/2006/relationships/hyperlink" Target="https://forum.deeppavlov.ai/c/deeppavlov-dream/4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hyperlink" Target="https://arxiv.org/pdf/2009.09139" TargetMode="External"/><Relationship Id="rId5" Type="http://schemas.openxmlformats.org/officeDocument/2006/relationships/hyperlink" Target="https://arxiv.org/abs/1901.11504" TargetMode="External"/><Relationship Id="rId6" Type="http://schemas.openxmlformats.org/officeDocument/2006/relationships/hyperlink" Target="https://arxiv.org/abs/1902.0267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8" name="Shape 58"/>
        <p:cNvGrpSpPr/>
        <p:nvPr/>
      </p:nvGrpSpPr>
      <p:grpSpPr>
        <a:xfrm>
          <a:off x="0" y="0"/>
          <a:ext cx="0" cy="0"/>
          <a:chOff x="0" y="0"/>
          <a:chExt cx="0" cy="0"/>
        </a:xfrm>
      </p:grpSpPr>
      <p:pic>
        <p:nvPicPr>
          <p:cNvPr descr="gsoc400.png" id="59" name="Google Shape;59;p15"/>
          <p:cNvPicPr preferRelativeResize="0"/>
          <p:nvPr/>
        </p:nvPicPr>
        <p:blipFill rotWithShape="1">
          <a:blip r:embed="rId3">
            <a:alphaModFix/>
          </a:blip>
          <a:srcRect b="0" l="0" r="0" t="0"/>
          <a:stretch/>
        </p:blipFill>
        <p:spPr>
          <a:xfrm>
            <a:off x="2451988" y="680338"/>
            <a:ext cx="3782826" cy="37828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4"/>
          <p:cNvSpPr txBox="1"/>
          <p:nvPr/>
        </p:nvSpPr>
        <p:spPr>
          <a:xfrm>
            <a:off x="468800" y="753100"/>
            <a:ext cx="7177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i="0" lang="en" sz="2800" u="none" cap="none" strike="noStrike">
                <a:solidFill>
                  <a:schemeClr val="accent1"/>
                </a:solidFill>
                <a:latin typeface="Roboto"/>
                <a:ea typeface="Roboto"/>
                <a:cs typeface="Roboto"/>
                <a:sym typeface="Roboto"/>
              </a:rPr>
              <a:t> </a:t>
            </a:r>
            <a:r>
              <a:rPr b="1" lang="en" sz="2400">
                <a:solidFill>
                  <a:srgbClr val="404040"/>
                </a:solidFill>
                <a:highlight>
                  <a:srgbClr val="FCFCFC"/>
                </a:highlight>
                <a:latin typeface="Roboto"/>
                <a:ea typeface="Roboto"/>
                <a:cs typeface="Roboto"/>
                <a:sym typeface="Roboto"/>
              </a:rPr>
              <a:t>Multi-task BERT in DeepPavlov</a:t>
            </a:r>
            <a:endParaRPr b="1" i="0" sz="2800" u="none" cap="none" strike="noStrike">
              <a:solidFill>
                <a:srgbClr val="000000"/>
              </a:solidFill>
              <a:latin typeface="Roboto"/>
              <a:ea typeface="Roboto"/>
              <a:cs typeface="Roboto"/>
              <a:sym typeface="Roboto"/>
            </a:endParaRPr>
          </a:p>
        </p:txBody>
      </p:sp>
      <p:sp>
        <p:nvSpPr>
          <p:cNvPr id="113" name="Google Shape;113;p24"/>
          <p:cNvSpPr txBox="1"/>
          <p:nvPr/>
        </p:nvSpPr>
        <p:spPr>
          <a:xfrm>
            <a:off x="431175" y="1484350"/>
            <a:ext cx="8087400" cy="6858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t/>
            </a:r>
            <a:endParaRPr/>
          </a:p>
          <a:p>
            <a:pPr indent="0" lvl="0" marL="0" rtl="0" algn="l">
              <a:lnSpc>
                <a:spcPct val="163636"/>
              </a:lnSpc>
              <a:spcBef>
                <a:spcPts val="0"/>
              </a:spcBef>
              <a:spcAft>
                <a:spcPts val="0"/>
              </a:spcAft>
              <a:buClr>
                <a:schemeClr val="dk1"/>
              </a:buClr>
              <a:buSzPts val="1100"/>
              <a:buFont typeface="Arial"/>
              <a:buNone/>
            </a:pPr>
            <a:r>
              <a:rPr lang="en" sz="2400">
                <a:solidFill>
                  <a:srgbClr val="404040"/>
                </a:solidFill>
                <a:highlight>
                  <a:srgbClr val="FCFCFC"/>
                </a:highlight>
                <a:latin typeface="Roboto"/>
                <a:ea typeface="Roboto"/>
                <a:cs typeface="Roboto"/>
                <a:sym typeface="Roboto"/>
              </a:rPr>
              <a:t>Multi-task BERT in DeepPavlov is an implementation of BERT training algorithm published in the paper “Multi-Task Deep Neural Networks for Natural Language Understanding”.</a:t>
            </a:r>
            <a:endParaRPr sz="2400">
              <a:solidFill>
                <a:srgbClr val="404040"/>
              </a:solidFill>
              <a:highlight>
                <a:srgbClr val="FCFCFC"/>
              </a:highlight>
              <a:latin typeface="Roboto"/>
              <a:ea typeface="Roboto"/>
              <a:cs typeface="Roboto"/>
              <a:sym typeface="Roboto"/>
            </a:endParaRPr>
          </a:p>
          <a:p>
            <a:pPr indent="0" lvl="0" marL="0" rtl="0" algn="l">
              <a:lnSpc>
                <a:spcPct val="163636"/>
              </a:lnSpc>
              <a:spcBef>
                <a:spcPts val="1800"/>
              </a:spcBef>
              <a:spcAft>
                <a:spcPts val="0"/>
              </a:spcAft>
              <a:buClr>
                <a:schemeClr val="dk1"/>
              </a:buClr>
              <a:buSzPts val="1100"/>
              <a:buFont typeface="Arial"/>
              <a:buNone/>
            </a:pPr>
            <a:r>
              <a:rPr lang="en" sz="2400">
                <a:solidFill>
                  <a:srgbClr val="404040"/>
                </a:solidFill>
                <a:highlight>
                  <a:srgbClr val="FCFCFC"/>
                </a:highlight>
                <a:latin typeface="Roboto"/>
                <a:ea typeface="Roboto"/>
                <a:cs typeface="Roboto"/>
                <a:sym typeface="Roboto"/>
              </a:rPr>
              <a:t>Multi-task BERT paper: </a:t>
            </a:r>
            <a:r>
              <a:rPr lang="en" sz="2400">
                <a:solidFill>
                  <a:srgbClr val="2980B9"/>
                </a:solidFill>
                <a:highlight>
                  <a:srgbClr val="FCFCFC"/>
                </a:highlight>
                <a:uFill>
                  <a:noFill/>
                </a:uFill>
                <a:latin typeface="Roboto"/>
                <a:ea typeface="Roboto"/>
                <a:cs typeface="Roboto"/>
                <a:sym typeface="Roboto"/>
                <a:hlinkClick r:id="rId3">
                  <a:extLst>
                    <a:ext uri="{A12FA001-AC4F-418D-AE19-62706E023703}">
                      <ahyp:hlinkClr val="tx"/>
                    </a:ext>
                  </a:extLst>
                </a:hlinkClick>
              </a:rPr>
              <a:t>https://arxiv.org/abs/1901.11504</a:t>
            </a:r>
            <a:endParaRPr sz="2400">
              <a:solidFill>
                <a:srgbClr val="2980B9"/>
              </a:solidFill>
              <a:highlight>
                <a:srgbClr val="FCFCFC"/>
              </a:highlight>
              <a:latin typeface="Roboto"/>
              <a:ea typeface="Roboto"/>
              <a:cs typeface="Roboto"/>
              <a:sym typeface="Roboto"/>
            </a:endParaRPr>
          </a:p>
          <a:p>
            <a:pPr indent="0" lvl="0" marL="0" marR="0" rtl="0" algn="l">
              <a:lnSpc>
                <a:spcPct val="115000"/>
              </a:lnSpc>
              <a:spcBef>
                <a:spcPts val="1800"/>
              </a:spcBef>
              <a:spcAft>
                <a:spcPts val="0"/>
              </a:spcAft>
              <a:buNone/>
            </a:pPr>
            <a:r>
              <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5"/>
          <p:cNvSpPr txBox="1"/>
          <p:nvPr/>
        </p:nvSpPr>
        <p:spPr>
          <a:xfrm>
            <a:off x="468800" y="753100"/>
            <a:ext cx="7177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i="0" lang="en" sz="2800" u="none" cap="none" strike="noStrike">
                <a:solidFill>
                  <a:schemeClr val="accent1"/>
                </a:solidFill>
                <a:latin typeface="Roboto"/>
                <a:ea typeface="Roboto"/>
                <a:cs typeface="Roboto"/>
                <a:sym typeface="Roboto"/>
              </a:rPr>
              <a:t> </a:t>
            </a:r>
            <a:r>
              <a:rPr b="1" lang="en" sz="2400">
                <a:solidFill>
                  <a:srgbClr val="404040"/>
                </a:solidFill>
                <a:highlight>
                  <a:srgbClr val="FCFCFC"/>
                </a:highlight>
                <a:latin typeface="Roboto"/>
                <a:ea typeface="Roboto"/>
                <a:cs typeface="Roboto"/>
                <a:sym typeface="Roboto"/>
              </a:rPr>
              <a:t>Multi-task BERT in DeepPavlov</a:t>
            </a:r>
            <a:endParaRPr b="1" i="0" sz="2800" u="none" cap="none" strike="noStrike">
              <a:solidFill>
                <a:srgbClr val="000000"/>
              </a:solidFill>
              <a:latin typeface="Roboto"/>
              <a:ea typeface="Roboto"/>
              <a:cs typeface="Roboto"/>
              <a:sym typeface="Roboto"/>
            </a:endParaRPr>
          </a:p>
        </p:txBody>
      </p:sp>
      <p:sp>
        <p:nvSpPr>
          <p:cNvPr id="119" name="Google Shape;119;p25"/>
          <p:cNvSpPr txBox="1"/>
          <p:nvPr/>
        </p:nvSpPr>
        <p:spPr>
          <a:xfrm>
            <a:off x="431175" y="1484350"/>
            <a:ext cx="8087400" cy="3481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sz="2400">
                <a:solidFill>
                  <a:srgbClr val="404040"/>
                </a:solidFill>
                <a:highlight>
                  <a:srgbClr val="FCFCFC"/>
                </a:highlight>
                <a:latin typeface="Roboto"/>
                <a:ea typeface="Roboto"/>
                <a:cs typeface="Roboto"/>
                <a:sym typeface="Roboto"/>
              </a:rPr>
              <a:t>The idea is to share BERT body between several tasks. This is necessary if a model pipe has several components using BERT and the amount of GPU memory is limited. Each task has its own ‘head’ part attached to the output of the BERT encoder.</a:t>
            </a:r>
            <a:endParaRPr/>
          </a:p>
          <a:p>
            <a:pPr indent="0" lvl="0" marL="0" rtl="0" algn="l">
              <a:lnSpc>
                <a:spcPct val="115000"/>
              </a:lnSpc>
              <a:spcBef>
                <a:spcPts val="1800"/>
              </a:spcBef>
              <a:spcAft>
                <a:spcPts val="0"/>
              </a:spcAft>
              <a:buNone/>
            </a:pPr>
            <a:r>
              <a:t/>
            </a:r>
            <a:endParaRPr/>
          </a:p>
          <a:p>
            <a:pPr indent="0" lvl="0" marL="0" rtl="0" algn="l">
              <a:lnSpc>
                <a:spcPct val="115000"/>
              </a:lnSpc>
              <a:spcBef>
                <a:spcPts val="1800"/>
              </a:spcBef>
              <a:spcAft>
                <a:spcPts val="18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6"/>
          <p:cNvSpPr txBox="1"/>
          <p:nvPr/>
        </p:nvSpPr>
        <p:spPr>
          <a:xfrm>
            <a:off x="468800" y="753100"/>
            <a:ext cx="7177500" cy="4530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i="0" lang="en" sz="2800" u="none" cap="none" strike="noStrike">
                <a:solidFill>
                  <a:schemeClr val="accent1"/>
                </a:solidFill>
                <a:latin typeface="Roboto"/>
                <a:ea typeface="Roboto"/>
                <a:cs typeface="Roboto"/>
                <a:sym typeface="Roboto"/>
              </a:rPr>
              <a:t> </a:t>
            </a:r>
            <a:r>
              <a:rPr b="1" lang="en" sz="2400">
                <a:solidFill>
                  <a:srgbClr val="404040"/>
                </a:solidFill>
                <a:highlight>
                  <a:srgbClr val="FCFCFC"/>
                </a:highlight>
                <a:latin typeface="Roboto"/>
                <a:ea typeface="Roboto"/>
                <a:cs typeface="Roboto"/>
                <a:sym typeface="Roboto"/>
              </a:rPr>
              <a:t>Multi-task BERT in DeepPavlov</a:t>
            </a:r>
            <a:endParaRPr b="1" sz="2400">
              <a:solidFill>
                <a:srgbClr val="404040"/>
              </a:solidFill>
              <a:highlight>
                <a:srgbClr val="FCFCFC"/>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800"/>
              <a:buFont typeface="Arial"/>
              <a:buNone/>
            </a:pPr>
            <a:r>
              <a:t/>
            </a:r>
            <a:endParaRPr b="1" sz="2400">
              <a:solidFill>
                <a:srgbClr val="404040"/>
              </a:solidFill>
              <a:highlight>
                <a:srgbClr val="FCFCFC"/>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2400">
                <a:solidFill>
                  <a:srgbClr val="404040"/>
                </a:solidFill>
                <a:highlight>
                  <a:srgbClr val="FCFCFC"/>
                </a:highlight>
                <a:latin typeface="Roboto"/>
                <a:ea typeface="Roboto"/>
                <a:cs typeface="Roboto"/>
                <a:sym typeface="Roboto"/>
              </a:rPr>
              <a:t>If multi-task BERT has T heads, one training iteration consists of</a:t>
            </a:r>
            <a:endParaRPr sz="2400">
              <a:solidFill>
                <a:srgbClr val="404040"/>
              </a:solidFill>
              <a:highlight>
                <a:srgbClr val="FCFCFC"/>
              </a:highlight>
              <a:latin typeface="Roboto"/>
              <a:ea typeface="Roboto"/>
              <a:cs typeface="Roboto"/>
              <a:sym typeface="Roboto"/>
            </a:endParaRPr>
          </a:p>
          <a:p>
            <a:pPr indent="-381000" lvl="0" marL="685800" rtl="0" algn="l">
              <a:lnSpc>
                <a:spcPct val="115000"/>
              </a:lnSpc>
              <a:spcBef>
                <a:spcPts val="1800"/>
              </a:spcBef>
              <a:spcAft>
                <a:spcPts val="0"/>
              </a:spcAft>
              <a:buClr>
                <a:srgbClr val="404040"/>
              </a:buClr>
              <a:buSzPts val="2400"/>
              <a:buFont typeface="Roboto"/>
              <a:buChar char="●"/>
            </a:pPr>
            <a:r>
              <a:rPr lang="en" sz="2400">
                <a:solidFill>
                  <a:srgbClr val="404040"/>
                </a:solidFill>
                <a:highlight>
                  <a:srgbClr val="FCFCFC"/>
                </a:highlight>
                <a:latin typeface="Roboto"/>
                <a:ea typeface="Roboto"/>
                <a:cs typeface="Roboto"/>
                <a:sym typeface="Roboto"/>
              </a:rPr>
              <a:t>composing T mini-batches, one for each task,</a:t>
            </a:r>
            <a:endParaRPr sz="2400">
              <a:solidFill>
                <a:srgbClr val="404040"/>
              </a:solidFill>
              <a:highlight>
                <a:srgbClr val="FCFCFC"/>
              </a:highlight>
              <a:latin typeface="Roboto"/>
              <a:ea typeface="Roboto"/>
              <a:cs typeface="Roboto"/>
              <a:sym typeface="Roboto"/>
            </a:endParaRPr>
          </a:p>
          <a:p>
            <a:pPr indent="-381000" lvl="0" marL="685800" rtl="0" algn="l">
              <a:lnSpc>
                <a:spcPct val="163636"/>
              </a:lnSpc>
              <a:spcBef>
                <a:spcPts val="0"/>
              </a:spcBef>
              <a:spcAft>
                <a:spcPts val="0"/>
              </a:spcAft>
              <a:buClr>
                <a:srgbClr val="404040"/>
              </a:buClr>
              <a:buSzPts val="2400"/>
              <a:buFont typeface="Roboto"/>
              <a:buChar char="●"/>
            </a:pPr>
            <a:r>
              <a:rPr lang="en" sz="2400">
                <a:solidFill>
                  <a:srgbClr val="404040"/>
                </a:solidFill>
                <a:highlight>
                  <a:srgbClr val="FCFCFC"/>
                </a:highlight>
                <a:latin typeface="Roboto"/>
                <a:ea typeface="Roboto"/>
                <a:cs typeface="Roboto"/>
                <a:sym typeface="Roboto"/>
              </a:rPr>
              <a:t>T gradient steps, one gradient step for each task.</a:t>
            </a:r>
            <a:endParaRPr sz="2400">
              <a:solidFill>
                <a:srgbClr val="404040"/>
              </a:solidFill>
              <a:highlight>
                <a:srgbClr val="FCFCFC"/>
              </a:highlight>
              <a:latin typeface="Roboto"/>
              <a:ea typeface="Roboto"/>
              <a:cs typeface="Roboto"/>
              <a:sym typeface="Roboto"/>
            </a:endParaRPr>
          </a:p>
          <a:p>
            <a:pPr indent="0" lvl="0" marL="0" marR="0" rtl="0" algn="l">
              <a:lnSpc>
                <a:spcPct val="100000"/>
              </a:lnSpc>
              <a:spcBef>
                <a:spcPts val="3600"/>
              </a:spcBef>
              <a:spcAft>
                <a:spcPts val="0"/>
              </a:spcAft>
              <a:buClr>
                <a:srgbClr val="000000"/>
              </a:buClr>
              <a:buSzPts val="2800"/>
              <a:buFont typeface="Arial"/>
              <a:buNone/>
            </a:pPr>
            <a:r>
              <a:t/>
            </a:r>
            <a:endParaRPr b="1" sz="2400">
              <a:solidFill>
                <a:srgbClr val="404040"/>
              </a:solidFill>
              <a:highlight>
                <a:srgbClr val="FCFCFC"/>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CECEC"/>
        </a:solidFill>
      </p:bgPr>
    </p:bg>
    <p:spTree>
      <p:nvGrpSpPr>
        <p:cNvPr id="128" name="Shape 128"/>
        <p:cNvGrpSpPr/>
        <p:nvPr/>
      </p:nvGrpSpPr>
      <p:grpSpPr>
        <a:xfrm>
          <a:off x="0" y="0"/>
          <a:ext cx="0" cy="0"/>
          <a:chOff x="0" y="0"/>
          <a:chExt cx="0" cy="0"/>
        </a:xfrm>
      </p:grpSpPr>
      <p:sp>
        <p:nvSpPr>
          <p:cNvPr id="129" name="Google Shape;129;p27"/>
          <p:cNvSpPr txBox="1"/>
          <p:nvPr>
            <p:ph type="title"/>
          </p:nvPr>
        </p:nvSpPr>
        <p:spPr>
          <a:xfrm>
            <a:off x="464100" y="119425"/>
            <a:ext cx="8547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2820">
                <a:latin typeface="Roboto"/>
                <a:ea typeface="Roboto"/>
                <a:cs typeface="Roboto"/>
                <a:sym typeface="Roboto"/>
              </a:rPr>
              <a:t>Some of the most popular ideas from </a:t>
            </a:r>
            <a:r>
              <a:rPr b="1" lang="en" sz="2820">
                <a:solidFill>
                  <a:schemeClr val="accent1"/>
                </a:solidFill>
                <a:latin typeface="Roboto"/>
                <a:ea typeface="Roboto"/>
                <a:cs typeface="Roboto"/>
                <a:sym typeface="Roboto"/>
              </a:rPr>
              <a:t>Deeppavlov</a:t>
            </a:r>
            <a:endParaRPr b="1" sz="2820">
              <a:solidFill>
                <a:schemeClr val="accent1"/>
              </a:solidFill>
              <a:latin typeface="Roboto"/>
              <a:ea typeface="Roboto"/>
              <a:cs typeface="Roboto"/>
              <a:sym typeface="Roboto"/>
            </a:endParaRPr>
          </a:p>
        </p:txBody>
      </p:sp>
      <p:pic>
        <p:nvPicPr>
          <p:cNvPr id="130" name="Google Shape;130;p27"/>
          <p:cNvPicPr preferRelativeResize="0"/>
          <p:nvPr/>
        </p:nvPicPr>
        <p:blipFill rotWithShape="1">
          <a:blip r:embed="rId3">
            <a:alphaModFix/>
          </a:blip>
          <a:srcRect b="0" l="0" r="0" t="0"/>
          <a:stretch/>
        </p:blipFill>
        <p:spPr>
          <a:xfrm flipH="1">
            <a:off x="6762100" y="3579400"/>
            <a:ext cx="1885800" cy="1564100"/>
          </a:xfrm>
          <a:prstGeom prst="rect">
            <a:avLst/>
          </a:prstGeom>
          <a:noFill/>
          <a:ln>
            <a:noFill/>
          </a:ln>
        </p:spPr>
      </p:pic>
      <p:sp>
        <p:nvSpPr>
          <p:cNvPr id="131" name="Google Shape;131;p27"/>
          <p:cNvSpPr txBox="1"/>
          <p:nvPr>
            <p:ph idx="1" type="body"/>
          </p:nvPr>
        </p:nvSpPr>
        <p:spPr>
          <a:xfrm>
            <a:off x="214900" y="873975"/>
            <a:ext cx="8797200" cy="4122300"/>
          </a:xfrm>
          <a:prstGeom prst="rect">
            <a:avLst/>
          </a:prstGeom>
          <a:noFill/>
          <a:ln>
            <a:noFill/>
          </a:ln>
        </p:spPr>
        <p:txBody>
          <a:bodyPr anchorCtr="0" anchor="t" bIns="91425" lIns="91425" spcFirstLastPara="1" rIns="91425" wrap="square" tIns="91425">
            <a:normAutofit fontScale="25000" lnSpcReduction="20000"/>
          </a:bodyPr>
          <a:lstStyle/>
          <a:p>
            <a:pPr indent="-381000" lvl="0" marL="914400" rtl="0" algn="l">
              <a:lnSpc>
                <a:spcPct val="135000"/>
              </a:lnSpc>
              <a:spcBef>
                <a:spcPts val="0"/>
              </a:spcBef>
              <a:spcAft>
                <a:spcPts val="0"/>
              </a:spcAft>
              <a:buSzPct val="100000"/>
              <a:buFont typeface="Roboto"/>
              <a:buChar char="●"/>
            </a:pPr>
            <a:r>
              <a:rPr lang="en" sz="9600">
                <a:solidFill>
                  <a:schemeClr val="dk1"/>
                </a:solidFill>
                <a:highlight>
                  <a:srgbClr val="FFFFFF"/>
                </a:highlight>
                <a:uFill>
                  <a:noFill/>
                </a:uFill>
                <a:latin typeface="Roboto"/>
                <a:ea typeface="Roboto"/>
                <a:cs typeface="Roboto"/>
                <a:sym typeface="Roboto"/>
                <a:hlinkClick r:id="rId4">
                  <a:extLst>
                    <a:ext uri="{A12FA001-AC4F-418D-AE19-62706E023703}">
                      <ahyp:hlinkClr val="tx"/>
                    </a:ext>
                  </a:extLst>
                </a:hlinkClick>
              </a:rPr>
              <a:t>Integrate popular APIs into DP : </a:t>
            </a:r>
            <a:endParaRPr sz="9600">
              <a:latin typeface="Roboto"/>
              <a:ea typeface="Roboto"/>
              <a:cs typeface="Roboto"/>
              <a:sym typeface="Roboto"/>
            </a:endParaRPr>
          </a:p>
          <a:p>
            <a:pPr indent="0" lvl="0" marL="0" rtl="0" algn="l">
              <a:spcBef>
                <a:spcPts val="1100"/>
              </a:spcBef>
              <a:spcAft>
                <a:spcPts val="0"/>
              </a:spcAft>
              <a:buNone/>
            </a:pPr>
            <a:r>
              <a:rPr lang="en" sz="9600">
                <a:solidFill>
                  <a:srgbClr val="24292E"/>
                </a:solidFill>
                <a:highlight>
                  <a:srgbClr val="FFFFFF"/>
                </a:highlight>
                <a:latin typeface="Roboto"/>
                <a:ea typeface="Roboto"/>
                <a:cs typeface="Roboto"/>
                <a:sym typeface="Roboto"/>
              </a:rPr>
              <a:t>The codeless OpenAPI integration is to be published in our upcoming release.</a:t>
            </a:r>
            <a:endParaRPr sz="9600">
              <a:solidFill>
                <a:srgbClr val="24292E"/>
              </a:solidFill>
              <a:highlight>
                <a:srgbClr val="FFFFFF"/>
              </a:highlight>
              <a:latin typeface="Roboto"/>
              <a:ea typeface="Roboto"/>
              <a:cs typeface="Roboto"/>
              <a:sym typeface="Roboto"/>
            </a:endParaRPr>
          </a:p>
          <a:p>
            <a:pPr indent="0" lvl="0" marL="0" rtl="0" algn="l">
              <a:spcBef>
                <a:spcPts val="1200"/>
              </a:spcBef>
              <a:spcAft>
                <a:spcPts val="0"/>
              </a:spcAft>
              <a:buNone/>
            </a:pPr>
            <a:r>
              <a:rPr lang="en" sz="9600">
                <a:solidFill>
                  <a:srgbClr val="24292E"/>
                </a:solidFill>
                <a:highlight>
                  <a:srgbClr val="FFFFFF"/>
                </a:highlight>
                <a:latin typeface="Roboto"/>
                <a:ea typeface="Roboto"/>
                <a:cs typeface="Roboto"/>
                <a:sym typeface="Roboto"/>
              </a:rPr>
              <a:t>Even though the feature is quite handy by itself, we should integrate as many APIs as possible into our pipeline.</a:t>
            </a:r>
            <a:endParaRPr sz="9600">
              <a:solidFill>
                <a:srgbClr val="24292E"/>
              </a:solidFill>
              <a:highlight>
                <a:srgbClr val="FFFFFF"/>
              </a:highlight>
              <a:latin typeface="Roboto"/>
              <a:ea typeface="Roboto"/>
              <a:cs typeface="Roboto"/>
              <a:sym typeface="Roboto"/>
            </a:endParaRPr>
          </a:p>
          <a:p>
            <a:pPr indent="0" lvl="0" marL="0" rtl="0" algn="l">
              <a:lnSpc>
                <a:spcPct val="125000"/>
              </a:lnSpc>
              <a:spcBef>
                <a:spcPts val="1800"/>
              </a:spcBef>
              <a:spcAft>
                <a:spcPts val="0"/>
              </a:spcAft>
              <a:buNone/>
            </a:pPr>
            <a:r>
              <a:rPr b="1" lang="en" sz="9600">
                <a:solidFill>
                  <a:srgbClr val="24292E"/>
                </a:solidFill>
                <a:highlight>
                  <a:srgbClr val="FFFFFF"/>
                </a:highlight>
                <a:latin typeface="Roboto"/>
                <a:ea typeface="Roboto"/>
                <a:cs typeface="Roboto"/>
                <a:sym typeface="Roboto"/>
              </a:rPr>
              <a:t>Coding Challenge</a:t>
            </a:r>
            <a:endParaRPr b="1" sz="9600">
              <a:solidFill>
                <a:srgbClr val="24292E"/>
              </a:solidFill>
              <a:highlight>
                <a:srgbClr val="FFFFFF"/>
              </a:highlight>
              <a:latin typeface="Roboto"/>
              <a:ea typeface="Roboto"/>
              <a:cs typeface="Roboto"/>
              <a:sym typeface="Roboto"/>
            </a:endParaRPr>
          </a:p>
          <a:p>
            <a:pPr indent="0" lvl="0" marL="0" rtl="0" algn="l">
              <a:spcBef>
                <a:spcPts val="1200"/>
              </a:spcBef>
              <a:spcAft>
                <a:spcPts val="0"/>
              </a:spcAft>
              <a:buNone/>
            </a:pPr>
            <a:r>
              <a:rPr lang="en" sz="9600">
                <a:solidFill>
                  <a:srgbClr val="24292E"/>
                </a:solidFill>
                <a:highlight>
                  <a:srgbClr val="FFFFFF"/>
                </a:highlight>
                <a:latin typeface="Roboto"/>
                <a:ea typeface="Roboto"/>
                <a:cs typeface="Roboto"/>
                <a:sym typeface="Roboto"/>
              </a:rPr>
              <a:t>Grab existing work on Actions in Go-Bot and integrate them into production version of Go-Bot (v0.14 of DeepPavlov Library)</a:t>
            </a:r>
            <a:endParaRPr sz="9600">
              <a:solidFill>
                <a:srgbClr val="24292E"/>
              </a:solidFill>
              <a:highlight>
                <a:srgbClr val="FFFFFF"/>
              </a:highlight>
              <a:latin typeface="Roboto"/>
              <a:ea typeface="Roboto"/>
              <a:cs typeface="Roboto"/>
              <a:sym typeface="Roboto"/>
            </a:endParaRPr>
          </a:p>
          <a:p>
            <a:pPr indent="0" lvl="0" marL="0" rtl="0" algn="l">
              <a:lnSpc>
                <a:spcPct val="135000"/>
              </a:lnSpc>
              <a:spcBef>
                <a:spcPts val="0"/>
              </a:spcBef>
              <a:spcAft>
                <a:spcPts val="0"/>
              </a:spcAft>
              <a:buNone/>
            </a:pPr>
            <a:r>
              <a:t/>
            </a:r>
            <a:endParaRPr sz="9600">
              <a:latin typeface="Roboto"/>
              <a:ea typeface="Roboto"/>
              <a:cs typeface="Roboto"/>
              <a:sym typeface="Roboto"/>
            </a:endParaRPr>
          </a:p>
          <a:p>
            <a:pPr indent="0" lvl="0" marL="0" rtl="0" algn="l">
              <a:lnSpc>
                <a:spcPct val="135000"/>
              </a:lnSpc>
              <a:spcBef>
                <a:spcPts val="1100"/>
              </a:spcBef>
              <a:spcAft>
                <a:spcPts val="0"/>
              </a:spcAft>
              <a:buNone/>
            </a:pPr>
            <a:r>
              <a:t/>
            </a:r>
            <a:endParaRPr sz="2400">
              <a:solidFill>
                <a:schemeClr val="dk1"/>
              </a:solidFill>
              <a:highlight>
                <a:srgbClr val="FFFFFF"/>
              </a:highlight>
              <a:uFill>
                <a:noFill/>
              </a:uFill>
              <a:latin typeface="Roboto"/>
              <a:ea typeface="Roboto"/>
              <a:cs typeface="Roboto"/>
              <a:sym typeface="Roboto"/>
              <a:hlinkClick r:id="rId5">
                <a:extLst>
                  <a:ext uri="{A12FA001-AC4F-418D-AE19-62706E023703}">
                    <ahyp:hlinkClr val="tx"/>
                  </a:ext>
                </a:extLst>
              </a:hlinkClick>
            </a:endParaRPr>
          </a:p>
          <a:p>
            <a:pPr indent="0" lvl="0" marL="914400" rtl="0" algn="l">
              <a:lnSpc>
                <a:spcPct val="115000"/>
              </a:lnSpc>
              <a:spcBef>
                <a:spcPts val="1200"/>
              </a:spcBef>
              <a:spcAft>
                <a:spcPts val="0"/>
              </a:spcAft>
              <a:buNone/>
            </a:pPr>
            <a:r>
              <a:rPr lang="en" sz="2400">
                <a:latin typeface="Roboto"/>
                <a:ea typeface="Roboto"/>
                <a:cs typeface="Roboto"/>
                <a:sym typeface="Roboto"/>
              </a:rPr>
              <a:t> </a:t>
            </a:r>
            <a:endParaRPr sz="2400">
              <a:latin typeface="Roboto"/>
              <a:ea typeface="Roboto"/>
              <a:cs typeface="Roboto"/>
              <a:sym typeface="Roboto"/>
            </a:endParaRPr>
          </a:p>
          <a:p>
            <a:pPr indent="0" lvl="0" marL="914400" rtl="0" algn="l">
              <a:lnSpc>
                <a:spcPct val="115000"/>
              </a:lnSpc>
              <a:spcBef>
                <a:spcPts val="1200"/>
              </a:spcBef>
              <a:spcAft>
                <a:spcPts val="0"/>
              </a:spcAft>
              <a:buNone/>
            </a:pPr>
            <a:r>
              <a:t/>
            </a:r>
            <a:endParaRPr sz="2400">
              <a:latin typeface="Roboto"/>
              <a:ea typeface="Roboto"/>
              <a:cs typeface="Roboto"/>
              <a:sym typeface="Roboto"/>
            </a:endParaRPr>
          </a:p>
          <a:p>
            <a:pPr indent="0" lvl="0" marL="914400" rtl="0" algn="l">
              <a:lnSpc>
                <a:spcPct val="115000"/>
              </a:lnSpc>
              <a:spcBef>
                <a:spcPts val="1200"/>
              </a:spcBef>
              <a:spcAft>
                <a:spcPts val="0"/>
              </a:spcAft>
              <a:buNone/>
            </a:pPr>
            <a:r>
              <a:t/>
            </a:r>
            <a:endParaRPr sz="2400">
              <a:latin typeface="Roboto"/>
              <a:ea typeface="Roboto"/>
              <a:cs typeface="Roboto"/>
              <a:sym typeface="Roboto"/>
            </a:endParaRPr>
          </a:p>
          <a:p>
            <a:pPr indent="0" lvl="0" marL="914400" rtl="0" algn="l">
              <a:lnSpc>
                <a:spcPct val="115000"/>
              </a:lnSpc>
              <a:spcBef>
                <a:spcPts val="1200"/>
              </a:spcBef>
              <a:spcAft>
                <a:spcPts val="0"/>
              </a:spcAft>
              <a:buNone/>
            </a:pPr>
            <a:r>
              <a:t/>
            </a:r>
            <a:endParaRPr sz="3100">
              <a:latin typeface="Roboto"/>
              <a:ea typeface="Roboto"/>
              <a:cs typeface="Roboto"/>
              <a:sym typeface="Roboto"/>
            </a:endParaRPr>
          </a:p>
          <a:p>
            <a:pPr indent="0" lvl="0" marL="914400" rtl="0" algn="l">
              <a:lnSpc>
                <a:spcPct val="115000"/>
              </a:lnSpc>
              <a:spcBef>
                <a:spcPts val="1200"/>
              </a:spcBef>
              <a:spcAft>
                <a:spcPts val="1200"/>
              </a:spcAft>
              <a:buNone/>
            </a:pPr>
            <a:r>
              <a:t/>
            </a:r>
            <a:endParaRPr sz="24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CECEC"/>
        </a:solidFill>
      </p:bgPr>
    </p:bg>
    <p:spTree>
      <p:nvGrpSpPr>
        <p:cNvPr id="135" name="Shape 135"/>
        <p:cNvGrpSpPr/>
        <p:nvPr/>
      </p:nvGrpSpPr>
      <p:grpSpPr>
        <a:xfrm>
          <a:off x="0" y="0"/>
          <a:ext cx="0" cy="0"/>
          <a:chOff x="0" y="0"/>
          <a:chExt cx="0" cy="0"/>
        </a:xfrm>
      </p:grpSpPr>
      <p:pic>
        <p:nvPicPr>
          <p:cNvPr id="136" name="Google Shape;136;p28"/>
          <p:cNvPicPr preferRelativeResize="0"/>
          <p:nvPr/>
        </p:nvPicPr>
        <p:blipFill rotWithShape="1">
          <a:blip r:embed="rId3">
            <a:alphaModFix/>
          </a:blip>
          <a:srcRect b="0" l="0" r="0" t="0"/>
          <a:stretch/>
        </p:blipFill>
        <p:spPr>
          <a:xfrm>
            <a:off x="4770950" y="2805175"/>
            <a:ext cx="4140225" cy="2338325"/>
          </a:xfrm>
          <a:prstGeom prst="rect">
            <a:avLst/>
          </a:prstGeom>
          <a:noFill/>
          <a:ln>
            <a:noFill/>
          </a:ln>
        </p:spPr>
      </p:pic>
      <p:sp>
        <p:nvSpPr>
          <p:cNvPr id="137" name="Google Shape;137;p28"/>
          <p:cNvSpPr txBox="1"/>
          <p:nvPr/>
        </p:nvSpPr>
        <p:spPr>
          <a:xfrm>
            <a:off x="468800" y="753100"/>
            <a:ext cx="56781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i="0" lang="en" sz="2800" u="none" cap="none" strike="noStrike">
                <a:solidFill>
                  <a:srgbClr val="000000"/>
                </a:solidFill>
                <a:latin typeface="Roboto"/>
                <a:ea typeface="Roboto"/>
                <a:cs typeface="Roboto"/>
                <a:sym typeface="Roboto"/>
              </a:rPr>
              <a:t>Useful </a:t>
            </a:r>
            <a:r>
              <a:rPr b="1" i="0" lang="en" sz="2800" u="none" cap="none" strike="noStrike">
                <a:solidFill>
                  <a:schemeClr val="accent1"/>
                </a:solidFill>
                <a:latin typeface="Roboto"/>
                <a:ea typeface="Roboto"/>
                <a:cs typeface="Roboto"/>
                <a:sym typeface="Roboto"/>
              </a:rPr>
              <a:t>links</a:t>
            </a:r>
            <a:endParaRPr b="1" i="0" sz="2800" u="none" cap="none" strike="noStrike">
              <a:solidFill>
                <a:schemeClr val="accent1"/>
              </a:solidFill>
              <a:latin typeface="Roboto"/>
              <a:ea typeface="Roboto"/>
              <a:cs typeface="Roboto"/>
              <a:sym typeface="Roboto"/>
            </a:endParaRPr>
          </a:p>
        </p:txBody>
      </p:sp>
      <p:sp>
        <p:nvSpPr>
          <p:cNvPr id="138" name="Google Shape;138;p28"/>
          <p:cNvSpPr txBox="1"/>
          <p:nvPr/>
        </p:nvSpPr>
        <p:spPr>
          <a:xfrm>
            <a:off x="431175" y="1484350"/>
            <a:ext cx="8411700" cy="14037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15000"/>
              </a:lnSpc>
              <a:spcBef>
                <a:spcPts val="0"/>
              </a:spcBef>
              <a:spcAft>
                <a:spcPts val="0"/>
              </a:spcAft>
              <a:buClr>
                <a:schemeClr val="accent1"/>
              </a:buClr>
              <a:buSzPts val="2400"/>
              <a:buFont typeface="Roboto"/>
              <a:buChar char="●"/>
            </a:pPr>
            <a:r>
              <a:rPr lang="en" sz="2400">
                <a:solidFill>
                  <a:schemeClr val="dk2"/>
                </a:solidFill>
                <a:latin typeface="Roboto"/>
                <a:ea typeface="Roboto"/>
                <a:cs typeface="Roboto"/>
                <a:sym typeface="Roboto"/>
              </a:rPr>
              <a:t>Organization</a:t>
            </a:r>
            <a:r>
              <a:rPr lang="en" sz="2400">
                <a:solidFill>
                  <a:schemeClr val="dk2"/>
                </a:solidFill>
                <a:latin typeface="Roboto"/>
                <a:ea typeface="Roboto"/>
                <a:cs typeface="Roboto"/>
                <a:sym typeface="Roboto"/>
              </a:rPr>
              <a:t> </a:t>
            </a:r>
            <a:r>
              <a:rPr b="0" i="0" lang="en" sz="2400" u="none" cap="none" strike="noStrike">
                <a:solidFill>
                  <a:schemeClr val="dk2"/>
                </a:solidFill>
                <a:latin typeface="Roboto"/>
                <a:ea typeface="Roboto"/>
                <a:cs typeface="Roboto"/>
                <a:sym typeface="Roboto"/>
              </a:rPr>
              <a:t> Site:  </a:t>
            </a:r>
            <a:r>
              <a:rPr b="1" i="0" lang="en" sz="2400" u="sng" cap="none" strike="noStrike">
                <a:solidFill>
                  <a:schemeClr val="hlink"/>
                </a:solidFill>
                <a:latin typeface="Roboto"/>
                <a:ea typeface="Roboto"/>
                <a:cs typeface="Roboto"/>
                <a:sym typeface="Roboto"/>
                <a:hlinkClick r:id="rId4"/>
              </a:rPr>
              <a:t>http://</a:t>
            </a:r>
            <a:r>
              <a:rPr b="1" i="0" lang="en" sz="2400" u="sng" cap="none" strike="noStrike">
                <a:solidFill>
                  <a:schemeClr val="hlink"/>
                </a:solidFill>
                <a:latin typeface="Roboto"/>
                <a:ea typeface="Roboto"/>
                <a:cs typeface="Roboto"/>
                <a:sym typeface="Roboto"/>
                <a:hlinkClick r:id="rId5"/>
              </a:rPr>
              <a:t>deeppavlov.ai/gsoc_2021</a:t>
            </a:r>
            <a:endParaRPr b="0" i="0" sz="2400" u="none" cap="none" strike="noStrike">
              <a:solidFill>
                <a:schemeClr val="dk2"/>
              </a:solidFill>
              <a:latin typeface="Roboto"/>
              <a:ea typeface="Roboto"/>
              <a:cs typeface="Roboto"/>
              <a:sym typeface="Roboto"/>
            </a:endParaRPr>
          </a:p>
          <a:p>
            <a:pPr indent="-381000" lvl="0" marL="457200" marR="0" rtl="0" algn="l">
              <a:lnSpc>
                <a:spcPct val="115000"/>
              </a:lnSpc>
              <a:spcBef>
                <a:spcPts val="0"/>
              </a:spcBef>
              <a:spcAft>
                <a:spcPts val="0"/>
              </a:spcAft>
              <a:buClr>
                <a:schemeClr val="accent1"/>
              </a:buClr>
              <a:buSzPts val="2400"/>
              <a:buFont typeface="Roboto"/>
              <a:buChar char="●"/>
            </a:pPr>
            <a:r>
              <a:rPr lang="en" sz="2400">
                <a:solidFill>
                  <a:schemeClr val="dk2"/>
                </a:solidFill>
                <a:latin typeface="Roboto"/>
                <a:ea typeface="Roboto"/>
                <a:cs typeface="Roboto"/>
                <a:sym typeface="Roboto"/>
              </a:rPr>
              <a:t>Github link</a:t>
            </a:r>
            <a:r>
              <a:rPr b="0" i="0" lang="en" sz="2400" u="none" cap="none" strike="noStrike">
                <a:solidFill>
                  <a:schemeClr val="dk2"/>
                </a:solidFill>
                <a:latin typeface="Roboto"/>
                <a:ea typeface="Roboto"/>
                <a:cs typeface="Roboto"/>
                <a:sym typeface="Roboto"/>
              </a:rPr>
              <a:t>:  </a:t>
            </a:r>
            <a:r>
              <a:rPr b="1" i="0" lang="en" sz="2400" u="sng" cap="none" strike="noStrike">
                <a:solidFill>
                  <a:schemeClr val="hlink"/>
                </a:solidFill>
                <a:latin typeface="Roboto"/>
                <a:ea typeface="Roboto"/>
                <a:cs typeface="Roboto"/>
                <a:sym typeface="Roboto"/>
                <a:hlinkClick r:id="rId6"/>
              </a:rPr>
              <a:t>https://github.com/</a:t>
            </a:r>
            <a:r>
              <a:rPr b="1" lang="en" sz="2400" u="sng">
                <a:solidFill>
                  <a:schemeClr val="hlink"/>
                </a:solidFill>
                <a:latin typeface="Roboto"/>
                <a:ea typeface="Roboto"/>
                <a:cs typeface="Roboto"/>
                <a:sym typeface="Roboto"/>
                <a:hlinkClick r:id="rId7"/>
              </a:rPr>
              <a:t>deepmipt</a:t>
            </a:r>
            <a:r>
              <a:rPr b="1" i="0" lang="en" sz="2400" u="sng" cap="none" strike="noStrike">
                <a:solidFill>
                  <a:schemeClr val="hlink"/>
                </a:solidFill>
                <a:latin typeface="Roboto"/>
                <a:ea typeface="Roboto"/>
                <a:cs typeface="Roboto"/>
                <a:sym typeface="Roboto"/>
                <a:hlinkClick r:id="rId8"/>
              </a:rPr>
              <a:t>/</a:t>
            </a:r>
            <a:r>
              <a:rPr b="1" lang="en" sz="2400" u="sng">
                <a:solidFill>
                  <a:schemeClr val="hlink"/>
                </a:solidFill>
                <a:latin typeface="Roboto"/>
                <a:ea typeface="Roboto"/>
                <a:cs typeface="Roboto"/>
                <a:sym typeface="Roboto"/>
                <a:hlinkClick r:id="rId9"/>
              </a:rPr>
              <a:t>DeepPavlov</a:t>
            </a:r>
            <a:r>
              <a:rPr b="1" i="0" lang="en" sz="2400" u="sng" cap="none" strike="noStrike">
                <a:solidFill>
                  <a:schemeClr val="hlink"/>
                </a:solidFill>
                <a:latin typeface="Roboto"/>
                <a:ea typeface="Roboto"/>
                <a:cs typeface="Roboto"/>
                <a:sym typeface="Roboto"/>
                <a:hlinkClick r:id="rId10"/>
              </a:rPr>
              <a:t>/</a:t>
            </a:r>
            <a:endParaRPr b="0" i="0" sz="2400" u="none" cap="none" strike="noStrike">
              <a:solidFill>
                <a:schemeClr val="dk2"/>
              </a:solidFill>
              <a:latin typeface="Roboto"/>
              <a:ea typeface="Roboto"/>
              <a:cs typeface="Roboto"/>
              <a:sym typeface="Roboto"/>
            </a:endParaRPr>
          </a:p>
          <a:p>
            <a:pPr indent="-381000" lvl="0" marL="457200" marR="0" rtl="0" algn="l">
              <a:lnSpc>
                <a:spcPct val="115000"/>
              </a:lnSpc>
              <a:spcBef>
                <a:spcPts val="0"/>
              </a:spcBef>
              <a:spcAft>
                <a:spcPts val="0"/>
              </a:spcAft>
              <a:buClr>
                <a:schemeClr val="accent1"/>
              </a:buClr>
              <a:buSzPts val="2400"/>
              <a:buFont typeface="Roboto"/>
              <a:buChar char="●"/>
            </a:pPr>
            <a:r>
              <a:rPr b="0" i="0" lang="en" sz="2400" u="none" cap="none" strike="noStrike">
                <a:solidFill>
                  <a:schemeClr val="dk2"/>
                </a:solidFill>
                <a:latin typeface="Roboto"/>
                <a:ea typeface="Roboto"/>
                <a:cs typeface="Roboto"/>
                <a:sym typeface="Roboto"/>
              </a:rPr>
              <a:t>Open Source Blog: </a:t>
            </a:r>
            <a:r>
              <a:rPr b="1" i="0" lang="en" sz="2400" u="sng" cap="none" strike="noStrike">
                <a:solidFill>
                  <a:schemeClr val="hlink"/>
                </a:solidFill>
                <a:latin typeface="Roboto"/>
                <a:ea typeface="Roboto"/>
                <a:cs typeface="Roboto"/>
                <a:sym typeface="Roboto"/>
                <a:hlinkClick r:id="rId11"/>
              </a:rPr>
              <a:t>https://</a:t>
            </a:r>
            <a:r>
              <a:rPr lang="en" sz="2400" u="sng">
                <a:solidFill>
                  <a:schemeClr val="hlink"/>
                </a:solidFill>
                <a:latin typeface="Roboto"/>
                <a:ea typeface="Roboto"/>
                <a:cs typeface="Roboto"/>
                <a:sym typeface="Roboto"/>
                <a:hlinkClick r:id="rId12"/>
              </a:rPr>
              <a:t>Medium</a:t>
            </a:r>
            <a:r>
              <a:rPr b="1" i="0" lang="en" sz="2400" u="sng" cap="none" strike="noStrike">
                <a:solidFill>
                  <a:schemeClr val="hlink"/>
                </a:solidFill>
                <a:latin typeface="Roboto"/>
                <a:ea typeface="Roboto"/>
                <a:cs typeface="Roboto"/>
                <a:sym typeface="Roboto"/>
                <a:hlinkClick r:id="rId13"/>
              </a:rPr>
              <a:t>.</a:t>
            </a:r>
            <a:r>
              <a:rPr b="1" lang="en" sz="2400" u="sng">
                <a:solidFill>
                  <a:schemeClr val="hlink"/>
                </a:solidFill>
                <a:latin typeface="Roboto"/>
                <a:ea typeface="Roboto"/>
                <a:cs typeface="Roboto"/>
                <a:sym typeface="Roboto"/>
                <a:hlinkClick r:id="rId14"/>
              </a:rPr>
              <a:t>com</a:t>
            </a:r>
            <a:r>
              <a:rPr b="1" i="0" lang="en" sz="2400" u="sng" cap="none" strike="noStrike">
                <a:solidFill>
                  <a:schemeClr val="hlink"/>
                </a:solidFill>
                <a:latin typeface="Roboto"/>
                <a:ea typeface="Roboto"/>
                <a:cs typeface="Roboto"/>
                <a:sym typeface="Roboto"/>
                <a:hlinkClick r:id="rId15"/>
              </a:rPr>
              <a:t>/</a:t>
            </a:r>
            <a:r>
              <a:rPr b="1" lang="en" sz="2400" u="sng">
                <a:solidFill>
                  <a:schemeClr val="hlink"/>
                </a:solidFill>
                <a:latin typeface="Roboto"/>
                <a:ea typeface="Roboto"/>
                <a:cs typeface="Roboto"/>
                <a:sym typeface="Roboto"/>
                <a:hlinkClick r:id="rId16"/>
              </a:rPr>
              <a:t>deeppavlov</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61A1E"/>
            </a:gs>
            <a:gs pos="100000">
              <a:srgbClr val="093153"/>
            </a:gs>
          </a:gsLst>
          <a:lin ang="10800025" scaled="0"/>
        </a:gradFill>
      </p:bgPr>
    </p:bg>
    <p:spTree>
      <p:nvGrpSpPr>
        <p:cNvPr id="142" name="Shape 142"/>
        <p:cNvGrpSpPr/>
        <p:nvPr/>
      </p:nvGrpSpPr>
      <p:grpSpPr>
        <a:xfrm>
          <a:off x="0" y="0"/>
          <a:ext cx="0" cy="0"/>
          <a:chOff x="0" y="0"/>
          <a:chExt cx="0" cy="0"/>
        </a:xfrm>
      </p:grpSpPr>
      <p:pic>
        <p:nvPicPr>
          <p:cNvPr id="143" name="Google Shape;143;p29"/>
          <p:cNvPicPr preferRelativeResize="0"/>
          <p:nvPr/>
        </p:nvPicPr>
        <p:blipFill rotWithShape="1">
          <a:blip r:embed="rId3">
            <a:alphaModFix/>
          </a:blip>
          <a:srcRect b="0" l="0" r="0" t="0"/>
          <a:stretch/>
        </p:blipFill>
        <p:spPr>
          <a:xfrm>
            <a:off x="0" y="3035172"/>
            <a:ext cx="9143999" cy="2108327"/>
          </a:xfrm>
          <a:prstGeom prst="rect">
            <a:avLst/>
          </a:prstGeom>
          <a:noFill/>
          <a:ln>
            <a:noFill/>
          </a:ln>
        </p:spPr>
      </p:pic>
      <p:sp>
        <p:nvSpPr>
          <p:cNvPr id="144" name="Google Shape;144;p29"/>
          <p:cNvSpPr txBox="1"/>
          <p:nvPr/>
        </p:nvSpPr>
        <p:spPr>
          <a:xfrm>
            <a:off x="3139725" y="1976200"/>
            <a:ext cx="38085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200"/>
              <a:buFont typeface="Arial"/>
              <a:buNone/>
            </a:pPr>
            <a:r>
              <a:rPr b="1" i="0" lang="en" sz="4200" u="none" cap="none" strike="noStrike">
                <a:solidFill>
                  <a:srgbClr val="FFFFFF"/>
                </a:solidFill>
                <a:latin typeface="Roboto"/>
                <a:ea typeface="Roboto"/>
                <a:cs typeface="Roboto"/>
                <a:sym typeface="Roboto"/>
              </a:rPr>
              <a:t>Questions?</a:t>
            </a:r>
            <a:endParaRPr b="1" i="0" sz="4200" u="none" cap="none" strike="noStrike">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63" name="Shape 63"/>
        <p:cNvGrpSpPr/>
        <p:nvPr/>
      </p:nvGrpSpPr>
      <p:grpSpPr>
        <a:xfrm>
          <a:off x="0" y="0"/>
          <a:ext cx="0" cy="0"/>
          <a:chOff x="0" y="0"/>
          <a:chExt cx="0" cy="0"/>
        </a:xfrm>
      </p:grpSpPr>
      <p:pic>
        <p:nvPicPr>
          <p:cNvPr id="64" name="Google Shape;64;p16"/>
          <p:cNvPicPr preferRelativeResize="0"/>
          <p:nvPr/>
        </p:nvPicPr>
        <p:blipFill>
          <a:blip r:embed="rId3">
            <a:alphaModFix/>
          </a:blip>
          <a:stretch>
            <a:fillRect/>
          </a:stretch>
        </p:blipFill>
        <p:spPr>
          <a:xfrm>
            <a:off x="0" y="67575"/>
            <a:ext cx="9144001" cy="5004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7"/>
          <p:cNvSpPr txBox="1"/>
          <p:nvPr/>
        </p:nvSpPr>
        <p:spPr>
          <a:xfrm>
            <a:off x="157600" y="57300"/>
            <a:ext cx="89865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rPr lang="en" sz="2400">
                <a:latin typeface="Roboto"/>
                <a:ea typeface="Roboto"/>
                <a:cs typeface="Roboto"/>
                <a:sym typeface="Roboto"/>
              </a:rPr>
              <a:t>At DeepPavlov,  work contributions are spread across 3 parts of the technology stack, including </a:t>
            </a:r>
            <a:endParaRPr sz="2400">
              <a:latin typeface="Roboto"/>
              <a:ea typeface="Roboto"/>
              <a:cs typeface="Roboto"/>
              <a:sym typeface="Roboto"/>
            </a:endParaRPr>
          </a:p>
          <a:p>
            <a:pPr indent="0" lvl="0" marL="0" rtl="0" algn="l">
              <a:spcBef>
                <a:spcPts val="0"/>
              </a:spcBef>
              <a:spcAft>
                <a:spcPts val="0"/>
              </a:spcAft>
              <a:buNone/>
            </a:pPr>
            <a:r>
              <a:rPr lang="en" sz="2400">
                <a:latin typeface="Roboto"/>
                <a:ea typeface="Roboto"/>
                <a:cs typeface="Roboto"/>
                <a:sym typeface="Roboto"/>
              </a:rPr>
              <a:t>1.DeepPavlov Library, </a:t>
            </a:r>
            <a:endParaRPr sz="2400">
              <a:latin typeface="Roboto"/>
              <a:ea typeface="Roboto"/>
              <a:cs typeface="Roboto"/>
              <a:sym typeface="Roboto"/>
            </a:endParaRPr>
          </a:p>
          <a:p>
            <a:pPr indent="0" lvl="0" marL="0" rtl="0" algn="l">
              <a:spcBef>
                <a:spcPts val="0"/>
              </a:spcBef>
              <a:spcAft>
                <a:spcPts val="0"/>
              </a:spcAft>
              <a:buNone/>
            </a:pPr>
            <a:r>
              <a:rPr lang="en" sz="2400">
                <a:latin typeface="Roboto"/>
                <a:ea typeface="Roboto"/>
                <a:cs typeface="Roboto"/>
                <a:sym typeface="Roboto"/>
              </a:rPr>
              <a:t>2. Deep Dream, and </a:t>
            </a:r>
            <a:endParaRPr sz="2400">
              <a:latin typeface="Roboto"/>
              <a:ea typeface="Roboto"/>
              <a:cs typeface="Roboto"/>
              <a:sym typeface="Roboto"/>
            </a:endParaRPr>
          </a:p>
          <a:p>
            <a:pPr indent="0" lvl="0" marL="0" rtl="0" algn="l">
              <a:spcBef>
                <a:spcPts val="0"/>
              </a:spcBef>
              <a:spcAft>
                <a:spcPts val="0"/>
              </a:spcAft>
              <a:buNone/>
            </a:pPr>
            <a:r>
              <a:rPr lang="en" sz="2400">
                <a:latin typeface="Roboto"/>
                <a:ea typeface="Roboto"/>
                <a:cs typeface="Roboto"/>
                <a:sym typeface="Roboto"/>
              </a:rPr>
              <a:t>3. Deep Agent. </a:t>
            </a:r>
            <a:endParaRPr sz="2400">
              <a:latin typeface="Roboto"/>
              <a:ea typeface="Roboto"/>
              <a:cs typeface="Roboto"/>
              <a:sym typeface="Roboto"/>
            </a:endParaRPr>
          </a:p>
          <a:p>
            <a:pPr indent="0" lvl="0" marL="0" rtl="0" algn="l">
              <a:spcBef>
                <a:spcPts val="0"/>
              </a:spcBef>
              <a:spcAft>
                <a:spcPts val="0"/>
              </a:spcAft>
              <a:buNone/>
            </a:pPr>
            <a:r>
              <a:rPr lang="en" sz="2400">
                <a:latin typeface="Roboto"/>
                <a:ea typeface="Roboto"/>
                <a:cs typeface="Roboto"/>
                <a:sym typeface="Roboto"/>
              </a:rPr>
              <a:t>All of these projects are focused on enhancing and strengthening our Conversational AI stack, with each contributing corresponding components.</a:t>
            </a:r>
            <a:endParaRPr sz="24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8"/>
          <p:cNvSpPr txBox="1"/>
          <p:nvPr/>
        </p:nvSpPr>
        <p:spPr>
          <a:xfrm>
            <a:off x="28650" y="57300"/>
            <a:ext cx="8997600" cy="511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hlink"/>
                </a:solidFill>
                <a:highlight>
                  <a:srgbClr val="FFFFFF"/>
                </a:highlight>
                <a:uFill>
                  <a:noFill/>
                </a:uFill>
                <a:latin typeface="Roboto"/>
                <a:ea typeface="Roboto"/>
                <a:cs typeface="Roboto"/>
                <a:sym typeface="Roboto"/>
                <a:hlinkClick r:id="rId3"/>
              </a:rPr>
              <a:t>DeepPavlov Framework</a:t>
            </a:r>
            <a:endParaRPr/>
          </a:p>
          <a:p>
            <a:pPr indent="0" lvl="0" marL="0" rtl="0" algn="l">
              <a:lnSpc>
                <a:spcPct val="115000"/>
              </a:lnSpc>
              <a:spcBef>
                <a:spcPts val="600"/>
              </a:spcBef>
              <a:spcAft>
                <a:spcPts val="0"/>
              </a:spcAft>
              <a:buNone/>
            </a:pPr>
            <a:r>
              <a:rPr lang="en" sz="2400">
                <a:solidFill>
                  <a:schemeClr val="dk1"/>
                </a:solidFill>
                <a:highlight>
                  <a:srgbClr val="FFFFFF"/>
                </a:highlight>
                <a:latin typeface="Roboto"/>
                <a:ea typeface="Roboto"/>
                <a:cs typeface="Roboto"/>
                <a:sym typeface="Roboto"/>
              </a:rPr>
              <a:t>DeepPavlov is a conversational AI framework that contains all the components required for building chatbots. </a:t>
            </a:r>
            <a:endParaRPr sz="2400">
              <a:solidFill>
                <a:schemeClr val="dk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2400">
                <a:solidFill>
                  <a:schemeClr val="dk1"/>
                </a:solidFill>
                <a:highlight>
                  <a:srgbClr val="FFFFFF"/>
                </a:highlight>
                <a:latin typeface="Roboto"/>
                <a:ea typeface="Roboto"/>
                <a:cs typeface="Roboto"/>
                <a:sym typeface="Roboto"/>
              </a:rPr>
              <a:t>It’s developed on the top open source machine learning frameworks: </a:t>
            </a:r>
            <a:r>
              <a:rPr lang="en" sz="2400">
                <a:solidFill>
                  <a:schemeClr val="hlink"/>
                </a:solidFill>
                <a:highlight>
                  <a:srgbClr val="FFFFFF"/>
                </a:highlight>
                <a:uFill>
                  <a:noFill/>
                </a:uFill>
                <a:latin typeface="Roboto"/>
                <a:ea typeface="Roboto"/>
                <a:cs typeface="Roboto"/>
                <a:sym typeface="Roboto"/>
                <a:hlinkClick r:id="rId4"/>
              </a:rPr>
              <a:t>TensorFlow</a:t>
            </a:r>
            <a:r>
              <a:rPr lang="en" sz="2400">
                <a:solidFill>
                  <a:schemeClr val="dk1"/>
                </a:solidFill>
                <a:highlight>
                  <a:srgbClr val="FFFFFF"/>
                </a:highlight>
                <a:latin typeface="Roboto"/>
                <a:ea typeface="Roboto"/>
                <a:cs typeface="Roboto"/>
                <a:sym typeface="Roboto"/>
              </a:rPr>
              <a:t> and </a:t>
            </a:r>
            <a:r>
              <a:rPr lang="en" sz="2400">
                <a:solidFill>
                  <a:schemeClr val="hlink"/>
                </a:solidFill>
                <a:highlight>
                  <a:srgbClr val="FFFFFF"/>
                </a:highlight>
                <a:uFill>
                  <a:noFill/>
                </a:uFill>
                <a:latin typeface="Roboto"/>
                <a:ea typeface="Roboto"/>
                <a:cs typeface="Roboto"/>
                <a:sym typeface="Roboto"/>
                <a:hlinkClick r:id="rId5"/>
              </a:rPr>
              <a:t>Keras</a:t>
            </a:r>
            <a:r>
              <a:rPr lang="en" sz="2400">
                <a:solidFill>
                  <a:schemeClr val="dk1"/>
                </a:solidFill>
                <a:highlight>
                  <a:srgbClr val="FFFFFF"/>
                </a:highlight>
                <a:latin typeface="Roboto"/>
                <a:ea typeface="Roboto"/>
                <a:cs typeface="Roboto"/>
                <a:sym typeface="Roboto"/>
              </a:rPr>
              <a:t>, and it’s free and easy to use. </a:t>
            </a:r>
            <a:endParaRPr sz="2400">
              <a:solidFill>
                <a:schemeClr val="dk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t/>
            </a:r>
            <a:endParaRPr sz="24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2400">
                <a:solidFill>
                  <a:schemeClr val="hlink"/>
                </a:solidFill>
                <a:highlight>
                  <a:srgbClr val="FFFFFF"/>
                </a:highlight>
                <a:uFill>
                  <a:noFill/>
                </a:uFill>
                <a:latin typeface="Roboto"/>
                <a:ea typeface="Roboto"/>
                <a:cs typeface="Roboto"/>
                <a:sym typeface="Roboto"/>
                <a:hlinkClick r:id="rId6"/>
              </a:rPr>
              <a:t>DeepPavlov Agent</a:t>
            </a:r>
            <a:endParaRPr b="1" sz="2400">
              <a:solidFill>
                <a:schemeClr val="hlink"/>
              </a:solidFill>
              <a:highlight>
                <a:srgbClr val="FFFFFF"/>
              </a:highlight>
              <a:uFill>
                <a:noFill/>
              </a:uFill>
              <a:latin typeface="Roboto"/>
              <a:ea typeface="Roboto"/>
              <a:cs typeface="Roboto"/>
              <a:sym typeface="Roboto"/>
              <a:hlinkClick r:id="rId7"/>
            </a:endParaRPr>
          </a:p>
          <a:p>
            <a:pPr indent="0" lvl="0" marL="0" rtl="0" algn="l">
              <a:lnSpc>
                <a:spcPct val="115000"/>
              </a:lnSpc>
              <a:spcBef>
                <a:spcPts val="600"/>
              </a:spcBef>
              <a:spcAft>
                <a:spcPts val="0"/>
              </a:spcAft>
              <a:buClr>
                <a:schemeClr val="dk1"/>
              </a:buClr>
              <a:buSzPts val="1100"/>
              <a:buFont typeface="Arial"/>
              <a:buNone/>
            </a:pPr>
            <a:r>
              <a:rPr lang="en" sz="2400">
                <a:solidFill>
                  <a:schemeClr val="dk1"/>
                </a:solidFill>
                <a:highlight>
                  <a:srgbClr val="FFFFFF"/>
                </a:highlight>
                <a:latin typeface="Roboto"/>
                <a:ea typeface="Roboto"/>
                <a:cs typeface="Roboto"/>
                <a:sym typeface="Roboto"/>
              </a:rPr>
              <a:t>DeepPavlov Agent is an open-source framework for the development of scalable and production-ready multi-skill virtual assistants, complex dialogue systems and chatbots. </a:t>
            </a:r>
            <a:endParaRPr sz="24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9"/>
          <p:cNvSpPr txBox="1"/>
          <p:nvPr/>
        </p:nvSpPr>
        <p:spPr>
          <a:xfrm>
            <a:off x="28650" y="143275"/>
            <a:ext cx="9144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300">
              <a:latin typeface="Roboto"/>
              <a:ea typeface="Roboto"/>
              <a:cs typeface="Roboto"/>
              <a:sym typeface="Roboto"/>
            </a:endParaRPr>
          </a:p>
        </p:txBody>
      </p:sp>
      <p:sp>
        <p:nvSpPr>
          <p:cNvPr id="80" name="Google Shape;80;p19"/>
          <p:cNvSpPr txBox="1"/>
          <p:nvPr/>
        </p:nvSpPr>
        <p:spPr>
          <a:xfrm>
            <a:off x="58950" y="-237600"/>
            <a:ext cx="9026100" cy="538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2400">
                <a:solidFill>
                  <a:schemeClr val="hlink"/>
                </a:solidFill>
                <a:highlight>
                  <a:srgbClr val="FFFFFF"/>
                </a:highlight>
                <a:uFill>
                  <a:noFill/>
                </a:uFill>
                <a:latin typeface="Roboto"/>
                <a:ea typeface="Roboto"/>
                <a:cs typeface="Roboto"/>
                <a:sym typeface="Roboto"/>
                <a:hlinkClick r:id="rId3"/>
              </a:rPr>
              <a:t>DeepPavlov Dream</a:t>
            </a:r>
            <a:endParaRPr b="1" sz="2400">
              <a:solidFill>
                <a:schemeClr val="hlink"/>
              </a:solidFill>
              <a:highlight>
                <a:srgbClr val="FFFFFF"/>
              </a:highlight>
              <a:uFill>
                <a:noFill/>
              </a:uFill>
              <a:latin typeface="Roboto"/>
              <a:ea typeface="Roboto"/>
              <a:cs typeface="Roboto"/>
              <a:sym typeface="Roboto"/>
              <a:hlinkClick r:id="rId4"/>
            </a:endParaRPr>
          </a:p>
          <a:p>
            <a:pPr indent="0" lvl="0" marL="0" rtl="0" algn="l">
              <a:lnSpc>
                <a:spcPct val="115000"/>
              </a:lnSpc>
              <a:spcBef>
                <a:spcPts val="600"/>
              </a:spcBef>
              <a:spcAft>
                <a:spcPts val="0"/>
              </a:spcAft>
              <a:buNone/>
            </a:pPr>
            <a:r>
              <a:rPr lang="en" sz="2400">
                <a:solidFill>
                  <a:schemeClr val="dk1"/>
                </a:solidFill>
                <a:highlight>
                  <a:srgbClr val="FFFFFF"/>
                </a:highlight>
                <a:latin typeface="Roboto"/>
                <a:ea typeface="Roboto"/>
                <a:cs typeface="Roboto"/>
                <a:sym typeface="Roboto"/>
              </a:rPr>
              <a:t>DeepPavlov Dream is our AI Assistant and dev tools. With it, you will be able to build simple and sophisticated AI Assistants . It stays on the shoulders of both DP Library and DP Agent , and brings a plethora of custom skills, skill and response selectors, as well as the entire examples of the end to end AI assistants.</a:t>
            </a:r>
            <a:endParaRPr sz="2400">
              <a:solidFill>
                <a:schemeClr val="dk1"/>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None/>
            </a:pPr>
            <a:r>
              <a:t/>
            </a:r>
            <a:endParaRPr sz="2400">
              <a:solidFill>
                <a:srgbClr val="292929"/>
              </a:solidFill>
              <a:highlight>
                <a:schemeClr val="lt1"/>
              </a:highlight>
              <a:latin typeface="Roboto"/>
              <a:ea typeface="Roboto"/>
              <a:cs typeface="Roboto"/>
              <a:sym typeface="Roboto"/>
            </a:endParaRPr>
          </a:p>
          <a:p>
            <a:pPr indent="0" lvl="0" marL="457200" rtl="0" algn="l">
              <a:lnSpc>
                <a:spcPct val="115000"/>
              </a:lnSpc>
              <a:spcBef>
                <a:spcPts val="0"/>
              </a:spcBef>
              <a:spcAft>
                <a:spcPts val="0"/>
              </a:spcAft>
              <a:buNone/>
            </a:pPr>
            <a:r>
              <a:t/>
            </a:r>
            <a:endParaRPr sz="2400">
              <a:solidFill>
                <a:srgbClr val="292929"/>
              </a:solidFill>
              <a:highlight>
                <a:schemeClr val="lt1"/>
              </a:highlight>
              <a:latin typeface="Roboto"/>
              <a:ea typeface="Roboto"/>
              <a:cs typeface="Roboto"/>
              <a:sym typeface="Roboto"/>
            </a:endParaRPr>
          </a:p>
          <a:p>
            <a:pPr indent="-381000" lvl="0" marL="457200" rtl="0" algn="l">
              <a:lnSpc>
                <a:spcPct val="115000"/>
              </a:lnSpc>
              <a:spcBef>
                <a:spcPts val="0"/>
              </a:spcBef>
              <a:spcAft>
                <a:spcPts val="0"/>
              </a:spcAft>
              <a:buClr>
                <a:schemeClr val="accent1"/>
              </a:buClr>
              <a:buSzPts val="2400"/>
              <a:buFont typeface="Roboto"/>
              <a:buChar char="●"/>
            </a:pPr>
            <a:r>
              <a:rPr lang="en" sz="2400">
                <a:solidFill>
                  <a:srgbClr val="292929"/>
                </a:solidFill>
                <a:highlight>
                  <a:schemeClr val="lt1"/>
                </a:highlight>
                <a:latin typeface="Roboto"/>
                <a:ea typeface="Roboto"/>
                <a:cs typeface="Roboto"/>
                <a:sym typeface="Roboto"/>
              </a:rPr>
              <a:t>This March-2021 Deeppavlov started their  fantastic journey in the </a:t>
            </a:r>
            <a:r>
              <a:rPr b="1" lang="en" sz="2400">
                <a:solidFill>
                  <a:srgbClr val="292929"/>
                </a:solidFill>
                <a:highlight>
                  <a:schemeClr val="lt1"/>
                </a:highlight>
                <a:latin typeface="Roboto"/>
                <a:ea typeface="Roboto"/>
                <a:cs typeface="Roboto"/>
                <a:sym typeface="Roboto"/>
              </a:rPr>
              <a:t>Google Summer of Code program 2021</a:t>
            </a:r>
            <a:endParaRPr sz="2400">
              <a:solidFill>
                <a:schemeClr val="dk1"/>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t/>
            </a:r>
            <a:endParaRPr sz="24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20"/>
          <p:cNvSpPr txBox="1"/>
          <p:nvPr>
            <p:ph idx="4294967295" type="title"/>
          </p:nvPr>
        </p:nvSpPr>
        <p:spPr>
          <a:xfrm>
            <a:off x="417900" y="2528575"/>
            <a:ext cx="4045200" cy="1482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 sz="3600">
                <a:solidFill>
                  <a:schemeClr val="accent1"/>
                </a:solidFill>
                <a:latin typeface="Roboto"/>
                <a:ea typeface="Roboto"/>
                <a:cs typeface="Roboto"/>
                <a:sym typeface="Roboto"/>
              </a:rPr>
              <a:t>Technologies</a:t>
            </a:r>
            <a:endParaRPr b="1" sz="3600">
              <a:latin typeface="Roboto"/>
              <a:ea typeface="Roboto"/>
              <a:cs typeface="Roboto"/>
              <a:sym typeface="Roboto"/>
            </a:endParaRPr>
          </a:p>
        </p:txBody>
      </p:sp>
      <p:sp>
        <p:nvSpPr>
          <p:cNvPr id="86" name="Google Shape;86;p20"/>
          <p:cNvSpPr txBox="1"/>
          <p:nvPr/>
        </p:nvSpPr>
        <p:spPr>
          <a:xfrm>
            <a:off x="4086550" y="24350"/>
            <a:ext cx="5057400" cy="5143500"/>
          </a:xfrm>
          <a:prstGeom prst="rect">
            <a:avLst/>
          </a:prstGeom>
          <a:solidFill>
            <a:srgbClr val="1E282A"/>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0"/>
          <p:cNvSpPr txBox="1"/>
          <p:nvPr>
            <p:ph idx="4294967295" type="body"/>
          </p:nvPr>
        </p:nvSpPr>
        <p:spPr>
          <a:xfrm>
            <a:off x="4086550" y="228925"/>
            <a:ext cx="4997100" cy="4814400"/>
          </a:xfrm>
          <a:prstGeom prst="rect">
            <a:avLst/>
          </a:prstGeom>
          <a:noFill/>
          <a:ln>
            <a:noFill/>
          </a:ln>
        </p:spPr>
        <p:txBody>
          <a:bodyPr anchorCtr="0" anchor="t" bIns="91425" lIns="91425" spcFirstLastPara="1" rIns="91425" wrap="square" tIns="91425">
            <a:noAutofit/>
          </a:bodyPr>
          <a:lstStyle/>
          <a:p>
            <a:pPr indent="-342900" lvl="1" marL="914400" rtl="0" algn="l">
              <a:lnSpc>
                <a:spcPct val="1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Python</a:t>
            </a:r>
            <a:endParaRPr sz="1800">
              <a:solidFill>
                <a:srgbClr val="FFFFFF"/>
              </a:solidFill>
              <a:latin typeface="Roboto"/>
              <a:ea typeface="Roboto"/>
              <a:cs typeface="Roboto"/>
              <a:sym typeface="Roboto"/>
            </a:endParaRPr>
          </a:p>
          <a:p>
            <a:pPr indent="0" lvl="0" marL="914400" rtl="0" algn="l">
              <a:lnSpc>
                <a:spcPct val="100000"/>
              </a:lnSpc>
              <a:spcBef>
                <a:spcPts val="1200"/>
              </a:spcBef>
              <a:spcAft>
                <a:spcPts val="0"/>
              </a:spcAft>
              <a:buSzPts val="770"/>
              <a:buNone/>
            </a:pPr>
            <a:r>
              <a:t/>
            </a:r>
            <a:endParaRPr sz="100">
              <a:solidFill>
                <a:srgbClr val="FFFFFF"/>
              </a:solidFill>
              <a:latin typeface="Roboto"/>
              <a:ea typeface="Roboto"/>
              <a:cs typeface="Roboto"/>
              <a:sym typeface="Roboto"/>
            </a:endParaRPr>
          </a:p>
          <a:p>
            <a:pPr indent="-342900" lvl="1" marL="914400" rtl="0" algn="l">
              <a:lnSpc>
                <a:spcPct val="1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Docker</a:t>
            </a:r>
            <a:endParaRPr sz="1800">
              <a:solidFill>
                <a:srgbClr val="FFFFFF"/>
              </a:solidFill>
              <a:latin typeface="Roboto"/>
              <a:ea typeface="Roboto"/>
              <a:cs typeface="Roboto"/>
              <a:sym typeface="Roboto"/>
            </a:endParaRPr>
          </a:p>
          <a:p>
            <a:pPr indent="0" lvl="0" marL="457200" rtl="0" algn="l">
              <a:lnSpc>
                <a:spcPct val="100000"/>
              </a:lnSpc>
              <a:spcBef>
                <a:spcPts val="1200"/>
              </a:spcBef>
              <a:spcAft>
                <a:spcPts val="0"/>
              </a:spcAft>
              <a:buSzPts val="770"/>
              <a:buNone/>
            </a:pPr>
            <a:r>
              <a:t/>
            </a:r>
            <a:endParaRPr sz="100">
              <a:solidFill>
                <a:srgbClr val="FFFFFF"/>
              </a:solidFill>
              <a:latin typeface="Roboto"/>
              <a:ea typeface="Roboto"/>
              <a:cs typeface="Roboto"/>
              <a:sym typeface="Roboto"/>
            </a:endParaRPr>
          </a:p>
          <a:p>
            <a:pPr indent="-342900" lvl="1" marL="914400" rtl="0" algn="l">
              <a:lnSpc>
                <a:spcPct val="1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Python </a:t>
            </a:r>
            <a:r>
              <a:rPr lang="en" sz="1800">
                <a:solidFill>
                  <a:srgbClr val="FFFFFF"/>
                </a:solidFill>
                <a:latin typeface="Roboto"/>
                <a:ea typeface="Roboto"/>
                <a:cs typeface="Roboto"/>
                <a:sym typeface="Roboto"/>
              </a:rPr>
              <a:t>Deep Learning</a:t>
            </a:r>
            <a:r>
              <a:rPr lang="en" sz="1800">
                <a:solidFill>
                  <a:srgbClr val="FFFFFF"/>
                </a:solidFill>
                <a:latin typeface="Roboto"/>
                <a:ea typeface="Roboto"/>
                <a:cs typeface="Roboto"/>
                <a:sym typeface="Roboto"/>
              </a:rPr>
              <a:t> Frameworks</a:t>
            </a:r>
            <a:endParaRPr sz="1800">
              <a:solidFill>
                <a:srgbClr val="FFFFFF"/>
              </a:solidFill>
              <a:latin typeface="Roboto"/>
              <a:ea typeface="Roboto"/>
              <a:cs typeface="Roboto"/>
              <a:sym typeface="Roboto"/>
            </a:endParaRPr>
          </a:p>
          <a:p>
            <a:pPr indent="0" lvl="0" marL="914400" rtl="0" algn="l">
              <a:lnSpc>
                <a:spcPct val="100000"/>
              </a:lnSpc>
              <a:spcBef>
                <a:spcPts val="1200"/>
              </a:spcBef>
              <a:spcAft>
                <a:spcPts val="0"/>
              </a:spcAft>
              <a:buSzPts val="770"/>
              <a:buNone/>
            </a:pPr>
            <a:r>
              <a:t/>
            </a:r>
            <a:endParaRPr sz="100">
              <a:solidFill>
                <a:srgbClr val="FFFFFF"/>
              </a:solidFill>
              <a:latin typeface="Roboto"/>
              <a:ea typeface="Roboto"/>
              <a:cs typeface="Roboto"/>
              <a:sym typeface="Roboto"/>
            </a:endParaRPr>
          </a:p>
          <a:p>
            <a:pPr indent="-342900" lvl="1" marL="914400" rtl="0" algn="l">
              <a:lnSpc>
                <a:spcPct val="100000"/>
              </a:lnSpc>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Tensorflow</a:t>
            </a:r>
            <a:endParaRPr sz="1800">
              <a:solidFill>
                <a:srgbClr val="FFFFFF"/>
              </a:solidFill>
              <a:latin typeface="Roboto"/>
              <a:ea typeface="Roboto"/>
              <a:cs typeface="Roboto"/>
              <a:sym typeface="Roboto"/>
            </a:endParaRPr>
          </a:p>
          <a:p>
            <a:pPr indent="0" lvl="0" marL="914400" rtl="0" algn="l">
              <a:lnSpc>
                <a:spcPct val="100000"/>
              </a:lnSpc>
              <a:spcBef>
                <a:spcPts val="1200"/>
              </a:spcBef>
              <a:spcAft>
                <a:spcPts val="0"/>
              </a:spcAft>
              <a:buSzPts val="1800"/>
              <a:buNone/>
            </a:pPr>
            <a:r>
              <a:t/>
            </a:r>
            <a:endParaRPr sz="100">
              <a:solidFill>
                <a:srgbClr val="FFFFFF"/>
              </a:solidFill>
              <a:latin typeface="Roboto"/>
              <a:ea typeface="Roboto"/>
              <a:cs typeface="Roboto"/>
              <a:sym typeface="Roboto"/>
            </a:endParaRPr>
          </a:p>
          <a:p>
            <a:pPr indent="-342900" lvl="1" marL="914400" rtl="0" algn="l">
              <a:lnSpc>
                <a:spcPct val="100000"/>
              </a:lnSpc>
              <a:spcBef>
                <a:spcPts val="120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Pytorch</a:t>
            </a:r>
            <a:endParaRPr sz="1800">
              <a:solidFill>
                <a:srgbClr val="FFFFFF"/>
              </a:solidFill>
              <a:latin typeface="Roboto"/>
              <a:ea typeface="Roboto"/>
              <a:cs typeface="Roboto"/>
              <a:sym typeface="Roboto"/>
            </a:endParaRPr>
          </a:p>
          <a:p>
            <a:pPr indent="0" lvl="0" marL="0" rtl="0" algn="l">
              <a:lnSpc>
                <a:spcPct val="100000"/>
              </a:lnSpc>
              <a:spcBef>
                <a:spcPts val="1200"/>
              </a:spcBef>
              <a:spcAft>
                <a:spcPts val="0"/>
              </a:spcAft>
              <a:buSzPts val="1800"/>
              <a:buNone/>
            </a:pPr>
            <a:r>
              <a:t/>
            </a:r>
            <a:endParaRPr>
              <a:solidFill>
                <a:srgbClr val="FFFFFF"/>
              </a:solidFill>
              <a:latin typeface="Roboto"/>
              <a:ea typeface="Roboto"/>
              <a:cs typeface="Roboto"/>
              <a:sym typeface="Roboto"/>
            </a:endParaRPr>
          </a:p>
          <a:p>
            <a:pPr indent="0" lvl="0" marL="0" rtl="0" algn="l">
              <a:lnSpc>
                <a:spcPct val="100000"/>
              </a:lnSpc>
              <a:spcBef>
                <a:spcPts val="1200"/>
              </a:spcBef>
              <a:spcAft>
                <a:spcPts val="0"/>
              </a:spcAft>
              <a:buSzPts val="1800"/>
              <a:buNone/>
            </a:pPr>
            <a:r>
              <a:rPr lang="en">
                <a:solidFill>
                  <a:srgbClr val="FFFFFF"/>
                </a:solidFill>
                <a:latin typeface="Roboto"/>
                <a:ea typeface="Roboto"/>
                <a:cs typeface="Roboto"/>
                <a:sym typeface="Roboto"/>
              </a:rPr>
              <a:t>Domain : AI (NLP)</a:t>
            </a:r>
            <a:endParaRPr>
              <a:solidFill>
                <a:srgbClr val="FFFFFF"/>
              </a:solidFill>
              <a:latin typeface="Roboto"/>
              <a:ea typeface="Roboto"/>
              <a:cs typeface="Roboto"/>
              <a:sym typeface="Roboto"/>
            </a:endParaRPr>
          </a:p>
          <a:p>
            <a:pPr indent="0" lvl="0" marL="0" rtl="0" algn="l">
              <a:lnSpc>
                <a:spcPct val="100000"/>
              </a:lnSpc>
              <a:spcBef>
                <a:spcPts val="1200"/>
              </a:spcBef>
              <a:spcAft>
                <a:spcPts val="1200"/>
              </a:spcAft>
              <a:buSzPts val="1800"/>
              <a:buNone/>
            </a:pPr>
            <a:r>
              <a:t/>
            </a:r>
            <a:endParaRPr sz="1800">
              <a:solidFill>
                <a:srgbClr val="FFFFFF"/>
              </a:solidFill>
              <a:latin typeface="Roboto"/>
              <a:ea typeface="Roboto"/>
              <a:cs typeface="Roboto"/>
              <a:sym typeface="Roboto"/>
            </a:endParaRPr>
          </a:p>
        </p:txBody>
      </p:sp>
      <p:pic>
        <p:nvPicPr>
          <p:cNvPr id="88" name="Google Shape;88;p20"/>
          <p:cNvPicPr preferRelativeResize="0"/>
          <p:nvPr/>
        </p:nvPicPr>
        <p:blipFill rotWithShape="1">
          <a:blip r:embed="rId3">
            <a:alphaModFix/>
          </a:blip>
          <a:srcRect b="0" l="0" r="0" t="0"/>
          <a:stretch/>
        </p:blipFill>
        <p:spPr>
          <a:xfrm>
            <a:off x="356975" y="1604388"/>
            <a:ext cx="1067575" cy="944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CECEC"/>
        </a:solidFill>
      </p:bgPr>
    </p:bg>
    <p:spTree>
      <p:nvGrpSpPr>
        <p:cNvPr id="92" name="Shape 92"/>
        <p:cNvGrpSpPr/>
        <p:nvPr/>
      </p:nvGrpSpPr>
      <p:grpSpPr>
        <a:xfrm>
          <a:off x="0" y="0"/>
          <a:ext cx="0" cy="0"/>
          <a:chOff x="0" y="0"/>
          <a:chExt cx="0" cy="0"/>
        </a:xfrm>
      </p:grpSpPr>
      <p:sp>
        <p:nvSpPr>
          <p:cNvPr id="93" name="Google Shape;93;p21"/>
          <p:cNvSpPr txBox="1"/>
          <p:nvPr>
            <p:ph type="title"/>
          </p:nvPr>
        </p:nvSpPr>
        <p:spPr>
          <a:xfrm>
            <a:off x="464100" y="119425"/>
            <a:ext cx="8547900" cy="84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2820">
                <a:latin typeface="Roboto"/>
                <a:ea typeface="Roboto"/>
                <a:cs typeface="Roboto"/>
                <a:sym typeface="Roboto"/>
              </a:rPr>
              <a:t>Some of the most </a:t>
            </a:r>
            <a:r>
              <a:rPr b="1" lang="en" sz="2820">
                <a:latin typeface="Roboto"/>
                <a:ea typeface="Roboto"/>
                <a:cs typeface="Roboto"/>
                <a:sym typeface="Roboto"/>
              </a:rPr>
              <a:t>popular</a:t>
            </a:r>
            <a:r>
              <a:rPr b="1" lang="en" sz="2820">
                <a:latin typeface="Roboto"/>
                <a:ea typeface="Roboto"/>
                <a:cs typeface="Roboto"/>
                <a:sym typeface="Roboto"/>
              </a:rPr>
              <a:t> ideas from </a:t>
            </a:r>
            <a:r>
              <a:rPr b="1" lang="en" sz="2820">
                <a:solidFill>
                  <a:schemeClr val="accent1"/>
                </a:solidFill>
                <a:latin typeface="Roboto"/>
                <a:ea typeface="Roboto"/>
                <a:cs typeface="Roboto"/>
                <a:sym typeface="Roboto"/>
              </a:rPr>
              <a:t>Deeppavlov</a:t>
            </a:r>
            <a:endParaRPr b="1" sz="2820">
              <a:solidFill>
                <a:schemeClr val="accent1"/>
              </a:solidFill>
              <a:latin typeface="Roboto"/>
              <a:ea typeface="Roboto"/>
              <a:cs typeface="Roboto"/>
              <a:sym typeface="Roboto"/>
            </a:endParaRPr>
          </a:p>
          <a:p>
            <a:pPr indent="0" lvl="0" marL="0" rtl="0" algn="l">
              <a:lnSpc>
                <a:spcPct val="100000"/>
              </a:lnSpc>
              <a:spcBef>
                <a:spcPts val="0"/>
              </a:spcBef>
              <a:spcAft>
                <a:spcPts val="0"/>
              </a:spcAft>
              <a:buSzPts val="990"/>
              <a:buNone/>
            </a:pPr>
            <a:r>
              <a:rPr b="1" lang="en" sz="2820">
                <a:solidFill>
                  <a:schemeClr val="accent1"/>
                </a:solidFill>
                <a:latin typeface="Roboto"/>
                <a:ea typeface="Roboto"/>
                <a:cs typeface="Roboto"/>
                <a:sym typeface="Roboto"/>
              </a:rPr>
              <a:t>(PROJECT PROPOSALS FOR GSOC 2021)</a:t>
            </a:r>
            <a:endParaRPr b="1" sz="2820">
              <a:solidFill>
                <a:schemeClr val="accent1"/>
              </a:solidFill>
              <a:latin typeface="Roboto"/>
              <a:ea typeface="Roboto"/>
              <a:cs typeface="Roboto"/>
              <a:sym typeface="Roboto"/>
            </a:endParaRPr>
          </a:p>
        </p:txBody>
      </p:sp>
      <p:pic>
        <p:nvPicPr>
          <p:cNvPr id="94" name="Google Shape;94;p21"/>
          <p:cNvPicPr preferRelativeResize="0"/>
          <p:nvPr/>
        </p:nvPicPr>
        <p:blipFill rotWithShape="1">
          <a:blip r:embed="rId3">
            <a:alphaModFix/>
          </a:blip>
          <a:srcRect b="0" l="0" r="0" t="0"/>
          <a:stretch/>
        </p:blipFill>
        <p:spPr>
          <a:xfrm flipH="1">
            <a:off x="6762100" y="3579400"/>
            <a:ext cx="1885800" cy="1564100"/>
          </a:xfrm>
          <a:prstGeom prst="rect">
            <a:avLst/>
          </a:prstGeom>
          <a:noFill/>
          <a:ln>
            <a:noFill/>
          </a:ln>
        </p:spPr>
      </p:pic>
      <p:sp>
        <p:nvSpPr>
          <p:cNvPr id="95" name="Google Shape;95;p21"/>
          <p:cNvSpPr txBox="1"/>
          <p:nvPr>
            <p:ph idx="1" type="body"/>
          </p:nvPr>
        </p:nvSpPr>
        <p:spPr>
          <a:xfrm>
            <a:off x="214900" y="1232150"/>
            <a:ext cx="8797200" cy="3295200"/>
          </a:xfrm>
          <a:prstGeom prst="rect">
            <a:avLst/>
          </a:prstGeom>
          <a:noFill/>
          <a:ln>
            <a:noFill/>
          </a:ln>
        </p:spPr>
        <p:txBody>
          <a:bodyPr anchorCtr="0" anchor="t" bIns="91425" lIns="91425" spcFirstLastPara="1" rIns="91425" wrap="square" tIns="91425">
            <a:normAutofit fontScale="25000" lnSpcReduction="20000"/>
          </a:bodyPr>
          <a:lstStyle/>
          <a:p>
            <a:pPr indent="0" lvl="0" marL="914400" rtl="0" algn="l">
              <a:lnSpc>
                <a:spcPct val="115000"/>
              </a:lnSpc>
              <a:spcBef>
                <a:spcPts val="1200"/>
              </a:spcBef>
              <a:spcAft>
                <a:spcPts val="0"/>
              </a:spcAft>
              <a:buNone/>
            </a:pPr>
            <a:r>
              <a:t/>
            </a:r>
            <a:endParaRPr sz="5050">
              <a:latin typeface="Roboto"/>
              <a:ea typeface="Roboto"/>
              <a:cs typeface="Roboto"/>
              <a:sym typeface="Roboto"/>
            </a:endParaRPr>
          </a:p>
          <a:p>
            <a:pPr indent="-381000" lvl="0" marL="457200" rtl="0" algn="l">
              <a:lnSpc>
                <a:spcPct val="115000"/>
              </a:lnSpc>
              <a:spcBef>
                <a:spcPts val="1200"/>
              </a:spcBef>
              <a:spcAft>
                <a:spcPts val="0"/>
              </a:spcAft>
              <a:buSzPct val="100000"/>
              <a:buFont typeface="Roboto"/>
              <a:buChar char="●"/>
            </a:pPr>
            <a:r>
              <a:rPr lang="en" sz="9600">
                <a:latin typeface="Roboto"/>
                <a:ea typeface="Roboto"/>
                <a:cs typeface="Roboto"/>
                <a:sym typeface="Roboto"/>
              </a:rPr>
              <a:t>Relation Extraction : </a:t>
            </a:r>
            <a:endParaRPr sz="9600">
              <a:latin typeface="Roboto"/>
              <a:ea typeface="Roboto"/>
              <a:cs typeface="Roboto"/>
              <a:sym typeface="Roboto"/>
            </a:endParaRPr>
          </a:p>
          <a:p>
            <a:pPr indent="0" lvl="0" marL="914400" rtl="0" algn="l">
              <a:lnSpc>
                <a:spcPct val="115000"/>
              </a:lnSpc>
              <a:spcBef>
                <a:spcPts val="1200"/>
              </a:spcBef>
              <a:spcAft>
                <a:spcPts val="0"/>
              </a:spcAft>
              <a:buNone/>
            </a:pPr>
            <a:r>
              <a:rPr lang="en" sz="9600">
                <a:solidFill>
                  <a:srgbClr val="212529"/>
                </a:solidFill>
                <a:highlight>
                  <a:srgbClr val="FFFFFF"/>
                </a:highlight>
                <a:latin typeface="Roboto"/>
                <a:ea typeface="Roboto"/>
                <a:cs typeface="Roboto"/>
                <a:sym typeface="Roboto"/>
              </a:rPr>
              <a:t>is the task of predicting attributes and relations for entities in a sentence. </a:t>
            </a:r>
            <a:endParaRPr sz="9600">
              <a:solidFill>
                <a:srgbClr val="212529"/>
              </a:solidFill>
              <a:highlight>
                <a:srgbClr val="FFFFFF"/>
              </a:highlight>
              <a:latin typeface="Roboto"/>
              <a:ea typeface="Roboto"/>
              <a:cs typeface="Roboto"/>
              <a:sym typeface="Roboto"/>
            </a:endParaRPr>
          </a:p>
          <a:p>
            <a:pPr indent="0" lvl="0" marL="914400" rtl="0" algn="l">
              <a:lnSpc>
                <a:spcPct val="115000"/>
              </a:lnSpc>
              <a:spcBef>
                <a:spcPts val="1200"/>
              </a:spcBef>
              <a:spcAft>
                <a:spcPts val="0"/>
              </a:spcAft>
              <a:buNone/>
            </a:pPr>
            <a:r>
              <a:rPr lang="en" sz="9600">
                <a:solidFill>
                  <a:srgbClr val="212529"/>
                </a:solidFill>
                <a:highlight>
                  <a:srgbClr val="FFFFFF"/>
                </a:highlight>
                <a:latin typeface="Roboto"/>
                <a:ea typeface="Roboto"/>
                <a:cs typeface="Roboto"/>
                <a:sym typeface="Roboto"/>
              </a:rPr>
              <a:t>For example, given a sentence “Barack Obama was born in Honolulu, Hawaii.”, a relation classifier aims at predicting the relation of “bornInCity”. </a:t>
            </a:r>
            <a:endParaRPr sz="9600">
              <a:solidFill>
                <a:srgbClr val="212529"/>
              </a:solidFill>
              <a:highlight>
                <a:srgbClr val="FFFFFF"/>
              </a:highlight>
              <a:latin typeface="Roboto"/>
              <a:ea typeface="Roboto"/>
              <a:cs typeface="Roboto"/>
              <a:sym typeface="Roboto"/>
            </a:endParaRPr>
          </a:p>
          <a:p>
            <a:pPr indent="0" lvl="0" marL="914400" rtl="0" algn="l">
              <a:lnSpc>
                <a:spcPct val="115000"/>
              </a:lnSpc>
              <a:spcBef>
                <a:spcPts val="1200"/>
              </a:spcBef>
              <a:spcAft>
                <a:spcPts val="0"/>
              </a:spcAft>
              <a:buNone/>
            </a:pPr>
            <a:r>
              <a:rPr lang="en" sz="9600">
                <a:solidFill>
                  <a:srgbClr val="212529"/>
                </a:solidFill>
                <a:highlight>
                  <a:srgbClr val="FFFFFF"/>
                </a:highlight>
                <a:latin typeface="Roboto"/>
                <a:ea typeface="Roboto"/>
                <a:cs typeface="Roboto"/>
                <a:sym typeface="Roboto"/>
              </a:rPr>
              <a:t>.</a:t>
            </a:r>
            <a:endParaRPr sz="9600">
              <a:latin typeface="Roboto"/>
              <a:ea typeface="Roboto"/>
              <a:cs typeface="Roboto"/>
              <a:sym typeface="Roboto"/>
            </a:endParaRPr>
          </a:p>
          <a:p>
            <a:pPr indent="0" lvl="0" marL="914400" rtl="0" algn="l">
              <a:lnSpc>
                <a:spcPct val="115000"/>
              </a:lnSpc>
              <a:spcBef>
                <a:spcPts val="1200"/>
              </a:spcBef>
              <a:spcAft>
                <a:spcPts val="0"/>
              </a:spcAft>
              <a:buNone/>
            </a:pPr>
            <a:r>
              <a:t/>
            </a:r>
            <a:endParaRPr sz="2400">
              <a:latin typeface="Roboto"/>
              <a:ea typeface="Roboto"/>
              <a:cs typeface="Roboto"/>
              <a:sym typeface="Roboto"/>
            </a:endParaRPr>
          </a:p>
          <a:p>
            <a:pPr indent="0" lvl="0" marL="914400" rtl="0" algn="l">
              <a:lnSpc>
                <a:spcPct val="115000"/>
              </a:lnSpc>
              <a:spcBef>
                <a:spcPts val="1200"/>
              </a:spcBef>
              <a:spcAft>
                <a:spcPts val="1200"/>
              </a:spcAft>
              <a:buNone/>
            </a:pPr>
            <a:r>
              <a:t/>
            </a:r>
            <a:endParaRPr sz="24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2"/>
          <p:cNvSpPr txBox="1"/>
          <p:nvPr>
            <p:ph idx="1" type="body"/>
          </p:nvPr>
        </p:nvSpPr>
        <p:spPr>
          <a:xfrm>
            <a:off x="311700" y="321500"/>
            <a:ext cx="8520600" cy="4148700"/>
          </a:xfrm>
          <a:prstGeom prst="rect">
            <a:avLst/>
          </a:prstGeom>
        </p:spPr>
        <p:txBody>
          <a:bodyPr anchorCtr="0" anchor="t" bIns="91425" lIns="91425" spcFirstLastPara="1" rIns="91425" wrap="square" tIns="91425">
            <a:normAutofit fontScale="32500"/>
          </a:bodyPr>
          <a:lstStyle/>
          <a:p>
            <a:pPr indent="0" lvl="0" marL="914400" rtl="0" algn="l">
              <a:spcBef>
                <a:spcPts val="1200"/>
              </a:spcBef>
              <a:spcAft>
                <a:spcPts val="1200"/>
              </a:spcAft>
              <a:buClr>
                <a:schemeClr val="dk1"/>
              </a:buClr>
              <a:buSzPts val="358"/>
              <a:buFont typeface="Arial"/>
              <a:buNone/>
            </a:pPr>
            <a:r>
              <a:rPr lang="en" sz="9600">
                <a:solidFill>
                  <a:srgbClr val="212529"/>
                </a:solidFill>
                <a:highlight>
                  <a:schemeClr val="lt1"/>
                </a:highlight>
                <a:latin typeface="Roboto"/>
                <a:ea typeface="Roboto"/>
                <a:cs typeface="Roboto"/>
                <a:sym typeface="Roboto"/>
              </a:rPr>
              <a:t>Relation Extraction is the key component for building relation knowledge graphs, and it is of crucial significance to natural language processing applications such as structured search, sentiment analysis, question answering, and summarization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CECEC"/>
        </a:solidFill>
      </p:bgPr>
    </p:bg>
    <p:spTree>
      <p:nvGrpSpPr>
        <p:cNvPr id="104" name="Shape 104"/>
        <p:cNvGrpSpPr/>
        <p:nvPr/>
      </p:nvGrpSpPr>
      <p:grpSpPr>
        <a:xfrm>
          <a:off x="0" y="0"/>
          <a:ext cx="0" cy="0"/>
          <a:chOff x="0" y="0"/>
          <a:chExt cx="0" cy="0"/>
        </a:xfrm>
      </p:grpSpPr>
      <p:sp>
        <p:nvSpPr>
          <p:cNvPr id="105" name="Google Shape;105;p23"/>
          <p:cNvSpPr txBox="1"/>
          <p:nvPr>
            <p:ph type="title"/>
          </p:nvPr>
        </p:nvSpPr>
        <p:spPr>
          <a:xfrm>
            <a:off x="464100" y="119425"/>
            <a:ext cx="8547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2820">
                <a:latin typeface="Roboto"/>
                <a:ea typeface="Roboto"/>
                <a:cs typeface="Roboto"/>
                <a:sym typeface="Roboto"/>
              </a:rPr>
              <a:t>Some of the most popular ideas from </a:t>
            </a:r>
            <a:r>
              <a:rPr b="1" lang="en" sz="2820">
                <a:solidFill>
                  <a:schemeClr val="accent1"/>
                </a:solidFill>
                <a:latin typeface="Roboto"/>
                <a:ea typeface="Roboto"/>
                <a:cs typeface="Roboto"/>
                <a:sym typeface="Roboto"/>
              </a:rPr>
              <a:t>Deeppavlov</a:t>
            </a:r>
            <a:endParaRPr b="1" sz="2820">
              <a:solidFill>
                <a:schemeClr val="accent1"/>
              </a:solidFill>
              <a:latin typeface="Roboto"/>
              <a:ea typeface="Roboto"/>
              <a:cs typeface="Roboto"/>
              <a:sym typeface="Roboto"/>
            </a:endParaRPr>
          </a:p>
        </p:txBody>
      </p:sp>
      <p:pic>
        <p:nvPicPr>
          <p:cNvPr id="106" name="Google Shape;106;p23"/>
          <p:cNvPicPr preferRelativeResize="0"/>
          <p:nvPr/>
        </p:nvPicPr>
        <p:blipFill rotWithShape="1">
          <a:blip r:embed="rId3">
            <a:alphaModFix/>
          </a:blip>
          <a:srcRect b="0" l="0" r="0" t="0"/>
          <a:stretch/>
        </p:blipFill>
        <p:spPr>
          <a:xfrm flipH="1">
            <a:off x="6762100" y="3579400"/>
            <a:ext cx="1885800" cy="1564100"/>
          </a:xfrm>
          <a:prstGeom prst="rect">
            <a:avLst/>
          </a:prstGeom>
          <a:noFill/>
          <a:ln>
            <a:noFill/>
          </a:ln>
        </p:spPr>
      </p:pic>
      <p:sp>
        <p:nvSpPr>
          <p:cNvPr id="107" name="Google Shape;107;p23"/>
          <p:cNvSpPr txBox="1"/>
          <p:nvPr>
            <p:ph idx="1" type="body"/>
          </p:nvPr>
        </p:nvSpPr>
        <p:spPr>
          <a:xfrm>
            <a:off x="214900" y="873975"/>
            <a:ext cx="8797200" cy="4111800"/>
          </a:xfrm>
          <a:prstGeom prst="rect">
            <a:avLst/>
          </a:prstGeom>
          <a:noFill/>
          <a:ln>
            <a:noFill/>
          </a:ln>
        </p:spPr>
        <p:txBody>
          <a:bodyPr anchorCtr="0" anchor="t" bIns="91425" lIns="91425" spcFirstLastPara="1" rIns="91425" wrap="square" tIns="91425">
            <a:normAutofit fontScale="25000" lnSpcReduction="20000"/>
          </a:bodyPr>
          <a:lstStyle/>
          <a:p>
            <a:pPr indent="-381000" lvl="0" marL="457200" rtl="0" algn="l">
              <a:lnSpc>
                <a:spcPct val="115000"/>
              </a:lnSpc>
              <a:spcBef>
                <a:spcPts val="1200"/>
              </a:spcBef>
              <a:spcAft>
                <a:spcPts val="0"/>
              </a:spcAft>
              <a:buSzPct val="100000"/>
              <a:buFont typeface="Roboto"/>
              <a:buChar char="●"/>
            </a:pPr>
            <a:r>
              <a:rPr lang="en" sz="9600">
                <a:latin typeface="Roboto"/>
                <a:ea typeface="Roboto"/>
                <a:cs typeface="Roboto"/>
                <a:sym typeface="Roboto"/>
              </a:rPr>
              <a:t>Refactor Multi Task BERT : </a:t>
            </a:r>
            <a:endParaRPr sz="9600">
              <a:latin typeface="Roboto"/>
              <a:ea typeface="Roboto"/>
              <a:cs typeface="Roboto"/>
              <a:sym typeface="Roboto"/>
            </a:endParaRPr>
          </a:p>
          <a:p>
            <a:pPr indent="0" lvl="0" marL="914400" rtl="0" algn="l">
              <a:lnSpc>
                <a:spcPct val="115000"/>
              </a:lnSpc>
              <a:spcBef>
                <a:spcPts val="1200"/>
              </a:spcBef>
              <a:spcAft>
                <a:spcPts val="0"/>
              </a:spcAft>
              <a:buNone/>
            </a:pPr>
            <a:r>
              <a:rPr lang="en" sz="9600">
                <a:latin typeface="Roboto"/>
                <a:ea typeface="Roboto"/>
                <a:cs typeface="Roboto"/>
                <a:sym typeface="Roboto"/>
              </a:rPr>
              <a:t>I</a:t>
            </a:r>
            <a:r>
              <a:rPr lang="en" sz="9600">
                <a:solidFill>
                  <a:srgbClr val="24292E"/>
                </a:solidFill>
                <a:highlight>
                  <a:srgbClr val="FFFFFF"/>
                </a:highlight>
                <a:latin typeface="Roboto"/>
                <a:ea typeface="Roboto"/>
                <a:cs typeface="Roboto"/>
                <a:sym typeface="Roboto"/>
              </a:rPr>
              <a:t>mplement at least one of the following tasks: PAL-BERT, CA-MTL, MT-DNN(more is better) within the DeepPavlov Library</a:t>
            </a:r>
            <a:endParaRPr sz="9600">
              <a:latin typeface="Roboto"/>
              <a:ea typeface="Roboto"/>
              <a:cs typeface="Roboto"/>
              <a:sym typeface="Roboto"/>
            </a:endParaRPr>
          </a:p>
          <a:p>
            <a:pPr indent="0" lvl="0" marL="914400" rtl="0" algn="l">
              <a:lnSpc>
                <a:spcPct val="115000"/>
              </a:lnSpc>
              <a:spcBef>
                <a:spcPts val="1200"/>
              </a:spcBef>
              <a:spcAft>
                <a:spcPts val="0"/>
              </a:spcAft>
              <a:buNone/>
            </a:pPr>
            <a:r>
              <a:rPr lang="en" sz="9600">
                <a:solidFill>
                  <a:srgbClr val="24292E"/>
                </a:solidFill>
                <a:highlight>
                  <a:srgbClr val="FFFFFF"/>
                </a:highlight>
                <a:latin typeface="Roboto"/>
                <a:ea typeface="Roboto"/>
                <a:cs typeface="Roboto"/>
                <a:sym typeface="Roboto"/>
              </a:rPr>
              <a:t>which are described in the articles </a:t>
            </a:r>
            <a:r>
              <a:rPr lang="en" sz="9600">
                <a:solidFill>
                  <a:schemeClr val="hlink"/>
                </a:solidFill>
                <a:highlight>
                  <a:srgbClr val="FFFFFF"/>
                </a:highlight>
                <a:uFill>
                  <a:noFill/>
                </a:uFill>
                <a:latin typeface="Roboto"/>
                <a:ea typeface="Roboto"/>
                <a:cs typeface="Roboto"/>
                <a:sym typeface="Roboto"/>
                <a:hlinkClick r:id="rId4"/>
              </a:rPr>
              <a:t>https://arxiv.org/pdf/2009.09139</a:t>
            </a:r>
            <a:r>
              <a:rPr lang="en" sz="9600">
                <a:solidFill>
                  <a:srgbClr val="24292E"/>
                </a:solidFill>
                <a:highlight>
                  <a:srgbClr val="FFFFFF"/>
                </a:highlight>
                <a:latin typeface="Roboto"/>
                <a:ea typeface="Roboto"/>
                <a:cs typeface="Roboto"/>
                <a:sym typeface="Roboto"/>
              </a:rPr>
              <a:t> </a:t>
            </a:r>
            <a:r>
              <a:rPr lang="en" sz="9600">
                <a:solidFill>
                  <a:schemeClr val="hlink"/>
                </a:solidFill>
                <a:highlight>
                  <a:srgbClr val="FFFFFF"/>
                </a:highlight>
                <a:uFill>
                  <a:noFill/>
                </a:uFill>
                <a:latin typeface="Roboto"/>
                <a:ea typeface="Roboto"/>
                <a:cs typeface="Roboto"/>
                <a:sym typeface="Roboto"/>
                <a:hlinkClick r:id="rId5"/>
              </a:rPr>
              <a:t>https://arxiv.org/abs/1901.11504</a:t>
            </a:r>
            <a:r>
              <a:rPr lang="en" sz="9600">
                <a:solidFill>
                  <a:srgbClr val="24292E"/>
                </a:solidFill>
                <a:highlight>
                  <a:srgbClr val="FFFFFF"/>
                </a:highlight>
                <a:latin typeface="Roboto"/>
                <a:ea typeface="Roboto"/>
                <a:cs typeface="Roboto"/>
                <a:sym typeface="Roboto"/>
              </a:rPr>
              <a:t> </a:t>
            </a:r>
            <a:r>
              <a:rPr lang="en" sz="9600">
                <a:solidFill>
                  <a:schemeClr val="hlink"/>
                </a:solidFill>
                <a:highlight>
                  <a:srgbClr val="FFFFFF"/>
                </a:highlight>
                <a:uFill>
                  <a:noFill/>
                </a:uFill>
                <a:latin typeface="Roboto"/>
                <a:ea typeface="Roboto"/>
                <a:cs typeface="Roboto"/>
                <a:sym typeface="Roboto"/>
                <a:hlinkClick r:id="rId6"/>
              </a:rPr>
              <a:t>https://arxiv.org/abs/1902.02671</a:t>
            </a:r>
            <a:r>
              <a:rPr lang="en" sz="9600">
                <a:solidFill>
                  <a:srgbClr val="24292E"/>
                </a:solidFill>
                <a:highlight>
                  <a:srgbClr val="FFFFFF"/>
                </a:highlight>
                <a:latin typeface="Roboto"/>
                <a:ea typeface="Roboto"/>
                <a:cs typeface="Roboto"/>
                <a:sym typeface="Roboto"/>
              </a:rPr>
              <a:t> at least for 1 paper (more is better) using Pytorch framework</a:t>
            </a:r>
            <a:endParaRPr sz="9600">
              <a:latin typeface="Roboto"/>
              <a:ea typeface="Roboto"/>
              <a:cs typeface="Roboto"/>
              <a:sym typeface="Roboto"/>
            </a:endParaRPr>
          </a:p>
          <a:p>
            <a:pPr indent="0" lvl="0" marL="914400" rtl="0" algn="l">
              <a:lnSpc>
                <a:spcPct val="115000"/>
              </a:lnSpc>
              <a:spcBef>
                <a:spcPts val="1200"/>
              </a:spcBef>
              <a:spcAft>
                <a:spcPts val="0"/>
              </a:spcAft>
              <a:buNone/>
            </a:pPr>
            <a:r>
              <a:t/>
            </a:r>
            <a:endParaRPr sz="2400">
              <a:latin typeface="Roboto"/>
              <a:ea typeface="Roboto"/>
              <a:cs typeface="Roboto"/>
              <a:sym typeface="Roboto"/>
            </a:endParaRPr>
          </a:p>
          <a:p>
            <a:pPr indent="0" lvl="0" marL="914400" rtl="0" algn="l">
              <a:lnSpc>
                <a:spcPct val="115000"/>
              </a:lnSpc>
              <a:spcBef>
                <a:spcPts val="1200"/>
              </a:spcBef>
              <a:spcAft>
                <a:spcPts val="0"/>
              </a:spcAft>
              <a:buNone/>
            </a:pPr>
            <a:r>
              <a:t/>
            </a:r>
            <a:endParaRPr sz="3100">
              <a:latin typeface="Roboto"/>
              <a:ea typeface="Roboto"/>
              <a:cs typeface="Roboto"/>
              <a:sym typeface="Roboto"/>
            </a:endParaRPr>
          </a:p>
          <a:p>
            <a:pPr indent="0" lvl="0" marL="914400" rtl="0" algn="l">
              <a:lnSpc>
                <a:spcPct val="115000"/>
              </a:lnSpc>
              <a:spcBef>
                <a:spcPts val="1200"/>
              </a:spcBef>
              <a:spcAft>
                <a:spcPts val="1200"/>
              </a:spcAft>
              <a:buNone/>
            </a:pPr>
            <a:r>
              <a:t/>
            </a:r>
            <a:endParaRPr sz="24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