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Roboto-bold.fntdata"/><Relationship Id="rId10" Type="http://schemas.openxmlformats.org/officeDocument/2006/relationships/slide" Target="slides/slide3.xml"/><Relationship Id="rId21" Type="http://schemas.openxmlformats.org/officeDocument/2006/relationships/font" Target="fonts/Roboto-regular.fntdata"/><Relationship Id="rId13" Type="http://schemas.openxmlformats.org/officeDocument/2006/relationships/slide" Target="slides/slide6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5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 txBox="1"/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Google Shape;162;p40"/>
          <p:cNvSpPr txBox="1"/>
          <p:nvPr>
            <p:ph idx="1"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Google Shape;163;p4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://g.co/gsoc" TargetMode="External"/><Relationship Id="rId5" Type="http://schemas.openxmlformats.org/officeDocument/2006/relationships/hyperlink" Target="http://g.co/gsoc/resources/guide" TargetMode="External"/><Relationship Id="rId6" Type="http://schemas.openxmlformats.org/officeDocument/2006/relationships/hyperlink" Target="https://opensource.googleblog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://en.wikipedia.org/wiki/Computer_software" TargetMode="External"/><Relationship Id="rId5" Type="http://schemas.openxmlformats.org/officeDocument/2006/relationships/hyperlink" Target="http://en.wikipedia.org/wiki/Open-source_license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960" y="680400"/>
            <a:ext cx="3782520" cy="378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2"/>
          <p:cNvSpPr txBox="1"/>
          <p:nvPr/>
        </p:nvSpPr>
        <p:spPr>
          <a:xfrm>
            <a:off x="388080" y="555480"/>
            <a:ext cx="5310360" cy="755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2021 Program </a:t>
            </a:r>
            <a:r>
              <a:rPr b="1" i="0" lang="en-US" sz="28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Timeline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2"/>
          <p:cNvSpPr/>
          <p:nvPr/>
        </p:nvSpPr>
        <p:spPr>
          <a:xfrm>
            <a:off x="358560" y="1452600"/>
            <a:ext cx="232848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Jan 29 - Feb 19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2"/>
          <p:cNvSpPr/>
          <p:nvPr/>
        </p:nvSpPr>
        <p:spPr>
          <a:xfrm>
            <a:off x="3254040" y="1452600"/>
            <a:ext cx="473688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Organization applications open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2"/>
          <p:cNvSpPr/>
          <p:nvPr/>
        </p:nvSpPr>
        <p:spPr>
          <a:xfrm>
            <a:off x="358560" y="1909800"/>
            <a:ext cx="21589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March 9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2"/>
          <p:cNvSpPr/>
          <p:nvPr/>
        </p:nvSpPr>
        <p:spPr>
          <a:xfrm>
            <a:off x="3254040" y="1909800"/>
            <a:ext cx="473688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Accepted GSoC organizations announced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2"/>
          <p:cNvSpPr/>
          <p:nvPr/>
        </p:nvSpPr>
        <p:spPr>
          <a:xfrm>
            <a:off x="358560" y="2367000"/>
            <a:ext cx="21589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March 29 - April 13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2"/>
          <p:cNvSpPr/>
          <p:nvPr/>
        </p:nvSpPr>
        <p:spPr>
          <a:xfrm>
            <a:off x="3254040" y="2367000"/>
            <a:ext cx="473688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Students submit their proposals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2"/>
          <p:cNvSpPr/>
          <p:nvPr/>
        </p:nvSpPr>
        <p:spPr>
          <a:xfrm>
            <a:off x="358560" y="2824200"/>
            <a:ext cx="21589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May 17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2"/>
          <p:cNvSpPr/>
          <p:nvPr/>
        </p:nvSpPr>
        <p:spPr>
          <a:xfrm>
            <a:off x="3254040" y="2824200"/>
            <a:ext cx="473688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Accepted students are announced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2"/>
          <p:cNvSpPr/>
          <p:nvPr/>
        </p:nvSpPr>
        <p:spPr>
          <a:xfrm>
            <a:off x="358560" y="3281400"/>
            <a:ext cx="21589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May 17 - June 7	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2"/>
          <p:cNvSpPr/>
          <p:nvPr/>
        </p:nvSpPr>
        <p:spPr>
          <a:xfrm>
            <a:off x="3254040" y="3281400"/>
            <a:ext cx="473688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Community bonding period with orgs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2"/>
          <p:cNvSpPr/>
          <p:nvPr/>
        </p:nvSpPr>
        <p:spPr>
          <a:xfrm>
            <a:off x="358560" y="3738600"/>
            <a:ext cx="21589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June 7 - Aug 23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2"/>
          <p:cNvSpPr/>
          <p:nvPr/>
        </p:nvSpPr>
        <p:spPr>
          <a:xfrm>
            <a:off x="3254040" y="3738600"/>
            <a:ext cx="473688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Students code the summer away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2"/>
          <p:cNvSpPr/>
          <p:nvPr/>
        </p:nvSpPr>
        <p:spPr>
          <a:xfrm>
            <a:off x="358560" y="4195800"/>
            <a:ext cx="21589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August 31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2"/>
          <p:cNvSpPr/>
          <p:nvPr/>
        </p:nvSpPr>
        <p:spPr>
          <a:xfrm>
            <a:off x="3254040" y="4195800"/>
            <a:ext cx="473688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Successful student projects are announced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2"/>
          <p:cNvSpPr/>
          <p:nvPr/>
        </p:nvSpPr>
        <p:spPr>
          <a:xfrm>
            <a:off x="2970720" y="1740600"/>
            <a:ext cx="360" cy="261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FFCC5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62"/>
          <p:cNvSpPr/>
          <p:nvPr/>
        </p:nvSpPr>
        <p:spPr>
          <a:xfrm flipH="1" rot="5400000">
            <a:off x="2898720" y="1609560"/>
            <a:ext cx="140400" cy="121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BBC05"/>
          </a:solidFill>
          <a:ln cap="flat" cmpd="sng" w="28425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2"/>
          <p:cNvSpPr/>
          <p:nvPr/>
        </p:nvSpPr>
        <p:spPr>
          <a:xfrm flipH="1" rot="5400000">
            <a:off x="2898720" y="2075040"/>
            <a:ext cx="140400" cy="121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28425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2"/>
          <p:cNvSpPr/>
          <p:nvPr/>
        </p:nvSpPr>
        <p:spPr>
          <a:xfrm flipH="1" rot="5400000">
            <a:off x="2898720" y="2540520"/>
            <a:ext cx="140400" cy="121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BBC05"/>
          </a:solidFill>
          <a:ln cap="flat" cmpd="sng" w="28425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62"/>
          <p:cNvSpPr/>
          <p:nvPr/>
        </p:nvSpPr>
        <p:spPr>
          <a:xfrm flipH="1" rot="5400000">
            <a:off x="2898720" y="2981160"/>
            <a:ext cx="140400" cy="121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28425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2"/>
          <p:cNvSpPr/>
          <p:nvPr/>
        </p:nvSpPr>
        <p:spPr>
          <a:xfrm flipH="1" rot="5400000">
            <a:off x="2898720" y="3446640"/>
            <a:ext cx="140400" cy="121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BBC05"/>
          </a:solidFill>
          <a:ln cap="flat" cmpd="sng" w="28425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2"/>
          <p:cNvSpPr/>
          <p:nvPr/>
        </p:nvSpPr>
        <p:spPr>
          <a:xfrm flipH="1" rot="5400000">
            <a:off x="2898720" y="3912120"/>
            <a:ext cx="140400" cy="121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28425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62"/>
          <p:cNvSpPr/>
          <p:nvPr/>
        </p:nvSpPr>
        <p:spPr>
          <a:xfrm flipH="1" rot="5400000">
            <a:off x="2898720" y="4369320"/>
            <a:ext cx="140400" cy="121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BBC05"/>
          </a:solidFill>
          <a:ln cap="flat" cmpd="sng" w="28425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3"/>
          <p:cNvSpPr/>
          <p:nvPr/>
        </p:nvSpPr>
        <p:spPr>
          <a:xfrm>
            <a:off x="468720" y="753120"/>
            <a:ext cx="7177320" cy="6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Google Summer of Code Statistics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3"/>
          <p:cNvSpPr/>
          <p:nvPr/>
        </p:nvSpPr>
        <p:spPr>
          <a:xfrm>
            <a:off x="431280" y="1484280"/>
            <a:ext cx="792468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 16 years 16,000+ students from 111 countries have been accepted into GSoC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Countries with the most students:  India (4,684), United States (2,640), and Germany (909)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Approximately 38+ million lines of code have been produced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1080" y="2805120"/>
            <a:ext cx="4140000" cy="2337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/>
          <p:nvPr/>
        </p:nvSpPr>
        <p:spPr>
          <a:xfrm>
            <a:off x="468720" y="753120"/>
            <a:ext cx="5677920" cy="6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Useful </a:t>
            </a:r>
            <a:r>
              <a:rPr b="1" i="0" lang="en-US" sz="28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4"/>
          <p:cNvSpPr/>
          <p:nvPr/>
        </p:nvSpPr>
        <p:spPr>
          <a:xfrm>
            <a:off x="431280" y="1484280"/>
            <a:ext cx="84114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Program Site: 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http://g.co/gsoc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 Guide: 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http://g.co/gsoc/resources/guide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Google Open Source Blog: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https://opensource.googleblog.com/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35160"/>
            <a:ext cx="9143640" cy="21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/>
          <p:nvPr/>
        </p:nvSpPr>
        <p:spPr>
          <a:xfrm>
            <a:off x="3139560" y="1976040"/>
            <a:ext cx="3808080" cy="82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840" y="3927960"/>
            <a:ext cx="4556520" cy="123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4"/>
          <p:cNvSpPr/>
          <p:nvPr/>
        </p:nvSpPr>
        <p:spPr>
          <a:xfrm>
            <a:off x="468720" y="753120"/>
            <a:ext cx="5677920" cy="6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b="1" i="0" lang="en-US" sz="28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4"/>
          <p:cNvSpPr/>
          <p:nvPr/>
        </p:nvSpPr>
        <p:spPr>
          <a:xfrm>
            <a:off x="431280" y="1484280"/>
            <a:ext cx="7924680" cy="228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omputer software</a:t>
            </a: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where the source code is distributed under an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 open source license</a:t>
            </a: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that allows anyone to study, change, improve and distribute the software.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Promotes collaboration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Community of dedicated developers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1480" y="164880"/>
            <a:ext cx="1760040" cy="18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82A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680" y="1836720"/>
            <a:ext cx="4584240" cy="3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5"/>
          <p:cNvSpPr/>
          <p:nvPr/>
        </p:nvSpPr>
        <p:spPr>
          <a:xfrm>
            <a:off x="468720" y="829440"/>
            <a:ext cx="7341120" cy="6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b="1" i="0" lang="en-US" sz="28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Google Summer of Code</a:t>
            </a:r>
            <a:r>
              <a:rPr b="1" i="0" lang="en-US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5"/>
          <p:cNvSpPr/>
          <p:nvPr/>
        </p:nvSpPr>
        <p:spPr>
          <a:xfrm>
            <a:off x="431280" y="1560600"/>
            <a:ext cx="5976720" cy="228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Summer of Code (GSoC) is an online, international program designed to encourage student participation in open source software development under the guidance of mentors from the open source community.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6"/>
          <p:cNvSpPr txBox="1"/>
          <p:nvPr/>
        </p:nvSpPr>
        <p:spPr>
          <a:xfrm>
            <a:off x="464040" y="749880"/>
            <a:ext cx="25448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2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r>
              <a:rPr b="1" i="0" lang="en-US" sz="282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GSoC</a:t>
            </a:r>
            <a:endParaRPr b="0" i="0" sz="28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00" y="3579480"/>
            <a:ext cx="1885320" cy="156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6"/>
          <p:cNvSpPr txBox="1"/>
          <p:nvPr/>
        </p:nvSpPr>
        <p:spPr>
          <a:xfrm>
            <a:off x="464040" y="1457280"/>
            <a:ext cx="7696080" cy="27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participate with an open source software organization under the guidance of a mentor while earning a stipend for successfully completing the project.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Post-secondary students use time away from their studies to gain real world experience and learn the importance of contributing and being a part of a community of dedicated developers. Students learn new skills (testing, working with large codebases, etc.) and gain confidence in their capabilities.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7"/>
          <p:cNvSpPr txBox="1"/>
          <p:nvPr/>
        </p:nvSpPr>
        <p:spPr>
          <a:xfrm>
            <a:off x="417960" y="252864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r>
              <a:rPr b="1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0" i="0" lang="en-US" sz="1800" u="none" cap="none" strike="noStrike"/>
            </a:br>
            <a:r>
              <a:rPr b="1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 the Program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7"/>
          <p:cNvSpPr/>
          <p:nvPr/>
        </p:nvSpPr>
        <p:spPr>
          <a:xfrm>
            <a:off x="4086720" y="24480"/>
            <a:ext cx="5056920" cy="51433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7"/>
          <p:cNvSpPr txBox="1"/>
          <p:nvPr/>
        </p:nvSpPr>
        <p:spPr>
          <a:xfrm>
            <a:off x="4043520" y="668880"/>
            <a:ext cx="45997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Introduce students to open source software development.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Help open source projects bring in new, excited developers who stay after the program ends.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Give students exposure to real-world software development scenarios (e.g., testing, version control, software licensing, online communications, etc.).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more open source code for all to use.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960" y="1660680"/>
            <a:ext cx="1067040" cy="94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8"/>
          <p:cNvSpPr/>
          <p:nvPr/>
        </p:nvSpPr>
        <p:spPr>
          <a:xfrm flipH="1">
            <a:off x="558360" y="1620000"/>
            <a:ext cx="296280" cy="256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285F4"/>
          </a:solidFill>
          <a:ln cap="flat" cmpd="sng" w="284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8"/>
          <p:cNvSpPr/>
          <p:nvPr/>
        </p:nvSpPr>
        <p:spPr>
          <a:xfrm flipH="1">
            <a:off x="3453840" y="1620000"/>
            <a:ext cx="296280" cy="256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285F4"/>
          </a:solidFill>
          <a:ln cap="flat" cmpd="sng" w="284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8"/>
          <p:cNvSpPr/>
          <p:nvPr/>
        </p:nvSpPr>
        <p:spPr>
          <a:xfrm flipH="1">
            <a:off x="6349680" y="1620000"/>
            <a:ext cx="296280" cy="256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285F4"/>
          </a:solidFill>
          <a:ln cap="flat" cmpd="sng" w="284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8"/>
          <p:cNvSpPr/>
          <p:nvPr/>
        </p:nvSpPr>
        <p:spPr>
          <a:xfrm flipH="1">
            <a:off x="7797240" y="1620000"/>
            <a:ext cx="296280" cy="256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BBC05"/>
          </a:solidFill>
          <a:ln cap="flat" cmpd="sng" w="28425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8"/>
          <p:cNvSpPr/>
          <p:nvPr/>
        </p:nvSpPr>
        <p:spPr>
          <a:xfrm>
            <a:off x="468720" y="753120"/>
            <a:ext cx="7341120" cy="6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does </a:t>
            </a:r>
            <a:r>
              <a:rPr b="1" i="0" lang="en-US" sz="28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GSoC</a:t>
            </a: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work?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8"/>
          <p:cNvSpPr/>
          <p:nvPr/>
        </p:nvSpPr>
        <p:spPr>
          <a:xfrm>
            <a:off x="427680" y="2033640"/>
            <a:ext cx="1278720" cy="140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Open source software projects apply to be mentor organizations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8"/>
          <p:cNvSpPr/>
          <p:nvPr/>
        </p:nvSpPr>
        <p:spPr>
          <a:xfrm>
            <a:off x="1875240" y="2033640"/>
            <a:ext cx="1278720" cy="14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Google chooses the organizations to participate (198 in 2020)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8"/>
          <p:cNvSpPr/>
          <p:nvPr/>
        </p:nvSpPr>
        <p:spPr>
          <a:xfrm>
            <a:off x="3323160" y="2033640"/>
            <a:ext cx="1306800" cy="140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submit project proposals to mentor organizations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8"/>
          <p:cNvSpPr/>
          <p:nvPr/>
        </p:nvSpPr>
        <p:spPr>
          <a:xfrm>
            <a:off x="4771080" y="2033640"/>
            <a:ext cx="1278720" cy="16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Mentor organizations choose the students they’d like to accept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8"/>
          <p:cNvSpPr/>
          <p:nvPr/>
        </p:nvSpPr>
        <p:spPr>
          <a:xfrm>
            <a:off x="6218640" y="2033640"/>
            <a:ext cx="1150920" cy="1652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are paired with a mentor to help them throughout their project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8"/>
          <p:cNvSpPr/>
          <p:nvPr/>
        </p:nvSpPr>
        <p:spPr>
          <a:xfrm>
            <a:off x="7514280" y="2033640"/>
            <a:ext cx="1306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Coding begins! Students work on their project under the guidance of their mentor over 10 weeks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8"/>
          <p:cNvSpPr/>
          <p:nvPr/>
        </p:nvSpPr>
        <p:spPr>
          <a:xfrm>
            <a:off x="730080" y="1747800"/>
            <a:ext cx="70686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58"/>
          <p:cNvSpPr/>
          <p:nvPr/>
        </p:nvSpPr>
        <p:spPr>
          <a:xfrm flipH="1">
            <a:off x="2006280" y="1620000"/>
            <a:ext cx="296280" cy="256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284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8"/>
          <p:cNvSpPr/>
          <p:nvPr/>
        </p:nvSpPr>
        <p:spPr>
          <a:xfrm flipH="1">
            <a:off x="4901760" y="1620000"/>
            <a:ext cx="296280" cy="25632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FF"/>
          </a:solidFill>
          <a:ln cap="flat" cmpd="sng" w="284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9"/>
          <p:cNvSpPr txBox="1"/>
          <p:nvPr/>
        </p:nvSpPr>
        <p:spPr>
          <a:xfrm>
            <a:off x="340560" y="257184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Frequently </a:t>
            </a:r>
            <a:br>
              <a:rPr b="0" i="0" lang="en-US" sz="1800" u="none" cap="none" strike="noStrike"/>
            </a:br>
            <a:r>
              <a:rPr b="1" i="0" lang="en-US" sz="36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Asked</a:t>
            </a:r>
            <a:br>
              <a:rPr b="0" i="0" lang="en-US" sz="1800" u="none" cap="none" strike="noStrike"/>
            </a:br>
            <a:r>
              <a:rPr b="1" i="0" lang="en-US" sz="36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Questions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9"/>
          <p:cNvSpPr/>
          <p:nvPr/>
        </p:nvSpPr>
        <p:spPr>
          <a:xfrm>
            <a:off x="4086720" y="24480"/>
            <a:ext cx="5056920" cy="51433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9"/>
          <p:cNvSpPr txBox="1"/>
          <p:nvPr/>
        </p:nvSpPr>
        <p:spPr>
          <a:xfrm>
            <a:off x="4272120" y="592560"/>
            <a:ext cx="4454640" cy="42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much time do I need to spend on the project?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project will take ~175 hours over the 10 weeks. Some folks will spend more time and others a bit less.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I’m new to open source, can I participate?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Yes, we hope you do! As long as you are excited and ready to learn from your mentors and have some university level programming experience you can succeed in GSoC.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960" y="1660680"/>
            <a:ext cx="1067040" cy="94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/>
          <p:nvPr/>
        </p:nvSpPr>
        <p:spPr>
          <a:xfrm>
            <a:off x="468720" y="753120"/>
            <a:ext cx="5677920" cy="6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Evaluations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0"/>
          <p:cNvSpPr/>
          <p:nvPr/>
        </p:nvSpPr>
        <p:spPr>
          <a:xfrm>
            <a:off x="431280" y="1484280"/>
            <a:ext cx="7924680" cy="25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must pass two (2) evaluations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Students who pass each evaluation are paid a stipend for their work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At the conclusion of GSoC, students submit the code they’ve written for their project for everyone to see and use!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/>
          <p:nvPr/>
        </p:nvSpPr>
        <p:spPr>
          <a:xfrm>
            <a:off x="417960" y="252864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Eligibility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1"/>
          <p:cNvSpPr/>
          <p:nvPr/>
        </p:nvSpPr>
        <p:spPr>
          <a:xfrm>
            <a:off x="4086720" y="24480"/>
            <a:ext cx="5056920" cy="5143320"/>
          </a:xfrm>
          <a:prstGeom prst="rect">
            <a:avLst/>
          </a:prstGeom>
          <a:solidFill>
            <a:srgbClr val="1E2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1"/>
          <p:cNvSpPr txBox="1"/>
          <p:nvPr/>
        </p:nvSpPr>
        <p:spPr>
          <a:xfrm>
            <a:off x="3810240" y="228960"/>
            <a:ext cx="50569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 18 upon registration for program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Accepted into or enrolled in a post-secondary educational program by the student acceptance date  OR graduated from a post-secondary program between December 1, 2020 and May 17, 2021.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Eligible to work in the country in which you reside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Have been accepted in no more than 1 previous GSoC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 a resident of a US embargoed country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20" y="1604520"/>
            <a:ext cx="1067040" cy="94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