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70A1-BA36-DC43-9F9E-3509D5D3FD1E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125B-B703-3C4F-A5DC-1F7F5236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7125B-B703-3C4F-A5DC-1F7F52369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9AC0-3672-D742-9D98-BE39C7B1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A5C63-8EA0-BF4B-BFE9-F69F54017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DC9F-FAC1-9A4D-93CB-5743032A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BAB6-4085-D44C-9214-DAAC3294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5CB2-AD12-924D-8EBA-1555806C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B6E-36E6-5648-9F75-4F33A132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566D6-9204-9C4B-BEB0-C96A06CD5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675D-EE0A-6D4C-999E-137CC311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2390-CC65-3847-B2C3-43941512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83BA-1F3C-F34E-B23D-162DE256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65909-705A-EC48-AA6E-C1D5141A1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4E2F-513D-A444-ADFF-F8B12C61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EB95-3807-464C-BE30-2344C5A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1A60-ABD0-CC4E-83AE-56274F84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FE66-4E6D-BF4A-8529-EE02DD8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8DC-ADA7-B943-8473-4FC785E6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3E5F-65E4-014B-92EE-007D0B56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601E-E46C-9344-9FC9-635B1367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CD60-9C7B-D440-8BBC-359DDC21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B6E0-B77E-9241-9691-A6F71DF2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1F4B-738B-EB45-A3BA-6358D899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29FBA-D0A3-024D-B122-87C0DCC2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5334-AF8B-D544-86FD-C08E024C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3A54-5545-0F45-9127-5D4202A1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CBB6-1C05-CB4F-885E-0D2C1044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EB86-195E-234C-8146-56425699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E135-3769-B941-80E2-43DC85398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9EC3-9D92-B34C-81B4-9360BE66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33FB-24B0-2D44-80BD-97D414A9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27B-BEE0-194E-B305-0694FB0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B9704-5CFA-E949-9122-0ADE369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3FBD-6D98-0243-AF84-796699FF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C0A4-706B-CE4B-9070-F38A4D49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E738C-9DF3-8442-8905-7B37218D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016D-64BD-B04B-94BC-02114066B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A382-35A0-514B-85F5-687772869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96FC3-D061-9745-8843-0CBDF94A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CBB7D-4B70-9243-B636-3F6F8A2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2C92C-CF30-EA43-9F9F-9E1393CF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89E8-6422-394F-AF83-0CEEAD70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2163E-422D-AC4D-9E17-97E3B6E5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E2120-9DAC-8244-A2E4-DCA3D04A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D6461-44E7-204F-857E-6D7F5315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00C65-5E2C-D246-A849-4FAB077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AD288-CA77-BA40-A52A-AA83CDB0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FA72-D938-C24E-8CFB-60A30BDD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5CC4-A09C-8C4B-8B82-87FE9686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B014-0FA7-E348-BDC1-0F757572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6D448-70B8-364D-9BEC-D84FA027A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8E71-85C8-D54A-B5EA-188AF525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684B-6F97-F64D-B97C-04E1358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1F2D-BFB4-7646-B453-C03A8217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0B2-7D12-DE46-B2C3-7ACCB37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F9E4-B6D9-6742-BACC-8696B4EEC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4618E-2B3D-0D4C-8123-22563A6A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72CF-3A4C-A74F-AB55-4F72313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D0EF-E958-4441-8435-008BA439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D5DD-F5D4-1E4E-B56B-B2892BFC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14C2-C532-2F4C-8A2F-17433F32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9AA2-6876-7C4B-88EB-41A0B70D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8746-A4AE-B140-8050-B3925DF9D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B2AF-1F2F-FA4C-A7E0-4B91038865F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E5B68-E6B0-674B-BF5C-25116F6FC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333A-0138-934C-BB43-0FC098F9A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7972-4EAB-1B4E-8CF1-BD9E8C2A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878C0D3-8E24-4242-A77D-6E54D2225D66}"/>
              </a:ext>
            </a:extLst>
          </p:cNvPr>
          <p:cNvGrpSpPr/>
          <p:nvPr/>
        </p:nvGrpSpPr>
        <p:grpSpPr>
          <a:xfrm>
            <a:off x="4052407" y="1138976"/>
            <a:ext cx="4490585" cy="4503329"/>
            <a:chOff x="3520338" y="749509"/>
            <a:chExt cx="4490585" cy="45033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4482059" y="2188564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59" y="2188564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167797" y="2188564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59" y="3495206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797" y="3495206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4482059" y="4214734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3912433" y="2908092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3912433" y="3482714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797" y="2901847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3943" y="3022017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994" y="3184409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060226" y="3104500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994" y="3276315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7797" y="3362754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5716285" y="1469036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3912433" y="1469036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5831174" y="4214734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24" y="4934262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5677169" y="5100438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5808137" y="5252838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7508862" y="2975543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136437" y="3007416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0CEE5-365A-C344-A666-FC435DE8C7D4}"/>
                </a:ext>
              </a:extLst>
            </p:cNvPr>
            <p:cNvSpPr txBox="1"/>
            <p:nvPr/>
          </p:nvSpPr>
          <p:spPr>
            <a:xfrm>
              <a:off x="3520338" y="749509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</a:t>
              </a:r>
              <a:r>
                <a:rPr lang="en-US" sz="2800" baseline="-25000" dirty="0" err="1"/>
                <a:t>input</a:t>
              </a:r>
              <a:endParaRPr lang="en-US" sz="28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5DE8A5D-5F87-924E-AF14-A3816C899E14}"/>
              </a:ext>
            </a:extLst>
          </p:cNvPr>
          <p:cNvSpPr txBox="1"/>
          <p:nvPr/>
        </p:nvSpPr>
        <p:spPr>
          <a:xfrm>
            <a:off x="0" y="86620"/>
            <a:ext cx="1212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Here’s our </a:t>
            </a:r>
            <a:r>
              <a:rPr lang="en-US" sz="2400" b="1" dirty="0"/>
              <a:t>equivalent circuit</a:t>
            </a:r>
            <a:r>
              <a:rPr lang="en-US" sz="2400" dirty="0"/>
              <a:t> for a cell membrane with an (open) channel – part of the LIF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8BDD38-EDAF-6B45-87B1-8F8135B22ED0}"/>
              </a:ext>
            </a:extLst>
          </p:cNvPr>
          <p:cNvSpPr txBox="1"/>
          <p:nvPr/>
        </p:nvSpPr>
        <p:spPr>
          <a:xfrm>
            <a:off x="46999" y="6283177"/>
            <a:ext cx="1124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gain biophysical intuition, let’s examine how this circuit behaves as we inject charge ...</a:t>
            </a:r>
          </a:p>
        </p:txBody>
      </p:sp>
    </p:spTree>
    <p:extLst>
      <p:ext uri="{BB962C8B-B14F-4D97-AF65-F5344CB8AC3E}">
        <p14:creationId xmlns:p14="http://schemas.microsoft.com/office/powerpoint/2010/main" val="273369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1 </a:t>
            </a:r>
            <a:r>
              <a:rPr lang="en-US" sz="3200" dirty="0"/>
              <a:t>charge / sec = 1 amp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2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</a:t>
            </a:r>
            <a:r>
              <a:rPr lang="en-US" dirty="0">
                <a:solidFill>
                  <a:srgbClr val="FF0000"/>
                </a:solidFill>
              </a:rPr>
              <a:t>2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1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786530" y="232411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108534" y="2324114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308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goes 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277947" y="4778284"/>
            <a:ext cx="41190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Eventually (at equilibrium):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charges on capacitor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V* = 1 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ymbol" pitchFamily="2" charset="2"/>
              </a:rPr>
              <a:t>t</a:t>
            </a:r>
            <a:r>
              <a:rPr lang="en-US" sz="2800" dirty="0"/>
              <a:t> = longer time ... (&gt; 1 s)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025B53-74CE-1442-B7C1-511E7E4AF64C}"/>
              </a:ext>
            </a:extLst>
          </p:cNvPr>
          <p:cNvGrpSpPr/>
          <p:nvPr/>
        </p:nvGrpSpPr>
        <p:grpSpPr>
          <a:xfrm>
            <a:off x="5226343" y="2873526"/>
            <a:ext cx="592112" cy="592112"/>
            <a:chOff x="5186562" y="1335296"/>
            <a:chExt cx="592112" cy="5921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8F400E-1121-6C4F-A644-568BEA0111F7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2C3E98-51F1-E04D-9249-71AD4D42F923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8D4A1A-03AB-704A-9C0A-77F5ECC7E036}"/>
              </a:ext>
            </a:extLst>
          </p:cNvPr>
          <p:cNvSpPr txBox="1"/>
          <p:nvPr/>
        </p:nvSpPr>
        <p:spPr>
          <a:xfrm>
            <a:off x="8111067" y="5757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598EC4-A676-2C4D-A255-1049A50E1C76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30D9753-5F6F-144E-BC73-D2BCDE49CAEA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42E633-A03E-5A42-9561-529749BED919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4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23 L 0.07995 -0.00023 L 0.07891 0.1581 L 0.20547 0.16435 L 0.20781 0.45185 L 0.09297 0.47269 L 0.08463 0.5706 " pathEditMode="relative" ptsTypes="AAAAA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20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2727656" y="1971116"/>
            <a:ext cx="8403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So, double the capacitance: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double charge on capacitor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same target voltage (1 volt)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longer time to get there (bigger time constant)</a:t>
            </a:r>
          </a:p>
        </p:txBody>
      </p:sp>
    </p:spTree>
    <p:extLst>
      <p:ext uri="{BB962C8B-B14F-4D97-AF65-F5344CB8AC3E}">
        <p14:creationId xmlns:p14="http://schemas.microsoft.com/office/powerpoint/2010/main" val="30253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FB504C4-8D40-8A44-9B8C-B7B10AC4CF80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DBC6-E63B-CC40-9292-DE3BC683E3CA}"/>
              </a:ext>
            </a:extLst>
          </p:cNvPr>
          <p:cNvSpPr txBox="1"/>
          <p:nvPr/>
        </p:nvSpPr>
        <p:spPr>
          <a:xfrm>
            <a:off x="4077477" y="653518"/>
            <a:ext cx="299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Double the resistance!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4CE4B-A57B-3B43-8325-D6F4124095ED}"/>
              </a:ext>
            </a:extLst>
          </p:cNvPr>
          <p:cNvSpPr txBox="1"/>
          <p:nvPr/>
        </p:nvSpPr>
        <p:spPr>
          <a:xfrm>
            <a:off x="1532965" y="2989794"/>
            <a:ext cx="30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 charge on capacitor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806274-91C2-4F4F-B5FD-0B6AD3385AC0}"/>
              </a:ext>
            </a:extLst>
          </p:cNvPr>
          <p:cNvGrpSpPr/>
          <p:nvPr/>
        </p:nvGrpSpPr>
        <p:grpSpPr>
          <a:xfrm>
            <a:off x="119922" y="1238293"/>
            <a:ext cx="8573019" cy="4815775"/>
            <a:chOff x="119922" y="1022850"/>
            <a:chExt cx="8573019" cy="48157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8A7D74-0DA6-AE4B-8255-D4DDB15184FC}"/>
                </a:ext>
              </a:extLst>
            </p:cNvPr>
            <p:cNvSpPr txBox="1"/>
            <p:nvPr/>
          </p:nvSpPr>
          <p:spPr>
            <a:xfrm>
              <a:off x="119922" y="1022850"/>
              <a:ext cx="2234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Time: t = 0 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11B801-0E16-CB48-9C1C-252B8B4FD81C}"/>
                </a:ext>
              </a:extLst>
            </p:cNvPr>
            <p:cNvGrpSpPr/>
            <p:nvPr/>
          </p:nvGrpSpPr>
          <p:grpSpPr>
            <a:xfrm>
              <a:off x="4594451" y="2774351"/>
              <a:ext cx="4098490" cy="3064274"/>
              <a:chOff x="4594451" y="2774351"/>
              <a:chExt cx="4098490" cy="306427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28D2213-42D6-7340-BDA3-E4A174B69E01}"/>
                  </a:ext>
                </a:extLst>
              </p:cNvPr>
              <p:cNvCxnSpPr/>
              <p:nvPr/>
            </p:nvCxnSpPr>
            <p:spPr>
              <a:xfrm>
                <a:off x="5164077" y="2774351"/>
                <a:ext cx="269823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CC9964-46DC-064B-8F08-E7AABB24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077" y="2774351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0FC019-B7A4-5544-9DDD-6FB817A1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15" y="2774351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C9E4112-16A4-1546-A032-49E0F4BDD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077" y="4080993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71B201-3AB5-714D-B310-31CE1CA3E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15" y="4080993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07EF15-1DE2-E445-8A01-2F843DD2A0B3}"/>
                  </a:ext>
                </a:extLst>
              </p:cNvPr>
              <p:cNvCxnSpPr/>
              <p:nvPr/>
            </p:nvCxnSpPr>
            <p:spPr>
              <a:xfrm>
                <a:off x="5164077" y="4800521"/>
                <a:ext cx="269823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56BC12-B8E0-1C47-B8F2-37AB2DB6D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451" y="3493879"/>
                <a:ext cx="1184223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2B29F9A-34A0-514E-B4C5-390CA8124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451" y="4068501"/>
                <a:ext cx="1184223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637B695-33C5-A34B-A956-DE02E4C8C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15" y="3487634"/>
                <a:ext cx="167391" cy="1286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1A016EA-9302-3E48-A623-121D0F31F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961" y="3607804"/>
                <a:ext cx="281246" cy="9843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8844230-E7A5-0942-ABA7-1096A12A4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9012" y="3770196"/>
                <a:ext cx="281246" cy="9843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BC8C7EB-0036-B045-A893-4B5D5F0D6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244" y="3690287"/>
                <a:ext cx="308014" cy="8643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49FCD8-5386-BC41-A529-5D58A7ABD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012" y="3862102"/>
                <a:ext cx="308014" cy="8643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79B0BDE-93A7-634E-A608-A725B9F23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9815" y="3948541"/>
                <a:ext cx="206726" cy="150565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284A1B-F427-074A-BDAF-179F8F53E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192" y="4800521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60702D0-881F-F944-AD27-41873ECB9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3242" y="5520049"/>
                <a:ext cx="582705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2501B52-78F6-EE45-A2C3-AC7868356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87" y="5686225"/>
                <a:ext cx="308009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6EFD26-87D2-A447-85B8-F96C0F42A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0155" y="5838625"/>
                <a:ext cx="728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8AD726-58C5-DC42-BE23-1AAB0EBC755A}"/>
                  </a:ext>
                </a:extLst>
              </p:cNvPr>
              <p:cNvSpPr txBox="1"/>
              <p:nvPr/>
            </p:nvSpPr>
            <p:spPr>
              <a:xfrm>
                <a:off x="8190880" y="3561330"/>
                <a:ext cx="502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</a:t>
                </a:r>
                <a:r>
                  <a:rPr lang="en-US" sz="2800" baseline="-25000" dirty="0"/>
                  <a:t>0</a:t>
                </a:r>
                <a:endParaRPr lang="en-US" sz="28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BC88DC-BFAC-EC47-92C1-C3435E1A2D0F}"/>
                  </a:ext>
                </a:extLst>
              </p:cNvPr>
              <p:cNvSpPr txBox="1"/>
              <p:nvPr/>
            </p:nvSpPr>
            <p:spPr>
              <a:xfrm>
                <a:off x="5818455" y="3593203"/>
                <a:ext cx="4972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</a:t>
                </a:r>
                <a:r>
                  <a:rPr lang="en-US" sz="2800" baseline="-25000" dirty="0"/>
                  <a:t>0</a:t>
                </a:r>
                <a:endParaRPr lang="en-US" sz="2800" dirty="0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3DE9EE-1C77-444A-AC70-AC03823803FB}"/>
              </a:ext>
            </a:extLst>
          </p:cNvPr>
          <p:cNvSpPr txBox="1"/>
          <p:nvPr/>
        </p:nvSpPr>
        <p:spPr>
          <a:xfrm>
            <a:off x="4877177" y="1808602"/>
            <a:ext cx="323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Not yet injecting current</a:t>
            </a:r>
          </a:p>
        </p:txBody>
      </p:sp>
    </p:spTree>
    <p:extLst>
      <p:ext uri="{BB962C8B-B14F-4D97-AF65-F5344CB8AC3E}">
        <p14:creationId xmlns:p14="http://schemas.microsoft.com/office/powerpoint/2010/main" val="27369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8AA990-22AB-FD42-8F00-807C94C3A3EE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065FF7B-D495-C044-9328-C233E8E688A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128089F-5862-4F4E-8ACA-A1903AB26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28240B-4A5D-FD49-A345-9C24B203D222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C46C84-6852-F348-84FB-7CA1C8B7D39B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06255B-3ADF-FB45-8F84-76219F7E7D58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9359E4-70BB-A045-B0A1-77FD0EE10D6A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9B0CB6-15EC-A348-ACF6-97EA989646C8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D2AB31-BA2D-9D48-8A42-8749C59D048D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128A78-425A-564D-8D21-BB1B21B95713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616A17-D734-B24C-8538-503777543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FE6414-AE6D-ED4F-B062-8B8C147BC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A18DD8-5CF1-0445-A766-4468A79BC70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40659-DA4E-6C4C-903E-494DB751628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B223EF-AAA8-1B45-8F3E-566570B6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8E78B1-B06F-1E42-9236-0FC7B5A068D8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385D7-A476-E44F-B2E4-136F8FB4AB61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D5D293-F369-1948-A836-3DD7BF2B9F9E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878462-E3ED-0945-827B-2EB0011F92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2C31D5-8AE3-F849-8A5D-9F7FB5274DBF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B53815-BC28-E842-9C20-194F2F56F29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5B020A-65D1-B74B-B4B1-D32F463F1EBD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D5B788-A691-2C4D-B3BD-FFC9DDF6E32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2D88BF-6666-3046-AF4B-CED72F6B92EA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DE81F7-263E-D748-9727-267794BB48A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6BCE4-4244-A442-802A-ADA999DB37CB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AA0FE1-0668-EC47-9658-E73BCF2E3C50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D0EC72A-31EE-1E40-8DFE-5E1CA2A86601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FADF86-F731-2947-98F6-5739BD477B17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0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0DD52-7463-1F45-B89D-EFF3ABB998A0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42ED4-4E0F-BD4E-9A84-568F84FC1616}"/>
              </a:ext>
            </a:extLst>
          </p:cNvPr>
          <p:cNvSpPr txBox="1"/>
          <p:nvPr/>
        </p:nvSpPr>
        <p:spPr>
          <a:xfrm>
            <a:off x="9930544" y="22984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 amp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335EC-4BD5-7341-9CCA-33E1B06A17D8}"/>
              </a:ext>
            </a:extLst>
          </p:cNvPr>
          <p:cNvSpPr txBox="1"/>
          <p:nvPr/>
        </p:nvSpPr>
        <p:spPr>
          <a:xfrm>
            <a:off x="1958148" y="23270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28A28-D2E0-8F43-ABC9-1B8DD018FA83}"/>
              </a:ext>
            </a:extLst>
          </p:cNvPr>
          <p:cNvSpPr/>
          <p:nvPr/>
        </p:nvSpPr>
        <p:spPr>
          <a:xfrm>
            <a:off x="3280152" y="232706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 amp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C007E-203D-6244-B023-DF44028A2FA3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1 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FB077-371F-484A-B44E-39B5CFD35DF0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805C0F-8ABA-2646-95FE-F25BC0093B8C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EE5990F-8FAC-344F-B2BB-768348FDB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ACA0-7C4C-0D4D-B7BE-01F7EA02D46D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EBCCBD-F8BB-804D-878B-CA10D7A5F595}"/>
              </a:ext>
            </a:extLst>
          </p:cNvPr>
          <p:cNvSpPr txBox="1"/>
          <p:nvPr/>
        </p:nvSpPr>
        <p:spPr>
          <a:xfrm>
            <a:off x="119922" y="6083390"/>
            <a:ext cx="396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1st charge to capacitor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F76CC8-3079-9846-A026-0B0009836656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6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9076 0.00162 L 0.0944 0.14004 L -0.02422 0.14352 L -0.05325 0.219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uild="p"/>
      <p:bldP spid="33" grpId="0"/>
      <p:bldP spid="34" grpId="0"/>
      <p:bldP spid="35" grpId="0"/>
      <p:bldP spid="36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1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670362" y="258968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= 0.5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958148" y="23270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280152" y="2327060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0.5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2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6083390"/>
            <a:ext cx="464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½ to capacitor, ½ to resistor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D570D8-C23E-EA45-B7F0-7A74B7F37083}"/>
              </a:ext>
            </a:extLst>
          </p:cNvPr>
          <p:cNvSpPr/>
          <p:nvPr/>
        </p:nvSpPr>
        <p:spPr>
          <a:xfrm>
            <a:off x="5284368" y="1624037"/>
            <a:ext cx="396210" cy="39621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0D6625-2F4D-DB43-B888-550BA7718C66}"/>
              </a:ext>
            </a:extLst>
          </p:cNvPr>
          <p:cNvSpPr/>
          <p:nvPr/>
        </p:nvSpPr>
        <p:spPr>
          <a:xfrm>
            <a:off x="5271182" y="1242457"/>
            <a:ext cx="396210" cy="39621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11D095-793B-A542-83D9-84967D4CB08D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F73C9-AE11-FF45-A7FB-15E46C27D07E}"/>
              </a:ext>
            </a:extLst>
          </p:cNvPr>
          <p:cNvSpPr/>
          <p:nvPr/>
        </p:nvSpPr>
        <p:spPr>
          <a:xfrm>
            <a:off x="9821376" y="2292807"/>
            <a:ext cx="150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volt / </a:t>
            </a:r>
            <a:r>
              <a:rPr lang="en-US" dirty="0">
                <a:solidFill>
                  <a:srgbClr val="FF0000"/>
                </a:solidFill>
              </a:rPr>
              <a:t>2 ohm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643 -0.00139 L 0.07891 0.16042 L -0.02565 0.16458 L -0.02448 0.22384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139 L 0.0763 -0.00277 L 0.07721 0.16528 L 0.19687 0.1669 L 0.19687 0.45741 L 0.08515 0.46204 L 0.08515 0.53496 " pathEditMode="relative" rAng="0" ptsTypes="AAAAA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62" grpId="0"/>
      <p:bldP spid="48" grpId="0" animBg="1"/>
      <p:bldP spid="48" grpId="1" animBg="1"/>
      <p:bldP spid="53" grpId="0" animBg="1"/>
      <p:bldP spid="53" grpId="1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552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1.5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1.5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786530" y="232411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108534" y="23241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0.25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3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6083390"/>
            <a:ext cx="471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¼ to capacitor, ¾ to resistor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D570D8-C23E-EA45-B7F0-7A74B7F37083}"/>
              </a:ext>
            </a:extLst>
          </p:cNvPr>
          <p:cNvSpPr/>
          <p:nvPr/>
        </p:nvSpPr>
        <p:spPr>
          <a:xfrm>
            <a:off x="5419164" y="1718492"/>
            <a:ext cx="261413" cy="261413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0D6625-2F4D-DB43-B888-550BA7718C66}"/>
              </a:ext>
            </a:extLst>
          </p:cNvPr>
          <p:cNvSpPr/>
          <p:nvPr/>
        </p:nvSpPr>
        <p:spPr>
          <a:xfrm>
            <a:off x="5271182" y="1181686"/>
            <a:ext cx="524216" cy="52421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2936C9-3CA9-4D4A-B3D6-DC33F4B14826}"/>
              </a:ext>
            </a:extLst>
          </p:cNvPr>
          <p:cNvSpPr/>
          <p:nvPr/>
        </p:nvSpPr>
        <p:spPr>
          <a:xfrm>
            <a:off x="5229136" y="3035944"/>
            <a:ext cx="396210" cy="3962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9C011-C7BA-EA44-8A45-21AB974C32A0}"/>
              </a:ext>
            </a:extLst>
          </p:cNvPr>
          <p:cNvSpPr/>
          <p:nvPr/>
        </p:nvSpPr>
        <p:spPr>
          <a:xfrm>
            <a:off x="5271316" y="30408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EC502-3848-A448-907E-12476AB4CE40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F54E1-F286-F744-9B68-3043A5F04903}"/>
              </a:ext>
            </a:extLst>
          </p:cNvPr>
          <p:cNvSpPr txBox="1"/>
          <p:nvPr/>
        </p:nvSpPr>
        <p:spPr>
          <a:xfrm>
            <a:off x="9670362" y="258968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= 0.75 amp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E01731-6495-DC46-BD44-9DCCBE408E70}"/>
              </a:ext>
            </a:extLst>
          </p:cNvPr>
          <p:cNvSpPr/>
          <p:nvPr/>
        </p:nvSpPr>
        <p:spPr>
          <a:xfrm>
            <a:off x="9821376" y="2292807"/>
            <a:ext cx="16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1.5 volt / </a:t>
            </a:r>
            <a:r>
              <a:rPr lang="en-US" dirty="0">
                <a:solidFill>
                  <a:srgbClr val="FF0000"/>
                </a:solidFill>
              </a:rPr>
              <a:t>2 ohm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643 -0.00139 L 0.0789 0.16041 L -0.02565 0.16458 L -0.02448 0.22384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139 L 0.0763 -0.00278 L 0.07721 0.16527 L 0.19687 0.16689 L 0.19687 0.4574 L 0.08515 0.46203 L 0.08515 0.53495 " pathEditMode="relative" rAng="0" ptsTypes="AAAAA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36" grpId="0"/>
      <p:bldP spid="17" grpId="0"/>
      <p:bldP spid="62" grpId="0"/>
      <p:bldP spid="48" grpId="0" animBg="1"/>
      <p:bldP spid="48" grpId="1" animBg="1"/>
      <p:bldP spid="53" grpId="0" animBg="1"/>
      <p:bldP spid="53" grpId="1" animBg="1"/>
      <p:bldP spid="55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66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1.75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1.75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786530" y="232411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108534" y="2324114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0.125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4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6083390"/>
            <a:ext cx="525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7/8 to capacitor, 1/8 to resistor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D570D8-C23E-EA45-B7F0-7A74B7F37083}"/>
              </a:ext>
            </a:extLst>
          </p:cNvPr>
          <p:cNvSpPr/>
          <p:nvPr/>
        </p:nvSpPr>
        <p:spPr>
          <a:xfrm>
            <a:off x="5468299" y="1767627"/>
            <a:ext cx="212277" cy="21227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0D6625-2F4D-DB43-B888-550BA7718C66}"/>
              </a:ext>
            </a:extLst>
          </p:cNvPr>
          <p:cNvSpPr/>
          <p:nvPr/>
        </p:nvSpPr>
        <p:spPr>
          <a:xfrm>
            <a:off x="5271181" y="1050239"/>
            <a:ext cx="655664" cy="65566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2936C9-3CA9-4D4A-B3D6-DC33F4B14826}"/>
              </a:ext>
            </a:extLst>
          </p:cNvPr>
          <p:cNvSpPr/>
          <p:nvPr/>
        </p:nvSpPr>
        <p:spPr>
          <a:xfrm>
            <a:off x="5229136" y="3035944"/>
            <a:ext cx="396210" cy="3962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9C011-C7BA-EA44-8A45-21AB974C32A0}"/>
              </a:ext>
            </a:extLst>
          </p:cNvPr>
          <p:cNvSpPr/>
          <p:nvPr/>
        </p:nvSpPr>
        <p:spPr>
          <a:xfrm>
            <a:off x="5271316" y="30408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352767-CCD7-EF42-AC36-118581D0AE61}"/>
              </a:ext>
            </a:extLst>
          </p:cNvPr>
          <p:cNvSpPr/>
          <p:nvPr/>
        </p:nvSpPr>
        <p:spPr>
          <a:xfrm>
            <a:off x="5717278" y="3204225"/>
            <a:ext cx="261413" cy="2614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0FF5F1-523D-B446-B210-9B23C31A28D5}"/>
              </a:ext>
            </a:extLst>
          </p:cNvPr>
          <p:cNvSpPr/>
          <p:nvPr/>
        </p:nvSpPr>
        <p:spPr>
          <a:xfrm>
            <a:off x="5712328" y="31455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38DF08-8F4D-7F42-8D2F-22ADCD44CCCB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4CF48E-BB96-BD49-9E4F-0AEB615BAD30}"/>
              </a:ext>
            </a:extLst>
          </p:cNvPr>
          <p:cNvSpPr txBox="1"/>
          <p:nvPr/>
        </p:nvSpPr>
        <p:spPr>
          <a:xfrm>
            <a:off x="9670362" y="258968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= 0.875 amp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1965AB-A851-D443-8F02-A3BAC0D5EFA1}"/>
              </a:ext>
            </a:extLst>
          </p:cNvPr>
          <p:cNvSpPr/>
          <p:nvPr/>
        </p:nvSpPr>
        <p:spPr>
          <a:xfrm>
            <a:off x="9821376" y="2292807"/>
            <a:ext cx="17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1.75 volt / </a:t>
            </a:r>
            <a:r>
              <a:rPr lang="en-US" dirty="0">
                <a:solidFill>
                  <a:srgbClr val="FF0000"/>
                </a:solidFill>
              </a:rPr>
              <a:t>2 ohm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643 -0.00139 L 0.07891 0.16041 L -0.02565 0.16458 L -0.02448 0.22384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0139 L 0.07631 -0.00278 L 0.07722 0.16527 L 0.19688 0.16689 L 0.19688 0.4574 L 0.08516 0.46203 L 0.08516 0.53495 " pathEditMode="relative" rAng="0" ptsTypes="AAAAA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36" grpId="0"/>
      <p:bldP spid="17" grpId="0"/>
      <p:bldP spid="62" grpId="0"/>
      <p:bldP spid="48" grpId="0" animBg="1"/>
      <p:bldP spid="48" grpId="1" animBg="1"/>
      <p:bldP spid="53" grpId="0" animBg="1"/>
      <p:bldP spid="53" grpId="1" animBg="1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2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2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786530" y="232411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108534" y="2324114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308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goes 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277947" y="4778284"/>
            <a:ext cx="41190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Eventually (at equilibrium):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charges on capacitor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V* = 2 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ymbol" pitchFamily="2" charset="2"/>
              </a:rPr>
              <a:t>t</a:t>
            </a:r>
            <a:r>
              <a:rPr lang="en-US" sz="2800" dirty="0"/>
              <a:t> = longer time ... (&gt; 1 s)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025B53-74CE-1442-B7C1-511E7E4AF64C}"/>
              </a:ext>
            </a:extLst>
          </p:cNvPr>
          <p:cNvGrpSpPr/>
          <p:nvPr/>
        </p:nvGrpSpPr>
        <p:grpSpPr>
          <a:xfrm>
            <a:off x="5226343" y="2873526"/>
            <a:ext cx="592112" cy="592112"/>
            <a:chOff x="5186562" y="1335296"/>
            <a:chExt cx="592112" cy="5921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8F400E-1121-6C4F-A644-568BEA0111F7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2C3E98-51F1-E04D-9249-71AD4D42F923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8D4A1A-03AB-704A-9C0A-77F5ECC7E036}"/>
              </a:ext>
            </a:extLst>
          </p:cNvPr>
          <p:cNvSpPr txBox="1"/>
          <p:nvPr/>
        </p:nvSpPr>
        <p:spPr>
          <a:xfrm>
            <a:off x="8111067" y="5757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DC52F1-1B8A-404C-966E-5208CFCC7B17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BE1326-CB45-5D45-A3B4-F18FFA257253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54EEB2-1E72-274C-A05D-5D4CE61C6E31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9B920A-351B-A24C-BA8C-B49162018A5D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4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23 L 0.07995 -0.00023 L 0.07891 0.1581 L 0.20547 0.16435 L 0.20781 0.45185 L 0.09297 0.47269 L 0.08463 0.5706 " pathEditMode="relative" ptsTypes="AAAAAAA">
                                      <p:cBhvr>
                                        <p:cTn id="5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20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2727656" y="1971116"/>
            <a:ext cx="8403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So, double the resistance: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double charge on capacitor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double target voltage (2 volt)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longer time to get there (bigger time constant)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2928E-B63D-EB45-96D4-AA7EB3B5A0AC}"/>
              </a:ext>
            </a:extLst>
          </p:cNvPr>
          <p:cNvSpPr txBox="1"/>
          <p:nvPr/>
        </p:nvSpPr>
        <p:spPr>
          <a:xfrm>
            <a:off x="119922" y="134912"/>
            <a:ext cx="118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3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b="1" baseline="-25000" dirty="0">
                <a:solidFill>
                  <a:srgbClr val="FF0000"/>
                </a:solidFill>
              </a:rPr>
              <a:t>0 </a:t>
            </a:r>
            <a:r>
              <a:rPr lang="en-US" sz="3200" b="1" dirty="0">
                <a:solidFill>
                  <a:srgbClr val="FF0000"/>
                </a:solidFill>
              </a:rPr>
              <a:t>= 2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52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E2C8F-0C92-7C41-9487-07DB7672270F}"/>
              </a:ext>
            </a:extLst>
          </p:cNvPr>
          <p:cNvSpPr txBox="1"/>
          <p:nvPr/>
        </p:nvSpPr>
        <p:spPr>
          <a:xfrm>
            <a:off x="119922" y="134912"/>
            <a:ext cx="1775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Summary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78B5B-8B21-5846-A09E-4C278B2AB067}"/>
              </a:ext>
            </a:extLst>
          </p:cNvPr>
          <p:cNvSpPr/>
          <p:nvPr/>
        </p:nvSpPr>
        <p:spPr>
          <a:xfrm>
            <a:off x="6731822" y="849248"/>
            <a:ext cx="292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double the resistance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433A8-2F35-9B4E-A5E4-D2F1E1816DDB}"/>
              </a:ext>
            </a:extLst>
          </p:cNvPr>
          <p:cNvSpPr/>
          <p:nvPr/>
        </p:nvSpPr>
        <p:spPr>
          <a:xfrm>
            <a:off x="192258" y="834920"/>
            <a:ext cx="3147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double the capacitance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0DDE2-EC08-AF40-B61B-ECA63B4104D4}"/>
              </a:ext>
            </a:extLst>
          </p:cNvPr>
          <p:cNvSpPr/>
          <p:nvPr/>
        </p:nvSpPr>
        <p:spPr>
          <a:xfrm>
            <a:off x="3864985" y="834920"/>
            <a:ext cx="10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2" charset="2"/>
              </a:rPr>
              <a:t>t</a:t>
            </a:r>
            <a:r>
              <a:rPr lang="en-US" sz="2400" dirty="0"/>
              <a:t> = R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EADBF9-696C-0B4D-89ED-18CFDFD2B18D}"/>
              </a:ext>
            </a:extLst>
          </p:cNvPr>
          <p:cNvSpPr/>
          <p:nvPr/>
        </p:nvSpPr>
        <p:spPr>
          <a:xfrm>
            <a:off x="4979731" y="834919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doubles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0035C-E1D0-7746-B8E6-46ECCEC20D7E}"/>
              </a:ext>
            </a:extLst>
          </p:cNvPr>
          <p:cNvSpPr txBox="1"/>
          <p:nvPr/>
        </p:nvSpPr>
        <p:spPr>
          <a:xfrm>
            <a:off x="192258" y="1530119"/>
            <a:ext cx="446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 </a:t>
            </a:r>
            <a:r>
              <a:rPr lang="en-US" sz="2400" u="sng" dirty="0"/>
              <a:t>higher capacity</a:t>
            </a:r>
            <a:r>
              <a:rPr lang="en-US" sz="2400" dirty="0"/>
              <a:t> to hold charge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E5E318-5365-994D-B614-BF0E447F7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14" y="2286983"/>
            <a:ext cx="1714500" cy="2044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9D4ECD-C564-C545-83CD-C409068F2D08}"/>
              </a:ext>
            </a:extLst>
          </p:cNvPr>
          <p:cNvSpPr txBox="1"/>
          <p:nvPr/>
        </p:nvSpPr>
        <p:spPr>
          <a:xfrm>
            <a:off x="6731822" y="1530119"/>
            <a:ext cx="433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 </a:t>
            </a:r>
            <a:r>
              <a:rPr lang="en-US" sz="2400" u="sng" dirty="0"/>
              <a:t>same capacity </a:t>
            </a:r>
            <a:r>
              <a:rPr lang="en-US" sz="2400" dirty="0"/>
              <a:t>to hold charge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CE393-798B-0A4E-9A3E-85FD5F750FE6}"/>
              </a:ext>
            </a:extLst>
          </p:cNvPr>
          <p:cNvSpPr txBox="1"/>
          <p:nvPr/>
        </p:nvSpPr>
        <p:spPr>
          <a:xfrm>
            <a:off x="192258" y="4494571"/>
            <a:ext cx="40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takes longer to charge it up.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69DC2-F3B3-2644-8565-5EAF26704E23}"/>
              </a:ext>
            </a:extLst>
          </p:cNvPr>
          <p:cNvSpPr txBox="1"/>
          <p:nvPr/>
        </p:nvSpPr>
        <p:spPr>
          <a:xfrm>
            <a:off x="6731822" y="2225227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V* = I 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193DE-F780-DE4B-A212-3977F4E9C622}"/>
              </a:ext>
            </a:extLst>
          </p:cNvPr>
          <p:cNvSpPr/>
          <p:nvPr/>
        </p:nvSpPr>
        <p:spPr>
          <a:xfrm>
            <a:off x="7828354" y="2244190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doubles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49600-DAEB-3E44-BA72-A78B87B1860D}"/>
              </a:ext>
            </a:extLst>
          </p:cNvPr>
          <p:cNvSpPr txBox="1"/>
          <p:nvPr/>
        </p:nvSpPr>
        <p:spPr>
          <a:xfrm>
            <a:off x="6731822" y="2917588"/>
            <a:ext cx="337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 </a:t>
            </a:r>
            <a:r>
              <a:rPr lang="en-US" sz="2400" u="sng" dirty="0"/>
              <a:t>higher target voltage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96515E-8513-6045-9500-D03D41B34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072" y="3819065"/>
            <a:ext cx="3759200" cy="212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A6DBA8-115A-D042-BE8D-44C32E0A334A}"/>
              </a:ext>
            </a:extLst>
          </p:cNvPr>
          <p:cNvSpPr txBox="1"/>
          <p:nvPr/>
        </p:nvSpPr>
        <p:spPr>
          <a:xfrm>
            <a:off x="5050032" y="4063907"/>
            <a:ext cx="1791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enough charge here,</a:t>
            </a:r>
          </a:p>
          <a:p>
            <a:r>
              <a:rPr lang="en-US" sz="2000" dirty="0"/>
              <a:t>to make V big enough 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6B4F1-02D3-B047-A1B2-4B3155555114}"/>
              </a:ext>
            </a:extLst>
          </p:cNvPr>
          <p:cNvSpPr txBox="1"/>
          <p:nvPr/>
        </p:nvSpPr>
        <p:spPr>
          <a:xfrm>
            <a:off x="10376342" y="4048917"/>
            <a:ext cx="1812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... to force future charges</a:t>
            </a:r>
          </a:p>
          <a:p>
            <a:r>
              <a:rPr lang="en-US" sz="2000" dirty="0"/>
              <a:t>out through the (smaller) 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F2B52-84DE-3B47-83C7-63DEAF558EE4}"/>
              </a:ext>
            </a:extLst>
          </p:cNvPr>
          <p:cNvSpPr txBox="1"/>
          <p:nvPr/>
        </p:nvSpPr>
        <p:spPr>
          <a:xfrm>
            <a:off x="300299" y="5939965"/>
            <a:ext cx="146546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t"/>
            </a:pPr>
            <a:r>
              <a:rPr lang="en-US" sz="2400" dirty="0">
                <a:sym typeface="Wingdings" pitchFamily="2" charset="2"/>
              </a:rPr>
              <a:t>doubles</a:t>
            </a:r>
          </a:p>
          <a:p>
            <a:r>
              <a:rPr lang="en-US" sz="2400" dirty="0"/>
              <a:t>V* fixed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6FEEAC-A0F7-9849-A09C-E930677FD29C}"/>
              </a:ext>
            </a:extLst>
          </p:cNvPr>
          <p:cNvSpPr txBox="1"/>
          <p:nvPr/>
        </p:nvSpPr>
        <p:spPr>
          <a:xfrm>
            <a:off x="6731822" y="5964278"/>
            <a:ext cx="157447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t"/>
            </a:pPr>
            <a:r>
              <a:rPr lang="en-US" sz="2400" dirty="0">
                <a:sym typeface="Wingdings" pitchFamily="2" charset="2"/>
              </a:rPr>
              <a:t>doubles</a:t>
            </a:r>
          </a:p>
          <a:p>
            <a:r>
              <a:rPr lang="en-US" sz="2400" dirty="0"/>
              <a:t>V* doubles</a:t>
            </a:r>
          </a:p>
        </p:txBody>
      </p:sp>
    </p:spTree>
    <p:extLst>
      <p:ext uri="{BB962C8B-B14F-4D97-AF65-F5344CB8AC3E}">
        <p14:creationId xmlns:p14="http://schemas.microsoft.com/office/powerpoint/2010/main" val="10520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09223-3D1F-DA4E-948D-D67A7B68FC56}"/>
              </a:ext>
            </a:extLst>
          </p:cNvPr>
          <p:cNvSpPr txBox="1"/>
          <p:nvPr/>
        </p:nvSpPr>
        <p:spPr>
          <a:xfrm>
            <a:off x="1482166" y="2774351"/>
            <a:ext cx="30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 charge on capacitor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B504C4-8D40-8A44-9B8C-B7B10AC4CF80}"/>
              </a:ext>
            </a:extLst>
          </p:cNvPr>
          <p:cNvSpPr txBox="1"/>
          <p:nvPr/>
        </p:nvSpPr>
        <p:spPr>
          <a:xfrm>
            <a:off x="119922" y="134912"/>
            <a:ext cx="618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1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0B9205-5A83-AD48-9876-25CC31ABD6FE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0 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8E921B-09CD-634D-A3A7-AC1478E94018}"/>
              </a:ext>
            </a:extLst>
          </p:cNvPr>
          <p:cNvGrpSpPr/>
          <p:nvPr/>
        </p:nvGrpSpPr>
        <p:grpSpPr>
          <a:xfrm>
            <a:off x="4594451" y="2774351"/>
            <a:ext cx="4098490" cy="3064274"/>
            <a:chOff x="4594451" y="2774351"/>
            <a:chExt cx="4098490" cy="3064274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AF2D43-295A-4340-86CE-E4A9F6C7D64B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C33EB6-1E85-5A4F-8A5F-060D2F72D6F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27B954-84BD-694C-9D86-4CCEA117BDE3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F9E108-349C-5044-9AA0-26442C4133E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883CCD5-DC80-DD49-800C-C3AD351298C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1C8EF4C-A434-404C-8E11-11EB83E06417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47C9AC5-8A68-8444-93AE-2C9DA7833473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EFA9F5C-80A5-294B-8637-4DE1940A677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91BE3D6-8D39-D84C-8C3A-77EEED04D67A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C09124-6C3D-5440-A83E-9D83BD6D7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97A61B-314F-F543-8CAE-33C88925D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B54277D-41B5-214C-BABA-AFC268D98C4C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96FD33-3613-B644-8214-9FED71955913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8B8C7F-AB84-BC4D-8CCD-20491B366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516789A-F0E2-EC40-A37C-4210EF8D46E2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2DA88-2A32-9246-B61C-B187188EBC0A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C7FC708-E480-714A-BED9-C70ADEC43B30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F8E80D-5BEE-7346-9539-02D659FEE55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5988A7E-5CAD-3444-8F3E-E5DA6AB78CCF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0A97310-C765-8141-9179-FFD9EB30A65A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8ADC029-2CBA-514A-8E17-2996B7D37C65}"/>
              </a:ext>
            </a:extLst>
          </p:cNvPr>
          <p:cNvSpPr txBox="1"/>
          <p:nvPr/>
        </p:nvSpPr>
        <p:spPr>
          <a:xfrm>
            <a:off x="4826378" y="1593159"/>
            <a:ext cx="323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Not yet injecting current</a:t>
            </a:r>
          </a:p>
        </p:txBody>
      </p:sp>
    </p:spTree>
    <p:extLst>
      <p:ext uri="{BB962C8B-B14F-4D97-AF65-F5344CB8AC3E}">
        <p14:creationId xmlns:p14="http://schemas.microsoft.com/office/powerpoint/2010/main" val="22155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1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/>
              <a:t>1 amp</a:t>
            </a:r>
            <a:endParaRPr lang="en-US"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0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958148" y="23270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280152" y="232706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1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E4D73DB-9948-004F-BC1A-6975845EF76C}"/>
              </a:ext>
            </a:extLst>
          </p:cNvPr>
          <p:cNvSpPr txBox="1"/>
          <p:nvPr/>
        </p:nvSpPr>
        <p:spPr>
          <a:xfrm>
            <a:off x="119922" y="6083390"/>
            <a:ext cx="46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charge goes to capacitor</a:t>
            </a:r>
          </a:p>
        </p:txBody>
      </p:sp>
    </p:spTree>
    <p:extLst>
      <p:ext uri="{BB962C8B-B14F-4D97-AF65-F5344CB8AC3E}">
        <p14:creationId xmlns:p14="http://schemas.microsoft.com/office/powerpoint/2010/main" val="35912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9076 0.00162 L 0.0944 0.14004 L -0.02422 0.14352 L -0.05325 0.2199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2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1</a:t>
            </a:r>
            <a:r>
              <a:rPr lang="en-US" sz="3200" dirty="0"/>
              <a:t>: Set </a:t>
            </a:r>
            <a:r>
              <a:rPr lang="en-US" sz="3200" b="1" dirty="0"/>
              <a:t>C</a:t>
            </a:r>
            <a:r>
              <a:rPr lang="en-US" sz="3200" b="1" baseline="-25000" dirty="0"/>
              <a:t>0</a:t>
            </a:r>
            <a:r>
              <a:rPr lang="en-US" sz="3200" b="1" dirty="0"/>
              <a:t> = 1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1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958148" y="23270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280152" y="232706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2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5081658"/>
            <a:ext cx="5532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charge leaves through resistor.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We’ve reached equilibrium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V* = 1 volt, </a:t>
            </a:r>
            <a:r>
              <a:rPr lang="en-US" sz="2800" dirty="0">
                <a:latin typeface="Symbol" pitchFamily="2" charset="2"/>
              </a:rPr>
              <a:t>t </a:t>
            </a:r>
            <a:r>
              <a:rPr lang="en-US" sz="2800" b="1" dirty="0"/>
              <a:t>= 1 s</a:t>
            </a:r>
          </a:p>
        </p:txBody>
      </p:sp>
    </p:spTree>
    <p:extLst>
      <p:ext uri="{BB962C8B-B14F-4D97-AF65-F5344CB8AC3E}">
        <p14:creationId xmlns:p14="http://schemas.microsoft.com/office/powerpoint/2010/main" val="39103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23 L 0.07995 -0.00023 L 0.07891 0.1581 L 0.20547 0.16435 L 0.20781 0.45185 L 0.09297 0.47269 L 0.08463 0.5706 " pathEditMode="relative" ptsTypes="AAAAA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FB504C4-8D40-8A44-9B8C-B7B10AC4CF80}"/>
              </a:ext>
            </a:extLst>
          </p:cNvPr>
          <p:cNvSpPr txBox="1"/>
          <p:nvPr/>
        </p:nvSpPr>
        <p:spPr>
          <a:xfrm>
            <a:off x="119922" y="134912"/>
            <a:ext cx="11764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DBC6-E63B-CC40-9292-DE3BC683E3CA}"/>
              </a:ext>
            </a:extLst>
          </p:cNvPr>
          <p:cNvSpPr txBox="1"/>
          <p:nvPr/>
        </p:nvSpPr>
        <p:spPr>
          <a:xfrm>
            <a:off x="1981282" y="608006"/>
            <a:ext cx="3217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Double the capacitance!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82E40-871C-F24E-8BE6-424BBB8F23AD}"/>
              </a:ext>
            </a:extLst>
          </p:cNvPr>
          <p:cNvSpPr txBox="1"/>
          <p:nvPr/>
        </p:nvSpPr>
        <p:spPr>
          <a:xfrm>
            <a:off x="1482166" y="2774351"/>
            <a:ext cx="306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 charge on capacitor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E2B92F-F712-5C48-AD09-57F686F0A4F0}"/>
              </a:ext>
            </a:extLst>
          </p:cNvPr>
          <p:cNvGrpSpPr/>
          <p:nvPr/>
        </p:nvGrpSpPr>
        <p:grpSpPr>
          <a:xfrm>
            <a:off x="69123" y="1022850"/>
            <a:ext cx="8573019" cy="4815775"/>
            <a:chOff x="119922" y="1022850"/>
            <a:chExt cx="8573019" cy="481577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40B9205-5A83-AD48-9876-25CC31ABD6FE}"/>
                </a:ext>
              </a:extLst>
            </p:cNvPr>
            <p:cNvSpPr txBox="1"/>
            <p:nvPr/>
          </p:nvSpPr>
          <p:spPr>
            <a:xfrm>
              <a:off x="119922" y="1022850"/>
              <a:ext cx="2234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Time: t = 0 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0F66FF-73B1-7D4D-9494-A97673468DCF}"/>
                </a:ext>
              </a:extLst>
            </p:cNvPr>
            <p:cNvGrpSpPr/>
            <p:nvPr/>
          </p:nvGrpSpPr>
          <p:grpSpPr>
            <a:xfrm>
              <a:off x="4594451" y="2774351"/>
              <a:ext cx="4098490" cy="3064274"/>
              <a:chOff x="4594451" y="2774351"/>
              <a:chExt cx="4098490" cy="306427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6EE3B51-D553-B748-AB70-B1C715B48F5E}"/>
                  </a:ext>
                </a:extLst>
              </p:cNvPr>
              <p:cNvCxnSpPr/>
              <p:nvPr/>
            </p:nvCxnSpPr>
            <p:spPr>
              <a:xfrm>
                <a:off x="5164077" y="2774351"/>
                <a:ext cx="269823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B2F5BF4-76F9-D440-81BC-E424CBE0F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077" y="2774351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1EB397-7487-8142-AEA9-A8AAE855C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15" y="2774351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D0CC63-DAA4-0147-9024-2FD125495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077" y="4080993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223A1BA-65B5-4843-8DE7-49DAFBD8B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15" y="4080993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F5D48C6-2435-2D4E-8512-FC83D0F249DA}"/>
                  </a:ext>
                </a:extLst>
              </p:cNvPr>
              <p:cNvCxnSpPr/>
              <p:nvPr/>
            </p:nvCxnSpPr>
            <p:spPr>
              <a:xfrm>
                <a:off x="5164077" y="4800521"/>
                <a:ext cx="269823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40F6EF7-7E6A-9443-95EA-B667A5161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451" y="3493879"/>
                <a:ext cx="1184223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E521C5-379D-B34D-890E-644722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451" y="4068501"/>
                <a:ext cx="1184223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BF8D128-D1EA-C944-9B3D-BBBB7B2D3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15" y="3487634"/>
                <a:ext cx="167391" cy="1286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B697D1-AC80-644D-8048-F4B63D70B3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961" y="3607804"/>
                <a:ext cx="281246" cy="9843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203D499-7049-554A-BE70-0D0DC5E4AE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9012" y="3770196"/>
                <a:ext cx="281246" cy="9843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8C83C94-3820-DD41-9795-A98313CF9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244" y="3690287"/>
                <a:ext cx="308014" cy="8643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5496301-E87A-DA49-A6B0-8AFF2EB2B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012" y="3862102"/>
                <a:ext cx="308014" cy="8643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9B38E95-0EBF-6B4D-A6BC-BB4A0AB98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9815" y="3948541"/>
                <a:ext cx="206726" cy="150565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497E5DA-1AD4-BA4F-9EF8-E5DBEFE98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192" y="4800521"/>
                <a:ext cx="0" cy="7195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7292C9F-3D92-0E4E-8C57-2D7537B7B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3242" y="5520049"/>
                <a:ext cx="582705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5C9FC1F-8C44-F94F-B306-3BDAAE236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87" y="5686225"/>
                <a:ext cx="308009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1511DA9-A1D5-B64F-A590-4E2F844AD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0155" y="5838625"/>
                <a:ext cx="728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6B800D-E898-7F4A-B2AA-3F596BAE1D03}"/>
                  </a:ext>
                </a:extLst>
              </p:cNvPr>
              <p:cNvSpPr txBox="1"/>
              <p:nvPr/>
            </p:nvSpPr>
            <p:spPr>
              <a:xfrm>
                <a:off x="8190880" y="3561330"/>
                <a:ext cx="502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</a:t>
                </a:r>
                <a:r>
                  <a:rPr lang="en-US" sz="2800" baseline="-25000" dirty="0"/>
                  <a:t>0</a:t>
                </a:r>
                <a:endParaRPr lang="en-US" sz="28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DE6432-A5CB-854E-9B3C-2332C32FF17E}"/>
                  </a:ext>
                </a:extLst>
              </p:cNvPr>
              <p:cNvSpPr txBox="1"/>
              <p:nvPr/>
            </p:nvSpPr>
            <p:spPr>
              <a:xfrm>
                <a:off x="5818455" y="3593203"/>
                <a:ext cx="4972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</a:t>
                </a:r>
                <a:r>
                  <a:rPr lang="en-US" sz="2800" baseline="-25000" dirty="0"/>
                  <a:t>0</a:t>
                </a:r>
                <a:endParaRPr lang="en-US" sz="2800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C2D1D44-218C-9F43-8F50-90CACA0E7CAC}"/>
              </a:ext>
            </a:extLst>
          </p:cNvPr>
          <p:cNvSpPr txBox="1"/>
          <p:nvPr/>
        </p:nvSpPr>
        <p:spPr>
          <a:xfrm>
            <a:off x="4826378" y="1593159"/>
            <a:ext cx="323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Not yet injecting current</a:t>
            </a:r>
          </a:p>
        </p:txBody>
      </p:sp>
    </p:spTree>
    <p:extLst>
      <p:ext uri="{BB962C8B-B14F-4D97-AF65-F5344CB8AC3E}">
        <p14:creationId xmlns:p14="http://schemas.microsoft.com/office/powerpoint/2010/main" val="27735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</a:t>
            </a:r>
            <a:r>
              <a:rPr lang="en-US" sz="3200" b="1" dirty="0"/>
              <a:t>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0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1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958148" y="23270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280152" y="232706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1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E4D73DB-9948-004F-BC1A-6975845EF76C}"/>
              </a:ext>
            </a:extLst>
          </p:cNvPr>
          <p:cNvSpPr txBox="1"/>
          <p:nvPr/>
        </p:nvSpPr>
        <p:spPr>
          <a:xfrm>
            <a:off x="119922" y="6083390"/>
            <a:ext cx="396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1st charge to capacitor</a:t>
            </a:r>
          </a:p>
        </p:txBody>
      </p:sp>
    </p:spTree>
    <p:extLst>
      <p:ext uri="{BB962C8B-B14F-4D97-AF65-F5344CB8AC3E}">
        <p14:creationId xmlns:p14="http://schemas.microsoft.com/office/powerpoint/2010/main" val="3194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9076 0.00162 L 0.0944 0.14004 L -0.02422 0.14352 L -0.05325 0.219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377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</a:t>
            </a:r>
            <a:r>
              <a:rPr lang="en-US" dirty="0">
                <a:solidFill>
                  <a:srgbClr val="FF0000"/>
                </a:solidFill>
              </a:rPr>
              <a:t>2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0.5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0.5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958148" y="23270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280152" y="2327060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0.5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2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6083390"/>
            <a:ext cx="464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½ to capacitor, ½ to resistor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D570D8-C23E-EA45-B7F0-7A74B7F37083}"/>
              </a:ext>
            </a:extLst>
          </p:cNvPr>
          <p:cNvSpPr/>
          <p:nvPr/>
        </p:nvSpPr>
        <p:spPr>
          <a:xfrm>
            <a:off x="5284368" y="1624037"/>
            <a:ext cx="396210" cy="39621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0D6625-2F4D-DB43-B888-550BA7718C66}"/>
              </a:ext>
            </a:extLst>
          </p:cNvPr>
          <p:cNvSpPr/>
          <p:nvPr/>
        </p:nvSpPr>
        <p:spPr>
          <a:xfrm>
            <a:off x="5271182" y="1242457"/>
            <a:ext cx="396210" cy="39621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643 -0.00139 L 0.07891 0.16042 L -0.02565 0.16458 L -0.02448 0.22384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139 L 0.0763 -0.00277 L 0.07721 0.16528 L 0.19687 0.1669 L 0.19687 0.45741 L 0.08515 0.46204 L 0.08515 0.53496 " pathEditMode="relative" rAng="0" ptsTypes="AAAAA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62" grpId="0"/>
      <p:bldP spid="48" grpId="0" animBg="1"/>
      <p:bldP spid="48" grpId="1" animBg="1"/>
      <p:bldP spid="53" grpId="0" animBg="1"/>
      <p:bldP spid="5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552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1.5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</a:t>
            </a:r>
            <a:r>
              <a:rPr lang="en-US" dirty="0">
                <a:solidFill>
                  <a:srgbClr val="FF0000"/>
                </a:solidFill>
              </a:rPr>
              <a:t>2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0.75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0.75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786530" y="232411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108534" y="23241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0.25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3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6083390"/>
            <a:ext cx="471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¼ to capacitor, ¾ to resistor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D570D8-C23E-EA45-B7F0-7A74B7F37083}"/>
              </a:ext>
            </a:extLst>
          </p:cNvPr>
          <p:cNvSpPr/>
          <p:nvPr/>
        </p:nvSpPr>
        <p:spPr>
          <a:xfrm>
            <a:off x="5419164" y="1718492"/>
            <a:ext cx="261413" cy="261413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0D6625-2F4D-DB43-B888-550BA7718C66}"/>
              </a:ext>
            </a:extLst>
          </p:cNvPr>
          <p:cNvSpPr/>
          <p:nvPr/>
        </p:nvSpPr>
        <p:spPr>
          <a:xfrm>
            <a:off x="5271182" y="1181686"/>
            <a:ext cx="524216" cy="52421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2936C9-3CA9-4D4A-B3D6-DC33F4B14826}"/>
              </a:ext>
            </a:extLst>
          </p:cNvPr>
          <p:cNvSpPr/>
          <p:nvPr/>
        </p:nvSpPr>
        <p:spPr>
          <a:xfrm>
            <a:off x="5229136" y="3035944"/>
            <a:ext cx="396210" cy="3962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9C011-C7BA-EA44-8A45-21AB974C32A0}"/>
              </a:ext>
            </a:extLst>
          </p:cNvPr>
          <p:cNvSpPr/>
          <p:nvPr/>
        </p:nvSpPr>
        <p:spPr>
          <a:xfrm>
            <a:off x="5271316" y="30408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4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643 -0.00139 L 0.0789 0.16041 L -0.02565 0.16458 L -0.02448 0.22384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139 L 0.0763 -0.00278 L 0.07721 0.16527 L 0.19687 0.16689 L 0.19687 0.4574 L 0.08515 0.46203 L 0.08515 0.53495 " pathEditMode="relative" rAng="0" ptsTypes="AAAAA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62" grpId="0"/>
      <p:bldP spid="48" grpId="0" animBg="1"/>
      <p:bldP spid="48" grpId="1" animBg="1"/>
      <p:bldP spid="53" grpId="0" animBg="1"/>
      <p:bldP spid="5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4347D-6CD9-B64B-94F1-C7355C9EB704}"/>
              </a:ext>
            </a:extLst>
          </p:cNvPr>
          <p:cNvGrpSpPr/>
          <p:nvPr/>
        </p:nvGrpSpPr>
        <p:grpSpPr>
          <a:xfrm>
            <a:off x="4594451" y="2054823"/>
            <a:ext cx="4098490" cy="3783802"/>
            <a:chOff x="4594451" y="2054823"/>
            <a:chExt cx="4098490" cy="378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1B7A18-53CA-F149-AFB8-E1ADB2FECFB8}"/>
                </a:ext>
              </a:extLst>
            </p:cNvPr>
            <p:cNvCxnSpPr/>
            <p:nvPr/>
          </p:nvCxnSpPr>
          <p:spPr>
            <a:xfrm>
              <a:off x="5164077" y="277435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D54864-E658-5349-899C-D25861F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4F0925-8F87-A14E-AF72-EBC49E670251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277435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756B8A-D84A-3C49-8AF5-F5D496BA9245}"/>
                </a:ext>
              </a:extLst>
            </p:cNvPr>
            <p:cNvCxnSpPr>
              <a:cxnSpLocks/>
            </p:cNvCxnSpPr>
            <p:nvPr/>
          </p:nvCxnSpPr>
          <p:spPr>
            <a:xfrm>
              <a:off x="5164077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E9C530-4B5D-AA4E-81E6-9C74BEE251A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408099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CEA5C6-9165-C74A-B484-A9E2E1F7AC25}"/>
                </a:ext>
              </a:extLst>
            </p:cNvPr>
            <p:cNvCxnSpPr/>
            <p:nvPr/>
          </p:nvCxnSpPr>
          <p:spPr>
            <a:xfrm>
              <a:off x="5164077" y="4800521"/>
              <a:ext cx="269823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196318-1BB5-7C49-9FE5-46F9BAA79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3493879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0D9B3B-222A-0344-AB5B-1B83A53C845F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4068501"/>
              <a:ext cx="118422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0E7CAF-0E91-4E4A-A815-6AC9FABD6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49815" y="3487634"/>
              <a:ext cx="167391" cy="128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5636DE-707D-904B-93C5-BD09F59F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961" y="3607804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5ABFF-D16F-DE4E-BA08-5E92EBE24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012" y="3770196"/>
              <a:ext cx="281246" cy="98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201774-0ABE-2D48-B432-7A0CD323F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44" y="3690287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CC9412-9BE9-1346-872C-EAEA11AB0EFD}"/>
                </a:ext>
              </a:extLst>
            </p:cNvPr>
            <p:cNvCxnSpPr>
              <a:cxnSpLocks/>
            </p:cNvCxnSpPr>
            <p:nvPr/>
          </p:nvCxnSpPr>
          <p:spPr>
            <a:xfrm>
              <a:off x="7769012" y="3862102"/>
              <a:ext cx="308014" cy="8643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29755-16E0-5B47-ACC8-9DD102BFB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9815" y="3948541"/>
              <a:ext cx="206726" cy="15056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B78C2-3EC6-D240-860D-F844A9FD7A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8303" y="2054823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DCA6B2-FD43-6940-A363-C147447F8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51" y="2054823"/>
              <a:ext cx="180385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AA369B-C59C-A94A-962B-002E65BFA4A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192" y="4800521"/>
              <a:ext cx="0" cy="71952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3808B-6C39-3348-9D6A-596CD573B5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242" y="5520049"/>
              <a:ext cx="58270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5B4EDF-78BF-F243-9F21-34964A39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87" y="5686225"/>
              <a:ext cx="30800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7221BA-6F27-D941-9F51-54645F28FF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155" y="5838625"/>
              <a:ext cx="7289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847824-4D0E-EE44-A344-9A46F268CEA9}"/>
                </a:ext>
              </a:extLst>
            </p:cNvPr>
            <p:cNvSpPr txBox="1"/>
            <p:nvPr/>
          </p:nvSpPr>
          <p:spPr>
            <a:xfrm>
              <a:off x="8190880" y="356133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7EE77-93A4-F240-A56F-409681C842A7}"/>
                </a:ext>
              </a:extLst>
            </p:cNvPr>
            <p:cNvSpPr txBox="1"/>
            <p:nvPr/>
          </p:nvSpPr>
          <p:spPr>
            <a:xfrm>
              <a:off x="5818455" y="3593203"/>
              <a:ext cx="497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60CEE5-365A-C344-A666-FC435DE8C7D4}"/>
              </a:ext>
            </a:extLst>
          </p:cNvPr>
          <p:cNvSpPr txBox="1"/>
          <p:nvPr/>
        </p:nvSpPr>
        <p:spPr>
          <a:xfrm>
            <a:off x="4202356" y="133529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input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0B2C-F2C6-004E-AB14-FD545B8A6E9D}"/>
              </a:ext>
            </a:extLst>
          </p:cNvPr>
          <p:cNvSpPr txBox="1"/>
          <p:nvPr/>
        </p:nvSpPr>
        <p:spPr>
          <a:xfrm>
            <a:off x="119922" y="134912"/>
            <a:ext cx="11751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Case 2</a:t>
            </a:r>
            <a:r>
              <a:rPr lang="en-US" sz="3200" dirty="0"/>
              <a:t>: Set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 = 2 </a:t>
            </a:r>
            <a:r>
              <a:rPr lang="en-US" sz="3200" dirty="0"/>
              <a:t>farad, </a:t>
            </a:r>
            <a:r>
              <a:rPr lang="en-US" sz="3200" b="1" dirty="0"/>
              <a:t>R</a:t>
            </a:r>
            <a:r>
              <a:rPr lang="en-US" sz="3200" b="1" baseline="-25000" dirty="0"/>
              <a:t>0 </a:t>
            </a:r>
            <a:r>
              <a:rPr lang="en-US" sz="3200" b="1" dirty="0"/>
              <a:t>= 1 </a:t>
            </a:r>
            <a:r>
              <a:rPr lang="en-US" sz="3200" dirty="0"/>
              <a:t>ohm, and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input</a:t>
            </a:r>
            <a:r>
              <a:rPr lang="en-US" sz="3200" b="1" dirty="0"/>
              <a:t> = </a:t>
            </a:r>
            <a:r>
              <a:rPr lang="en-US" sz="3200" dirty="0"/>
              <a:t>1</a:t>
            </a:r>
            <a:r>
              <a:rPr lang="en-US" sz="3200" b="1" dirty="0"/>
              <a:t> </a:t>
            </a:r>
            <a:r>
              <a:rPr lang="en-US" sz="3200" dirty="0"/>
              <a:t>charge / sec = </a:t>
            </a:r>
            <a:r>
              <a:rPr lang="en-US" sz="3200" b="1" dirty="0"/>
              <a:t>1 amp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C200C-83ED-6E4D-A623-7AED90FE5DFC}"/>
              </a:ext>
            </a:extLst>
          </p:cNvPr>
          <p:cNvGrpSpPr/>
          <p:nvPr/>
        </p:nvGrpSpPr>
        <p:grpSpPr>
          <a:xfrm>
            <a:off x="5186562" y="1335296"/>
            <a:ext cx="592112" cy="592112"/>
            <a:chOff x="5186562" y="1335296"/>
            <a:chExt cx="592112" cy="5921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029F9C-BE7F-A843-9D42-3D53DD4C253E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DA60AB-3ACF-464F-9CDE-2C533B553EAB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C4C466-D4C3-C947-9D7A-12CAF8009AF7}"/>
              </a:ext>
            </a:extLst>
          </p:cNvPr>
          <p:cNvSpPr txBox="1"/>
          <p:nvPr/>
        </p:nvSpPr>
        <p:spPr>
          <a:xfrm>
            <a:off x="7933510" y="1430695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“What is the voltage?”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B108-A303-014B-B0BB-55F22CB25861}"/>
              </a:ext>
            </a:extLst>
          </p:cNvPr>
          <p:cNvSpPr txBox="1"/>
          <p:nvPr/>
        </p:nvSpPr>
        <p:spPr>
          <a:xfrm>
            <a:off x="867698" y="3357749"/>
            <a:ext cx="266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C V</a:t>
            </a:r>
          </a:p>
          <a:p>
            <a:r>
              <a:rPr lang="en-US" dirty="0">
                <a:solidFill>
                  <a:schemeClr val="accent2"/>
                </a:solidFill>
              </a:rPr>
              <a:t>V = 1.75 </a:t>
            </a:r>
            <a:r>
              <a:rPr lang="en-US" dirty="0" err="1">
                <a:solidFill>
                  <a:schemeClr val="accent2"/>
                </a:solidFill>
              </a:rPr>
              <a:t>coloumb</a:t>
            </a:r>
            <a:r>
              <a:rPr lang="en-US" dirty="0">
                <a:solidFill>
                  <a:schemeClr val="accent2"/>
                </a:solidFill>
              </a:rPr>
              <a:t> / </a:t>
            </a:r>
            <a:r>
              <a:rPr lang="en-US" dirty="0">
                <a:solidFill>
                  <a:srgbClr val="FF0000"/>
                </a:solidFill>
              </a:rPr>
              <a:t>2 farad</a:t>
            </a:r>
          </a:p>
          <a:p>
            <a:r>
              <a:rPr lang="en-US" b="1" dirty="0">
                <a:solidFill>
                  <a:schemeClr val="accent2"/>
                </a:solidFill>
              </a:rPr>
              <a:t>V = 0.875 volt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DA10-43EF-5644-9EAE-07A4076B905C}"/>
              </a:ext>
            </a:extLst>
          </p:cNvPr>
          <p:cNvSpPr txBox="1"/>
          <p:nvPr/>
        </p:nvSpPr>
        <p:spPr>
          <a:xfrm>
            <a:off x="8928635" y="229848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= V/R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668DF-84F2-1749-AB2C-BD5A6193ABBF}"/>
              </a:ext>
            </a:extLst>
          </p:cNvPr>
          <p:cNvSpPr txBox="1"/>
          <p:nvPr/>
        </p:nvSpPr>
        <p:spPr>
          <a:xfrm>
            <a:off x="9930544" y="229848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0.875 amp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00359-9B82-B84A-997B-4EFC65681291}"/>
              </a:ext>
            </a:extLst>
          </p:cNvPr>
          <p:cNvSpPr txBox="1"/>
          <p:nvPr/>
        </p:nvSpPr>
        <p:spPr>
          <a:xfrm>
            <a:off x="1786530" y="232411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input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baseline="-25000" dirty="0" err="1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CDD25-1092-E44D-BA21-8F6EEC996A9D}"/>
              </a:ext>
            </a:extLst>
          </p:cNvPr>
          <p:cNvSpPr/>
          <p:nvPr/>
        </p:nvSpPr>
        <p:spPr>
          <a:xfrm>
            <a:off x="3108534" y="2324114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0.125 amp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D7E7A-0E3C-0342-BD5A-CA4A2ECF7670}"/>
              </a:ext>
            </a:extLst>
          </p:cNvPr>
          <p:cNvSpPr txBox="1"/>
          <p:nvPr/>
        </p:nvSpPr>
        <p:spPr>
          <a:xfrm>
            <a:off x="119922" y="102285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Time: t = 4 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8FF46-E2D6-3640-A35A-ECDEAF5E46CF}"/>
              </a:ext>
            </a:extLst>
          </p:cNvPr>
          <p:cNvGrpSpPr/>
          <p:nvPr/>
        </p:nvGrpSpPr>
        <p:grpSpPr>
          <a:xfrm>
            <a:off x="4202356" y="1402672"/>
            <a:ext cx="4549385" cy="1161738"/>
            <a:chOff x="4202356" y="1402672"/>
            <a:chExt cx="4549385" cy="11617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5BBC7-BF6B-BA42-BD84-DDBAB94E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89" y="2564410"/>
              <a:ext cx="180385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C59DE8-EBC5-7C40-AB33-3DAB9C422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356" y="2564410"/>
              <a:ext cx="1798237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E07A9-F772-3F45-88BA-54FE698E678E}"/>
                </a:ext>
              </a:extLst>
            </p:cNvPr>
            <p:cNvSpPr txBox="1"/>
            <p:nvPr/>
          </p:nvSpPr>
          <p:spPr>
            <a:xfrm>
              <a:off x="5978691" y="1402672"/>
              <a:ext cx="180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“Where do I go?”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DEB496-1C32-014C-AF36-7C3368DA016D}"/>
              </a:ext>
            </a:extLst>
          </p:cNvPr>
          <p:cNvGrpSpPr/>
          <p:nvPr/>
        </p:nvGrpSpPr>
        <p:grpSpPr>
          <a:xfrm>
            <a:off x="4463608" y="2873526"/>
            <a:ext cx="592112" cy="592112"/>
            <a:chOff x="5186562" y="1335296"/>
            <a:chExt cx="592112" cy="5921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118E3-CE72-EE49-8E49-A59E9FBA212F}"/>
                </a:ext>
              </a:extLst>
            </p:cNvPr>
            <p:cNvSpPr/>
            <p:nvPr/>
          </p:nvSpPr>
          <p:spPr>
            <a:xfrm>
              <a:off x="5186562" y="1335296"/>
              <a:ext cx="592112" cy="59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8E0540-259B-F34F-AF1D-EE7F085E3E62}"/>
                </a:ext>
              </a:extLst>
            </p:cNvPr>
            <p:cNvSpPr txBox="1"/>
            <p:nvPr/>
          </p:nvSpPr>
          <p:spPr>
            <a:xfrm>
              <a:off x="5302597" y="134601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5B6AB1-33C0-C34A-8C76-DFBE55168DCA}"/>
              </a:ext>
            </a:extLst>
          </p:cNvPr>
          <p:cNvSpPr txBox="1"/>
          <p:nvPr/>
        </p:nvSpPr>
        <p:spPr>
          <a:xfrm>
            <a:off x="119922" y="6083390"/>
            <a:ext cx="525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7/8 to capacitor, 1/8 to resistor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D570D8-C23E-EA45-B7F0-7A74B7F37083}"/>
              </a:ext>
            </a:extLst>
          </p:cNvPr>
          <p:cNvSpPr/>
          <p:nvPr/>
        </p:nvSpPr>
        <p:spPr>
          <a:xfrm>
            <a:off x="5468299" y="1767627"/>
            <a:ext cx="212277" cy="21227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0D6625-2F4D-DB43-B888-550BA7718C66}"/>
              </a:ext>
            </a:extLst>
          </p:cNvPr>
          <p:cNvSpPr/>
          <p:nvPr/>
        </p:nvSpPr>
        <p:spPr>
          <a:xfrm>
            <a:off x="5271181" y="1050239"/>
            <a:ext cx="655664" cy="65566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2936C9-3CA9-4D4A-B3D6-DC33F4B14826}"/>
              </a:ext>
            </a:extLst>
          </p:cNvPr>
          <p:cNvSpPr/>
          <p:nvPr/>
        </p:nvSpPr>
        <p:spPr>
          <a:xfrm>
            <a:off x="5229136" y="3035944"/>
            <a:ext cx="396210" cy="3962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9C011-C7BA-EA44-8A45-21AB974C32A0}"/>
              </a:ext>
            </a:extLst>
          </p:cNvPr>
          <p:cNvSpPr/>
          <p:nvPr/>
        </p:nvSpPr>
        <p:spPr>
          <a:xfrm>
            <a:off x="5271316" y="30408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352767-CCD7-EF42-AC36-118581D0AE61}"/>
              </a:ext>
            </a:extLst>
          </p:cNvPr>
          <p:cNvSpPr/>
          <p:nvPr/>
        </p:nvSpPr>
        <p:spPr>
          <a:xfrm>
            <a:off x="5717278" y="3204225"/>
            <a:ext cx="261413" cy="2614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0FF5F1-523D-B446-B210-9B23C31A28D5}"/>
              </a:ext>
            </a:extLst>
          </p:cNvPr>
          <p:cNvSpPr/>
          <p:nvPr/>
        </p:nvSpPr>
        <p:spPr>
          <a:xfrm>
            <a:off x="5712328" y="31455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954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0.07643 -0.00139 L 0.07891 0.16041 L -0.02565 0.16458 L -0.02448 0.22384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0139 L 0.07631 -0.00278 L 0.07722 0.16527 L 0.19688 0.16689 L 0.19688 0.4574 L 0.08516 0.46203 L 0.08516 0.53495 " pathEditMode="relative" rAng="0" ptsTypes="AAAAA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5" grpId="0"/>
      <p:bldP spid="16" grpId="0"/>
      <p:bldP spid="36" grpId="0"/>
      <p:bldP spid="17" grpId="0"/>
      <p:bldP spid="62" grpId="0"/>
      <p:bldP spid="48" grpId="0" animBg="1"/>
      <p:bldP spid="48" grpId="1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1410</Words>
  <Application>Microsoft Macintosh PowerPoint</Application>
  <PresentationFormat>Widescreen</PresentationFormat>
  <Paragraphs>275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</dc:creator>
  <cp:lastModifiedBy>Kramer, Mark</cp:lastModifiedBy>
  <cp:revision>63</cp:revision>
  <dcterms:created xsi:type="dcterms:W3CDTF">2020-09-22T20:54:03Z</dcterms:created>
  <dcterms:modified xsi:type="dcterms:W3CDTF">2020-09-24T16:20:14Z</dcterms:modified>
</cp:coreProperties>
</file>