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304" r:id="rId4"/>
    <p:sldId id="305" r:id="rId5"/>
    <p:sldId id="260" r:id="rId6"/>
    <p:sldId id="303" r:id="rId7"/>
    <p:sldId id="294" r:id="rId8"/>
    <p:sldId id="299" r:id="rId9"/>
    <p:sldId id="308" r:id="rId10"/>
    <p:sldId id="291" r:id="rId11"/>
    <p:sldId id="307" r:id="rId12"/>
    <p:sldId id="300" r:id="rId13"/>
    <p:sldId id="284" r:id="rId14"/>
    <p:sldId id="306" r:id="rId15"/>
    <p:sldId id="288" r:id="rId16"/>
    <p:sldId id="289" r:id="rId1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>
      <p:cViewPr>
        <p:scale>
          <a:sx n="63" d="100"/>
          <a:sy n="63" d="100"/>
        </p:scale>
        <p:origin x="341" y="38"/>
      </p:cViewPr>
      <p:guideLst>
        <p:guide orient="horz" pos="288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36DF-4D46-42C4-A28D-C9D8F5F742B5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7BC96-3051-40DA-9C31-415B343B66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7BC96-3051-40DA-9C31-415B343B66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0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6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1763" y="2216912"/>
            <a:ext cx="834847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300" y="3417061"/>
            <a:ext cx="8153400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40108" y="6524269"/>
            <a:ext cx="54673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35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12192000" cy="196850"/>
          </a:xfrm>
          <a:custGeom>
            <a:avLst/>
            <a:gdLst/>
            <a:ahLst/>
            <a:cxnLst/>
            <a:rect l="l" t="t" r="r" b="b"/>
            <a:pathLst>
              <a:path w="12192000" h="196850">
                <a:moveTo>
                  <a:pt x="0" y="196596"/>
                </a:moveTo>
                <a:lnTo>
                  <a:pt x="12192000" y="196596"/>
                </a:lnTo>
                <a:lnTo>
                  <a:pt x="12192000" y="0"/>
                </a:lnTo>
                <a:lnTo>
                  <a:pt x="0" y="0"/>
                </a:lnTo>
                <a:lnTo>
                  <a:pt x="0" y="196596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55564"/>
            <a:ext cx="12192000" cy="198120"/>
          </a:xfrm>
          <a:custGeom>
            <a:avLst/>
            <a:gdLst/>
            <a:ahLst/>
            <a:cxnLst/>
            <a:rect l="l" t="t" r="r" b="b"/>
            <a:pathLst>
              <a:path w="12192000" h="198120">
                <a:moveTo>
                  <a:pt x="0" y="198120"/>
                </a:moveTo>
                <a:lnTo>
                  <a:pt x="12192000" y="198120"/>
                </a:lnTo>
                <a:lnTo>
                  <a:pt x="12192000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pc="-265" dirty="0"/>
              <a:t>인공지능 영상진단 개발 </a:t>
            </a:r>
            <a:r>
              <a:rPr lang="ko-KR" altLang="en-US" spc="-265" dirty="0" err="1"/>
              <a:t>해커톤</a:t>
            </a:r>
            <a:endParaRPr spc="-265" dirty="0"/>
          </a:p>
        </p:txBody>
      </p:sp>
      <p:sp>
        <p:nvSpPr>
          <p:cNvPr id="5" name="object 5"/>
          <p:cNvSpPr txBox="1"/>
          <p:nvPr/>
        </p:nvSpPr>
        <p:spPr>
          <a:xfrm>
            <a:off x="1789112" y="3140968"/>
            <a:ext cx="8915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맑은 고딕"/>
                <a:cs typeface="맑은 고딕"/>
              </a:rPr>
              <a:t>Artificial intelligence in diagnostic medical imaging</a:t>
            </a:r>
            <a:endParaRPr sz="3000" dirty="0">
              <a:latin typeface="맑은 고딕"/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0EC7A-618A-48A8-ABAE-22C05F794A0F}"/>
              </a:ext>
            </a:extLst>
          </p:cNvPr>
          <p:cNvSpPr/>
          <p:nvPr/>
        </p:nvSpPr>
        <p:spPr>
          <a:xfrm>
            <a:off x="-56764" y="4057389"/>
            <a:ext cx="11809312" cy="882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688975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b="1" spc="-25" dirty="0">
                <a:latin typeface="맑은 고딕"/>
                <a:cs typeface="맑은 고딕"/>
              </a:rPr>
              <a:t> </a:t>
            </a:r>
            <a:r>
              <a:rPr lang="ko-KR" altLang="en-US" b="1" spc="-25" dirty="0">
                <a:latin typeface="맑은 고딕"/>
                <a:cs typeface="맑은 고딕"/>
              </a:rPr>
              <a:t>경북대학교 </a:t>
            </a:r>
            <a:r>
              <a:rPr lang="ko-KR" altLang="en-US" b="1" spc="-25" dirty="0" err="1">
                <a:latin typeface="맑은 고딕"/>
                <a:cs typeface="맑은 고딕"/>
              </a:rPr>
              <a:t>수학부</a:t>
            </a:r>
            <a:r>
              <a:rPr lang="ko-KR" altLang="en-US" b="1" spc="-25" dirty="0">
                <a:latin typeface="맑은 고딕"/>
                <a:cs typeface="맑은 고딕"/>
              </a:rPr>
              <a:t> </a:t>
            </a:r>
            <a:r>
              <a:rPr lang="en-US" altLang="ko-KR" b="1" spc="-25" dirty="0">
                <a:latin typeface="맑은 고딕"/>
                <a:cs typeface="맑은 고딕"/>
              </a:rPr>
              <a:t>(</a:t>
            </a:r>
            <a:r>
              <a:rPr lang="ko-KR" altLang="en-US" b="1" spc="-25" dirty="0">
                <a:latin typeface="맑은 고딕"/>
                <a:cs typeface="맑은 고딕"/>
              </a:rPr>
              <a:t>최적화 및 대수학 연구실</a:t>
            </a:r>
            <a:r>
              <a:rPr lang="en-US" altLang="ko-KR" b="1" spc="-25">
                <a:latin typeface="맑은 고딕"/>
                <a:cs typeface="맑은 고딕"/>
              </a:rPr>
              <a:t>)</a:t>
            </a:r>
            <a:endParaRPr lang="en-US" altLang="ko-KR" b="1" spc="-25" dirty="0">
              <a:latin typeface="맑은 고딕"/>
              <a:cs typeface="맑은 고딕"/>
            </a:endParaRPr>
          </a:p>
          <a:p>
            <a:pPr marL="12700" marR="5080" indent="688975" algn="ctr">
              <a:lnSpc>
                <a:spcPct val="150000"/>
              </a:lnSpc>
              <a:spcBef>
                <a:spcPts val="100"/>
              </a:spcBef>
            </a:pPr>
            <a:r>
              <a:rPr lang="en-US" altLang="ko-KR" b="1" spc="-25" dirty="0">
                <a:latin typeface="맑은 고딕"/>
                <a:cs typeface="맑은 고딕"/>
              </a:rPr>
              <a:t>	</a:t>
            </a:r>
            <a:r>
              <a:rPr lang="ko-KR" altLang="en-US" spc="-25" dirty="0">
                <a:latin typeface="맑은 고딕"/>
                <a:cs typeface="맑은 고딕"/>
              </a:rPr>
              <a:t>팀장 이현우</a:t>
            </a:r>
            <a:r>
              <a:rPr lang="en-US" altLang="ko-KR" spc="-25" dirty="0">
                <a:latin typeface="맑은 고딕"/>
                <a:cs typeface="맑은 고딕"/>
              </a:rPr>
              <a:t>,</a:t>
            </a:r>
            <a:r>
              <a:rPr lang="ko-KR" altLang="en-US" spc="-25" dirty="0">
                <a:latin typeface="맑은 고딕"/>
                <a:cs typeface="맑은 고딕"/>
              </a:rPr>
              <a:t> 권민재</a:t>
            </a:r>
            <a:r>
              <a:rPr lang="en-US" altLang="ko-KR" spc="-25" dirty="0">
                <a:latin typeface="맑은 고딕"/>
                <a:cs typeface="맑은 고딕"/>
              </a:rPr>
              <a:t>, </a:t>
            </a:r>
            <a:r>
              <a:rPr lang="ko-KR" altLang="en-US" spc="-25" dirty="0">
                <a:latin typeface="맑은 고딕"/>
                <a:cs typeface="맑은 고딕"/>
              </a:rPr>
              <a:t>김동현</a:t>
            </a:r>
            <a:r>
              <a:rPr lang="en-US" altLang="ko-KR" spc="-25" dirty="0">
                <a:latin typeface="맑은 고딕"/>
                <a:cs typeface="맑은 고딕"/>
              </a:rPr>
              <a:t>, </a:t>
            </a:r>
            <a:r>
              <a:rPr lang="ko-KR" altLang="en-US" spc="-25" dirty="0">
                <a:latin typeface="맑은 고딕"/>
                <a:cs typeface="맑은 고딕"/>
              </a:rPr>
              <a:t>김미진</a:t>
            </a:r>
            <a:r>
              <a:rPr lang="en-US" altLang="ko-KR" spc="-25" dirty="0">
                <a:latin typeface="맑은 고딕"/>
                <a:cs typeface="맑은 고딕"/>
              </a:rPr>
              <a:t> </a:t>
            </a:r>
            <a:endParaRPr lang="en-US" altLang="ko-KR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0321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3. Mammography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D0B196B-46C8-400A-9628-492A17A59A68}"/>
              </a:ext>
            </a:extLst>
          </p:cNvPr>
          <p:cNvSpPr txBox="1"/>
          <p:nvPr/>
        </p:nvSpPr>
        <p:spPr>
          <a:xfrm>
            <a:off x="4724400" y="2362200"/>
            <a:ext cx="4045903" cy="210634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9600" spc="130" dirty="0">
              <a:latin typeface="휴먼모음T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22" y="1142984"/>
            <a:ext cx="1171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/>
              <a:t> </a:t>
            </a:r>
            <a:r>
              <a:rPr lang="en-US" altLang="ko-KR" sz="2400" b="1" dirty="0"/>
              <a:t>Preprocessing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4" y="4000504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clahe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1384" y="5143512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1384" y="1714488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1384" y="2857496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artefacts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1194326" y="2500306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194326" y="4786322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194326" y="3643314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bject 4"/>
          <p:cNvSpPr/>
          <p:nvPr/>
        </p:nvSpPr>
        <p:spPr>
          <a:xfrm>
            <a:off x="6024562" y="928694"/>
            <a:ext cx="71438" cy="5429264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2337334" y="2000240"/>
            <a:ext cx="3143272" cy="3429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Hyper parameter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Crop rate : </a:t>
            </a:r>
            <a:r>
              <a:rPr lang="pt-BR" altLang="ko-KR" dirty="0">
                <a:solidFill>
                  <a:schemeClr val="tx1"/>
                </a:solidFill>
              </a:rPr>
              <a:t>l = 0.01, r = 0.01</a:t>
            </a:r>
          </a:p>
          <a:p>
            <a:r>
              <a:rPr lang="pt-BR" altLang="ko-KR" dirty="0">
                <a:solidFill>
                  <a:schemeClr val="tx1"/>
                </a:solidFill>
              </a:rPr>
              <a:t>                   u = 0.04, d = 0.04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Learning rate : 1/200 , 1/1000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 1/2000,1/10000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Batch size : 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Optimizer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Adam,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RMSProp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6066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rotation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96066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shear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67834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height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67834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zoom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1818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Data Augmentation</a:t>
            </a:r>
            <a:endParaRPr lang="ko-KR" altLang="en-US" sz="2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881950" y="4000504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flip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7438" y="5000636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Rotation range=6    Height shift range=0.12                   </a:t>
            </a:r>
          </a:p>
          <a:p>
            <a:r>
              <a:rPr lang="en-US" altLang="ko-KR" dirty="0"/>
              <a:t>          Shear range=0.1     Zoom range=0.1    Flip=True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2AAE4-0F4D-454E-9B18-078257198511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842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65" dirty="0" err="1">
                <a:solidFill>
                  <a:srgbClr val="FFFFFF"/>
                </a:solidFill>
              </a:rPr>
              <a:t>배경지식</a:t>
            </a:r>
            <a:r>
              <a:rPr sz="2200" spc="-65" dirty="0">
                <a:solidFill>
                  <a:srgbClr val="FFFFFF"/>
                </a:solidFill>
              </a:rPr>
              <a:t>: </a:t>
            </a:r>
            <a:r>
              <a:rPr sz="2200" spc="-135" dirty="0" err="1">
                <a:solidFill>
                  <a:srgbClr val="FFFFFF"/>
                </a:solidFill>
              </a:rPr>
              <a:t>배치</a:t>
            </a:r>
            <a:r>
              <a:rPr sz="2200" spc="-135" dirty="0">
                <a:solidFill>
                  <a:srgbClr val="FFFFFF"/>
                </a:solidFill>
              </a:rPr>
              <a:t> </a:t>
            </a:r>
            <a:r>
              <a:rPr sz="2200" spc="-10" dirty="0" err="1">
                <a:solidFill>
                  <a:srgbClr val="FFFFFF"/>
                </a:solidFill>
              </a:rPr>
              <a:t>정규화</a:t>
            </a:r>
            <a:r>
              <a:rPr sz="2200" spc="-10" dirty="0">
                <a:solidFill>
                  <a:srgbClr val="FFFFFF"/>
                </a:solidFill>
              </a:rPr>
              <a:t>(Batch</a:t>
            </a:r>
            <a:r>
              <a:rPr sz="2200" spc="-155" dirty="0">
                <a:solidFill>
                  <a:srgbClr val="FFFFFF"/>
                </a:solidFill>
              </a:rPr>
              <a:t> </a:t>
            </a:r>
            <a:r>
              <a:rPr sz="2200" spc="40" dirty="0">
                <a:solidFill>
                  <a:srgbClr val="FFFFFF"/>
                </a:solidFill>
              </a:rPr>
              <a:t>Normalization</a:t>
            </a:r>
            <a:r>
              <a:rPr lang="en-US" altLang="ko-KR" sz="2200" spc="40" dirty="0">
                <a:solidFill>
                  <a:srgbClr val="FFFFFF"/>
                </a:solidFill>
              </a:rPr>
              <a:t>)</a:t>
            </a: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0" y="6237312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382-4E0D-438A-8BA1-A13381386A95}"/>
              </a:ext>
            </a:extLst>
          </p:cNvPr>
          <p:cNvSpPr txBox="1"/>
          <p:nvPr/>
        </p:nvSpPr>
        <p:spPr>
          <a:xfrm>
            <a:off x="6019800" y="34035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기흉</a:t>
            </a:r>
            <a:endParaRPr lang="ko-KR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FD57B6F-D03F-48BB-BE53-0A75E7E67BE2}"/>
              </a:ext>
            </a:extLst>
          </p:cNvPr>
          <p:cNvSpPr txBox="1">
            <a:spLocks/>
          </p:cNvSpPr>
          <p:nvPr/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ea typeface="+mj-ea"/>
                <a:cs typeface="함초롬돋움"/>
              </a:defRPr>
            </a:lvl1pPr>
          </a:lstStyle>
          <a:p>
            <a:pPr marL="161290" latinLnBrk="0">
              <a:spcBef>
                <a:spcPts val="994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3. Mammography</a:t>
            </a:r>
            <a:endParaRPr lang="en-US" sz="4000" kern="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CBD0F12B-7CC7-403C-97CF-0459B0956CAE}"/>
              </a:ext>
            </a:extLst>
          </p:cNvPr>
          <p:cNvSpPr/>
          <p:nvPr/>
        </p:nvSpPr>
        <p:spPr>
          <a:xfrm>
            <a:off x="2999656" y="1881338"/>
            <a:ext cx="6552728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21BD2F8-B28E-45EA-B1CE-293840FE5A7D}"/>
              </a:ext>
            </a:extLst>
          </p:cNvPr>
          <p:cNvSpPr/>
          <p:nvPr/>
        </p:nvSpPr>
        <p:spPr>
          <a:xfrm>
            <a:off x="2351584" y="3521234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9E85E99-A534-44D5-A5FD-F1D3E0E68E21}"/>
              </a:ext>
            </a:extLst>
          </p:cNvPr>
          <p:cNvSpPr/>
          <p:nvPr/>
        </p:nvSpPr>
        <p:spPr>
          <a:xfrm>
            <a:off x="9696400" y="3593242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B0C40B-63FF-4E0E-8E3C-AD3ADF05AE4F}"/>
              </a:ext>
            </a:extLst>
          </p:cNvPr>
          <p:cNvSpPr/>
          <p:nvPr/>
        </p:nvSpPr>
        <p:spPr>
          <a:xfrm>
            <a:off x="3448585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Prepro-cessing</a:t>
            </a:r>
            <a:endParaRPr lang="en-US" altLang="ko-KR" sz="16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DBFE81-E5A8-47CB-AB76-F021DCB1AC72}"/>
              </a:ext>
            </a:extLst>
          </p:cNvPr>
          <p:cNvSpPr/>
          <p:nvPr/>
        </p:nvSpPr>
        <p:spPr>
          <a:xfrm>
            <a:off x="4960753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Augmen</a:t>
            </a:r>
            <a:r>
              <a:rPr lang="en-US" altLang="ko-KR" sz="1600" dirty="0"/>
              <a:t>-</a:t>
            </a:r>
          </a:p>
          <a:p>
            <a:pPr algn="ctr"/>
            <a:r>
              <a:rPr lang="en-US" altLang="ko-KR" sz="1600" dirty="0" err="1"/>
              <a:t>tation</a:t>
            </a:r>
            <a:endParaRPr lang="en-US" altLang="ko-KR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FB8A638-5C8D-403A-B734-883DA24754DC}"/>
              </a:ext>
            </a:extLst>
          </p:cNvPr>
          <p:cNvSpPr/>
          <p:nvPr/>
        </p:nvSpPr>
        <p:spPr>
          <a:xfrm>
            <a:off x="6400913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Densenet</a:t>
            </a:r>
            <a:endParaRPr lang="en-US" altLang="ko-KR" sz="1600" dirty="0"/>
          </a:p>
          <a:p>
            <a:pPr algn="ctr"/>
            <a:r>
              <a:rPr lang="en-US" altLang="ko-KR" sz="1600" dirty="0"/>
              <a:t>121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BE97315-4FBA-4090-B0C3-3CF7B5F06E21}"/>
              </a:ext>
            </a:extLst>
          </p:cNvPr>
          <p:cNvSpPr/>
          <p:nvPr/>
        </p:nvSpPr>
        <p:spPr>
          <a:xfrm>
            <a:off x="7896200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Ensemble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F1806-95EC-4C86-943F-DC148523D1DF}"/>
              </a:ext>
            </a:extLst>
          </p:cNvPr>
          <p:cNvSpPr txBox="1"/>
          <p:nvPr/>
        </p:nvSpPr>
        <p:spPr>
          <a:xfrm>
            <a:off x="4131686" y="1940894"/>
            <a:ext cx="41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CLASSIFICATION MODEL</a:t>
            </a:r>
            <a:endParaRPr lang="ko-KR" altLang="en-US" dirty="0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C52844F1-5CF5-4420-AC15-8BF9FC9C0D85}"/>
              </a:ext>
            </a:extLst>
          </p:cNvPr>
          <p:cNvSpPr/>
          <p:nvPr/>
        </p:nvSpPr>
        <p:spPr>
          <a:xfrm>
            <a:off x="10266696" y="1881338"/>
            <a:ext cx="1733960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1668B9-2143-4C73-95D4-34459E2E0842}"/>
              </a:ext>
            </a:extLst>
          </p:cNvPr>
          <p:cNvSpPr/>
          <p:nvPr/>
        </p:nvSpPr>
        <p:spPr>
          <a:xfrm>
            <a:off x="10415373" y="2348880"/>
            <a:ext cx="144126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0A152-92B2-48DA-A833-A41932F9603A}"/>
              </a:ext>
            </a:extLst>
          </p:cNvPr>
          <p:cNvSpPr txBox="1"/>
          <p:nvPr/>
        </p:nvSpPr>
        <p:spPr>
          <a:xfrm>
            <a:off x="10415373" y="3593242"/>
            <a:ext cx="1441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</a:t>
            </a:r>
          </a:p>
          <a:p>
            <a:r>
              <a:rPr lang="en-US" altLang="ko-KR" dirty="0"/>
              <a:t>          79.91%</a:t>
            </a:r>
          </a:p>
          <a:p>
            <a:r>
              <a:rPr lang="en-US" altLang="ko-KR" dirty="0"/>
              <a:t>Sensitivity:</a:t>
            </a:r>
          </a:p>
          <a:p>
            <a:r>
              <a:rPr lang="en-US" altLang="ko-KR" dirty="0"/>
              <a:t>          78.13%</a:t>
            </a:r>
          </a:p>
          <a:p>
            <a:r>
              <a:rPr lang="en-US" altLang="ko-KR" dirty="0"/>
              <a:t>Specificity:</a:t>
            </a:r>
          </a:p>
          <a:p>
            <a:r>
              <a:rPr lang="en-US" altLang="ko-KR" dirty="0"/>
              <a:t>          83.33%</a:t>
            </a:r>
          </a:p>
          <a:p>
            <a:r>
              <a:rPr lang="en-US" altLang="ko-KR" dirty="0"/>
              <a:t>Rank: 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9ACD8-F264-4C80-BEB8-B8E5ECA866C3}"/>
              </a:ext>
            </a:extLst>
          </p:cNvPr>
          <p:cNvSpPr txBox="1"/>
          <p:nvPr/>
        </p:nvSpPr>
        <p:spPr>
          <a:xfrm>
            <a:off x="3431704" y="4622574"/>
            <a:ext cx="562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0% Validation set out of total set</a:t>
            </a:r>
          </a:p>
          <a:p>
            <a:pPr algn="ctr"/>
            <a:r>
              <a:rPr lang="en-US" altLang="ko-KR" dirty="0"/>
              <a:t>Training accuracy: 87%</a:t>
            </a:r>
          </a:p>
          <a:p>
            <a:pPr algn="ctr"/>
            <a:r>
              <a:rPr lang="en-US" altLang="ko-KR" dirty="0"/>
              <a:t>No ensemble (30MB)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81429A-2F8B-4B12-8AC6-78EAAB2B7E5F}"/>
              </a:ext>
            </a:extLst>
          </p:cNvPr>
          <p:cNvSpPr/>
          <p:nvPr/>
        </p:nvSpPr>
        <p:spPr>
          <a:xfrm rot="17873035">
            <a:off x="7174002" y="3378872"/>
            <a:ext cx="2564352" cy="73166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8C30D1-F06C-4F38-B200-DE5EF2BD7585}"/>
              </a:ext>
            </a:extLst>
          </p:cNvPr>
          <p:cNvSpPr/>
          <p:nvPr/>
        </p:nvSpPr>
        <p:spPr>
          <a:xfrm rot="3569421">
            <a:off x="7227710" y="3363513"/>
            <a:ext cx="2564352" cy="73166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DD3B2CF-6B6C-48B7-9E81-2F8AD506B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038027"/>
            <a:ext cx="1080000" cy="1684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0C345B2-6576-4D03-BC66-8BCEE18F6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1" y="2426383"/>
            <a:ext cx="1080000" cy="16618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6083E1D-7A4F-4442-A2C1-8FAE0D7D5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6" y="2756590"/>
            <a:ext cx="1080000" cy="184449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C4AF62C-C1DD-44C0-84F5-CD9277D0E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240566"/>
            <a:ext cx="1080000" cy="17726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450392-28E1-414B-B145-6B6DEE726C30}"/>
              </a:ext>
            </a:extLst>
          </p:cNvPr>
          <p:cNvSpPr txBox="1"/>
          <p:nvPr/>
        </p:nvSpPr>
        <p:spPr>
          <a:xfrm>
            <a:off x="-24680" y="51479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Concatenate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A942E-E5D1-4069-9A4D-13937058CCC7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1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4.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Pneumothorax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D0B196B-46C8-400A-9628-492A17A59A68}"/>
              </a:ext>
            </a:extLst>
          </p:cNvPr>
          <p:cNvSpPr txBox="1"/>
          <p:nvPr/>
        </p:nvSpPr>
        <p:spPr>
          <a:xfrm>
            <a:off x="4724400" y="2362200"/>
            <a:ext cx="4045903" cy="210634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9600" spc="130" dirty="0">
              <a:latin typeface="휴먼모음T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22" y="1142984"/>
            <a:ext cx="1171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/>
              <a:t> </a:t>
            </a:r>
            <a:r>
              <a:rPr lang="en-US" altLang="ko-KR" sz="2400" b="1" dirty="0"/>
              <a:t>Preprocessing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4" y="4000504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invert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1384" y="5143512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1384" y="1714488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1384" y="2857496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clahe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1194326" y="2500306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194326" y="4786322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194326" y="3643314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bject 4"/>
          <p:cNvSpPr/>
          <p:nvPr/>
        </p:nvSpPr>
        <p:spPr>
          <a:xfrm>
            <a:off x="6024562" y="928694"/>
            <a:ext cx="71438" cy="5429264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2351584" y="2016200"/>
            <a:ext cx="3143272" cy="3429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Hyper parameter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Crop rate : </a:t>
            </a:r>
            <a:r>
              <a:rPr lang="pt-BR" altLang="ko-KR" dirty="0">
                <a:solidFill>
                  <a:schemeClr val="tx1"/>
                </a:solidFill>
              </a:rPr>
              <a:t>l = 0.05, r = 0.05 </a:t>
            </a:r>
          </a:p>
          <a:p>
            <a:r>
              <a:rPr lang="pt-BR" altLang="ko-KR" dirty="0">
                <a:solidFill>
                  <a:schemeClr val="tx1"/>
                </a:solidFill>
              </a:rPr>
              <a:t>                   u = 0.05, d = 0.17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Learning rate : 1/200, 1/1000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1/2000, 1/10000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Batch size : 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Optimizer : Adam, </a:t>
            </a:r>
            <a:r>
              <a:rPr lang="en-US" altLang="ko-KR" dirty="0" err="1">
                <a:solidFill>
                  <a:schemeClr val="tx1"/>
                </a:solidFill>
              </a:rPr>
              <a:t>RMSProp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Class weight : [0.90, 1.1] or 		        [0.95, 1.05]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6066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rotation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96066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width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67834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height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67834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shear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1818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Data Augmentation</a:t>
            </a:r>
            <a:endParaRPr lang="ko-KR" altLang="en-US" sz="2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596066" y="4000504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flip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7438" y="5000636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Rotation range=5               Height shift range=0.05</a:t>
            </a:r>
          </a:p>
          <a:p>
            <a:r>
              <a:rPr lang="en-US" altLang="ko-KR" dirty="0"/>
              <a:t>          Width shift range=0.05     Shear range=0.05                   </a:t>
            </a:r>
          </a:p>
          <a:p>
            <a:r>
              <a:rPr lang="en-US" altLang="ko-KR" dirty="0"/>
              <a:t>          Flip=True                           Bright range=[0.8,  1]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167834" y="4000504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brightness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3E11D7-5751-4119-A335-B5068DF2FB3A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842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49693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altLang="ko-KR" sz="2400" dirty="0">
                <a:solidFill>
                  <a:schemeClr val="bg1"/>
                </a:solidFill>
              </a:rPr>
              <a:t>2.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Pneumothorax</a:t>
            </a: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D0B196B-46C8-400A-9628-492A17A59A68}"/>
              </a:ext>
            </a:extLst>
          </p:cNvPr>
          <p:cNvSpPr txBox="1"/>
          <p:nvPr/>
        </p:nvSpPr>
        <p:spPr>
          <a:xfrm>
            <a:off x="519844" y="1093491"/>
            <a:ext cx="6224228" cy="982961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r>
              <a:rPr lang="en-US" altLang="ko-KR" sz="2300" b="1" spc="180" dirty="0">
                <a:latin typeface="+mn-ea"/>
                <a:cs typeface="휴먼모음T"/>
              </a:rPr>
              <a:t>Stage 1: Training with mask</a:t>
            </a:r>
            <a:endParaRPr lang="en-US" altLang="ko-KR" sz="2300" b="1" spc="130" dirty="0">
              <a:latin typeface="+mn-ea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358CE5E-8F35-4E47-8743-6B271CD40523}"/>
              </a:ext>
            </a:extLst>
          </p:cNvPr>
          <p:cNvSpPr txBox="1">
            <a:spLocks/>
          </p:cNvSpPr>
          <p:nvPr/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ea typeface="+mj-ea"/>
                <a:cs typeface="함초롬돋움"/>
              </a:defRPr>
            </a:lvl1pPr>
          </a:lstStyle>
          <a:p>
            <a:pPr marL="161290" latinLnBrk="0">
              <a:spcBef>
                <a:spcPts val="994"/>
              </a:spcBef>
            </a:pPr>
            <a:r>
              <a:rPr lang="en-US" altLang="ko-KR" sz="4000" kern="0" dirty="0">
                <a:solidFill>
                  <a:schemeClr val="bg1"/>
                </a:solidFill>
              </a:rPr>
              <a:t>4. Pneumothorax</a:t>
            </a:r>
            <a:endParaRPr lang="en-US" sz="4000" kern="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38A6DA-E31C-4E2E-AFAD-59E6A902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" y="4005064"/>
            <a:ext cx="2048260" cy="2048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DB9733-8CA2-4BEC-8292-FCB6D4DFC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" y="1772816"/>
            <a:ext cx="2048260" cy="20482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9AC4AE-8BEA-41FA-9293-92FD114BF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892908"/>
            <a:ext cx="2048260" cy="2048260"/>
          </a:xfrm>
          <a:prstGeom prst="rect">
            <a:avLst/>
          </a:prstGeom>
        </p:spPr>
      </p:pic>
      <p:sp>
        <p:nvSpPr>
          <p:cNvPr id="15" name="object 23">
            <a:extLst>
              <a:ext uri="{FF2B5EF4-FFF2-40B4-BE49-F238E27FC236}">
                <a16:creationId xmlns:a16="http://schemas.microsoft.com/office/drawing/2014/main" id="{D5465928-8C1B-4F8A-ADE0-7E4CEDB3544D}"/>
              </a:ext>
            </a:extLst>
          </p:cNvPr>
          <p:cNvSpPr/>
          <p:nvPr/>
        </p:nvSpPr>
        <p:spPr>
          <a:xfrm>
            <a:off x="3359696" y="3912754"/>
            <a:ext cx="864096" cy="92310"/>
          </a:xfrm>
          <a:custGeom>
            <a:avLst/>
            <a:gdLst/>
            <a:ahLst/>
            <a:cxnLst/>
            <a:rect l="l" t="t" r="r" b="b"/>
            <a:pathLst>
              <a:path w="1664970" h="114300">
                <a:moveTo>
                  <a:pt x="1550162" y="0"/>
                </a:moveTo>
                <a:lnTo>
                  <a:pt x="1550162" y="114299"/>
                </a:lnTo>
                <a:lnTo>
                  <a:pt x="1626362" y="76199"/>
                </a:lnTo>
                <a:lnTo>
                  <a:pt x="1569212" y="76199"/>
                </a:lnTo>
                <a:lnTo>
                  <a:pt x="1569212" y="38099"/>
                </a:lnTo>
                <a:lnTo>
                  <a:pt x="1626362" y="38099"/>
                </a:lnTo>
                <a:lnTo>
                  <a:pt x="1550162" y="0"/>
                </a:lnTo>
                <a:close/>
              </a:path>
              <a:path w="1664970" h="114300">
                <a:moveTo>
                  <a:pt x="15501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0162" y="76199"/>
                </a:lnTo>
                <a:lnTo>
                  <a:pt x="1550162" y="38099"/>
                </a:lnTo>
                <a:close/>
              </a:path>
              <a:path w="1664970" h="114300">
                <a:moveTo>
                  <a:pt x="1626362" y="38099"/>
                </a:moveTo>
                <a:lnTo>
                  <a:pt x="1569212" y="38099"/>
                </a:lnTo>
                <a:lnTo>
                  <a:pt x="1569212" y="76199"/>
                </a:lnTo>
                <a:lnTo>
                  <a:pt x="1626362" y="76199"/>
                </a:lnTo>
                <a:lnTo>
                  <a:pt x="1664462" y="57149"/>
                </a:lnTo>
                <a:lnTo>
                  <a:pt x="16263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5">
            <a:extLst>
              <a:ext uri="{FF2B5EF4-FFF2-40B4-BE49-F238E27FC236}">
                <a16:creationId xmlns:a16="http://schemas.microsoft.com/office/drawing/2014/main" id="{C25CF8AB-E313-47F9-BBCB-461F330C8784}"/>
              </a:ext>
            </a:extLst>
          </p:cNvPr>
          <p:cNvSpPr/>
          <p:nvPr/>
        </p:nvSpPr>
        <p:spPr>
          <a:xfrm>
            <a:off x="2676192" y="4141095"/>
            <a:ext cx="568960" cy="702945"/>
          </a:xfrm>
          <a:custGeom>
            <a:avLst/>
            <a:gdLst/>
            <a:ahLst/>
            <a:cxnLst/>
            <a:rect l="l" t="t" r="r" b="b"/>
            <a:pathLst>
              <a:path w="568959" h="702945">
                <a:moveTo>
                  <a:pt x="492760" y="664717"/>
                </a:moveTo>
                <a:lnTo>
                  <a:pt x="0" y="664717"/>
                </a:lnTo>
                <a:lnTo>
                  <a:pt x="0" y="702817"/>
                </a:lnTo>
                <a:lnTo>
                  <a:pt x="530860" y="702817"/>
                </a:lnTo>
                <a:lnTo>
                  <a:pt x="530860" y="683767"/>
                </a:lnTo>
                <a:lnTo>
                  <a:pt x="492760" y="683767"/>
                </a:lnTo>
                <a:lnTo>
                  <a:pt x="492760" y="664717"/>
                </a:lnTo>
                <a:close/>
              </a:path>
              <a:path w="568959" h="702945">
                <a:moveTo>
                  <a:pt x="530860" y="95249"/>
                </a:moveTo>
                <a:lnTo>
                  <a:pt x="492760" y="95249"/>
                </a:lnTo>
                <a:lnTo>
                  <a:pt x="492760" y="683767"/>
                </a:lnTo>
                <a:lnTo>
                  <a:pt x="511810" y="664717"/>
                </a:lnTo>
                <a:lnTo>
                  <a:pt x="530860" y="664717"/>
                </a:lnTo>
                <a:lnTo>
                  <a:pt x="530860" y="95249"/>
                </a:lnTo>
                <a:close/>
              </a:path>
              <a:path w="568959" h="702945">
                <a:moveTo>
                  <a:pt x="530860" y="664717"/>
                </a:moveTo>
                <a:lnTo>
                  <a:pt x="511810" y="664717"/>
                </a:lnTo>
                <a:lnTo>
                  <a:pt x="492760" y="683767"/>
                </a:lnTo>
                <a:lnTo>
                  <a:pt x="530860" y="683767"/>
                </a:lnTo>
                <a:lnTo>
                  <a:pt x="530860" y="664717"/>
                </a:lnTo>
                <a:close/>
              </a:path>
              <a:path w="568959" h="702945">
                <a:moveTo>
                  <a:pt x="511810" y="0"/>
                </a:moveTo>
                <a:lnTo>
                  <a:pt x="454660" y="114299"/>
                </a:lnTo>
                <a:lnTo>
                  <a:pt x="492760" y="114299"/>
                </a:lnTo>
                <a:lnTo>
                  <a:pt x="492760" y="95249"/>
                </a:lnTo>
                <a:lnTo>
                  <a:pt x="559435" y="95249"/>
                </a:lnTo>
                <a:lnTo>
                  <a:pt x="511810" y="0"/>
                </a:lnTo>
                <a:close/>
              </a:path>
              <a:path w="568959" h="702945">
                <a:moveTo>
                  <a:pt x="559435" y="95249"/>
                </a:moveTo>
                <a:lnTo>
                  <a:pt x="530860" y="95249"/>
                </a:lnTo>
                <a:lnTo>
                  <a:pt x="530860" y="114299"/>
                </a:lnTo>
                <a:lnTo>
                  <a:pt x="568960" y="114299"/>
                </a:lnTo>
                <a:lnTo>
                  <a:pt x="559435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6">
            <a:extLst>
              <a:ext uri="{FF2B5EF4-FFF2-40B4-BE49-F238E27FC236}">
                <a16:creationId xmlns:a16="http://schemas.microsoft.com/office/drawing/2014/main" id="{EE01808B-CCF3-46FA-B3C8-6DD5DFFACB42}"/>
              </a:ext>
            </a:extLst>
          </p:cNvPr>
          <p:cNvSpPr/>
          <p:nvPr/>
        </p:nvSpPr>
        <p:spPr>
          <a:xfrm>
            <a:off x="2639616" y="3068960"/>
            <a:ext cx="605790" cy="692150"/>
          </a:xfrm>
          <a:custGeom>
            <a:avLst/>
            <a:gdLst/>
            <a:ahLst/>
            <a:cxnLst/>
            <a:rect l="l" t="t" r="r" b="b"/>
            <a:pathLst>
              <a:path w="605790" h="692150">
                <a:moveTo>
                  <a:pt x="529082" y="577850"/>
                </a:moveTo>
                <a:lnTo>
                  <a:pt x="490982" y="577850"/>
                </a:lnTo>
                <a:lnTo>
                  <a:pt x="548132" y="692150"/>
                </a:lnTo>
                <a:lnTo>
                  <a:pt x="595757" y="596900"/>
                </a:lnTo>
                <a:lnTo>
                  <a:pt x="529082" y="596900"/>
                </a:lnTo>
                <a:lnTo>
                  <a:pt x="529082" y="577850"/>
                </a:lnTo>
                <a:close/>
              </a:path>
              <a:path w="605790" h="692150">
                <a:moveTo>
                  <a:pt x="529082" y="19050"/>
                </a:moveTo>
                <a:lnTo>
                  <a:pt x="529082" y="596900"/>
                </a:lnTo>
                <a:lnTo>
                  <a:pt x="567182" y="596900"/>
                </a:lnTo>
                <a:lnTo>
                  <a:pt x="567182" y="38100"/>
                </a:lnTo>
                <a:lnTo>
                  <a:pt x="548132" y="38100"/>
                </a:lnTo>
                <a:lnTo>
                  <a:pt x="529082" y="19050"/>
                </a:lnTo>
                <a:close/>
              </a:path>
              <a:path w="605790" h="692150">
                <a:moveTo>
                  <a:pt x="605282" y="577850"/>
                </a:moveTo>
                <a:lnTo>
                  <a:pt x="567182" y="577850"/>
                </a:lnTo>
                <a:lnTo>
                  <a:pt x="567182" y="596900"/>
                </a:lnTo>
                <a:lnTo>
                  <a:pt x="595757" y="596900"/>
                </a:lnTo>
                <a:lnTo>
                  <a:pt x="605282" y="577850"/>
                </a:lnTo>
                <a:close/>
              </a:path>
              <a:path w="605790" h="692150">
                <a:moveTo>
                  <a:pt x="567182" y="0"/>
                </a:moveTo>
                <a:lnTo>
                  <a:pt x="0" y="0"/>
                </a:lnTo>
                <a:lnTo>
                  <a:pt x="0" y="38100"/>
                </a:lnTo>
                <a:lnTo>
                  <a:pt x="529082" y="38100"/>
                </a:lnTo>
                <a:lnTo>
                  <a:pt x="529082" y="19050"/>
                </a:lnTo>
                <a:lnTo>
                  <a:pt x="567182" y="19050"/>
                </a:lnTo>
                <a:lnTo>
                  <a:pt x="567182" y="0"/>
                </a:lnTo>
                <a:close/>
              </a:path>
              <a:path w="605790" h="692150">
                <a:moveTo>
                  <a:pt x="567182" y="19050"/>
                </a:moveTo>
                <a:lnTo>
                  <a:pt x="529082" y="19050"/>
                </a:lnTo>
                <a:lnTo>
                  <a:pt x="548132" y="38100"/>
                </a:lnTo>
                <a:lnTo>
                  <a:pt x="567182" y="38100"/>
                </a:lnTo>
                <a:lnTo>
                  <a:pt x="56718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95B62284-0F3C-4E66-B578-943A7BE140BE}"/>
              </a:ext>
            </a:extLst>
          </p:cNvPr>
          <p:cNvSpPr/>
          <p:nvPr/>
        </p:nvSpPr>
        <p:spPr>
          <a:xfrm>
            <a:off x="3169704" y="3769350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7FC95BB-9A77-4238-A2B8-CED97CB6825D}"/>
              </a:ext>
            </a:extLst>
          </p:cNvPr>
          <p:cNvSpPr/>
          <p:nvPr/>
        </p:nvSpPr>
        <p:spPr>
          <a:xfrm>
            <a:off x="2979966" y="395908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8354AA3A-6B9F-4C45-8FF2-AC46B19C9E73}"/>
              </a:ext>
            </a:extLst>
          </p:cNvPr>
          <p:cNvSpPr/>
          <p:nvPr/>
        </p:nvSpPr>
        <p:spPr>
          <a:xfrm>
            <a:off x="2979966" y="376935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8" y="0"/>
                </a:lnTo>
                <a:lnTo>
                  <a:pt x="240172" y="6778"/>
                </a:lnTo>
                <a:lnTo>
                  <a:pt x="285496" y="25907"/>
                </a:lnTo>
                <a:lnTo>
                  <a:pt x="323897" y="55578"/>
                </a:lnTo>
                <a:lnTo>
                  <a:pt x="353567" y="93979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8" y="285495"/>
                </a:lnTo>
                <a:lnTo>
                  <a:pt x="323897" y="323897"/>
                </a:lnTo>
                <a:lnTo>
                  <a:pt x="285496" y="353567"/>
                </a:lnTo>
                <a:lnTo>
                  <a:pt x="240172" y="372697"/>
                </a:lnTo>
                <a:lnTo>
                  <a:pt x="189738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모서리가 둥근 직사각형 9">
            <a:extLst>
              <a:ext uri="{FF2B5EF4-FFF2-40B4-BE49-F238E27FC236}">
                <a16:creationId xmlns:a16="http://schemas.microsoft.com/office/drawing/2014/main" id="{E0825FCF-33FE-4681-8B05-F923728B2AFE}"/>
              </a:ext>
            </a:extLst>
          </p:cNvPr>
          <p:cNvSpPr/>
          <p:nvPr/>
        </p:nvSpPr>
        <p:spPr>
          <a:xfrm>
            <a:off x="7176120" y="2492392"/>
            <a:ext cx="1500198" cy="28808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1C2C1-A6C8-4F52-ADC7-C45C3AD7E147}"/>
              </a:ext>
            </a:extLst>
          </p:cNvPr>
          <p:cNvSpPr txBox="1"/>
          <p:nvPr/>
        </p:nvSpPr>
        <p:spPr>
          <a:xfrm>
            <a:off x="3359696" y="407707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[0.4 0.6]</a:t>
            </a:r>
            <a:endParaRPr lang="ko-KR" altLang="en-US" sz="1600" dirty="0"/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D72A8F25-5BAE-45C2-A922-72FC96933B72}"/>
              </a:ext>
            </a:extLst>
          </p:cNvPr>
          <p:cNvSpPr/>
          <p:nvPr/>
        </p:nvSpPr>
        <p:spPr>
          <a:xfrm>
            <a:off x="6096000" y="3912754"/>
            <a:ext cx="864096" cy="92310"/>
          </a:xfrm>
          <a:custGeom>
            <a:avLst/>
            <a:gdLst/>
            <a:ahLst/>
            <a:cxnLst/>
            <a:rect l="l" t="t" r="r" b="b"/>
            <a:pathLst>
              <a:path w="1664970" h="114300">
                <a:moveTo>
                  <a:pt x="1550162" y="0"/>
                </a:moveTo>
                <a:lnTo>
                  <a:pt x="1550162" y="114299"/>
                </a:lnTo>
                <a:lnTo>
                  <a:pt x="1626362" y="76199"/>
                </a:lnTo>
                <a:lnTo>
                  <a:pt x="1569212" y="76199"/>
                </a:lnTo>
                <a:lnTo>
                  <a:pt x="1569212" y="38099"/>
                </a:lnTo>
                <a:lnTo>
                  <a:pt x="1626362" y="38099"/>
                </a:lnTo>
                <a:lnTo>
                  <a:pt x="1550162" y="0"/>
                </a:lnTo>
                <a:close/>
              </a:path>
              <a:path w="1664970" h="114300">
                <a:moveTo>
                  <a:pt x="15501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0162" y="76199"/>
                </a:lnTo>
                <a:lnTo>
                  <a:pt x="1550162" y="38099"/>
                </a:lnTo>
                <a:close/>
              </a:path>
              <a:path w="1664970" h="114300">
                <a:moveTo>
                  <a:pt x="1626362" y="38099"/>
                </a:moveTo>
                <a:lnTo>
                  <a:pt x="1569212" y="38099"/>
                </a:lnTo>
                <a:lnTo>
                  <a:pt x="1569212" y="76199"/>
                </a:lnTo>
                <a:lnTo>
                  <a:pt x="1626362" y="76199"/>
                </a:lnTo>
                <a:lnTo>
                  <a:pt x="1664462" y="57149"/>
                </a:lnTo>
                <a:lnTo>
                  <a:pt x="16263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모서리가 둥근 직사각형 9">
            <a:extLst>
              <a:ext uri="{FF2B5EF4-FFF2-40B4-BE49-F238E27FC236}">
                <a16:creationId xmlns:a16="http://schemas.microsoft.com/office/drawing/2014/main" id="{3B4FD7D9-5752-45F1-8B63-FBD5727E73C5}"/>
              </a:ext>
            </a:extLst>
          </p:cNvPr>
          <p:cNvSpPr/>
          <p:nvPr/>
        </p:nvSpPr>
        <p:spPr>
          <a:xfrm>
            <a:off x="9780378" y="3192170"/>
            <a:ext cx="1500198" cy="14609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Weights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0482C846-2135-4C1B-B438-8517CF33FCE2}"/>
              </a:ext>
            </a:extLst>
          </p:cNvPr>
          <p:cNvSpPr/>
          <p:nvPr/>
        </p:nvSpPr>
        <p:spPr>
          <a:xfrm>
            <a:off x="8760296" y="3912754"/>
            <a:ext cx="864096" cy="92310"/>
          </a:xfrm>
          <a:custGeom>
            <a:avLst/>
            <a:gdLst/>
            <a:ahLst/>
            <a:cxnLst/>
            <a:rect l="l" t="t" r="r" b="b"/>
            <a:pathLst>
              <a:path w="1664970" h="114300">
                <a:moveTo>
                  <a:pt x="1550162" y="0"/>
                </a:moveTo>
                <a:lnTo>
                  <a:pt x="1550162" y="114299"/>
                </a:lnTo>
                <a:lnTo>
                  <a:pt x="1626362" y="76199"/>
                </a:lnTo>
                <a:lnTo>
                  <a:pt x="1569212" y="76199"/>
                </a:lnTo>
                <a:lnTo>
                  <a:pt x="1569212" y="38099"/>
                </a:lnTo>
                <a:lnTo>
                  <a:pt x="1626362" y="38099"/>
                </a:lnTo>
                <a:lnTo>
                  <a:pt x="1550162" y="0"/>
                </a:lnTo>
                <a:close/>
              </a:path>
              <a:path w="1664970" h="114300">
                <a:moveTo>
                  <a:pt x="15501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0162" y="76199"/>
                </a:lnTo>
                <a:lnTo>
                  <a:pt x="1550162" y="38099"/>
                </a:lnTo>
                <a:close/>
              </a:path>
              <a:path w="1664970" h="114300">
                <a:moveTo>
                  <a:pt x="1626362" y="38099"/>
                </a:moveTo>
                <a:lnTo>
                  <a:pt x="1569212" y="38099"/>
                </a:lnTo>
                <a:lnTo>
                  <a:pt x="1569212" y="76199"/>
                </a:lnTo>
                <a:lnTo>
                  <a:pt x="1626362" y="76199"/>
                </a:lnTo>
                <a:lnTo>
                  <a:pt x="1664462" y="57149"/>
                </a:lnTo>
                <a:lnTo>
                  <a:pt x="16263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26BFC-42D2-464F-AB47-4AEC5E919591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89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65" dirty="0" err="1">
                <a:solidFill>
                  <a:srgbClr val="FFFFFF"/>
                </a:solidFill>
              </a:rPr>
              <a:t>배경지식</a:t>
            </a:r>
            <a:r>
              <a:rPr sz="2200" spc="-65" dirty="0">
                <a:solidFill>
                  <a:srgbClr val="FFFFFF"/>
                </a:solidFill>
              </a:rPr>
              <a:t>: </a:t>
            </a:r>
            <a:r>
              <a:rPr sz="2200" spc="-135" dirty="0" err="1">
                <a:solidFill>
                  <a:srgbClr val="FFFFFF"/>
                </a:solidFill>
              </a:rPr>
              <a:t>배치</a:t>
            </a:r>
            <a:r>
              <a:rPr sz="2200" spc="-135" dirty="0">
                <a:solidFill>
                  <a:srgbClr val="FFFFFF"/>
                </a:solidFill>
              </a:rPr>
              <a:t> </a:t>
            </a:r>
            <a:r>
              <a:rPr sz="2200" spc="-10" dirty="0" err="1">
                <a:solidFill>
                  <a:srgbClr val="FFFFFF"/>
                </a:solidFill>
              </a:rPr>
              <a:t>정규화</a:t>
            </a:r>
            <a:r>
              <a:rPr sz="2200" spc="-10" dirty="0">
                <a:solidFill>
                  <a:srgbClr val="FFFFFF"/>
                </a:solidFill>
              </a:rPr>
              <a:t>(Batch</a:t>
            </a:r>
            <a:r>
              <a:rPr sz="2200" spc="-155" dirty="0">
                <a:solidFill>
                  <a:srgbClr val="FFFFFF"/>
                </a:solidFill>
              </a:rPr>
              <a:t> </a:t>
            </a:r>
            <a:r>
              <a:rPr sz="2200" spc="40" dirty="0">
                <a:solidFill>
                  <a:srgbClr val="FFFFFF"/>
                </a:solidFill>
              </a:rPr>
              <a:t>Normalization</a:t>
            </a:r>
            <a:r>
              <a:rPr lang="en-US" altLang="ko-KR" sz="2200" spc="40" dirty="0">
                <a:solidFill>
                  <a:srgbClr val="FFFFFF"/>
                </a:solidFill>
              </a:rPr>
              <a:t>)</a:t>
            </a: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0" y="6309320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382-4E0D-438A-8BA1-A13381386A95}"/>
              </a:ext>
            </a:extLst>
          </p:cNvPr>
          <p:cNvSpPr txBox="1"/>
          <p:nvPr/>
        </p:nvSpPr>
        <p:spPr>
          <a:xfrm>
            <a:off x="6019800" y="34035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기흉</a:t>
            </a:r>
            <a:endParaRPr lang="ko-KR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FD57B6F-D03F-48BB-BE53-0A75E7E67BE2}"/>
              </a:ext>
            </a:extLst>
          </p:cNvPr>
          <p:cNvSpPr txBox="1">
            <a:spLocks/>
          </p:cNvSpPr>
          <p:nvPr/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ea typeface="+mj-ea"/>
                <a:cs typeface="함초롬돋움"/>
              </a:defRPr>
            </a:lvl1pPr>
          </a:lstStyle>
          <a:p>
            <a:pPr marL="161290" latinLnBrk="0">
              <a:spcBef>
                <a:spcPts val="994"/>
              </a:spcBef>
            </a:pPr>
            <a:r>
              <a:rPr lang="en-US" altLang="ko-KR" sz="4000" kern="0" dirty="0">
                <a:solidFill>
                  <a:schemeClr val="bg1"/>
                </a:solidFill>
              </a:rPr>
              <a:t>4. Pneumothorax</a:t>
            </a:r>
            <a:endParaRPr lang="en-US" sz="4000" kern="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277568-907E-406D-B22F-5A024C36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52760"/>
            <a:ext cx="2048260" cy="2048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825275-EEAA-4150-80AD-264F97B9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901020"/>
            <a:ext cx="2048260" cy="2048260"/>
          </a:xfrm>
          <a:prstGeom prst="rect">
            <a:avLst/>
          </a:prstGeom>
        </p:spPr>
      </p:pic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CBD0F12B-7CC7-403C-97CF-0459B0956CAE}"/>
              </a:ext>
            </a:extLst>
          </p:cNvPr>
          <p:cNvSpPr/>
          <p:nvPr/>
        </p:nvSpPr>
        <p:spPr>
          <a:xfrm>
            <a:off x="2855640" y="2065326"/>
            <a:ext cx="6552728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21BD2F8-B28E-45EA-B1CE-293840FE5A7D}"/>
              </a:ext>
            </a:extLst>
          </p:cNvPr>
          <p:cNvSpPr/>
          <p:nvPr/>
        </p:nvSpPr>
        <p:spPr>
          <a:xfrm>
            <a:off x="2207568" y="3705222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9E85E99-A534-44D5-A5FD-F1D3E0E68E21}"/>
              </a:ext>
            </a:extLst>
          </p:cNvPr>
          <p:cNvSpPr/>
          <p:nvPr/>
        </p:nvSpPr>
        <p:spPr>
          <a:xfrm>
            <a:off x="9552384" y="3777230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B0C40B-63FF-4E0E-8E3C-AD3ADF05AE4F}"/>
              </a:ext>
            </a:extLst>
          </p:cNvPr>
          <p:cNvSpPr/>
          <p:nvPr/>
        </p:nvSpPr>
        <p:spPr>
          <a:xfrm>
            <a:off x="3304569" y="2526434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Prepro-cessing</a:t>
            </a:r>
            <a:endParaRPr lang="en-US" altLang="ko-KR" sz="16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DBFE81-E5A8-47CB-AB76-F021DCB1AC72}"/>
              </a:ext>
            </a:extLst>
          </p:cNvPr>
          <p:cNvSpPr/>
          <p:nvPr/>
        </p:nvSpPr>
        <p:spPr>
          <a:xfrm>
            <a:off x="4816737" y="2526434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Augmen</a:t>
            </a:r>
            <a:r>
              <a:rPr lang="en-US" altLang="ko-KR" sz="1600" dirty="0"/>
              <a:t>-</a:t>
            </a:r>
          </a:p>
          <a:p>
            <a:pPr algn="ctr"/>
            <a:r>
              <a:rPr lang="en-US" altLang="ko-KR" sz="1600" dirty="0" err="1"/>
              <a:t>tation</a:t>
            </a:r>
            <a:endParaRPr lang="en-US" altLang="ko-KR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FB8A638-5C8D-403A-B734-883DA24754DC}"/>
              </a:ext>
            </a:extLst>
          </p:cNvPr>
          <p:cNvSpPr/>
          <p:nvPr/>
        </p:nvSpPr>
        <p:spPr>
          <a:xfrm>
            <a:off x="6256897" y="2526434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Densenet</a:t>
            </a:r>
            <a:endParaRPr lang="en-US" altLang="ko-KR" sz="1600" dirty="0"/>
          </a:p>
          <a:p>
            <a:pPr algn="ctr"/>
            <a:r>
              <a:rPr lang="en-US" altLang="ko-KR" sz="1600" dirty="0"/>
              <a:t>121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BE97315-4FBA-4090-B0C3-3CF7B5F06E21}"/>
              </a:ext>
            </a:extLst>
          </p:cNvPr>
          <p:cNvSpPr/>
          <p:nvPr/>
        </p:nvSpPr>
        <p:spPr>
          <a:xfrm>
            <a:off x="7752184" y="2526434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Ensemble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F1806-95EC-4C86-943F-DC148523D1DF}"/>
              </a:ext>
            </a:extLst>
          </p:cNvPr>
          <p:cNvSpPr txBox="1"/>
          <p:nvPr/>
        </p:nvSpPr>
        <p:spPr>
          <a:xfrm>
            <a:off x="3987670" y="2124882"/>
            <a:ext cx="41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CLASSIFICATION MODEL</a:t>
            </a:r>
            <a:endParaRPr lang="ko-KR" altLang="en-US" dirty="0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C52844F1-5CF5-4420-AC15-8BF9FC9C0D85}"/>
              </a:ext>
            </a:extLst>
          </p:cNvPr>
          <p:cNvSpPr/>
          <p:nvPr/>
        </p:nvSpPr>
        <p:spPr>
          <a:xfrm>
            <a:off x="10122680" y="2065326"/>
            <a:ext cx="1733960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1668B9-2143-4C73-95D4-34459E2E0842}"/>
              </a:ext>
            </a:extLst>
          </p:cNvPr>
          <p:cNvSpPr/>
          <p:nvPr/>
        </p:nvSpPr>
        <p:spPr>
          <a:xfrm>
            <a:off x="10271357" y="2532868"/>
            <a:ext cx="144126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0A152-92B2-48DA-A833-A41932F9603A}"/>
              </a:ext>
            </a:extLst>
          </p:cNvPr>
          <p:cNvSpPr txBox="1"/>
          <p:nvPr/>
        </p:nvSpPr>
        <p:spPr>
          <a:xfrm>
            <a:off x="10271357" y="3777230"/>
            <a:ext cx="1441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</a:t>
            </a:r>
          </a:p>
          <a:p>
            <a:r>
              <a:rPr lang="en-US" altLang="ko-KR" dirty="0"/>
              <a:t>          87.50%</a:t>
            </a:r>
          </a:p>
          <a:p>
            <a:r>
              <a:rPr lang="en-US" altLang="ko-KR" b="1" u="sng" dirty="0"/>
              <a:t>Sensitivity:</a:t>
            </a:r>
          </a:p>
          <a:p>
            <a:r>
              <a:rPr lang="en-US" altLang="ko-KR" dirty="0"/>
              <a:t>          </a:t>
            </a:r>
            <a:r>
              <a:rPr lang="en-US" altLang="ko-KR" b="1" u="sng" dirty="0"/>
              <a:t>97.86%</a:t>
            </a:r>
          </a:p>
          <a:p>
            <a:r>
              <a:rPr lang="en-US" altLang="ko-KR" dirty="0"/>
              <a:t>Specificity:</a:t>
            </a:r>
          </a:p>
          <a:p>
            <a:r>
              <a:rPr lang="en-US" altLang="ko-KR" dirty="0"/>
              <a:t>          73.00%</a:t>
            </a:r>
          </a:p>
          <a:p>
            <a:r>
              <a:rPr lang="en-US" altLang="ko-KR" dirty="0"/>
              <a:t>Rank:1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9ACD8-F264-4C80-BEB8-B8E5ECA866C3}"/>
              </a:ext>
            </a:extLst>
          </p:cNvPr>
          <p:cNvSpPr txBox="1"/>
          <p:nvPr/>
        </p:nvSpPr>
        <p:spPr>
          <a:xfrm>
            <a:off x="3301840" y="4725144"/>
            <a:ext cx="562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17% validation set out of total set</a:t>
            </a:r>
          </a:p>
          <a:p>
            <a:pPr algn="ctr"/>
            <a:r>
              <a:rPr lang="en-US" altLang="ko-KR" dirty="0"/>
              <a:t>Validation accuracy: 97.5%</a:t>
            </a:r>
          </a:p>
          <a:p>
            <a:pPr algn="ctr"/>
            <a:r>
              <a:rPr lang="en-US" altLang="ko-KR" dirty="0"/>
              <a:t>Voting model (140MB)</a:t>
            </a:r>
            <a:endParaRPr lang="ko-KR" altLang="en-US" dirty="0"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CAD4626-DC9F-4992-ACE2-25635806D3C9}"/>
              </a:ext>
            </a:extLst>
          </p:cNvPr>
          <p:cNvSpPr txBox="1"/>
          <p:nvPr/>
        </p:nvSpPr>
        <p:spPr>
          <a:xfrm>
            <a:off x="519844" y="1093491"/>
            <a:ext cx="6224228" cy="982961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r>
              <a:rPr lang="en-US" altLang="ko-KR" sz="2300" b="1" spc="180" dirty="0">
                <a:latin typeface="+mn-ea"/>
                <a:cs typeface="휴먼모음T"/>
              </a:rPr>
              <a:t>Stage 2: Transfer learning</a:t>
            </a:r>
            <a:endParaRPr lang="en-US" altLang="ko-KR" sz="2300" b="1" spc="130" dirty="0">
              <a:latin typeface="+mn-ea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F8C3AC-ECE3-4D4D-8C9C-5DFA1712F54E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35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466152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2200" spc="-65" dirty="0">
                <a:solidFill>
                  <a:srgbClr val="FFFFFF"/>
                </a:solidFill>
              </a:rPr>
              <a:t>Future Work</a:t>
            </a: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E43CA48-665B-461A-91DE-3F4CCF721BA3}"/>
              </a:ext>
            </a:extLst>
          </p:cNvPr>
          <p:cNvSpPr txBox="1">
            <a:spLocks/>
          </p:cNvSpPr>
          <p:nvPr/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ea typeface="+mj-ea"/>
                <a:cs typeface="함초롬돋움"/>
              </a:defRPr>
            </a:lvl1pPr>
          </a:lstStyle>
          <a:p>
            <a:pPr marL="161290" latinLnBrk="0">
              <a:spcBef>
                <a:spcPts val="994"/>
              </a:spcBef>
            </a:pPr>
            <a:r>
              <a:rPr lang="en-US" altLang="ko-KR" sz="4000" kern="0" dirty="0">
                <a:solidFill>
                  <a:schemeClr val="bg1"/>
                </a:solidFill>
              </a:rPr>
              <a:t>5. Future work</a:t>
            </a:r>
            <a:endParaRPr lang="en-US" sz="4000" kern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0FC8A-43FA-4227-93EA-AD6EFF1C7DC5}"/>
              </a:ext>
            </a:extLst>
          </p:cNvPr>
          <p:cNvSpPr txBox="1"/>
          <p:nvPr/>
        </p:nvSpPr>
        <p:spPr>
          <a:xfrm>
            <a:off x="551384" y="2204864"/>
            <a:ext cx="99371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/>
              <a:t>Topological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/>
              <a:t>Wavelet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/>
              <a:t>Vision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0A9BF-2025-4518-A235-004AF730D494}"/>
              </a:ext>
            </a:extLst>
          </p:cNvPr>
          <p:cNvSpPr txBox="1"/>
          <p:nvPr/>
        </p:nvSpPr>
        <p:spPr>
          <a:xfrm>
            <a:off x="11424592" y="64645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102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D0B196B-46C8-400A-9628-492A17A59A68}"/>
              </a:ext>
            </a:extLst>
          </p:cNvPr>
          <p:cNvSpPr txBox="1"/>
          <p:nvPr/>
        </p:nvSpPr>
        <p:spPr>
          <a:xfrm>
            <a:off x="3791744" y="2441797"/>
            <a:ext cx="4045903" cy="210634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r>
              <a:rPr lang="en-US" altLang="ko-KR" sz="9600" spc="180" dirty="0">
                <a:latin typeface="휴먼모음T"/>
                <a:cs typeface="휴먼모음T"/>
              </a:rPr>
              <a:t>Q</a:t>
            </a:r>
            <a:r>
              <a:rPr lang="en-US" altLang="ko-KR" sz="6600" spc="180" dirty="0">
                <a:latin typeface="휴먼모음T"/>
                <a:cs typeface="휴먼모음T"/>
              </a:rPr>
              <a:t>&amp;</a:t>
            </a:r>
            <a:r>
              <a:rPr lang="en-US" altLang="ko-KR" sz="9600" spc="180" dirty="0">
                <a:latin typeface="휴먼모음T"/>
                <a:cs typeface="휴먼모음T"/>
              </a:rPr>
              <a:t>A</a:t>
            </a:r>
            <a:endParaRPr lang="en-US" altLang="ko-KR" sz="9600" spc="130" dirty="0">
              <a:latin typeface="휴먼모음T"/>
              <a:cs typeface="휴먼모음T"/>
            </a:endParaRPr>
          </a:p>
          <a:p>
            <a:pPr marL="12700" algn="ctr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69F9589-762D-4B3D-B599-2D321FF2B282}"/>
              </a:ext>
            </a:extLst>
          </p:cNvPr>
          <p:cNvSpPr/>
          <p:nvPr/>
        </p:nvSpPr>
        <p:spPr>
          <a:xfrm>
            <a:off x="0" y="57529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42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8080816" y="2363123"/>
            <a:ext cx="2802058" cy="474533"/>
            <a:chOff x="1471799" y="2717800"/>
            <a:chExt cx="2802058" cy="47453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33527" y="2730668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심장비대증 모델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080816" y="3328323"/>
            <a:ext cx="2263449" cy="474533"/>
            <a:chOff x="1471799" y="2717800"/>
            <a:chExt cx="2263449" cy="474533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33527" y="2730668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유방암 모델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080816" y="4293523"/>
            <a:ext cx="1994144" cy="474533"/>
            <a:chOff x="1471799" y="2717800"/>
            <a:chExt cx="1994144" cy="474533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33527" y="2730668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기흉</a:t>
              </a:r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 모델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80816" y="5258723"/>
            <a:ext cx="2091478" cy="474533"/>
            <a:chOff x="1471799" y="2717800"/>
            <a:chExt cx="2091478" cy="47453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33527" y="2730668"/>
              <a:ext cx="1429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Future work</a:t>
              </a:r>
              <a:endParaRPr lang="ko-KR" altLang="en-US" sz="2400" spc="-300" dirty="0">
                <a:solidFill>
                  <a:schemeClr val="accent4">
                    <a:lumMod val="50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005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F30BAF-5D9A-4778-B5D5-FB65B0E5495A}"/>
              </a:ext>
            </a:extLst>
          </p:cNvPr>
          <p:cNvGrpSpPr/>
          <p:nvPr/>
        </p:nvGrpSpPr>
        <p:grpSpPr>
          <a:xfrm>
            <a:off x="8066674" y="1340768"/>
            <a:ext cx="3501934" cy="474533"/>
            <a:chOff x="1471799" y="2717800"/>
            <a:chExt cx="3501934" cy="47453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43D37F1-E964-4A5C-A444-F61843611D62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E6A1E9-7C8A-4377-88B9-609782FEA4D8}"/>
                </a:ext>
              </a:extLst>
            </p:cNvPr>
            <p:cNvSpPr txBox="1"/>
            <p:nvPr/>
          </p:nvSpPr>
          <p:spPr>
            <a:xfrm>
              <a:off x="2133527" y="2730668"/>
              <a:ext cx="2840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데이터 처리 및 모델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311164-60B6-4980-9CD7-1F62F9DCFCB8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A1259-EAB3-462E-9D47-D50E81C07CAD}"/>
              </a:ext>
            </a:extLst>
          </p:cNvPr>
          <p:cNvSpPr/>
          <p:nvPr/>
        </p:nvSpPr>
        <p:spPr>
          <a:xfrm>
            <a:off x="0" y="1"/>
            <a:ext cx="7032104" cy="68853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DF7B-D556-41B1-95FC-6857F5CCA90F}"/>
              </a:ext>
            </a:extLst>
          </p:cNvPr>
          <p:cNvSpPr txBox="1"/>
          <p:nvPr/>
        </p:nvSpPr>
        <p:spPr>
          <a:xfrm>
            <a:off x="1009890" y="2465601"/>
            <a:ext cx="4942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u="sng" dirty="0"/>
              <a:t>CONTENTS</a:t>
            </a:r>
            <a:endParaRPr lang="ko-KR" alt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4000" spc="15" dirty="0">
                <a:solidFill>
                  <a:srgbClr val="FFFFFF"/>
                </a:solidFill>
              </a:rPr>
              <a:t>1. </a:t>
            </a:r>
            <a:r>
              <a:rPr sz="4000" spc="15" dirty="0">
                <a:solidFill>
                  <a:srgbClr val="FFFFFF"/>
                </a:solidFill>
              </a:rPr>
              <a:t>Label</a:t>
            </a:r>
            <a:r>
              <a:rPr sz="4000" spc="-370" dirty="0">
                <a:solidFill>
                  <a:srgbClr val="FFFFFF"/>
                </a:solidFill>
              </a:rPr>
              <a:t> </a:t>
            </a:r>
            <a:r>
              <a:rPr sz="4000" spc="55" dirty="0">
                <a:solidFill>
                  <a:srgbClr val="FFFFFF"/>
                </a:solidFill>
              </a:rPr>
              <a:t>Smoothing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3472" y="1124744"/>
            <a:ext cx="9908202" cy="94961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60" dirty="0">
                <a:latin typeface="+mn-ea"/>
                <a:cs typeface="휴먼모음T"/>
              </a:rPr>
              <a:t>일반화(generalization)</a:t>
            </a:r>
            <a:r>
              <a:rPr sz="2000" b="1" spc="-635" dirty="0">
                <a:latin typeface="+mn-ea"/>
                <a:cs typeface="휴먼모음T"/>
              </a:rPr>
              <a:t> </a:t>
            </a:r>
            <a:r>
              <a:rPr lang="en-US" altLang="ko-KR" sz="2000" b="1" spc="-635" dirty="0">
                <a:latin typeface="+mn-ea"/>
                <a:cs typeface="휴먼모음T"/>
              </a:rPr>
              <a:t>         </a:t>
            </a:r>
            <a:r>
              <a:rPr sz="2000" b="1" spc="180" dirty="0" err="1">
                <a:latin typeface="+mn-ea"/>
                <a:cs typeface="휴먼모음T"/>
              </a:rPr>
              <a:t>성능을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580" dirty="0">
                <a:latin typeface="+mn-ea"/>
                <a:cs typeface="휴먼모음T"/>
              </a:rPr>
              <a:t> </a:t>
            </a:r>
            <a:r>
              <a:rPr sz="2000" b="1" spc="180" dirty="0" err="1">
                <a:latin typeface="+mn-ea"/>
                <a:cs typeface="휴먼모음T"/>
              </a:rPr>
              <a:t>높이기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585" dirty="0">
                <a:latin typeface="+mn-ea"/>
                <a:cs typeface="휴먼모음T"/>
              </a:rPr>
              <a:t> </a:t>
            </a:r>
            <a:r>
              <a:rPr sz="2000" b="1" spc="180" dirty="0" err="1">
                <a:latin typeface="+mn-ea"/>
                <a:cs typeface="휴먼모음T"/>
              </a:rPr>
              <a:t>위해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600" dirty="0">
                <a:latin typeface="+mn-ea"/>
                <a:cs typeface="휴먼모음T"/>
              </a:rPr>
              <a:t> </a:t>
            </a:r>
            <a:r>
              <a:rPr lang="en-US" altLang="ko-KR" sz="2000" b="1" spc="-600" dirty="0">
                <a:latin typeface="+mn-ea"/>
                <a:cs typeface="휴먼모음T"/>
              </a:rPr>
              <a:t>   </a:t>
            </a:r>
            <a:r>
              <a:rPr sz="2000" b="1" spc="-85" dirty="0" err="1">
                <a:latin typeface="+mn-ea"/>
                <a:cs typeface="맑은 고딕"/>
              </a:rPr>
              <a:t>레이블</a:t>
            </a:r>
            <a:r>
              <a:rPr sz="2000" b="1" spc="-85" dirty="0">
                <a:latin typeface="+mn-ea"/>
                <a:cs typeface="맑은 고딕"/>
              </a:rPr>
              <a:t>(label)을</a:t>
            </a:r>
            <a:r>
              <a:rPr lang="en-US" altLang="ko-KR" sz="2000" b="1" spc="-85" dirty="0">
                <a:latin typeface="+mn-ea"/>
                <a:cs typeface="맑은 고딕"/>
              </a:rPr>
              <a:t> </a:t>
            </a:r>
            <a:r>
              <a:rPr sz="2000" b="1" spc="-200" dirty="0">
                <a:latin typeface="+mn-ea"/>
                <a:cs typeface="맑은 고딕"/>
              </a:rPr>
              <a:t> </a:t>
            </a:r>
            <a:r>
              <a:rPr sz="2000" b="1" spc="15" dirty="0" err="1">
                <a:latin typeface="+mn-ea"/>
                <a:cs typeface="맑은 고딕"/>
              </a:rPr>
              <a:t>smoothing</a:t>
            </a:r>
            <a:r>
              <a:rPr sz="2000" b="1" spc="15" dirty="0" err="1">
                <a:latin typeface="+mn-ea"/>
                <a:cs typeface="휴먼모음T"/>
              </a:rPr>
              <a:t>합니다</a:t>
            </a:r>
            <a:r>
              <a:rPr sz="2000" b="1" spc="15" dirty="0">
                <a:latin typeface="+mn-ea"/>
                <a:cs typeface="휴먼모음T"/>
              </a:rPr>
              <a:t>.</a:t>
            </a:r>
            <a:endParaRPr lang="en-US" altLang="ko-KR" sz="2000" b="1" dirty="0">
              <a:latin typeface="+mn-ea"/>
              <a:cs typeface="휴먼모음T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180" dirty="0" err="1">
                <a:latin typeface="+mn-ea"/>
                <a:cs typeface="휴먼모음T"/>
              </a:rPr>
              <a:t>정답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605" dirty="0">
                <a:latin typeface="+mn-ea"/>
                <a:cs typeface="휴먼모음T"/>
              </a:rPr>
              <a:t> </a:t>
            </a:r>
            <a:r>
              <a:rPr sz="2000" b="1" spc="180" dirty="0" err="1">
                <a:latin typeface="+mn-ea"/>
                <a:cs typeface="휴먼모음T"/>
              </a:rPr>
              <a:t>레이블에</a:t>
            </a:r>
            <a:r>
              <a:rPr sz="2000" b="1" spc="-600" dirty="0">
                <a:latin typeface="+mn-ea"/>
                <a:cs typeface="휴먼모음T"/>
              </a:rPr>
              <a:t> </a:t>
            </a:r>
            <a:r>
              <a:rPr lang="en-US" altLang="ko-KR" sz="2000" b="1" spc="-600" dirty="0">
                <a:latin typeface="+mn-ea"/>
                <a:cs typeface="휴먼모음T"/>
              </a:rPr>
              <a:t>       </a:t>
            </a:r>
            <a:r>
              <a:rPr sz="2000" b="1" spc="180" dirty="0" err="1">
                <a:latin typeface="+mn-ea"/>
                <a:cs typeface="휴먼모음T"/>
              </a:rPr>
              <a:t>대해서</a:t>
            </a:r>
            <a:r>
              <a:rPr sz="2000" b="1" spc="-600" dirty="0">
                <a:latin typeface="+mn-ea"/>
                <a:cs typeface="휴먼모음T"/>
              </a:rPr>
              <a:t> </a:t>
            </a:r>
            <a:r>
              <a:rPr lang="en-US" altLang="ko-KR" sz="2000" b="1" spc="-600" dirty="0">
                <a:latin typeface="+mn-ea"/>
                <a:cs typeface="휴먼모음T"/>
              </a:rPr>
              <a:t>     </a:t>
            </a:r>
            <a:r>
              <a:rPr sz="2000" b="1" spc="90" dirty="0">
                <a:latin typeface="+mn-ea"/>
                <a:cs typeface="휴먼모음T"/>
              </a:rPr>
              <a:t>100%의</a:t>
            </a:r>
            <a:r>
              <a:rPr sz="2000" b="1" spc="-610" dirty="0">
                <a:latin typeface="+mn-ea"/>
                <a:cs typeface="휴먼모음T"/>
              </a:rPr>
              <a:t> </a:t>
            </a:r>
            <a:r>
              <a:rPr lang="en-US" altLang="ko-KR" sz="2000" b="1" spc="-610" dirty="0">
                <a:latin typeface="+mn-ea"/>
                <a:cs typeface="휴먼모음T"/>
              </a:rPr>
              <a:t>        </a:t>
            </a:r>
            <a:r>
              <a:rPr sz="2000" b="1" spc="180" dirty="0" err="1">
                <a:latin typeface="+mn-ea"/>
                <a:cs typeface="휴먼모음T"/>
              </a:rPr>
              <a:t>확률을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605" dirty="0">
                <a:latin typeface="+mn-ea"/>
                <a:cs typeface="휴먼모음T"/>
              </a:rPr>
              <a:t> </a:t>
            </a:r>
            <a:r>
              <a:rPr sz="2000" b="1" spc="180" dirty="0" err="1">
                <a:latin typeface="+mn-ea"/>
                <a:cs typeface="휴먼모음T"/>
              </a:rPr>
              <a:t>부여하지</a:t>
            </a:r>
            <a:r>
              <a:rPr lang="en-US" altLang="ko-KR" sz="2000" b="1" spc="180" dirty="0">
                <a:latin typeface="+mn-ea"/>
                <a:cs typeface="휴먼모음T"/>
              </a:rPr>
              <a:t> </a:t>
            </a:r>
            <a:r>
              <a:rPr sz="2000" b="1" spc="-600" dirty="0">
                <a:latin typeface="+mn-ea"/>
                <a:cs typeface="휴먼모음T"/>
              </a:rPr>
              <a:t> </a:t>
            </a:r>
            <a:r>
              <a:rPr sz="2000" b="1" spc="130" dirty="0">
                <a:latin typeface="+mn-ea"/>
                <a:cs typeface="휴먼모음T"/>
              </a:rPr>
              <a:t>않습니다.</a:t>
            </a:r>
            <a:endParaRPr sz="2000" b="1" dirty="0">
              <a:latin typeface="+mn-ea"/>
              <a:cs typeface="휴먼모음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9656" y="2404598"/>
            <a:ext cx="4023760" cy="91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06292"/>
              </p:ext>
            </p:extLst>
          </p:nvPr>
        </p:nvGraphicFramePr>
        <p:xfrm>
          <a:off x="1506315" y="3645023"/>
          <a:ext cx="6965949" cy="14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800" b="1" spc="5" dirty="0">
                          <a:latin typeface="맑은 고딕"/>
                          <a:cs typeface="맑은 고딕"/>
                        </a:rPr>
                        <a:t>Normal</a:t>
                      </a:r>
                      <a:endParaRPr sz="18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 algn="l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800" b="1" spc="-80" dirty="0">
                          <a:latin typeface="맑은 고딕"/>
                          <a:cs typeface="맑은 고딕"/>
                        </a:rPr>
                        <a:t>Abnormal</a:t>
                      </a:r>
                      <a:endParaRPr sz="18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sz="1800" b="1" spc="-20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800" b="1" spc="-20" dirty="0">
                          <a:latin typeface="맑은 고딕"/>
                          <a:cs typeface="맑은 고딕"/>
                        </a:rPr>
                        <a:t>mage</a:t>
                      </a:r>
                      <a:r>
                        <a:rPr sz="1800" b="1" spc="-2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spc="50" dirty="0">
                          <a:latin typeface="맑은 고딕"/>
                          <a:cs typeface="맑은 고딕"/>
                        </a:rPr>
                        <a:t>1</a:t>
                      </a:r>
                      <a:endParaRPr sz="1800" dirty="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45" dirty="0">
                          <a:latin typeface="휴먼모음T"/>
                          <a:cs typeface="휴먼모음T"/>
                        </a:rPr>
                        <a:t>0.90</a:t>
                      </a:r>
                      <a:endParaRPr sz="1800" dirty="0">
                        <a:latin typeface="휴먼모음T"/>
                        <a:cs typeface="휴먼모음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lang="en-US" altLang="ko-KR" sz="1800" spc="45" dirty="0">
                          <a:latin typeface="휴먼모음T"/>
                          <a:cs typeface="휴먼모음T"/>
                        </a:rPr>
                        <a:t> </a:t>
                      </a:r>
                      <a:r>
                        <a:rPr sz="1800" spc="45" dirty="0">
                          <a:latin typeface="휴먼모음T"/>
                          <a:cs typeface="휴먼모음T"/>
                        </a:rPr>
                        <a:t>0.</a:t>
                      </a:r>
                      <a:r>
                        <a:rPr lang="en-US" altLang="ko-KR" sz="1800" spc="45" dirty="0">
                          <a:latin typeface="휴먼모음T"/>
                          <a:cs typeface="휴먼모음T"/>
                        </a:rPr>
                        <a:t>10</a:t>
                      </a:r>
                      <a:endParaRPr sz="1800" dirty="0">
                        <a:latin typeface="휴먼모음T"/>
                        <a:cs typeface="휴먼모음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sz="1800" b="1" spc="-20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800" b="1" spc="-20" dirty="0">
                          <a:latin typeface="맑은 고딕"/>
                          <a:cs typeface="맑은 고딕"/>
                        </a:rPr>
                        <a:t>mage</a:t>
                      </a:r>
                      <a:r>
                        <a:rPr sz="1800" b="1" spc="-2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spc="50" dirty="0">
                          <a:latin typeface="맑은 고딕"/>
                          <a:cs typeface="맑은 고딕"/>
                        </a:rPr>
                        <a:t>2</a:t>
                      </a:r>
                      <a:endParaRPr sz="1800" dirty="0">
                        <a:latin typeface="맑은 고딕"/>
                        <a:cs typeface="맑은 고딕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45" dirty="0">
                          <a:latin typeface="휴먼모음T"/>
                          <a:cs typeface="휴먼모음T"/>
                        </a:rPr>
                        <a:t>0.</a:t>
                      </a:r>
                      <a:r>
                        <a:rPr lang="en-US" altLang="ko-KR" sz="1800" spc="45" dirty="0">
                          <a:latin typeface="휴먼모음T"/>
                          <a:cs typeface="휴먼모음T"/>
                        </a:rPr>
                        <a:t>1</a:t>
                      </a:r>
                      <a:r>
                        <a:rPr sz="1800" spc="45" dirty="0">
                          <a:latin typeface="휴먼모음T"/>
                          <a:cs typeface="휴먼모음T"/>
                        </a:rPr>
                        <a:t>0</a:t>
                      </a:r>
                      <a:endParaRPr sz="1800" dirty="0">
                        <a:latin typeface="휴먼모음T"/>
                        <a:cs typeface="휴먼모음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lang="en-US" altLang="ko-KR" sz="1800" spc="45" dirty="0">
                          <a:latin typeface="휴먼모음T"/>
                          <a:cs typeface="휴먼모음T"/>
                        </a:rPr>
                        <a:t> </a:t>
                      </a:r>
                      <a:r>
                        <a:rPr sz="1800" spc="45" dirty="0">
                          <a:latin typeface="휴먼모음T"/>
                          <a:cs typeface="휴먼모음T"/>
                        </a:rPr>
                        <a:t>0.</a:t>
                      </a:r>
                      <a:r>
                        <a:rPr lang="en-US" altLang="ko-KR" sz="1800" spc="45" dirty="0">
                          <a:latin typeface="휴먼모음T"/>
                          <a:cs typeface="휴먼모음T"/>
                        </a:rPr>
                        <a:t>90</a:t>
                      </a:r>
                      <a:endParaRPr sz="1800" dirty="0">
                        <a:latin typeface="휴먼모음T"/>
                        <a:cs typeface="휴먼모음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38667" y="5535416"/>
            <a:ext cx="386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7E7E"/>
                </a:solidFill>
                <a:latin typeface="맑은 고딕"/>
                <a:cs typeface="맑은 고딕"/>
              </a:rPr>
              <a:t>[Table]</a:t>
            </a:r>
            <a:r>
              <a:rPr sz="1800" b="1" spc="-20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800" spc="25" dirty="0">
                <a:solidFill>
                  <a:srgbClr val="7E7E7E"/>
                </a:solidFill>
                <a:latin typeface="휴먼모음T"/>
                <a:cs typeface="휴먼모음T"/>
              </a:rPr>
              <a:t>label</a:t>
            </a:r>
            <a:r>
              <a:rPr sz="1800" spc="-555" dirty="0">
                <a:solidFill>
                  <a:srgbClr val="7E7E7E"/>
                </a:solidFill>
                <a:latin typeface="휴먼모음T"/>
                <a:cs typeface="휴먼모음T"/>
              </a:rPr>
              <a:t> </a:t>
            </a:r>
            <a:r>
              <a:rPr sz="1800" spc="40" dirty="0">
                <a:solidFill>
                  <a:srgbClr val="7E7E7E"/>
                </a:solidFill>
                <a:latin typeface="휴먼모음T"/>
                <a:cs typeface="휴먼모음T"/>
              </a:rPr>
              <a:t>smoothing</a:t>
            </a:r>
            <a:r>
              <a:rPr sz="1800" spc="-530" dirty="0">
                <a:solidFill>
                  <a:srgbClr val="7E7E7E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7E7E7E"/>
                </a:solidFill>
                <a:latin typeface="휴먼모음T"/>
                <a:cs typeface="휴먼모음T"/>
              </a:rPr>
              <a:t>예시</a:t>
            </a:r>
            <a:r>
              <a:rPr sz="1800" spc="-535" dirty="0">
                <a:solidFill>
                  <a:srgbClr val="7E7E7E"/>
                </a:solidFill>
                <a:latin typeface="휴먼모음T"/>
                <a:cs typeface="휴먼모음T"/>
              </a:rPr>
              <a:t> </a:t>
            </a:r>
            <a:r>
              <a:rPr sz="1800" spc="-40" dirty="0">
                <a:solidFill>
                  <a:srgbClr val="7E7E7E"/>
                </a:solidFill>
                <a:latin typeface="휴먼모음T"/>
                <a:cs typeface="휴먼모음T"/>
              </a:rPr>
              <a:t>(</a:t>
            </a:r>
            <a:r>
              <a:rPr sz="1800" spc="-40" dirty="0">
                <a:solidFill>
                  <a:srgbClr val="7E7E7E"/>
                </a:solidFill>
                <a:latin typeface="Cambria Math"/>
                <a:cs typeface="Cambria Math"/>
              </a:rPr>
              <a:t>𝜀</a:t>
            </a:r>
            <a:r>
              <a:rPr sz="1800" spc="155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0.1</a:t>
            </a:r>
            <a:r>
              <a:rPr sz="1800" spc="-20" dirty="0">
                <a:solidFill>
                  <a:srgbClr val="7E7E7E"/>
                </a:solidFill>
                <a:latin typeface="휴먼모음T"/>
                <a:cs typeface="휴먼모음T"/>
              </a:rPr>
              <a:t>)</a:t>
            </a:r>
            <a:endParaRPr sz="1800" dirty="0">
              <a:latin typeface="휴먼모음T"/>
              <a:cs typeface="휴먼모음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966CC6-E806-4854-A75D-3C8C761DF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4006462"/>
            <a:ext cx="2048260" cy="2048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0ABBD1-3060-4618-9E6D-A51AA98CB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753237"/>
            <a:ext cx="2048260" cy="2048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BB828-3BDF-4791-BD63-6CC0A60315FB}"/>
              </a:ext>
            </a:extLst>
          </p:cNvPr>
          <p:cNvSpPr txBox="1"/>
          <p:nvPr/>
        </p:nvSpPr>
        <p:spPr>
          <a:xfrm>
            <a:off x="9768408" y="356917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378C5-60B6-400B-A092-5052A605769B}"/>
              </a:ext>
            </a:extLst>
          </p:cNvPr>
          <p:cNvSpPr txBox="1"/>
          <p:nvPr/>
        </p:nvSpPr>
        <p:spPr>
          <a:xfrm>
            <a:off x="9768408" y="57951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E6BE-BEE1-4A2A-B459-8735B4D28D8A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955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2" y="203319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4000" spc="85" dirty="0">
                <a:solidFill>
                  <a:srgbClr val="FFFFFF"/>
                </a:solidFill>
              </a:rPr>
              <a:t>1. </a:t>
            </a:r>
            <a:r>
              <a:rPr sz="4000" spc="85" dirty="0" err="1">
                <a:solidFill>
                  <a:srgbClr val="FFFFFF"/>
                </a:solidFill>
              </a:rPr>
              <a:t>Mixup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4719" y="348869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9803" y="327025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4719" y="326135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847" y="348869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422" y="8889"/>
                </a:lnTo>
                <a:lnTo>
                  <a:pt x="5542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3160" y="327025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847" y="326135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422" y="8889"/>
                </a:lnTo>
                <a:lnTo>
                  <a:pt x="5542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748" y="3185287"/>
            <a:ext cx="4217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8955" algn="l"/>
              </a:tabLst>
            </a:pPr>
            <a:r>
              <a:rPr sz="2000" dirty="0">
                <a:latin typeface="맑은 고딕"/>
                <a:cs typeface="맑은 고딕"/>
              </a:rPr>
              <a:t>λ</a:t>
            </a:r>
            <a:r>
              <a:rPr sz="2000" spc="-1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Cambria Math"/>
                <a:cs typeface="Cambria Math"/>
              </a:rPr>
              <a:t>∈	0,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250" dirty="0">
                <a:latin typeface="Cambria Math"/>
                <a:cs typeface="Cambria Math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는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𝐵𝑒𝑡𝑎(𝛼,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spc="105" dirty="0">
                <a:latin typeface="Cambria Math"/>
                <a:cs typeface="Cambria Math"/>
              </a:rPr>
              <a:t>𝛼)</a:t>
            </a:r>
            <a:r>
              <a:rPr sz="2000" spc="105" dirty="0">
                <a:latin typeface="휴먼모음T"/>
                <a:cs typeface="휴먼모음T"/>
              </a:rPr>
              <a:t>에서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35" dirty="0">
                <a:latin typeface="휴먼모음T"/>
                <a:cs typeface="휴먼모음T"/>
              </a:rPr>
              <a:t>추출합니다.</a:t>
            </a:r>
            <a:endParaRPr sz="2000" dirty="0">
              <a:latin typeface="휴먼모음T"/>
              <a:cs typeface="휴먼모음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57288" y="3646170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7550" y="383590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67550" y="364617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0" y="189737"/>
                </a:moveTo>
                <a:lnTo>
                  <a:pt x="6778" y="139303"/>
                </a:lnTo>
                <a:lnTo>
                  <a:pt x="25908" y="93979"/>
                </a:lnTo>
                <a:lnTo>
                  <a:pt x="55578" y="55578"/>
                </a:lnTo>
                <a:lnTo>
                  <a:pt x="93980" y="25907"/>
                </a:lnTo>
                <a:lnTo>
                  <a:pt x="139303" y="6778"/>
                </a:lnTo>
                <a:lnTo>
                  <a:pt x="189738" y="0"/>
                </a:lnTo>
                <a:lnTo>
                  <a:pt x="240172" y="6778"/>
                </a:lnTo>
                <a:lnTo>
                  <a:pt x="285496" y="25907"/>
                </a:lnTo>
                <a:lnTo>
                  <a:pt x="323897" y="55578"/>
                </a:lnTo>
                <a:lnTo>
                  <a:pt x="353567" y="93979"/>
                </a:lnTo>
                <a:lnTo>
                  <a:pt x="372697" y="139303"/>
                </a:lnTo>
                <a:lnTo>
                  <a:pt x="379475" y="189737"/>
                </a:lnTo>
                <a:lnTo>
                  <a:pt x="372697" y="240172"/>
                </a:lnTo>
                <a:lnTo>
                  <a:pt x="353568" y="285495"/>
                </a:lnTo>
                <a:lnTo>
                  <a:pt x="323897" y="323897"/>
                </a:lnTo>
                <a:lnTo>
                  <a:pt x="285496" y="353567"/>
                </a:lnTo>
                <a:lnTo>
                  <a:pt x="240172" y="372697"/>
                </a:lnTo>
                <a:lnTo>
                  <a:pt x="189738" y="379475"/>
                </a:lnTo>
                <a:lnTo>
                  <a:pt x="139303" y="372697"/>
                </a:lnTo>
                <a:lnTo>
                  <a:pt x="93979" y="353567"/>
                </a:lnTo>
                <a:lnTo>
                  <a:pt x="55578" y="323897"/>
                </a:lnTo>
                <a:lnTo>
                  <a:pt x="25907" y="285495"/>
                </a:lnTo>
                <a:lnTo>
                  <a:pt x="6778" y="240172"/>
                </a:lnTo>
                <a:lnTo>
                  <a:pt x="0" y="1897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026" y="3777996"/>
            <a:ext cx="1664970" cy="114300"/>
          </a:xfrm>
          <a:custGeom>
            <a:avLst/>
            <a:gdLst/>
            <a:ahLst/>
            <a:cxnLst/>
            <a:rect l="l" t="t" r="r" b="b"/>
            <a:pathLst>
              <a:path w="1664970" h="114300">
                <a:moveTo>
                  <a:pt x="1550162" y="0"/>
                </a:moveTo>
                <a:lnTo>
                  <a:pt x="1550162" y="114299"/>
                </a:lnTo>
                <a:lnTo>
                  <a:pt x="1626362" y="76199"/>
                </a:lnTo>
                <a:lnTo>
                  <a:pt x="1569212" y="76199"/>
                </a:lnTo>
                <a:lnTo>
                  <a:pt x="1569212" y="38099"/>
                </a:lnTo>
                <a:lnTo>
                  <a:pt x="1626362" y="38099"/>
                </a:lnTo>
                <a:lnTo>
                  <a:pt x="1550162" y="0"/>
                </a:lnTo>
                <a:close/>
              </a:path>
              <a:path w="1664970" h="114300">
                <a:moveTo>
                  <a:pt x="15501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0162" y="76199"/>
                </a:lnTo>
                <a:lnTo>
                  <a:pt x="1550162" y="38099"/>
                </a:lnTo>
                <a:close/>
              </a:path>
              <a:path w="1664970" h="114300">
                <a:moveTo>
                  <a:pt x="1626362" y="38099"/>
                </a:moveTo>
                <a:lnTo>
                  <a:pt x="1569212" y="38099"/>
                </a:lnTo>
                <a:lnTo>
                  <a:pt x="1569212" y="76199"/>
                </a:lnTo>
                <a:lnTo>
                  <a:pt x="1626362" y="76199"/>
                </a:lnTo>
                <a:lnTo>
                  <a:pt x="1664462" y="57149"/>
                </a:lnTo>
                <a:lnTo>
                  <a:pt x="162636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1583" y="20510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499" y="10159"/>
                </a:lnTo>
                <a:lnTo>
                  <a:pt x="5549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9750" y="20510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499" y="10159"/>
                </a:lnTo>
                <a:lnTo>
                  <a:pt x="5549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775" y="1233203"/>
            <a:ext cx="11001375" cy="944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6304280" algn="l"/>
              </a:tabLst>
            </a:pPr>
            <a:r>
              <a:rPr sz="2000" spc="180" dirty="0" err="1">
                <a:latin typeface="+mj-ea"/>
                <a:ea typeface="+mj-ea"/>
                <a:cs typeface="휴먼모음T"/>
              </a:rPr>
              <a:t>학습을</a:t>
            </a:r>
            <a:r>
              <a:rPr lang="en-US" altLang="ko-KR" sz="2000" spc="180" dirty="0">
                <a:latin typeface="+mj-ea"/>
                <a:ea typeface="+mj-ea"/>
                <a:cs typeface="휴먼모음T"/>
              </a:rPr>
              <a:t> </a:t>
            </a:r>
            <a:r>
              <a:rPr sz="2000" spc="-595" dirty="0">
                <a:latin typeface="+mj-ea"/>
                <a:ea typeface="+mj-ea"/>
                <a:cs typeface="휴먼모음T"/>
              </a:rPr>
              <a:t> </a:t>
            </a:r>
            <a:r>
              <a:rPr lang="en-US" altLang="ko-KR" sz="2000" spc="-595" dirty="0">
                <a:latin typeface="+mj-ea"/>
                <a:ea typeface="+mj-ea"/>
                <a:cs typeface="휴먼모음T"/>
              </a:rPr>
              <a:t>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진행할</a:t>
            </a:r>
            <a:r>
              <a:rPr lang="en-US" altLang="ko-KR" sz="2000" spc="180" dirty="0">
                <a:latin typeface="+mj-ea"/>
                <a:ea typeface="+mj-ea"/>
                <a:cs typeface="휴먼모음T"/>
              </a:rPr>
              <a:t> </a:t>
            </a:r>
            <a:r>
              <a:rPr sz="2000" spc="-595" dirty="0">
                <a:latin typeface="+mj-ea"/>
                <a:ea typeface="+mj-ea"/>
                <a:cs typeface="휴먼모음T"/>
              </a:rPr>
              <a:t> </a:t>
            </a:r>
            <a:r>
              <a:rPr sz="2000" spc="185" dirty="0">
                <a:latin typeface="+mj-ea"/>
                <a:ea typeface="+mj-ea"/>
                <a:cs typeface="휴먼모음T"/>
              </a:rPr>
              <a:t>때</a:t>
            </a:r>
            <a:r>
              <a:rPr sz="2000" spc="-595" dirty="0">
                <a:latin typeface="+mj-ea"/>
                <a:ea typeface="+mj-ea"/>
                <a:cs typeface="휴먼모음T"/>
              </a:rPr>
              <a:t> </a:t>
            </a:r>
            <a:r>
              <a:rPr lang="en-US" altLang="ko-KR" sz="2000" spc="-595" dirty="0">
                <a:latin typeface="+mj-ea"/>
                <a:ea typeface="+mj-ea"/>
                <a:cs typeface="휴먼모음T"/>
              </a:rPr>
              <a:t>        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랜덤하게</a:t>
            </a:r>
            <a:r>
              <a:rPr lang="en-US" altLang="ko-KR" sz="2000" spc="180" dirty="0">
                <a:latin typeface="+mj-ea"/>
                <a:ea typeface="+mj-ea"/>
                <a:cs typeface="휴먼모음T"/>
              </a:rPr>
              <a:t> </a:t>
            </a:r>
            <a:r>
              <a:rPr sz="2000" spc="-590" dirty="0">
                <a:latin typeface="+mj-ea"/>
                <a:ea typeface="+mj-ea"/>
                <a:cs typeface="휴먼모음T"/>
              </a:rPr>
              <a:t> </a:t>
            </a:r>
            <a:r>
              <a:rPr sz="2000" spc="185" dirty="0">
                <a:latin typeface="+mj-ea"/>
                <a:ea typeface="+mj-ea"/>
                <a:cs typeface="휴먼모음T"/>
              </a:rPr>
              <a:t>두</a:t>
            </a:r>
            <a:r>
              <a:rPr sz="2000" spc="-610" dirty="0">
                <a:latin typeface="+mj-ea"/>
                <a:ea typeface="+mj-ea"/>
                <a:cs typeface="휴먼모음T"/>
              </a:rPr>
              <a:t>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개의</a:t>
            </a:r>
            <a:r>
              <a:rPr lang="en-US" altLang="ko-KR" sz="2000" spc="180" dirty="0">
                <a:latin typeface="+mj-ea"/>
                <a:ea typeface="+mj-ea"/>
                <a:cs typeface="휴먼모음T"/>
              </a:rPr>
              <a:t> </a:t>
            </a:r>
            <a:r>
              <a:rPr sz="2000" spc="-595" dirty="0">
                <a:latin typeface="+mj-ea"/>
                <a:ea typeface="+mj-ea"/>
                <a:cs typeface="휴먼모음T"/>
              </a:rPr>
              <a:t>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샘플</a:t>
            </a:r>
            <a:r>
              <a:rPr sz="2000" spc="240" dirty="0">
                <a:latin typeface="+mj-ea"/>
                <a:ea typeface="+mj-ea"/>
                <a:cs typeface="휴먼모음T"/>
              </a:rPr>
              <a:t> </a:t>
            </a:r>
            <a:r>
              <a:rPr lang="en-US" altLang="ko-KR" sz="2000" spc="240" dirty="0">
                <a:latin typeface="+mj-ea"/>
                <a:ea typeface="+mj-ea"/>
                <a:cs typeface="휴먼모음T"/>
              </a:rPr>
              <a:t>        </a:t>
            </a:r>
            <a:r>
              <a:rPr sz="2000" spc="185" dirty="0">
                <a:latin typeface="+mj-ea"/>
                <a:ea typeface="+mj-ea"/>
                <a:cs typeface="휴먼모음T"/>
              </a:rPr>
              <a:t>와</a:t>
            </a:r>
            <a:r>
              <a:rPr lang="en-US" altLang="ko-KR" sz="2000" spc="185" dirty="0">
                <a:latin typeface="+mj-ea"/>
                <a:ea typeface="+mj-ea"/>
                <a:cs typeface="휴먼모음T"/>
              </a:rPr>
              <a:t>  </a:t>
            </a:r>
            <a:r>
              <a:rPr sz="2000" spc="310" dirty="0">
                <a:latin typeface="+mj-ea"/>
                <a:ea typeface="+mj-ea"/>
                <a:cs typeface="휴먼모음T"/>
              </a:rPr>
              <a:t> </a:t>
            </a:r>
            <a:r>
              <a:rPr lang="en-US" altLang="ko-KR" sz="2000" spc="310" dirty="0">
                <a:latin typeface="+mj-ea"/>
                <a:ea typeface="+mj-ea"/>
                <a:cs typeface="휴먼모음T"/>
              </a:rPr>
              <a:t>     </a:t>
            </a:r>
            <a:r>
              <a:rPr sz="2000" spc="185" dirty="0">
                <a:latin typeface="+mj-ea"/>
                <a:ea typeface="+mj-ea"/>
                <a:cs typeface="휴먼모음T"/>
              </a:rPr>
              <a:t>를</a:t>
            </a:r>
            <a:r>
              <a:rPr sz="2000" spc="-605" dirty="0">
                <a:latin typeface="+mj-ea"/>
                <a:ea typeface="+mj-ea"/>
                <a:cs typeface="휴먼모음T"/>
              </a:rPr>
              <a:t> </a:t>
            </a:r>
            <a:r>
              <a:rPr lang="en-US" altLang="ko-KR" sz="2000" spc="-605" dirty="0">
                <a:latin typeface="+mj-ea"/>
                <a:ea typeface="+mj-ea"/>
                <a:cs typeface="휴먼모음T"/>
              </a:rPr>
              <a:t>    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뽑아서</a:t>
            </a:r>
            <a:r>
              <a:rPr lang="ko-KR" altLang="en-US" sz="2000" spc="200" dirty="0">
                <a:latin typeface="+mj-ea"/>
                <a:ea typeface="+mj-ea"/>
                <a:cs typeface="휴먼모음T"/>
              </a:rPr>
              <a:t>        </a:t>
            </a:r>
            <a:r>
              <a:rPr lang="ko-KR" altLang="en-US" sz="2000" b="1" spc="185" dirty="0" err="1">
                <a:latin typeface="+mj-ea"/>
                <a:ea typeface="+mj-ea"/>
                <a:cs typeface="휴먼모음T"/>
              </a:rPr>
              <a:t>를</a:t>
            </a:r>
            <a:r>
              <a:rPr lang="ko-KR" altLang="en-US" sz="2000" b="1" spc="185" dirty="0">
                <a:latin typeface="+mj-ea"/>
                <a:ea typeface="+mj-ea"/>
                <a:cs typeface="휴먼모음T"/>
              </a:rPr>
              <a:t> </a:t>
            </a:r>
            <a:r>
              <a:rPr lang="ko-KR" altLang="en-US" sz="2000" b="1" spc="180" dirty="0">
                <a:latin typeface="+mj-ea"/>
                <a:ea typeface="+mj-ea"/>
                <a:cs typeface="휴먼모음T"/>
              </a:rPr>
              <a:t>만들어</a:t>
            </a:r>
            <a:r>
              <a:rPr lang="ko-KR" altLang="en-US" sz="2000" spc="180" dirty="0">
                <a:latin typeface="+mj-ea"/>
                <a:ea typeface="+mj-ea"/>
                <a:cs typeface="휴먼모음T"/>
              </a:rPr>
              <a:t> </a:t>
            </a:r>
            <a:r>
              <a:rPr sz="2000" spc="180" dirty="0" err="1">
                <a:latin typeface="+mj-ea"/>
                <a:ea typeface="+mj-ea"/>
                <a:cs typeface="휴먼모음T"/>
              </a:rPr>
              <a:t>학습에</a:t>
            </a:r>
            <a:r>
              <a:rPr sz="2000" spc="-605" dirty="0">
                <a:latin typeface="+mj-ea"/>
                <a:ea typeface="+mj-ea"/>
                <a:cs typeface="휴먼모음T"/>
              </a:rPr>
              <a:t> </a:t>
            </a:r>
            <a:r>
              <a:rPr sz="2000" spc="10" dirty="0" err="1">
                <a:latin typeface="+mj-ea"/>
                <a:ea typeface="+mj-ea"/>
                <a:cs typeface="휴먼모음T"/>
              </a:rPr>
              <a:t>사용합니다</a:t>
            </a:r>
            <a:r>
              <a:rPr lang="en-US" altLang="ko-KR" sz="2000" spc="10" dirty="0">
                <a:latin typeface="+mj-ea"/>
                <a:ea typeface="+mj-ea"/>
                <a:cs typeface="휴먼모음T"/>
              </a:rPr>
              <a:t>.</a:t>
            </a:r>
            <a:endParaRPr sz="2000" dirty="0">
              <a:latin typeface="+mj-ea"/>
              <a:ea typeface="+mj-ea"/>
              <a:cs typeface="휴먼모음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45985" y="4025646"/>
            <a:ext cx="568960" cy="702945"/>
          </a:xfrm>
          <a:custGeom>
            <a:avLst/>
            <a:gdLst/>
            <a:ahLst/>
            <a:cxnLst/>
            <a:rect l="l" t="t" r="r" b="b"/>
            <a:pathLst>
              <a:path w="568959" h="702945">
                <a:moveTo>
                  <a:pt x="492760" y="664717"/>
                </a:moveTo>
                <a:lnTo>
                  <a:pt x="0" y="664717"/>
                </a:lnTo>
                <a:lnTo>
                  <a:pt x="0" y="702817"/>
                </a:lnTo>
                <a:lnTo>
                  <a:pt x="530860" y="702817"/>
                </a:lnTo>
                <a:lnTo>
                  <a:pt x="530860" y="683767"/>
                </a:lnTo>
                <a:lnTo>
                  <a:pt x="492760" y="683767"/>
                </a:lnTo>
                <a:lnTo>
                  <a:pt x="492760" y="664717"/>
                </a:lnTo>
                <a:close/>
              </a:path>
              <a:path w="568959" h="702945">
                <a:moveTo>
                  <a:pt x="530860" y="95249"/>
                </a:moveTo>
                <a:lnTo>
                  <a:pt x="492760" y="95249"/>
                </a:lnTo>
                <a:lnTo>
                  <a:pt x="492760" y="683767"/>
                </a:lnTo>
                <a:lnTo>
                  <a:pt x="511810" y="664717"/>
                </a:lnTo>
                <a:lnTo>
                  <a:pt x="530860" y="664717"/>
                </a:lnTo>
                <a:lnTo>
                  <a:pt x="530860" y="95249"/>
                </a:lnTo>
                <a:close/>
              </a:path>
              <a:path w="568959" h="702945">
                <a:moveTo>
                  <a:pt x="530860" y="664717"/>
                </a:moveTo>
                <a:lnTo>
                  <a:pt x="511810" y="664717"/>
                </a:lnTo>
                <a:lnTo>
                  <a:pt x="492760" y="683767"/>
                </a:lnTo>
                <a:lnTo>
                  <a:pt x="530860" y="683767"/>
                </a:lnTo>
                <a:lnTo>
                  <a:pt x="530860" y="664717"/>
                </a:lnTo>
                <a:close/>
              </a:path>
              <a:path w="568959" h="702945">
                <a:moveTo>
                  <a:pt x="511810" y="0"/>
                </a:moveTo>
                <a:lnTo>
                  <a:pt x="454660" y="114299"/>
                </a:lnTo>
                <a:lnTo>
                  <a:pt x="492760" y="114299"/>
                </a:lnTo>
                <a:lnTo>
                  <a:pt x="492760" y="95249"/>
                </a:lnTo>
                <a:lnTo>
                  <a:pt x="559435" y="95249"/>
                </a:lnTo>
                <a:lnTo>
                  <a:pt x="511810" y="0"/>
                </a:lnTo>
                <a:close/>
              </a:path>
              <a:path w="568959" h="702945">
                <a:moveTo>
                  <a:pt x="559435" y="95249"/>
                </a:moveTo>
                <a:lnTo>
                  <a:pt x="530860" y="95249"/>
                </a:lnTo>
                <a:lnTo>
                  <a:pt x="530860" y="114299"/>
                </a:lnTo>
                <a:lnTo>
                  <a:pt x="568960" y="114299"/>
                </a:lnTo>
                <a:lnTo>
                  <a:pt x="559435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09409" y="2953511"/>
            <a:ext cx="605790" cy="692150"/>
          </a:xfrm>
          <a:custGeom>
            <a:avLst/>
            <a:gdLst/>
            <a:ahLst/>
            <a:cxnLst/>
            <a:rect l="l" t="t" r="r" b="b"/>
            <a:pathLst>
              <a:path w="605790" h="692150">
                <a:moveTo>
                  <a:pt x="529082" y="577850"/>
                </a:moveTo>
                <a:lnTo>
                  <a:pt x="490982" y="577850"/>
                </a:lnTo>
                <a:lnTo>
                  <a:pt x="548132" y="692150"/>
                </a:lnTo>
                <a:lnTo>
                  <a:pt x="595757" y="596900"/>
                </a:lnTo>
                <a:lnTo>
                  <a:pt x="529082" y="596900"/>
                </a:lnTo>
                <a:lnTo>
                  <a:pt x="529082" y="577850"/>
                </a:lnTo>
                <a:close/>
              </a:path>
              <a:path w="605790" h="692150">
                <a:moveTo>
                  <a:pt x="529082" y="19050"/>
                </a:moveTo>
                <a:lnTo>
                  <a:pt x="529082" y="596900"/>
                </a:lnTo>
                <a:lnTo>
                  <a:pt x="567182" y="596900"/>
                </a:lnTo>
                <a:lnTo>
                  <a:pt x="567182" y="38100"/>
                </a:lnTo>
                <a:lnTo>
                  <a:pt x="548132" y="38100"/>
                </a:lnTo>
                <a:lnTo>
                  <a:pt x="529082" y="19050"/>
                </a:lnTo>
                <a:close/>
              </a:path>
              <a:path w="605790" h="692150">
                <a:moveTo>
                  <a:pt x="605282" y="577850"/>
                </a:moveTo>
                <a:lnTo>
                  <a:pt x="567182" y="577850"/>
                </a:lnTo>
                <a:lnTo>
                  <a:pt x="567182" y="596900"/>
                </a:lnTo>
                <a:lnTo>
                  <a:pt x="595757" y="596900"/>
                </a:lnTo>
                <a:lnTo>
                  <a:pt x="605282" y="577850"/>
                </a:lnTo>
                <a:close/>
              </a:path>
              <a:path w="605790" h="692150">
                <a:moveTo>
                  <a:pt x="567182" y="0"/>
                </a:moveTo>
                <a:lnTo>
                  <a:pt x="0" y="0"/>
                </a:lnTo>
                <a:lnTo>
                  <a:pt x="0" y="38100"/>
                </a:lnTo>
                <a:lnTo>
                  <a:pt x="529082" y="38100"/>
                </a:lnTo>
                <a:lnTo>
                  <a:pt x="529082" y="19050"/>
                </a:lnTo>
                <a:lnTo>
                  <a:pt x="567182" y="19050"/>
                </a:lnTo>
                <a:lnTo>
                  <a:pt x="567182" y="0"/>
                </a:lnTo>
                <a:close/>
              </a:path>
              <a:path w="605790" h="692150">
                <a:moveTo>
                  <a:pt x="567182" y="19050"/>
                </a:moveTo>
                <a:lnTo>
                  <a:pt x="529082" y="19050"/>
                </a:lnTo>
                <a:lnTo>
                  <a:pt x="548132" y="38100"/>
                </a:lnTo>
                <a:lnTo>
                  <a:pt x="567182" y="38100"/>
                </a:lnTo>
                <a:lnTo>
                  <a:pt x="56718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33513" y="3880484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𝑙𝑎𝑚𝑏𝑑𝑎 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0.5</a:t>
            </a:r>
            <a:endParaRPr sz="1800" dirty="0">
              <a:latin typeface="Cambria Math"/>
              <a:cs typeface="Cambria Math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5DA5B4B-45EC-4DBC-8001-64AAC8E55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1825856"/>
            <a:ext cx="2048260" cy="204826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5071115-4459-4BA7-B84B-4C50E255E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00" y="3795266"/>
            <a:ext cx="2048260" cy="204826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F2AD9A4-AC36-4B11-B3D5-C3FAA89C6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03" y="2450272"/>
            <a:ext cx="2807030" cy="280703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033AD8F-E9F8-427B-A094-F65BAF8C0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35" y="2824579"/>
            <a:ext cx="4785900" cy="197632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E6D690E-3400-4977-A37D-A5E3088686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87" y="1186589"/>
            <a:ext cx="823622" cy="41879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5F731CA-726C-4D19-94A2-0D6F6668E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189948"/>
            <a:ext cx="864096" cy="38559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3E3E0D-38FC-4334-A5F5-4776BBF79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64" y="1206386"/>
            <a:ext cx="936679" cy="3936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61937B-1D54-43B5-A582-E8A610BAE164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979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2" y="20166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4000" dirty="0">
                <a:solidFill>
                  <a:schemeClr val="bg1"/>
                </a:solidFill>
              </a:rPr>
              <a:t>1. Preprocessing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991" y="4396740"/>
            <a:ext cx="189230" cy="1722120"/>
          </a:xfrm>
          <a:custGeom>
            <a:avLst/>
            <a:gdLst/>
            <a:ahLst/>
            <a:cxnLst/>
            <a:rect l="l" t="t" r="r" b="b"/>
            <a:pathLst>
              <a:path w="189229" h="1722120">
                <a:moveTo>
                  <a:pt x="0" y="1722120"/>
                </a:moveTo>
                <a:lnTo>
                  <a:pt x="188976" y="1722120"/>
                </a:lnTo>
                <a:lnTo>
                  <a:pt x="188976" y="0"/>
                </a:lnTo>
                <a:lnTo>
                  <a:pt x="0" y="0"/>
                </a:lnTo>
                <a:lnTo>
                  <a:pt x="0" y="1722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09522" y="1071546"/>
            <a:ext cx="116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1. Crop                                           2. </a:t>
            </a:r>
            <a:r>
              <a:rPr lang="en-US" altLang="ko-KR" dirty="0" err="1"/>
              <a:t>Clahe</a:t>
            </a:r>
            <a:r>
              <a:rPr lang="en-US" altLang="ko-KR" dirty="0"/>
              <a:t>                                     3.Artefacts removing                 4. Resizing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98" y="1428736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38" y="3929066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3058" y="3912206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93058" y="1428736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4264" y="1665562"/>
            <a:ext cx="1692000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04264" y="4165892"/>
            <a:ext cx="1692000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082346" y="16430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아래쪽 화살표 16"/>
          <p:cNvSpPr/>
          <p:nvPr/>
        </p:nvSpPr>
        <p:spPr>
          <a:xfrm>
            <a:off x="1309654" y="350043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7024694" y="350043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9810776" y="350043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167174" y="350043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02372-27DA-4BBC-8F05-9BC64DDF1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8564" y="4149080"/>
            <a:ext cx="1814118" cy="18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05C553-F69C-422C-B60E-1E13B2A65E6F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5/16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4000" spc="-65" dirty="0">
                <a:solidFill>
                  <a:srgbClr val="FFFFFF"/>
                </a:solidFill>
              </a:rPr>
              <a:t>1. Augmentation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712" y="6280114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3454" y="1195876"/>
            <a:ext cx="2376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그림 5" descr="pt_bright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4" y="3786190"/>
            <a:ext cx="2376000" cy="2376000"/>
          </a:xfrm>
          <a:prstGeom prst="rect">
            <a:avLst/>
          </a:prstGeom>
        </p:spPr>
      </p:pic>
      <p:pic>
        <p:nvPicPr>
          <p:cNvPr id="9" name="그림 8" descr="pt_height_shif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28" y="3786190"/>
            <a:ext cx="2376000" cy="2376000"/>
          </a:xfrm>
          <a:prstGeom prst="rect">
            <a:avLst/>
          </a:prstGeom>
        </p:spPr>
      </p:pic>
      <p:pic>
        <p:nvPicPr>
          <p:cNvPr id="10" name="그림 9" descr="pt_rot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454" y="3786190"/>
            <a:ext cx="2376000" cy="2376000"/>
          </a:xfrm>
          <a:prstGeom prst="rect">
            <a:avLst/>
          </a:prstGeom>
        </p:spPr>
      </p:pic>
      <p:pic>
        <p:nvPicPr>
          <p:cNvPr id="11" name="그림 10" descr="pt_shea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488" y="3786190"/>
            <a:ext cx="2376000" cy="2376000"/>
          </a:xfrm>
          <a:prstGeom prst="rect">
            <a:avLst/>
          </a:prstGeom>
        </p:spPr>
      </p:pic>
      <p:pic>
        <p:nvPicPr>
          <p:cNvPr id="12" name="그림 11" descr="pt_width_shif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768" y="1195876"/>
            <a:ext cx="2376000" cy="2376000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23902" y="1124438"/>
            <a:ext cx="2376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48628" y="1195876"/>
            <a:ext cx="2376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오른쪽 화살표 21"/>
          <p:cNvSpPr/>
          <p:nvPr/>
        </p:nvSpPr>
        <p:spPr>
          <a:xfrm>
            <a:off x="3452794" y="235743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2216473">
            <a:off x="3312047" y="3365265"/>
            <a:ext cx="83427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3918447">
            <a:off x="2344090" y="3484167"/>
            <a:ext cx="538513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A4FD-9FF9-401C-8D86-D99A1546ACC4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84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sz="4000" spc="-65" dirty="0">
                <a:solidFill>
                  <a:srgbClr val="FFFFFF"/>
                </a:solidFill>
              </a:rPr>
              <a:t>1. </a:t>
            </a:r>
            <a:r>
              <a:rPr lang="en-US" sz="4000" spc="-65" dirty="0" err="1">
                <a:solidFill>
                  <a:srgbClr val="FFFFFF"/>
                </a:solidFill>
              </a:rPr>
              <a:t>Densenet</a:t>
            </a:r>
            <a:r>
              <a:rPr lang="en-US" sz="4000" spc="-65" dirty="0">
                <a:solidFill>
                  <a:srgbClr val="FFFFFF"/>
                </a:solidFill>
              </a:rPr>
              <a:t> 121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98" y="1500174"/>
            <a:ext cx="5857429" cy="413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A789FD-3E56-4BA1-94AF-07C4BBD77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64" y="951939"/>
            <a:ext cx="5929436" cy="5166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56D88-C44F-4996-8B58-F4643CB5F236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7/16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0322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2. Cardiomegaly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D0B196B-46C8-400A-9628-492A17A59A68}"/>
              </a:ext>
            </a:extLst>
          </p:cNvPr>
          <p:cNvSpPr txBox="1"/>
          <p:nvPr/>
        </p:nvSpPr>
        <p:spPr>
          <a:xfrm>
            <a:off x="4724400" y="2362200"/>
            <a:ext cx="4045903" cy="210634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9600" spc="130" dirty="0">
              <a:latin typeface="휴먼모음T"/>
              <a:cs typeface="휴먼모음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99085" algn="l"/>
                <a:tab pos="299720" algn="l"/>
              </a:tabLst>
            </a:pPr>
            <a:endParaRPr lang="en-US" altLang="ko-KR" sz="2000" spc="180" dirty="0">
              <a:latin typeface="휴먼모음T"/>
              <a:cs typeface="휴먼모음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22" y="1142984"/>
            <a:ext cx="1171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/>
              <a:t> </a:t>
            </a:r>
            <a:r>
              <a:rPr lang="en-US" altLang="ko-KR" sz="2400" b="1" dirty="0"/>
              <a:t>Preprocessing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4" y="4000504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invert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1384" y="5143512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1384" y="1714488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1384" y="2857496"/>
            <a:ext cx="1500198" cy="714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clahe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1194326" y="2500306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194326" y="4786322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194326" y="3643314"/>
            <a:ext cx="285752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bject 4"/>
          <p:cNvSpPr/>
          <p:nvPr/>
        </p:nvSpPr>
        <p:spPr>
          <a:xfrm>
            <a:off x="6024562" y="928694"/>
            <a:ext cx="71438" cy="5429264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2337334" y="2000240"/>
            <a:ext cx="3143272" cy="3429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Hyper parameter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Crop rate : </a:t>
            </a:r>
            <a:r>
              <a:rPr lang="pt-BR" altLang="ko-KR" dirty="0">
                <a:solidFill>
                  <a:schemeClr val="tx1"/>
                </a:solidFill>
              </a:rPr>
              <a:t>l = 0.06, r = 0.06 </a:t>
            </a:r>
          </a:p>
          <a:p>
            <a:r>
              <a:rPr lang="pt-BR" altLang="ko-KR" dirty="0">
                <a:solidFill>
                  <a:schemeClr val="tx1"/>
                </a:solidFill>
              </a:rPr>
              <a:t>                   u = 0.2, d = 0.12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Learning rate : 1/200, 1/1000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         1/2000, 1/10000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Batch size : 16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Optimizer : Adam, </a:t>
            </a:r>
            <a:r>
              <a:rPr lang="en-US" altLang="ko-KR" dirty="0" err="1">
                <a:solidFill>
                  <a:schemeClr val="tx1"/>
                </a:solidFill>
              </a:rPr>
              <a:t>RMSProp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Class weight : [0.90, 1.1] or 		        [0.95, 1.05]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6066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rotation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96066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width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67834" y="192880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height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167834" y="3000372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shear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1818" y="121442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Data Augmentation</a:t>
            </a:r>
            <a:endParaRPr lang="ko-KR" altLang="en-US" sz="2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596066" y="4000504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flip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7438" y="5000636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Rotation range=3               Height shift range=0.03</a:t>
            </a:r>
          </a:p>
          <a:p>
            <a:r>
              <a:rPr lang="en-US" altLang="ko-KR" dirty="0"/>
              <a:t>          Width shift range=0.03     Shear range=0.05                   </a:t>
            </a:r>
          </a:p>
          <a:p>
            <a:r>
              <a:rPr lang="en-US" altLang="ko-KR" dirty="0"/>
              <a:t>          Flip=True                           Bright range=[0.8,  1]      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167834" y="4000504"/>
            <a:ext cx="2357454" cy="78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brightness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B22F33-4A78-44A5-9A3C-BA9587439F56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842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556" y="208788"/>
            <a:ext cx="11689080" cy="632460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sz="2200" spc="-65" dirty="0" err="1">
                <a:solidFill>
                  <a:srgbClr val="FFFFFF"/>
                </a:solidFill>
              </a:rPr>
              <a:t>배경지식</a:t>
            </a:r>
            <a:r>
              <a:rPr sz="2200" spc="-65" dirty="0">
                <a:solidFill>
                  <a:srgbClr val="FFFFFF"/>
                </a:solidFill>
              </a:rPr>
              <a:t>: </a:t>
            </a:r>
            <a:r>
              <a:rPr sz="2200" spc="-135" dirty="0" err="1">
                <a:solidFill>
                  <a:srgbClr val="FFFFFF"/>
                </a:solidFill>
              </a:rPr>
              <a:t>배치</a:t>
            </a:r>
            <a:r>
              <a:rPr sz="2200" spc="-135" dirty="0">
                <a:solidFill>
                  <a:srgbClr val="FFFFFF"/>
                </a:solidFill>
              </a:rPr>
              <a:t> </a:t>
            </a:r>
            <a:r>
              <a:rPr sz="2200" spc="-10" dirty="0" err="1">
                <a:solidFill>
                  <a:srgbClr val="FFFFFF"/>
                </a:solidFill>
              </a:rPr>
              <a:t>정규화</a:t>
            </a:r>
            <a:r>
              <a:rPr sz="2200" spc="-10" dirty="0">
                <a:solidFill>
                  <a:srgbClr val="FFFFFF"/>
                </a:solidFill>
              </a:rPr>
              <a:t>(Batch</a:t>
            </a:r>
            <a:r>
              <a:rPr sz="2200" spc="-155" dirty="0">
                <a:solidFill>
                  <a:srgbClr val="FFFFFF"/>
                </a:solidFill>
              </a:rPr>
              <a:t> </a:t>
            </a:r>
            <a:r>
              <a:rPr sz="2200" spc="40" dirty="0">
                <a:solidFill>
                  <a:srgbClr val="FFFFFF"/>
                </a:solidFill>
              </a:rPr>
              <a:t>Normalization</a:t>
            </a:r>
            <a:r>
              <a:rPr lang="en-US" altLang="ko-KR" sz="2200" spc="40" dirty="0">
                <a:solidFill>
                  <a:srgbClr val="FFFFFF"/>
                </a:solidFill>
              </a:rPr>
              <a:t>)</a:t>
            </a:r>
            <a:endParaRPr sz="2200" dirty="0"/>
          </a:p>
        </p:txBody>
      </p:sp>
      <p:sp>
        <p:nvSpPr>
          <p:cNvPr id="4" name="object 4"/>
          <p:cNvSpPr/>
          <p:nvPr/>
        </p:nvSpPr>
        <p:spPr>
          <a:xfrm>
            <a:off x="0" y="6237312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0" y="140207"/>
                </a:moveTo>
                <a:lnTo>
                  <a:pt x="12192000" y="140207"/>
                </a:lnTo>
                <a:lnTo>
                  <a:pt x="12192000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382-4E0D-438A-8BA1-A13381386A95}"/>
              </a:ext>
            </a:extLst>
          </p:cNvPr>
          <p:cNvSpPr txBox="1"/>
          <p:nvPr/>
        </p:nvSpPr>
        <p:spPr>
          <a:xfrm>
            <a:off x="6019800" y="34035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기흉</a:t>
            </a:r>
            <a:endParaRPr lang="ko-KR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FD57B6F-D03F-48BB-BE53-0A75E7E67BE2}"/>
              </a:ext>
            </a:extLst>
          </p:cNvPr>
          <p:cNvSpPr txBox="1">
            <a:spLocks/>
          </p:cNvSpPr>
          <p:nvPr/>
        </p:nvSpPr>
        <p:spPr>
          <a:xfrm>
            <a:off x="257556" y="208788"/>
            <a:ext cx="11689080" cy="74315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26364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함초롬돋움"/>
                <a:ea typeface="+mj-ea"/>
                <a:cs typeface="함초롬돋움"/>
              </a:defRPr>
            </a:lvl1pPr>
          </a:lstStyle>
          <a:p>
            <a:pPr marL="161290" latinLnBrk="0">
              <a:spcBef>
                <a:spcPts val="994"/>
              </a:spcBef>
            </a:pPr>
            <a:r>
              <a:rPr lang="en-US" altLang="ko-KR" sz="4000" dirty="0">
                <a:solidFill>
                  <a:schemeClr val="bg1"/>
                </a:solidFill>
              </a:rPr>
              <a:t>2. Cardiomegaly</a:t>
            </a:r>
            <a:endParaRPr lang="en-US" sz="4000" kern="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CBD0F12B-7CC7-403C-97CF-0459B0956CAE}"/>
              </a:ext>
            </a:extLst>
          </p:cNvPr>
          <p:cNvSpPr/>
          <p:nvPr/>
        </p:nvSpPr>
        <p:spPr>
          <a:xfrm>
            <a:off x="2927649" y="1881338"/>
            <a:ext cx="6552728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21BD2F8-B28E-45EA-B1CE-293840FE5A7D}"/>
              </a:ext>
            </a:extLst>
          </p:cNvPr>
          <p:cNvSpPr/>
          <p:nvPr/>
        </p:nvSpPr>
        <p:spPr>
          <a:xfrm>
            <a:off x="2279577" y="3521234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9E85E99-A534-44D5-A5FD-F1D3E0E68E21}"/>
              </a:ext>
            </a:extLst>
          </p:cNvPr>
          <p:cNvSpPr/>
          <p:nvPr/>
        </p:nvSpPr>
        <p:spPr>
          <a:xfrm>
            <a:off x="9624393" y="3593242"/>
            <a:ext cx="446200" cy="41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B0C40B-63FF-4E0E-8E3C-AD3ADF05AE4F}"/>
              </a:ext>
            </a:extLst>
          </p:cNvPr>
          <p:cNvSpPr/>
          <p:nvPr/>
        </p:nvSpPr>
        <p:spPr>
          <a:xfrm>
            <a:off x="3376578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Prepro-cessing</a:t>
            </a:r>
            <a:endParaRPr lang="en-US" altLang="ko-KR" sz="16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DBFE81-E5A8-47CB-AB76-F021DCB1AC72}"/>
              </a:ext>
            </a:extLst>
          </p:cNvPr>
          <p:cNvSpPr/>
          <p:nvPr/>
        </p:nvSpPr>
        <p:spPr>
          <a:xfrm>
            <a:off x="4888746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Augmen</a:t>
            </a:r>
            <a:r>
              <a:rPr lang="en-US" altLang="ko-KR" sz="1600" dirty="0"/>
              <a:t>-</a:t>
            </a:r>
          </a:p>
          <a:p>
            <a:pPr algn="ctr"/>
            <a:r>
              <a:rPr lang="en-US" altLang="ko-KR" sz="1600" dirty="0" err="1"/>
              <a:t>tation</a:t>
            </a:r>
            <a:endParaRPr lang="en-US" altLang="ko-KR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FB8A638-5C8D-403A-B734-883DA24754DC}"/>
              </a:ext>
            </a:extLst>
          </p:cNvPr>
          <p:cNvSpPr/>
          <p:nvPr/>
        </p:nvSpPr>
        <p:spPr>
          <a:xfrm>
            <a:off x="6328906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Densenet</a:t>
            </a:r>
            <a:endParaRPr lang="en-US" altLang="ko-KR" sz="1600" dirty="0"/>
          </a:p>
          <a:p>
            <a:pPr algn="ctr"/>
            <a:r>
              <a:rPr lang="en-US" altLang="ko-KR" sz="1600" dirty="0"/>
              <a:t>121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BE97315-4FBA-4090-B0C3-3CF7B5F06E21}"/>
              </a:ext>
            </a:extLst>
          </p:cNvPr>
          <p:cNvSpPr/>
          <p:nvPr/>
        </p:nvSpPr>
        <p:spPr>
          <a:xfrm>
            <a:off x="7824193" y="2342446"/>
            <a:ext cx="1135247" cy="209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Ensemble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F1806-95EC-4C86-943F-DC148523D1DF}"/>
              </a:ext>
            </a:extLst>
          </p:cNvPr>
          <p:cNvSpPr txBox="1"/>
          <p:nvPr/>
        </p:nvSpPr>
        <p:spPr>
          <a:xfrm>
            <a:off x="4079776" y="1940894"/>
            <a:ext cx="41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CLASSIFICATION MODEL</a:t>
            </a:r>
            <a:endParaRPr lang="ko-KR" altLang="en-US" dirty="0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C52844F1-5CF5-4420-AC15-8BF9FC9C0D85}"/>
              </a:ext>
            </a:extLst>
          </p:cNvPr>
          <p:cNvSpPr/>
          <p:nvPr/>
        </p:nvSpPr>
        <p:spPr>
          <a:xfrm>
            <a:off x="10194689" y="1881338"/>
            <a:ext cx="1733960" cy="37202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1668B9-2143-4C73-95D4-34459E2E0842}"/>
              </a:ext>
            </a:extLst>
          </p:cNvPr>
          <p:cNvSpPr/>
          <p:nvPr/>
        </p:nvSpPr>
        <p:spPr>
          <a:xfrm>
            <a:off x="10344472" y="2348880"/>
            <a:ext cx="144126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0A152-92B2-48DA-A833-A41932F9603A}"/>
              </a:ext>
            </a:extLst>
          </p:cNvPr>
          <p:cNvSpPr txBox="1"/>
          <p:nvPr/>
        </p:nvSpPr>
        <p:spPr>
          <a:xfrm>
            <a:off x="10344472" y="3593242"/>
            <a:ext cx="1585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</a:t>
            </a:r>
          </a:p>
          <a:p>
            <a:r>
              <a:rPr lang="en-US" altLang="ko-KR" dirty="0"/>
              <a:t>          94.64%</a:t>
            </a:r>
          </a:p>
          <a:p>
            <a:r>
              <a:rPr lang="en-US" altLang="ko-KR" b="1" u="sng" dirty="0"/>
              <a:t>Sensitivity:</a:t>
            </a:r>
          </a:p>
          <a:p>
            <a:r>
              <a:rPr lang="en-US" altLang="ko-KR" b="1" dirty="0"/>
              <a:t>          </a:t>
            </a:r>
            <a:r>
              <a:rPr lang="en-US" altLang="ko-KR" b="1" u="sng" dirty="0"/>
              <a:t>100.0%</a:t>
            </a:r>
          </a:p>
          <a:p>
            <a:r>
              <a:rPr lang="en-US" altLang="ko-KR" dirty="0"/>
              <a:t>Specificity:</a:t>
            </a:r>
          </a:p>
          <a:p>
            <a:r>
              <a:rPr lang="en-US" altLang="ko-KR" dirty="0"/>
              <a:t>          92.50%</a:t>
            </a:r>
          </a:p>
          <a:p>
            <a:r>
              <a:rPr lang="en-US" altLang="ko-KR" dirty="0"/>
              <a:t>Rank:5, 3(</a:t>
            </a:r>
            <a:r>
              <a:rPr lang="en-US" altLang="ko-KR" dirty="0" err="1"/>
              <a:t>Cmc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9ACD8-F264-4C80-BEB8-B8E5ECA866C3}"/>
              </a:ext>
            </a:extLst>
          </p:cNvPr>
          <p:cNvSpPr txBox="1"/>
          <p:nvPr/>
        </p:nvSpPr>
        <p:spPr>
          <a:xfrm>
            <a:off x="3373849" y="4622574"/>
            <a:ext cx="562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17% validation set out of total set</a:t>
            </a:r>
          </a:p>
          <a:p>
            <a:pPr algn="ctr"/>
            <a:r>
              <a:rPr lang="en-US" altLang="ko-KR" dirty="0"/>
              <a:t>Validation accuracy: 97%</a:t>
            </a:r>
          </a:p>
          <a:p>
            <a:pPr algn="ctr"/>
            <a:r>
              <a:rPr lang="en-US" altLang="ko-KR" dirty="0"/>
              <a:t>Voting model (140MB)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4611BE-6610-4283-B196-DFAD77AA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8813" y="3874500"/>
            <a:ext cx="1705213" cy="1724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CE21D7-E2D7-4DDD-9628-4A86BE25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5361" y="1858277"/>
            <a:ext cx="1714739" cy="17147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003349-423F-4124-85E7-777C2696B990}"/>
              </a:ext>
            </a:extLst>
          </p:cNvPr>
          <p:cNvSpPr txBox="1"/>
          <p:nvPr/>
        </p:nvSpPr>
        <p:spPr>
          <a:xfrm>
            <a:off x="11568608" y="64645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9/16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031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683</Words>
  <Application>Microsoft Office PowerPoint</Application>
  <PresentationFormat>와이드스크린</PresentationFormat>
  <Paragraphs>220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함초롬돋움</vt:lpstr>
      <vt:lpstr>휴먼모음T</vt:lpstr>
      <vt:lpstr>Arial</vt:lpstr>
      <vt:lpstr>Calibri</vt:lpstr>
      <vt:lpstr>Cambria Math</vt:lpstr>
      <vt:lpstr>Times New Roman</vt:lpstr>
      <vt:lpstr>Office Theme</vt:lpstr>
      <vt:lpstr>인공지능 영상진단 개발 해커톤</vt:lpstr>
      <vt:lpstr>PowerPoint 프레젠테이션</vt:lpstr>
      <vt:lpstr>1. Label Smoothing</vt:lpstr>
      <vt:lpstr>1. Mixup</vt:lpstr>
      <vt:lpstr>1. Preprocessing</vt:lpstr>
      <vt:lpstr>1. Augmentation</vt:lpstr>
      <vt:lpstr>1. Densenet 121</vt:lpstr>
      <vt:lpstr>2. Cardiomegaly</vt:lpstr>
      <vt:lpstr>배경지식: 배치 정규화(Batch Normalization)</vt:lpstr>
      <vt:lpstr>3. Mammography</vt:lpstr>
      <vt:lpstr>배경지식: 배치 정규화(Batch Normalization)</vt:lpstr>
      <vt:lpstr>4. Pneumothorax</vt:lpstr>
      <vt:lpstr>2. Pneumothorax</vt:lpstr>
      <vt:lpstr>배경지식: 배치 정규화(Batch Normalization)</vt:lpstr>
      <vt:lpstr>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</dc:creator>
  <cp:lastModifiedBy>know9</cp:lastModifiedBy>
  <cp:revision>60</cp:revision>
  <dcterms:created xsi:type="dcterms:W3CDTF">2021-08-15T03:16:18Z</dcterms:created>
  <dcterms:modified xsi:type="dcterms:W3CDTF">2021-08-23T03:40:14Z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2021-08-15T00:00:00Z</vt:filetime>
  </property>
</Properties>
</file>