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1" autoAdjust="0"/>
  </p:normalViewPr>
  <p:slideViewPr>
    <p:cSldViewPr snapToGrid="0" snapToObjects="1">
      <p:cViewPr varScale="1">
        <p:scale>
          <a:sx n="94" d="100"/>
          <a:sy n="94" d="100"/>
        </p:scale>
        <p:origin x="-10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760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046558"/>
            <a:ext cx="77724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182817"/>
            <a:ext cx="7772400" cy="838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200"/>
            </a:lvl2pPr>
            <a:lvl3pPr>
              <a:spcBef>
                <a:spcPts val="0"/>
              </a:spcBef>
              <a:buSzPct val="100000"/>
              <a:buNone/>
              <a:defRPr sz="3200"/>
            </a:lvl3pPr>
            <a:lvl4pPr>
              <a:spcBef>
                <a:spcPts val="0"/>
              </a:spcBef>
              <a:buSzPct val="100000"/>
              <a:buNone/>
              <a:defRPr sz="3200"/>
            </a:lvl4pPr>
            <a:lvl5pPr>
              <a:spcBef>
                <a:spcPts val="0"/>
              </a:spcBef>
              <a:buSzPct val="100000"/>
              <a:buNone/>
              <a:defRPr sz="3200"/>
            </a:lvl5pPr>
            <a:lvl6pPr>
              <a:spcBef>
                <a:spcPts val="0"/>
              </a:spcBef>
              <a:buSzPct val="100000"/>
              <a:buNone/>
              <a:defRPr sz="3200"/>
            </a:lvl6pPr>
            <a:lvl7pPr>
              <a:spcBef>
                <a:spcPts val="0"/>
              </a:spcBef>
              <a:buSzPct val="100000"/>
              <a:buNone/>
              <a:defRPr sz="3200"/>
            </a:lvl7pPr>
            <a:lvl8pPr>
              <a:spcBef>
                <a:spcPts val="0"/>
              </a:spcBef>
              <a:buSzPct val="100000"/>
              <a:buNone/>
              <a:defRPr sz="3200"/>
            </a:lvl8pPr>
            <a:lvl9pPr>
              <a:spcBef>
                <a:spcPts val="0"/>
              </a:spcBef>
              <a:buSzPct val="100000"/>
              <a:buNone/>
              <a:defRPr sz="3200"/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0" y="3461599"/>
            <a:ext cx="9144000" cy="1647971"/>
            <a:chOff x="0" y="3690482"/>
            <a:chExt cx="9144000" cy="850171"/>
          </a:xfrm>
        </p:grpSpPr>
        <p:sp>
          <p:nvSpPr>
            <p:cNvPr id="13" name="Shape 13"/>
            <p:cNvSpPr/>
            <p:nvPr/>
          </p:nvSpPr>
          <p:spPr>
            <a:xfrm>
              <a:off x="0" y="4419321"/>
              <a:ext cx="9144000" cy="7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956051"/>
              <a:ext cx="9144000" cy="18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4186767"/>
              <a:ext cx="9144000" cy="1337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4320625"/>
              <a:ext cx="9144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4478853"/>
              <a:ext cx="9144000" cy="6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FFA71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26" name="Shape 26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35" name="Shape 35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1" name="Shape 41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42" name="Shape 42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471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400">
                <a:solidFill>
                  <a:srgbClr val="434343"/>
                </a:solidFill>
              </a:defRPr>
            </a:lvl1pPr>
          </a:lstStyle>
          <a:p>
            <a:endParaRPr/>
          </a:p>
        </p:txBody>
      </p:sp>
      <p:grpSp>
        <p:nvGrpSpPr>
          <p:cNvPr id="48" name="Shape 48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49" name="Shape 49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0" y="3461599"/>
            <a:ext cx="9144000" cy="1647971"/>
            <a:chOff x="0" y="3690482"/>
            <a:chExt cx="9144000" cy="850171"/>
          </a:xfrm>
        </p:grpSpPr>
        <p:sp>
          <p:nvSpPr>
            <p:cNvPr id="55" name="Shape 55"/>
            <p:cNvSpPr/>
            <p:nvPr/>
          </p:nvSpPr>
          <p:spPr>
            <a:xfrm>
              <a:off x="0" y="4419321"/>
              <a:ext cx="9144000" cy="7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3956051"/>
              <a:ext cx="9144000" cy="18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4186767"/>
              <a:ext cx="9144000" cy="1337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4320625"/>
              <a:ext cx="9144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478853"/>
              <a:ext cx="9144000" cy="6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Georgia"/>
              <a:buNone/>
              <a:defRPr sz="4400"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666666"/>
              </a:buClr>
              <a:buSzPct val="100000"/>
              <a:buFont typeface="Georgia"/>
              <a:defRPr sz="3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560"/>
              </a:spcBef>
              <a:buClr>
                <a:srgbClr val="666666"/>
              </a:buClr>
              <a:buSzPct val="100000"/>
              <a:buFont typeface="Georgia"/>
              <a:defRPr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rgbClr val="666666"/>
              </a:buClr>
              <a:buSzPct val="100000"/>
              <a:buFont typeface="Georgia"/>
              <a:defRPr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400"/>
              </a:spcBef>
              <a:buClr>
                <a:srgbClr val="666666"/>
              </a:buClr>
              <a:buSzPct val="100000"/>
              <a:buFont typeface="Georgia"/>
              <a:defRPr sz="2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990"/>
            <a:ext cx="9144000" cy="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7475" y="4922273"/>
            <a:ext cx="548699" cy="2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wapi.c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api/species/?format=json" TargetMode="External"/><Relationship Id="rId4" Type="http://schemas.openxmlformats.org/officeDocument/2006/relationships/hyperlink" Target="http://jsonviewer.stack.h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io" TargetMode="External"/><Relationship Id="rId4" Type="http://schemas.openxmlformats.org/officeDocument/2006/relationships/hyperlink" Target="http://programmableweb.com" TargetMode="External"/><Relationship Id="rId5" Type="http://schemas.openxmlformats.org/officeDocument/2006/relationships/hyperlink" Target="http://publicapi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r.com" TargetMode="External"/><Relationship Id="rId4" Type="http://schemas.openxmlformats.org/officeDocument/2006/relationships/hyperlink" Target="http://simplehtmldom.sourceforge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1046558"/>
            <a:ext cx="77724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Third Party Data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685800" y="2182817"/>
            <a:ext cx="7772400" cy="83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APIs, JSON, etc.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Retrieving JSON in PHP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file_get_contents(FILENAME);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returns the content of the file as a string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Retrieving JSON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//retrieve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$json = file_get_contents(“localdata.json”);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//convert JSON string to PHP array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$data = json_decode($json);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URLs Work Too!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$goog = file_get_contents(“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 sz="2400"/>
              <a:t>”);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This gives you the entire rendered HTML page as a string.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Programming Interfaces allow you to access third party services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Just Retrieval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APIs give you various levels of access to third party data.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Some APIs require authentication.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example, Twitter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Requires authentication from the developer in the form of an access key.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You can tweet as a user if they give your application access to do so.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 Wars API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http://www.swapi.co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Characters, Species, People, Ships, Vehicles and Films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Retrieving a List of Species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http://swapi.co/api/species/?format=json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Copy the output and paste it here: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http://jsonviewer.stack.hu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 Wars Species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$json_url = "http://swapi.co/api/species/?format=json";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$species_file =file_get_contents($json_url);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$species_json = json_decode($species_file);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$species = $species_json-&gt;results;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Populating a Dropdown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&lt;select name="species"&gt;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&lt;?php foreach($species as $spec): ?&gt;</a:t>
            </a:r>
          </a:p>
          <a:p>
            <a:pPr marL="914400" lvl="0" indent="45720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&lt;option value="&lt;?php echo $spec-&gt;url;?&gt;"&gt;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				&lt;?php echo $spec-&gt;name; ?&gt;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			&lt;/option&gt;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		&lt;?php endforeach;?&gt;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&lt;/select&gt;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JavaScript Notation Object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318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/>
              <a:t>Collection of Name/Value Pairs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3180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/>
              <a:t>An ordered list of values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vs. Array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$array[‘name’];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$object-&gt;name;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De-duplicating Arrays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$array = array(4,3,4,4,5,1,1,2);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$new_array = array_unique($array);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$new_array will be 4,3,5,1,2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03225" y="4542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Sorting Multidimensional Arrays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781300"/>
            <a:ext cx="8229600" cy="268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function custom_sort($a, $b)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return strcmp($a[KEY], $b[KEY]);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usort($array, “custom_sort”);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APIs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http://apis.io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http://programmableweb.com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http://publicapis.com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Parsing Text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Regular Expressions: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http://www.regexr.com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Use a library: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http://simplehtmldom.sourceforge.net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Third Party API Assignment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Pick an API and research the documentation.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simple application that uses the API.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Present it to the class.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“name”: “Clay”,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“age”: 34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[“Jane”, “Joe”, “Sally”]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With Array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“name”: “Clay”,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“age”: 34,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“bills”: [1,1,5,10,10,20]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Multiple Objects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“name”: “clay”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“name”: “joe”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Inside an Object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“person”: {“name”: “clay”, “age”:34}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 Methods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 smtClean="0"/>
              <a:t>GET: retrieves information from the specified source</a:t>
            </a:r>
          </a:p>
          <a:p>
            <a:endParaRPr lang="en-US" sz="2400" dirty="0"/>
          </a:p>
          <a:p>
            <a:r>
              <a:rPr lang="en-US" sz="2400" dirty="0" smtClean="0"/>
              <a:t>POST: sends new information to the specified source</a:t>
            </a:r>
          </a:p>
          <a:p>
            <a:endParaRPr lang="en-US" sz="2400" dirty="0"/>
          </a:p>
          <a:p>
            <a:r>
              <a:rPr lang="en-US" sz="2400" dirty="0" smtClean="0"/>
              <a:t>PUT: updates existing information of the specified source</a:t>
            </a:r>
          </a:p>
          <a:p>
            <a:endParaRPr lang="en-US" sz="2400" dirty="0"/>
          </a:p>
          <a:p>
            <a:r>
              <a:rPr lang="en-US" sz="2400" dirty="0" smtClean="0"/>
              <a:t>DELETE: removes existing information from the specified source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541592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API Endpoints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b="1" dirty="0" smtClean="0"/>
              <a:t>Endpoints</a:t>
            </a:r>
            <a:r>
              <a:rPr lang="en" sz="2000" dirty="0" smtClean="0"/>
              <a:t> are </a:t>
            </a:r>
            <a:r>
              <a:rPr lang="en" sz="2000" dirty="0"/>
              <a:t>API-defined locations where particular data are stored. Just as you'll GET a pair of pants from PantsWorld or you'll GET a bag of peanuts from PeanutHut, you'll GET something different depending on the endpoint you use</a:t>
            </a:r>
            <a:r>
              <a:rPr lang="en" sz="2000" dirty="0" smtClean="0"/>
              <a:t>.</a:t>
            </a:r>
          </a:p>
          <a:p>
            <a:endParaRPr lang="en" sz="2000" dirty="0"/>
          </a:p>
          <a:p>
            <a:r>
              <a:rPr lang="en" sz="2000" dirty="0"/>
              <a:t>For instance, if you're using the API for a video hosting service, there might be endpoints for the most popular videos, the most recent videos, or videos belonging to a certain genre or category.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879595964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olor-strip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477</Words>
  <Application>Microsoft Macintosh PowerPoint</Application>
  <PresentationFormat>On-screen Show (16:9)</PresentationFormat>
  <Paragraphs>128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color-strip</vt:lpstr>
      <vt:lpstr>Third Party Data</vt:lpstr>
      <vt:lpstr>JSON</vt:lpstr>
      <vt:lpstr>Object</vt:lpstr>
      <vt:lpstr>Arrays</vt:lpstr>
      <vt:lpstr>Object With Array</vt:lpstr>
      <vt:lpstr>Multiple Objects</vt:lpstr>
      <vt:lpstr>Object Inside an Object</vt:lpstr>
      <vt:lpstr>HTTP Methods</vt:lpstr>
      <vt:lpstr>API Endpoints</vt:lpstr>
      <vt:lpstr>Retrieving JSON in PHP</vt:lpstr>
      <vt:lpstr>Retrieving JSON</vt:lpstr>
      <vt:lpstr>URLs Work Too!</vt:lpstr>
      <vt:lpstr>API</vt:lpstr>
      <vt:lpstr>Not Just Retrieval</vt:lpstr>
      <vt:lpstr>For example, Twitter</vt:lpstr>
      <vt:lpstr>Star Wars API</vt:lpstr>
      <vt:lpstr>Retrieving a List of Species</vt:lpstr>
      <vt:lpstr>Getting Star Wars Species</vt:lpstr>
      <vt:lpstr>Populating a Dropdown</vt:lpstr>
      <vt:lpstr>Object vs. Array</vt:lpstr>
      <vt:lpstr>De-duplicating Arrays</vt:lpstr>
      <vt:lpstr>Sorting Multidimensional Arrays</vt:lpstr>
      <vt:lpstr>Finding APIs</vt:lpstr>
      <vt:lpstr>Parsing Text</vt:lpstr>
      <vt:lpstr>Third Party API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Party Data</dc:title>
  <cp:lastModifiedBy>Kelsey Kjeldsen</cp:lastModifiedBy>
  <cp:revision>2</cp:revision>
  <dcterms:modified xsi:type="dcterms:W3CDTF">2015-02-27T19:44:58Z</dcterms:modified>
</cp:coreProperties>
</file>