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3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0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B3AE-5AD7-436F-92E8-26843929E1D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4AA9-4651-44AD-A36F-D3501D67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Precision Optical Measurements Using Weak Values and </a:t>
            </a:r>
            <a:r>
              <a:rPr lang="en-US" dirty="0" err="1"/>
              <a:t>Nonclassical</a:t>
            </a:r>
            <a:r>
              <a:rPr lang="en-US" dirty="0"/>
              <a:t> States of Light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Lyons</a:t>
            </a:r>
          </a:p>
        </p:txBody>
      </p:sp>
    </p:spTree>
    <p:extLst>
      <p:ext uri="{BB962C8B-B14F-4D97-AF65-F5344CB8AC3E}">
        <p14:creationId xmlns:p14="http://schemas.microsoft.com/office/powerpoint/2010/main" val="202922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pass weak value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value amplification allows us to capture all of the information (e.g. Fisher information) contained in direct measurement schemes with only a small fraction of events detected</a:t>
            </a:r>
          </a:p>
          <a:p>
            <a:r>
              <a:rPr lang="en-US" dirty="0"/>
              <a:t>The large pointer shift allows us to overcome certain types of technical noise</a:t>
            </a:r>
          </a:p>
          <a:p>
            <a:r>
              <a:rPr lang="en-US" dirty="0"/>
              <a:t>Non-</a:t>
            </a:r>
            <a:r>
              <a:rPr lang="en-US" dirty="0" err="1"/>
              <a:t>postselected</a:t>
            </a:r>
            <a:r>
              <a:rPr lang="en-US" dirty="0"/>
              <a:t> photons are discarded even though they must carry information about the parameter being measured</a:t>
            </a:r>
          </a:p>
          <a:p>
            <a:r>
              <a:rPr lang="en-US" dirty="0"/>
              <a:t>Only reduces the effect of technical noise, quantum uncertainty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208959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non-</a:t>
            </a:r>
            <a:r>
              <a:rPr lang="en-US" dirty="0" err="1"/>
              <a:t>postselected</a:t>
            </a:r>
            <a:r>
              <a:rPr lang="en-US" dirty="0"/>
              <a:t> photons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postselection</a:t>
            </a:r>
            <a:r>
              <a:rPr lang="en-US" dirty="0"/>
              <a:t> throws away potentially useful photons</a:t>
            </a:r>
          </a:p>
          <a:p>
            <a:r>
              <a:rPr lang="en-US" dirty="0"/>
              <a:t>Solution: Recycling!</a:t>
            </a:r>
          </a:p>
          <a:p>
            <a:pPr lvl="1"/>
            <a:r>
              <a:rPr lang="en-US" dirty="0"/>
              <a:t>Photons which don’t survive </a:t>
            </a:r>
            <a:r>
              <a:rPr lang="en-US" dirty="0" err="1"/>
              <a:t>postselection</a:t>
            </a:r>
            <a:r>
              <a:rPr lang="en-US" dirty="0"/>
              <a:t> can be sent back through the system for further attempts</a:t>
            </a:r>
          </a:p>
          <a:p>
            <a:r>
              <a:rPr lang="en-US" dirty="0"/>
              <a:t>We have considered two separate recycling schemes:</a:t>
            </a:r>
          </a:p>
          <a:p>
            <a:pPr lvl="1"/>
            <a:r>
              <a:rPr lang="en-US" dirty="0"/>
              <a:t>Pulsed recycling – uses a pulsed laser and precision electronics to contain the pulses</a:t>
            </a:r>
          </a:p>
          <a:p>
            <a:pPr lvl="1"/>
            <a:r>
              <a:rPr lang="en-US" dirty="0"/>
              <a:t>Continuous wave recycling – uses passive optics and interference to contain light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28422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Pulsed recycling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601" y="1825625"/>
            <a:ext cx="9219674" cy="37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5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Pulsed recycling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30745"/>
          </a:xfrm>
        </p:spPr>
        <p:txBody>
          <a:bodyPr>
            <a:normAutofit/>
          </a:bodyPr>
          <a:lstStyle/>
          <a:p>
            <a:r>
              <a:rPr lang="en-US" dirty="0"/>
              <a:t>On each pass, more of the beam is </a:t>
            </a:r>
            <a:r>
              <a:rPr lang="en-US" dirty="0" err="1"/>
              <a:t>postselected</a:t>
            </a:r>
            <a:r>
              <a:rPr lang="en-US" dirty="0"/>
              <a:t> and increases the net signal</a:t>
            </a:r>
          </a:p>
          <a:p>
            <a:r>
              <a:rPr lang="en-US" dirty="0"/>
              <a:t>On early passes, the beam profile is mostly unchanged by </a:t>
            </a:r>
            <a:r>
              <a:rPr lang="en-US" dirty="0" err="1"/>
              <a:t>postselection</a:t>
            </a:r>
            <a:r>
              <a:rPr lang="en-US" dirty="0"/>
              <a:t> so each pass contributes almost equally to the Fisher information</a:t>
            </a:r>
          </a:p>
          <a:p>
            <a:pPr marL="0" indent="0">
              <a:buNone/>
            </a:pPr>
            <a:r>
              <a:rPr lang="en-US" dirty="0"/>
              <a:t>		WV Regime					IWV Regime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3" y="4444817"/>
            <a:ext cx="6062204" cy="1978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44817"/>
            <a:ext cx="6062204" cy="19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0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degradation and SNR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1" y="4423935"/>
            <a:ext cx="6631457" cy="216443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273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many </a:t>
            </a:r>
            <a:r>
              <a:rPr lang="en-US" dirty="0" err="1"/>
              <a:t>postselections</a:t>
            </a:r>
            <a:r>
              <a:rPr lang="en-US" dirty="0"/>
              <a:t>, the beam leaving and entering the bright port will not have a nice Gaussian shape</a:t>
            </a:r>
          </a:p>
          <a:p>
            <a:r>
              <a:rPr lang="en-US" dirty="0"/>
              <a:t>This degrades the measurement SNR</a:t>
            </a:r>
          </a:p>
          <a:p>
            <a:r>
              <a:rPr lang="en-US" dirty="0"/>
              <a:t>Can be fixed by flipping the beam about the optical axis on every traversal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1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setup is fundamentally limited by the speed of the </a:t>
            </a:r>
            <a:r>
              <a:rPr lang="en-US" dirty="0" err="1"/>
              <a:t>Pockels</a:t>
            </a:r>
            <a:r>
              <a:rPr lang="en-US" dirty="0"/>
              <a:t> cell</a:t>
            </a:r>
          </a:p>
          <a:p>
            <a:pPr lvl="1"/>
            <a:r>
              <a:rPr lang="en-US" dirty="0"/>
              <a:t>No more than a few pulses (and likely only one pulse) can reasonably fit in the recycling system at once</a:t>
            </a:r>
          </a:p>
          <a:p>
            <a:pPr lvl="1"/>
            <a:r>
              <a:rPr lang="en-US" dirty="0"/>
              <a:t>Can be improved by increasing the length of the interferometer arms, but this makes the experiment more challenging to perform</a:t>
            </a:r>
          </a:p>
          <a:p>
            <a:r>
              <a:rPr lang="en-US" dirty="0"/>
              <a:t>Losses above a few percent quickly reduce the utility of recycling</a:t>
            </a:r>
          </a:p>
          <a:p>
            <a:pPr lvl="1"/>
            <a:r>
              <a:rPr lang="en-US" dirty="0"/>
              <a:t>More important that we expected!</a:t>
            </a:r>
          </a:p>
          <a:p>
            <a:pPr lvl="1"/>
            <a:r>
              <a:rPr lang="en-US" dirty="0"/>
              <a:t>Preliminary experiments show gains of a factor of less than 2 over the unrecycled 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wave recycling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512" y="3600512"/>
            <a:ext cx="7343775" cy="2724150"/>
          </a:xfr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Drever</a:t>
            </a:r>
            <a:r>
              <a:rPr lang="en-US" dirty="0"/>
              <a:t> (1983) showed that the power inside an interferometer could be dramatically increased by placing a partially transmitting mirror before the input port</a:t>
            </a:r>
          </a:p>
          <a:p>
            <a:r>
              <a:rPr lang="en-US" dirty="0"/>
              <a:t>Effectively places the interferometer in </a:t>
            </a:r>
            <a:r>
              <a:rPr lang="en-US"/>
              <a:t>a cavity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2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Introduction to weak value amplification</a:t>
            </a:r>
          </a:p>
          <a:p>
            <a:r>
              <a:rPr lang="en-US" dirty="0"/>
              <a:t>Noise reduction with weak values</a:t>
            </a:r>
          </a:p>
          <a:p>
            <a:r>
              <a:rPr lang="en-US" dirty="0"/>
              <a:t>Enhancing weak value amplification with optical recycling</a:t>
            </a:r>
          </a:p>
          <a:p>
            <a:r>
              <a:rPr lang="en-US" dirty="0"/>
              <a:t>Squeezed states of light</a:t>
            </a:r>
          </a:p>
          <a:p>
            <a:r>
              <a:rPr lang="en-US" dirty="0"/>
              <a:t>Improving scaling with photon number using biphoton entanglement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quantum measurement a system of interest is entangled with a pointer</a:t>
            </a:r>
          </a:p>
          <a:p>
            <a:r>
              <a:rPr lang="en-US" dirty="0"/>
              <a:t>The experimenter makes a direct (projective) measurement on the pointer</a:t>
            </a:r>
          </a:p>
          <a:p>
            <a:r>
              <a:rPr lang="en-US" dirty="0"/>
              <a:t>For measurements of a very small parameter, the final pointer state only differs from the initial by a perturbatively small term.</a:t>
            </a:r>
          </a:p>
          <a:p>
            <a:r>
              <a:rPr lang="en-US" dirty="0"/>
              <a:t>A motivating example: to determine the tilt of a mirror we shine a laser at it and measure the position.  A small tilt yields a small shift.</a:t>
            </a:r>
          </a:p>
        </p:txBody>
      </p:sp>
    </p:spTree>
    <p:extLst>
      <p:ext uri="{BB962C8B-B14F-4D97-AF65-F5344CB8AC3E}">
        <p14:creationId xmlns:p14="http://schemas.microsoft.com/office/powerpoint/2010/main" val="277088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Postselected</a:t>
            </a:r>
            <a:r>
              <a:rPr lang="en-US" dirty="0"/>
              <a:t>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Aharonov</a:t>
            </a:r>
            <a:r>
              <a:rPr lang="en-US" dirty="0"/>
              <a:t>, Albert, and </a:t>
            </a:r>
            <a:r>
              <a:rPr lang="en-US" dirty="0" err="1"/>
              <a:t>Vaidman</a:t>
            </a:r>
            <a:r>
              <a:rPr lang="en-US" dirty="0"/>
              <a:t> (1988) proposed an intermediate step involving the system state.</a:t>
            </a:r>
          </a:p>
          <a:p>
            <a:r>
              <a:rPr lang="en-US" dirty="0"/>
              <a:t>“Preselection”: The system is prepared in some initial state (as usual)</a:t>
            </a:r>
          </a:p>
          <a:p>
            <a:r>
              <a:rPr lang="en-US" dirty="0"/>
              <a:t>“</a:t>
            </a:r>
            <a:r>
              <a:rPr lang="en-US" dirty="0" err="1"/>
              <a:t>Postselection</a:t>
            </a:r>
            <a:r>
              <a:rPr lang="en-US" dirty="0"/>
              <a:t>”: Before measuring the pointer, only probes in some given state are selected, the remainder are discarded</a:t>
            </a:r>
          </a:p>
          <a:p>
            <a:r>
              <a:rPr lang="en-US" dirty="0"/>
              <a:t>Surprisingly, for a judicious choice of pre and </a:t>
            </a:r>
            <a:r>
              <a:rPr lang="en-US" dirty="0" err="1"/>
              <a:t>postselection</a:t>
            </a:r>
            <a:r>
              <a:rPr lang="en-US" dirty="0"/>
              <a:t> states, they showed the average pointer variable can be made arbitrarily large.</a:t>
            </a:r>
          </a:p>
          <a:p>
            <a:r>
              <a:rPr lang="en-US" dirty="0"/>
              <a:t>This is weak value amplification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AAV example – electron spins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an electron beam polarized in the +x-direction (in an eigenstate of the Pauli X operator)</a:t>
            </a:r>
          </a:p>
          <a:p>
            <a:r>
              <a:rPr lang="en-US" dirty="0"/>
              <a:t>Induce a very small spin-dependent shift in the z-direction with a magnetic field</a:t>
            </a:r>
          </a:p>
          <a:p>
            <a:r>
              <a:rPr lang="en-US" dirty="0" err="1"/>
              <a:t>Postselect</a:t>
            </a:r>
            <a:r>
              <a:rPr lang="en-US" dirty="0"/>
              <a:t> on the small fraction of –y polarized electrons with a strong magnetic field</a:t>
            </a:r>
          </a:p>
          <a:p>
            <a:r>
              <a:rPr lang="en-US" dirty="0"/>
              <a:t>The z-spin is the system and the beam position is the pointer</a:t>
            </a:r>
          </a:p>
          <a:p>
            <a:r>
              <a:rPr lang="en-US" dirty="0"/>
              <a:t>“How the Result of a Measurement of a Component of the Spin of a Spin-1/2 Particle Can Turn Out to be 100”</a:t>
            </a:r>
          </a:p>
        </p:txBody>
      </p:sp>
    </p:spTree>
    <p:extLst>
      <p:ext uri="{BB962C8B-B14F-4D97-AF65-F5344CB8AC3E}">
        <p14:creationId xmlns:p14="http://schemas.microsoft.com/office/powerpoint/2010/main" val="20015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optical equivalent – Rochester WVA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Dixon et al. (2009) (et al. includes Andrew &amp; John) achieved record sensitivity with the following setup:</a:t>
            </a:r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584" y="2912505"/>
            <a:ext cx="4540896" cy="36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Rochester WVA setup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Exactly parallels the AAV experiment</a:t>
            </a:r>
          </a:p>
          <a:p>
            <a:r>
              <a:rPr lang="en-US" dirty="0"/>
              <a:t>Quickly extended to precision phase and frequency measurements</a:t>
            </a:r>
          </a:p>
          <a:p>
            <a:r>
              <a:rPr lang="en-US" dirty="0"/>
              <a:t>Matches or exceeds the precision of competing methods requiring more complicated experimental setups</a:t>
            </a:r>
          </a:p>
          <a:p>
            <a:r>
              <a:rPr lang="en-US" dirty="0"/>
              <a:t>At first glance, it is unclear why weak value amplification improves sensitivity at all – the amplification of the pointer variable should be exactly negated by the loss in photons to </a:t>
            </a:r>
            <a:r>
              <a:rPr lang="en-US" dirty="0" err="1"/>
              <a:t>postselection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value amplification allows for measurements which are robust to technical noise</a:t>
            </a:r>
          </a:p>
          <a:p>
            <a:r>
              <a:rPr lang="en-US" dirty="0"/>
              <a:t>This was noted first by experimentalists (e.g. the Kwiat group performed ultra-precise measurements on a non-floating table)</a:t>
            </a:r>
          </a:p>
          <a:p>
            <a:r>
              <a:rPr lang="en-US" dirty="0"/>
              <a:t>Theoretically we have demonstrated weak value amplification can overcome several types of technical noise in position, phase, and frequency measurements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2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noise continued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8523" y="2931743"/>
            <a:ext cx="4486030" cy="3655284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Robust to spatial beam/detector jitter, angular jitter, and time correlated noise</a:t>
            </a:r>
          </a:p>
        </p:txBody>
      </p:sp>
    </p:spTree>
    <p:extLst>
      <p:ext uri="{BB962C8B-B14F-4D97-AF65-F5344CB8AC3E}">
        <p14:creationId xmlns:p14="http://schemas.microsoft.com/office/powerpoint/2010/main" val="142571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821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Precision Optical Measurements Using Weak Values and Nonclassical States of Light</vt:lpstr>
      <vt:lpstr>Outline</vt:lpstr>
      <vt:lpstr>Quantum Measurements</vt:lpstr>
      <vt:lpstr>Postselected measurements</vt:lpstr>
      <vt:lpstr>The AAV example – electron spins</vt:lpstr>
      <vt:lpstr>An optical equivalent – Rochester WVA setup</vt:lpstr>
      <vt:lpstr>Rochester WVA setup continued</vt:lpstr>
      <vt:lpstr>Technical noise</vt:lpstr>
      <vt:lpstr>Technical noise continued</vt:lpstr>
      <vt:lpstr>Single pass weak value summary</vt:lpstr>
      <vt:lpstr>Reusing non-postselected photons</vt:lpstr>
      <vt:lpstr>Pulsed recycling setup</vt:lpstr>
      <vt:lpstr>Pulsed recycling</vt:lpstr>
      <vt:lpstr>Beam degradation and SNR</vt:lpstr>
      <vt:lpstr>Experimental considerations</vt:lpstr>
      <vt:lpstr>Continuous wave recycling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Optical Measurements Using Weak Values and Nonclassical States of Light</dc:title>
  <dc:creator>Editor</dc:creator>
  <cp:lastModifiedBy>Editor</cp:lastModifiedBy>
  <cp:revision>35</cp:revision>
  <dcterms:created xsi:type="dcterms:W3CDTF">2017-04-29T16:02:56Z</dcterms:created>
  <dcterms:modified xsi:type="dcterms:W3CDTF">2017-04-30T02:56:24Z</dcterms:modified>
</cp:coreProperties>
</file>