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4B9"/>
    <a:srgbClr val="C966BD"/>
    <a:srgbClr val="BC6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4"/>
    <p:restoredTop sz="94712"/>
  </p:normalViewPr>
  <p:slideViewPr>
    <p:cSldViewPr snapToGrid="0">
      <p:cViewPr varScale="1">
        <p:scale>
          <a:sx n="71" d="100"/>
          <a:sy n="71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9424B-0547-422D-ACB0-BC3DE09B8A24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84FE32D-DC40-4C09-9F4E-A818ED66BE65}">
      <dgm:prSet custT="1"/>
      <dgm:spPr>
        <a:gradFill rotWithShape="0">
          <a:gsLst>
            <a:gs pos="0">
              <a:srgbClr val="C564B9"/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3500" dirty="0"/>
            <a:t>Dependency on franchises</a:t>
          </a:r>
        </a:p>
      </dgm:t>
    </dgm:pt>
    <dgm:pt modelId="{202D92B2-90BD-46C1-8A21-89B37B7FC9A4}" type="parTrans" cxnId="{689396D8-C20D-4B1B-8246-029BFA9ECCC5}">
      <dgm:prSet/>
      <dgm:spPr/>
      <dgm:t>
        <a:bodyPr/>
        <a:lstStyle/>
        <a:p>
          <a:endParaRPr lang="en-US"/>
        </a:p>
      </dgm:t>
    </dgm:pt>
    <dgm:pt modelId="{0BCE0850-CFC7-41A0-A64A-0B3B277CCC6E}" type="sibTrans" cxnId="{689396D8-C20D-4B1B-8246-029BFA9ECCC5}">
      <dgm:prSet/>
      <dgm:spPr/>
      <dgm:t>
        <a:bodyPr/>
        <a:lstStyle/>
        <a:p>
          <a:endParaRPr lang="en-US"/>
        </a:p>
      </dgm:t>
    </dgm:pt>
    <dgm:pt modelId="{A1F5C680-8655-47E5-90BA-6F31D0F3CCEF}">
      <dgm:prSet custT="1"/>
      <dgm:spPr>
        <a:solidFill>
          <a:srgbClr val="C966BD"/>
        </a:solidFill>
      </dgm:spPr>
      <dgm:t>
        <a:bodyPr/>
        <a:lstStyle/>
        <a:p>
          <a:r>
            <a:rPr lang="en-US" sz="3500" dirty="0"/>
            <a:t>Beverages not bold enough</a:t>
          </a:r>
        </a:p>
      </dgm:t>
    </dgm:pt>
    <dgm:pt modelId="{F00C1D98-94B2-4AE0-914C-3D9AE066E429}" type="parTrans" cxnId="{03C35C30-6807-4066-8E4A-5CF3D3CAA436}">
      <dgm:prSet/>
      <dgm:spPr/>
      <dgm:t>
        <a:bodyPr/>
        <a:lstStyle/>
        <a:p>
          <a:endParaRPr lang="en-US"/>
        </a:p>
      </dgm:t>
    </dgm:pt>
    <dgm:pt modelId="{B594D580-812E-4B7C-89A7-0A7D1A7F4A4D}" type="sibTrans" cxnId="{03C35C30-6807-4066-8E4A-5CF3D3CAA436}">
      <dgm:prSet/>
      <dgm:spPr/>
      <dgm:t>
        <a:bodyPr/>
        <a:lstStyle/>
        <a:p>
          <a:endParaRPr lang="en-US"/>
        </a:p>
      </dgm:t>
    </dgm:pt>
    <dgm:pt modelId="{6FFE635D-F685-CE43-80F9-7C70E281134D}" type="pres">
      <dgm:prSet presAssocID="{C7C9424B-0547-422D-ACB0-BC3DE09B8A24}" presName="diagram" presStyleCnt="0">
        <dgm:presLayoutVars>
          <dgm:dir/>
          <dgm:resizeHandles val="exact"/>
        </dgm:presLayoutVars>
      </dgm:prSet>
      <dgm:spPr/>
    </dgm:pt>
    <dgm:pt modelId="{D80E804D-0928-0344-9723-5E99C6256D9C}" type="pres">
      <dgm:prSet presAssocID="{484FE32D-DC40-4C09-9F4E-A818ED66BE65}" presName="node" presStyleLbl="node1" presStyleIdx="0" presStyleCnt="2">
        <dgm:presLayoutVars>
          <dgm:bulletEnabled val="1"/>
        </dgm:presLayoutVars>
      </dgm:prSet>
      <dgm:spPr/>
    </dgm:pt>
    <dgm:pt modelId="{31811E13-19E2-DD40-990C-5D13350508A3}" type="pres">
      <dgm:prSet presAssocID="{0BCE0850-CFC7-41A0-A64A-0B3B277CCC6E}" presName="sibTrans" presStyleCnt="0"/>
      <dgm:spPr/>
    </dgm:pt>
    <dgm:pt modelId="{EE95BEF6-6B54-9C4A-89DD-35F8D4DA1526}" type="pres">
      <dgm:prSet presAssocID="{A1F5C680-8655-47E5-90BA-6F31D0F3CCEF}" presName="node" presStyleLbl="node1" presStyleIdx="1" presStyleCnt="2">
        <dgm:presLayoutVars>
          <dgm:bulletEnabled val="1"/>
        </dgm:presLayoutVars>
      </dgm:prSet>
      <dgm:spPr/>
    </dgm:pt>
  </dgm:ptLst>
  <dgm:cxnLst>
    <dgm:cxn modelId="{03C35C30-6807-4066-8E4A-5CF3D3CAA436}" srcId="{C7C9424B-0547-422D-ACB0-BC3DE09B8A24}" destId="{A1F5C680-8655-47E5-90BA-6F31D0F3CCEF}" srcOrd="1" destOrd="0" parTransId="{F00C1D98-94B2-4AE0-914C-3D9AE066E429}" sibTransId="{B594D580-812E-4B7C-89A7-0A7D1A7F4A4D}"/>
    <dgm:cxn modelId="{689396D8-C20D-4B1B-8246-029BFA9ECCC5}" srcId="{C7C9424B-0547-422D-ACB0-BC3DE09B8A24}" destId="{484FE32D-DC40-4C09-9F4E-A818ED66BE65}" srcOrd="0" destOrd="0" parTransId="{202D92B2-90BD-46C1-8A21-89B37B7FC9A4}" sibTransId="{0BCE0850-CFC7-41A0-A64A-0B3B277CCC6E}"/>
    <dgm:cxn modelId="{25E74EE4-8D05-084C-8825-FC4C589CB60A}" type="presOf" srcId="{A1F5C680-8655-47E5-90BA-6F31D0F3CCEF}" destId="{EE95BEF6-6B54-9C4A-89DD-35F8D4DA1526}" srcOrd="0" destOrd="0" presId="urn:microsoft.com/office/officeart/2005/8/layout/default"/>
    <dgm:cxn modelId="{545C67E6-3EAD-834A-8A1F-096DC3E7557F}" type="presOf" srcId="{C7C9424B-0547-422D-ACB0-BC3DE09B8A24}" destId="{6FFE635D-F685-CE43-80F9-7C70E281134D}" srcOrd="0" destOrd="0" presId="urn:microsoft.com/office/officeart/2005/8/layout/default"/>
    <dgm:cxn modelId="{AD5247E9-B33F-D146-9C11-6BE8F422D721}" type="presOf" srcId="{484FE32D-DC40-4C09-9F4E-A818ED66BE65}" destId="{D80E804D-0928-0344-9723-5E99C6256D9C}" srcOrd="0" destOrd="0" presId="urn:microsoft.com/office/officeart/2005/8/layout/default"/>
    <dgm:cxn modelId="{CCAA555B-07E0-7648-8B1C-579F5541DCFA}" type="presParOf" srcId="{6FFE635D-F685-CE43-80F9-7C70E281134D}" destId="{D80E804D-0928-0344-9723-5E99C6256D9C}" srcOrd="0" destOrd="0" presId="urn:microsoft.com/office/officeart/2005/8/layout/default"/>
    <dgm:cxn modelId="{9DA165DF-CBA0-FC43-AAE7-7E23BC395738}" type="presParOf" srcId="{6FFE635D-F685-CE43-80F9-7C70E281134D}" destId="{31811E13-19E2-DD40-990C-5D13350508A3}" srcOrd="1" destOrd="0" presId="urn:microsoft.com/office/officeart/2005/8/layout/default"/>
    <dgm:cxn modelId="{EE250FE8-B6A9-694A-A759-571879D5F544}" type="presParOf" srcId="{6FFE635D-F685-CE43-80F9-7C70E281134D}" destId="{EE95BEF6-6B54-9C4A-89DD-35F8D4DA152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DC15B-1EEE-4DD3-A542-4CE65854E229}" type="doc">
      <dgm:prSet loTypeId="urn:microsoft.com/office/officeart/2008/layout/Lined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5922C9B-286E-47E6-9F79-009F6D044E55}">
      <dgm:prSet custT="1"/>
      <dgm:spPr/>
      <dgm:t>
        <a:bodyPr/>
        <a:lstStyle/>
        <a:p>
          <a:pPr algn="just"/>
          <a:r>
            <a:rPr lang="en-US" sz="2500" dirty="0"/>
            <a:t>Affordable prices : meal deal $6 (bacon, egg, and cheese sandwich, hash browns, and a medium hot or iced coffee)</a:t>
          </a:r>
        </a:p>
      </dgm:t>
    </dgm:pt>
    <dgm:pt modelId="{E6255747-9F85-43BA-8B97-BFCD873B32BE}" type="parTrans" cxnId="{83E96AB4-4566-4465-B3E6-4A89E660185E}">
      <dgm:prSet/>
      <dgm:spPr/>
      <dgm:t>
        <a:bodyPr/>
        <a:lstStyle/>
        <a:p>
          <a:endParaRPr lang="en-US"/>
        </a:p>
      </dgm:t>
    </dgm:pt>
    <dgm:pt modelId="{32D760B5-F399-498D-A214-57846CAD382B}" type="sibTrans" cxnId="{83E96AB4-4566-4465-B3E6-4A89E660185E}">
      <dgm:prSet/>
      <dgm:spPr/>
      <dgm:t>
        <a:bodyPr/>
        <a:lstStyle/>
        <a:p>
          <a:endParaRPr lang="en-US"/>
        </a:p>
      </dgm:t>
    </dgm:pt>
    <dgm:pt modelId="{9E6B8D54-255D-43CD-BE43-C9A722E8609D}">
      <dgm:prSet custT="1"/>
      <dgm:spPr/>
      <dgm:t>
        <a:bodyPr/>
        <a:lstStyle/>
        <a:p>
          <a:r>
            <a:rPr lang="en-US" sz="2500" dirty="0"/>
            <a:t>International expansion : in over a dozen countries</a:t>
          </a:r>
        </a:p>
      </dgm:t>
    </dgm:pt>
    <dgm:pt modelId="{F3DEF778-A616-4413-818C-03DA060A0DBC}" type="parTrans" cxnId="{ED5FD846-546A-44AB-864D-B34ADC36FB25}">
      <dgm:prSet/>
      <dgm:spPr/>
      <dgm:t>
        <a:bodyPr/>
        <a:lstStyle/>
        <a:p>
          <a:endParaRPr lang="en-US"/>
        </a:p>
      </dgm:t>
    </dgm:pt>
    <dgm:pt modelId="{6FBC0F72-F436-4697-A44C-F664109D60F3}" type="sibTrans" cxnId="{ED5FD846-546A-44AB-864D-B34ADC36FB25}">
      <dgm:prSet/>
      <dgm:spPr/>
      <dgm:t>
        <a:bodyPr/>
        <a:lstStyle/>
        <a:p>
          <a:endParaRPr lang="en-US"/>
        </a:p>
      </dgm:t>
    </dgm:pt>
    <dgm:pt modelId="{A9012339-F3E0-3143-948F-E4EA7D707889}" type="pres">
      <dgm:prSet presAssocID="{E20DC15B-1EEE-4DD3-A542-4CE65854E229}" presName="vert0" presStyleCnt="0">
        <dgm:presLayoutVars>
          <dgm:dir/>
          <dgm:animOne val="branch"/>
          <dgm:animLvl val="lvl"/>
        </dgm:presLayoutVars>
      </dgm:prSet>
      <dgm:spPr/>
    </dgm:pt>
    <dgm:pt modelId="{0E54039D-99B8-7845-B66A-90E2C12AB08F}" type="pres">
      <dgm:prSet presAssocID="{55922C9B-286E-47E6-9F79-009F6D044E55}" presName="thickLine" presStyleLbl="alignNode1" presStyleIdx="0" presStyleCnt="2"/>
      <dgm:spPr/>
    </dgm:pt>
    <dgm:pt modelId="{52FD61A9-7C26-914B-90C8-EB3847246FC7}" type="pres">
      <dgm:prSet presAssocID="{55922C9B-286E-47E6-9F79-009F6D044E55}" presName="horz1" presStyleCnt="0"/>
      <dgm:spPr/>
    </dgm:pt>
    <dgm:pt modelId="{8F80A93F-9020-704A-A930-E4AFE5896A23}" type="pres">
      <dgm:prSet presAssocID="{55922C9B-286E-47E6-9F79-009F6D044E55}" presName="tx1" presStyleLbl="revTx" presStyleIdx="0" presStyleCnt="2"/>
      <dgm:spPr/>
    </dgm:pt>
    <dgm:pt modelId="{CE91180F-5C3C-3143-A40F-AB876E7A1B1F}" type="pres">
      <dgm:prSet presAssocID="{55922C9B-286E-47E6-9F79-009F6D044E55}" presName="vert1" presStyleCnt="0"/>
      <dgm:spPr/>
    </dgm:pt>
    <dgm:pt modelId="{F387E39F-0DE2-854D-B045-E574EE3ABD17}" type="pres">
      <dgm:prSet presAssocID="{9E6B8D54-255D-43CD-BE43-C9A722E8609D}" presName="thickLine" presStyleLbl="alignNode1" presStyleIdx="1" presStyleCnt="2"/>
      <dgm:spPr/>
    </dgm:pt>
    <dgm:pt modelId="{5F2A27D3-19A5-BD4E-8376-1E549152A59C}" type="pres">
      <dgm:prSet presAssocID="{9E6B8D54-255D-43CD-BE43-C9A722E8609D}" presName="horz1" presStyleCnt="0"/>
      <dgm:spPr/>
    </dgm:pt>
    <dgm:pt modelId="{37763FA4-8F73-474A-AF1F-1DE6EB8491B5}" type="pres">
      <dgm:prSet presAssocID="{9E6B8D54-255D-43CD-BE43-C9A722E8609D}" presName="tx1" presStyleLbl="revTx" presStyleIdx="1" presStyleCnt="2" custScaleY="105059" custLinFactNeighborX="-531" custLinFactNeighborY="11392"/>
      <dgm:spPr/>
    </dgm:pt>
    <dgm:pt modelId="{FA3285D3-01B3-1C40-B962-DD7A9D8A0CE1}" type="pres">
      <dgm:prSet presAssocID="{9E6B8D54-255D-43CD-BE43-C9A722E8609D}" presName="vert1" presStyleCnt="0"/>
      <dgm:spPr/>
    </dgm:pt>
  </dgm:ptLst>
  <dgm:cxnLst>
    <dgm:cxn modelId="{4F672C11-9D27-EF4F-B8A9-1390F8138A7E}" type="presOf" srcId="{E20DC15B-1EEE-4DD3-A542-4CE65854E229}" destId="{A9012339-F3E0-3143-948F-E4EA7D707889}" srcOrd="0" destOrd="0" presId="urn:microsoft.com/office/officeart/2008/layout/LinedList"/>
    <dgm:cxn modelId="{ED5FD846-546A-44AB-864D-B34ADC36FB25}" srcId="{E20DC15B-1EEE-4DD3-A542-4CE65854E229}" destId="{9E6B8D54-255D-43CD-BE43-C9A722E8609D}" srcOrd="1" destOrd="0" parTransId="{F3DEF778-A616-4413-818C-03DA060A0DBC}" sibTransId="{6FBC0F72-F436-4697-A44C-F664109D60F3}"/>
    <dgm:cxn modelId="{BAA76D56-B3DC-C947-9D06-22C142E2DDBD}" type="presOf" srcId="{55922C9B-286E-47E6-9F79-009F6D044E55}" destId="{8F80A93F-9020-704A-A930-E4AFE5896A23}" srcOrd="0" destOrd="0" presId="urn:microsoft.com/office/officeart/2008/layout/LinedList"/>
    <dgm:cxn modelId="{83E96AB4-4566-4465-B3E6-4A89E660185E}" srcId="{E20DC15B-1EEE-4DD3-A542-4CE65854E229}" destId="{55922C9B-286E-47E6-9F79-009F6D044E55}" srcOrd="0" destOrd="0" parTransId="{E6255747-9F85-43BA-8B97-BFCD873B32BE}" sibTransId="{32D760B5-F399-498D-A214-57846CAD382B}"/>
    <dgm:cxn modelId="{D69532D6-1D54-244C-B900-C9F5C734FFCD}" type="presOf" srcId="{9E6B8D54-255D-43CD-BE43-C9A722E8609D}" destId="{37763FA4-8F73-474A-AF1F-1DE6EB8491B5}" srcOrd="0" destOrd="0" presId="urn:microsoft.com/office/officeart/2008/layout/LinedList"/>
    <dgm:cxn modelId="{69254CB9-E579-7943-87B9-413D20109BE4}" type="presParOf" srcId="{A9012339-F3E0-3143-948F-E4EA7D707889}" destId="{0E54039D-99B8-7845-B66A-90E2C12AB08F}" srcOrd="0" destOrd="0" presId="urn:microsoft.com/office/officeart/2008/layout/LinedList"/>
    <dgm:cxn modelId="{122680EC-71CE-2A48-9DFC-267C9947F636}" type="presParOf" srcId="{A9012339-F3E0-3143-948F-E4EA7D707889}" destId="{52FD61A9-7C26-914B-90C8-EB3847246FC7}" srcOrd="1" destOrd="0" presId="urn:microsoft.com/office/officeart/2008/layout/LinedList"/>
    <dgm:cxn modelId="{ADC1E8DB-A5D3-2A48-B024-FFC2A69F6784}" type="presParOf" srcId="{52FD61A9-7C26-914B-90C8-EB3847246FC7}" destId="{8F80A93F-9020-704A-A930-E4AFE5896A23}" srcOrd="0" destOrd="0" presId="urn:microsoft.com/office/officeart/2008/layout/LinedList"/>
    <dgm:cxn modelId="{36146AB6-BC63-8648-A343-3E72FC12325F}" type="presParOf" srcId="{52FD61A9-7C26-914B-90C8-EB3847246FC7}" destId="{CE91180F-5C3C-3143-A40F-AB876E7A1B1F}" srcOrd="1" destOrd="0" presId="urn:microsoft.com/office/officeart/2008/layout/LinedList"/>
    <dgm:cxn modelId="{640F6360-DF46-0247-95AC-36EFC1E2F850}" type="presParOf" srcId="{A9012339-F3E0-3143-948F-E4EA7D707889}" destId="{F387E39F-0DE2-854D-B045-E574EE3ABD17}" srcOrd="2" destOrd="0" presId="urn:microsoft.com/office/officeart/2008/layout/LinedList"/>
    <dgm:cxn modelId="{B635B4C7-4543-0C42-A7DB-16D7B209E3C4}" type="presParOf" srcId="{A9012339-F3E0-3143-948F-E4EA7D707889}" destId="{5F2A27D3-19A5-BD4E-8376-1E549152A59C}" srcOrd="3" destOrd="0" presId="urn:microsoft.com/office/officeart/2008/layout/LinedList"/>
    <dgm:cxn modelId="{72DDD408-A3B7-9847-B197-B8104DC67362}" type="presParOf" srcId="{5F2A27D3-19A5-BD4E-8376-1E549152A59C}" destId="{37763FA4-8F73-474A-AF1F-1DE6EB8491B5}" srcOrd="0" destOrd="0" presId="urn:microsoft.com/office/officeart/2008/layout/LinedList"/>
    <dgm:cxn modelId="{FBF2DD8B-C9B7-664D-834B-260DD9694F6C}" type="presParOf" srcId="{5F2A27D3-19A5-BD4E-8376-1E549152A59C}" destId="{FA3285D3-01B3-1C40-B962-DD7A9D8A0CE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7A7B1-DCF1-4BB9-8161-4B5FE85720EA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64CDC00-3022-4E15-B961-5030EE6D8F3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High competition : Starbucks, McDonald’s</a:t>
          </a:r>
        </a:p>
      </dgm:t>
    </dgm:pt>
    <dgm:pt modelId="{6657F1ED-8D18-45D5-957A-E3286AFF68EE}" type="parTrans" cxnId="{46F0A772-8047-4F75-8482-39DD7BC0F2BA}">
      <dgm:prSet/>
      <dgm:spPr/>
      <dgm:t>
        <a:bodyPr/>
        <a:lstStyle/>
        <a:p>
          <a:endParaRPr lang="en-US"/>
        </a:p>
      </dgm:t>
    </dgm:pt>
    <dgm:pt modelId="{C2F09A8B-6D17-49BB-9E69-77782FA44A35}" type="sibTrans" cxnId="{46F0A772-8047-4F75-8482-39DD7BC0F2BA}">
      <dgm:prSet/>
      <dgm:spPr/>
      <dgm:t>
        <a:bodyPr/>
        <a:lstStyle/>
        <a:p>
          <a:endParaRPr lang="en-US"/>
        </a:p>
      </dgm:t>
    </dgm:pt>
    <dgm:pt modelId="{279D2A9D-902E-4265-9B3D-94FA3014387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Market instability : frequent closures may indicate declining demands in certain area</a:t>
          </a:r>
        </a:p>
      </dgm:t>
    </dgm:pt>
    <dgm:pt modelId="{08D5F090-AB5E-4E2E-B90C-255D6254BE7D}" type="parTrans" cxnId="{07721984-78D4-4AA0-89B7-E2370B2637B2}">
      <dgm:prSet/>
      <dgm:spPr/>
      <dgm:t>
        <a:bodyPr/>
        <a:lstStyle/>
        <a:p>
          <a:endParaRPr lang="en-US"/>
        </a:p>
      </dgm:t>
    </dgm:pt>
    <dgm:pt modelId="{7D94DAF5-CF93-4E42-A1A1-C737CC5D64FC}" type="sibTrans" cxnId="{07721984-78D4-4AA0-89B7-E2370B2637B2}">
      <dgm:prSet/>
      <dgm:spPr/>
      <dgm:t>
        <a:bodyPr/>
        <a:lstStyle/>
        <a:p>
          <a:endParaRPr lang="en-US"/>
        </a:p>
      </dgm:t>
    </dgm:pt>
    <dgm:pt modelId="{18246410-B238-42E3-BE30-0CA5A75ADD83}" type="pres">
      <dgm:prSet presAssocID="{62E7A7B1-DCF1-4BB9-8161-4B5FE85720EA}" presName="root" presStyleCnt="0">
        <dgm:presLayoutVars>
          <dgm:dir/>
          <dgm:resizeHandles val="exact"/>
        </dgm:presLayoutVars>
      </dgm:prSet>
      <dgm:spPr/>
    </dgm:pt>
    <dgm:pt modelId="{1C409826-EF9A-42F8-BE7B-AF42934EAE21}" type="pres">
      <dgm:prSet presAssocID="{F64CDC00-3022-4E15-B961-5030EE6D8F3D}" presName="compNode" presStyleCnt="0"/>
      <dgm:spPr/>
    </dgm:pt>
    <dgm:pt modelId="{4D551D62-2F3A-46AC-A565-776AD93E3C3F}" type="pres">
      <dgm:prSet presAssocID="{F64CDC00-3022-4E15-B961-5030EE6D8F3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F245385-EBE9-4E2E-B4F9-3AA0CCCB8F3A}" type="pres">
      <dgm:prSet presAssocID="{F64CDC00-3022-4E15-B961-5030EE6D8F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EFBDFB4D-7CBC-45CD-925E-915125CBB9FE}" type="pres">
      <dgm:prSet presAssocID="{F64CDC00-3022-4E15-B961-5030EE6D8F3D}" presName="spaceRect" presStyleCnt="0"/>
      <dgm:spPr/>
    </dgm:pt>
    <dgm:pt modelId="{02CE4FD6-DA90-4E16-8069-8B2A3487535F}" type="pres">
      <dgm:prSet presAssocID="{F64CDC00-3022-4E15-B961-5030EE6D8F3D}" presName="textRect" presStyleLbl="revTx" presStyleIdx="0" presStyleCnt="2">
        <dgm:presLayoutVars>
          <dgm:chMax val="1"/>
          <dgm:chPref val="1"/>
        </dgm:presLayoutVars>
      </dgm:prSet>
      <dgm:spPr/>
    </dgm:pt>
    <dgm:pt modelId="{37CA1274-D944-475E-BEC9-59517DA3C69C}" type="pres">
      <dgm:prSet presAssocID="{C2F09A8B-6D17-49BB-9E69-77782FA44A35}" presName="sibTrans" presStyleCnt="0"/>
      <dgm:spPr/>
    </dgm:pt>
    <dgm:pt modelId="{FA0C5B2F-4FD4-45A8-8733-B519C11F2CC2}" type="pres">
      <dgm:prSet presAssocID="{279D2A9D-902E-4265-9B3D-94FA30143874}" presName="compNode" presStyleCnt="0"/>
      <dgm:spPr/>
    </dgm:pt>
    <dgm:pt modelId="{B38B106C-C376-44EC-9AE9-8CEA74D4E2B7}" type="pres">
      <dgm:prSet presAssocID="{279D2A9D-902E-4265-9B3D-94FA3014387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C8EFA37-E39B-4BA4-9CD0-82F5BD9EFA18}" type="pres">
      <dgm:prSet presAssocID="{279D2A9D-902E-4265-9B3D-94FA301438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C990E8B-8A69-4D3B-85E6-F9D4E42433E5}" type="pres">
      <dgm:prSet presAssocID="{279D2A9D-902E-4265-9B3D-94FA30143874}" presName="spaceRect" presStyleCnt="0"/>
      <dgm:spPr/>
    </dgm:pt>
    <dgm:pt modelId="{885A0084-27C1-40B7-BA27-3DA226A43566}" type="pres">
      <dgm:prSet presAssocID="{279D2A9D-902E-4265-9B3D-94FA301438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6F0A772-8047-4F75-8482-39DD7BC0F2BA}" srcId="{62E7A7B1-DCF1-4BB9-8161-4B5FE85720EA}" destId="{F64CDC00-3022-4E15-B961-5030EE6D8F3D}" srcOrd="0" destOrd="0" parTransId="{6657F1ED-8D18-45D5-957A-E3286AFF68EE}" sibTransId="{C2F09A8B-6D17-49BB-9E69-77782FA44A35}"/>
    <dgm:cxn modelId="{45095B7F-32A3-44FC-AA13-4994FCB267E2}" type="presOf" srcId="{F64CDC00-3022-4E15-B961-5030EE6D8F3D}" destId="{02CE4FD6-DA90-4E16-8069-8B2A3487535F}" srcOrd="0" destOrd="0" presId="urn:microsoft.com/office/officeart/2018/5/layout/IconLeafLabelList"/>
    <dgm:cxn modelId="{24AAAF7F-4D77-4B4F-B464-311ED975FE04}" type="presOf" srcId="{279D2A9D-902E-4265-9B3D-94FA30143874}" destId="{885A0084-27C1-40B7-BA27-3DA226A43566}" srcOrd="0" destOrd="0" presId="urn:microsoft.com/office/officeart/2018/5/layout/IconLeafLabelList"/>
    <dgm:cxn modelId="{07721984-78D4-4AA0-89B7-E2370B2637B2}" srcId="{62E7A7B1-DCF1-4BB9-8161-4B5FE85720EA}" destId="{279D2A9D-902E-4265-9B3D-94FA30143874}" srcOrd="1" destOrd="0" parTransId="{08D5F090-AB5E-4E2E-B90C-255D6254BE7D}" sibTransId="{7D94DAF5-CF93-4E42-A1A1-C737CC5D64FC}"/>
    <dgm:cxn modelId="{E01B6FD5-5D45-4423-B942-1C5D8C264D73}" type="presOf" srcId="{62E7A7B1-DCF1-4BB9-8161-4B5FE85720EA}" destId="{18246410-B238-42E3-BE30-0CA5A75ADD83}" srcOrd="0" destOrd="0" presId="urn:microsoft.com/office/officeart/2018/5/layout/IconLeafLabelList"/>
    <dgm:cxn modelId="{FC38EC80-A6B3-41D3-B6E1-1838AB966D41}" type="presParOf" srcId="{18246410-B238-42E3-BE30-0CA5A75ADD83}" destId="{1C409826-EF9A-42F8-BE7B-AF42934EAE21}" srcOrd="0" destOrd="0" presId="urn:microsoft.com/office/officeart/2018/5/layout/IconLeafLabelList"/>
    <dgm:cxn modelId="{CB6235BA-37E4-4F24-B17B-3B16490DDEE5}" type="presParOf" srcId="{1C409826-EF9A-42F8-BE7B-AF42934EAE21}" destId="{4D551D62-2F3A-46AC-A565-776AD93E3C3F}" srcOrd="0" destOrd="0" presId="urn:microsoft.com/office/officeart/2018/5/layout/IconLeafLabelList"/>
    <dgm:cxn modelId="{1EA54534-88F3-40AC-A085-42B41C650231}" type="presParOf" srcId="{1C409826-EF9A-42F8-BE7B-AF42934EAE21}" destId="{FF245385-EBE9-4E2E-B4F9-3AA0CCCB8F3A}" srcOrd="1" destOrd="0" presId="urn:microsoft.com/office/officeart/2018/5/layout/IconLeafLabelList"/>
    <dgm:cxn modelId="{5ECCA24B-E333-4104-8DCA-D1D65B2EC74D}" type="presParOf" srcId="{1C409826-EF9A-42F8-BE7B-AF42934EAE21}" destId="{EFBDFB4D-7CBC-45CD-925E-915125CBB9FE}" srcOrd="2" destOrd="0" presId="urn:microsoft.com/office/officeart/2018/5/layout/IconLeafLabelList"/>
    <dgm:cxn modelId="{04467302-39D8-48D5-9D45-66C42BCDC230}" type="presParOf" srcId="{1C409826-EF9A-42F8-BE7B-AF42934EAE21}" destId="{02CE4FD6-DA90-4E16-8069-8B2A3487535F}" srcOrd="3" destOrd="0" presId="urn:microsoft.com/office/officeart/2018/5/layout/IconLeafLabelList"/>
    <dgm:cxn modelId="{51A5BECB-D4F0-4792-82E1-CED0B1F0AC43}" type="presParOf" srcId="{18246410-B238-42E3-BE30-0CA5A75ADD83}" destId="{37CA1274-D944-475E-BEC9-59517DA3C69C}" srcOrd="1" destOrd="0" presId="urn:microsoft.com/office/officeart/2018/5/layout/IconLeafLabelList"/>
    <dgm:cxn modelId="{03DADAA7-A2BF-4E28-81D8-FD3B15542E47}" type="presParOf" srcId="{18246410-B238-42E3-BE30-0CA5A75ADD83}" destId="{FA0C5B2F-4FD4-45A8-8733-B519C11F2CC2}" srcOrd="2" destOrd="0" presId="urn:microsoft.com/office/officeart/2018/5/layout/IconLeafLabelList"/>
    <dgm:cxn modelId="{4723B992-7CDB-40ED-9E1D-0EAC2B63A634}" type="presParOf" srcId="{FA0C5B2F-4FD4-45A8-8733-B519C11F2CC2}" destId="{B38B106C-C376-44EC-9AE9-8CEA74D4E2B7}" srcOrd="0" destOrd="0" presId="urn:microsoft.com/office/officeart/2018/5/layout/IconLeafLabelList"/>
    <dgm:cxn modelId="{ACFF9E4F-537D-4F43-9D44-90821BBF2D75}" type="presParOf" srcId="{FA0C5B2F-4FD4-45A8-8733-B519C11F2CC2}" destId="{DC8EFA37-E39B-4BA4-9CD0-82F5BD9EFA18}" srcOrd="1" destOrd="0" presId="urn:microsoft.com/office/officeart/2018/5/layout/IconLeafLabelList"/>
    <dgm:cxn modelId="{80ED103E-5E9E-4423-9257-138FF3BE9D0B}" type="presParOf" srcId="{FA0C5B2F-4FD4-45A8-8733-B519C11F2CC2}" destId="{8C990E8B-8A69-4D3B-85E6-F9D4E42433E5}" srcOrd="2" destOrd="0" presId="urn:microsoft.com/office/officeart/2018/5/layout/IconLeafLabelList"/>
    <dgm:cxn modelId="{F8C88B16-92AF-4ED5-9149-990998CD6C96}" type="presParOf" srcId="{FA0C5B2F-4FD4-45A8-8733-B519C11F2CC2}" destId="{885A0084-27C1-40B7-BA27-3DA226A4356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E804D-0928-0344-9723-5E99C6256D9C}">
      <dsp:nvSpPr>
        <dsp:cNvPr id="0" name=""/>
        <dsp:cNvSpPr/>
      </dsp:nvSpPr>
      <dsp:spPr>
        <a:xfrm>
          <a:off x="1324170" y="4159"/>
          <a:ext cx="4252170" cy="2551302"/>
        </a:xfrm>
        <a:prstGeom prst="rect">
          <a:avLst/>
        </a:prstGeom>
        <a:gradFill rotWithShape="0">
          <a:gsLst>
            <a:gs pos="0">
              <a:srgbClr val="C564B9"/>
            </a:gs>
            <a:gs pos="100000">
              <a:schemeClr val="accent1">
                <a:lumMod val="45000"/>
                <a:lumOff val="55000"/>
              </a:schemeClr>
            </a:gs>
            <a:gs pos="99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Dependency on franchises</a:t>
          </a:r>
        </a:p>
      </dsp:txBody>
      <dsp:txXfrm>
        <a:off x="1324170" y="4159"/>
        <a:ext cx="4252170" cy="2551302"/>
      </dsp:txXfrm>
    </dsp:sp>
    <dsp:sp modelId="{EE95BEF6-6B54-9C4A-89DD-35F8D4DA1526}">
      <dsp:nvSpPr>
        <dsp:cNvPr id="0" name=""/>
        <dsp:cNvSpPr/>
      </dsp:nvSpPr>
      <dsp:spPr>
        <a:xfrm>
          <a:off x="1324170" y="2980679"/>
          <a:ext cx="4252170" cy="2551302"/>
        </a:xfrm>
        <a:prstGeom prst="rect">
          <a:avLst/>
        </a:prstGeom>
        <a:solidFill>
          <a:srgbClr val="C966B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Beverages not bold enough</a:t>
          </a:r>
        </a:p>
      </dsp:txBody>
      <dsp:txXfrm>
        <a:off x="1324170" y="2980679"/>
        <a:ext cx="4252170" cy="2551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39D-99B8-7845-B66A-90E2C12AB08F}">
      <dsp:nvSpPr>
        <dsp:cNvPr id="0" name=""/>
        <dsp:cNvSpPr/>
      </dsp:nvSpPr>
      <dsp:spPr>
        <a:xfrm>
          <a:off x="0" y="1369"/>
          <a:ext cx="69005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80A93F-9020-704A-A930-E4AFE5896A23}">
      <dsp:nvSpPr>
        <dsp:cNvPr id="0" name=""/>
        <dsp:cNvSpPr/>
      </dsp:nvSpPr>
      <dsp:spPr>
        <a:xfrm>
          <a:off x="0" y="1369"/>
          <a:ext cx="6900512" cy="1808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Affordable prices : meal deal $6 (bacon, egg, and cheese sandwich, hash browns, and a medium hot or iced coffee)</a:t>
          </a:r>
        </a:p>
      </dsp:txBody>
      <dsp:txXfrm>
        <a:off x="0" y="1369"/>
        <a:ext cx="6900512" cy="1808968"/>
      </dsp:txXfrm>
    </dsp:sp>
    <dsp:sp modelId="{F387E39F-0DE2-854D-B045-E574EE3ABD17}">
      <dsp:nvSpPr>
        <dsp:cNvPr id="0" name=""/>
        <dsp:cNvSpPr/>
      </dsp:nvSpPr>
      <dsp:spPr>
        <a:xfrm>
          <a:off x="0" y="1810337"/>
          <a:ext cx="69005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763FA4-8F73-474A-AF1F-1DE6EB8491B5}">
      <dsp:nvSpPr>
        <dsp:cNvPr id="0" name=""/>
        <dsp:cNvSpPr/>
      </dsp:nvSpPr>
      <dsp:spPr>
        <a:xfrm>
          <a:off x="0" y="1811707"/>
          <a:ext cx="6893773" cy="1900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International expansion : in over a dozen countries</a:t>
          </a:r>
        </a:p>
      </dsp:txBody>
      <dsp:txXfrm>
        <a:off x="0" y="1811707"/>
        <a:ext cx="6893773" cy="19004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51D62-2F3A-46AC-A565-776AD93E3C3F}">
      <dsp:nvSpPr>
        <dsp:cNvPr id="0" name=""/>
        <dsp:cNvSpPr/>
      </dsp:nvSpPr>
      <dsp:spPr>
        <a:xfrm>
          <a:off x="2145206" y="16938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45385-EBE9-4E2E-B4F9-3AA0CCCB8F3A}">
      <dsp:nvSpPr>
        <dsp:cNvPr id="0" name=""/>
        <dsp:cNvSpPr/>
      </dsp:nvSpPr>
      <dsp:spPr>
        <a:xfrm>
          <a:off x="2598581" y="470313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E4FD6-DA90-4E16-8069-8B2A3487535F}">
      <dsp:nvSpPr>
        <dsp:cNvPr id="0" name=""/>
        <dsp:cNvSpPr/>
      </dsp:nvSpPr>
      <dsp:spPr>
        <a:xfrm>
          <a:off x="1465143" y="2806938"/>
          <a:ext cx="34875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High competition : Starbucks, McDonald’s</a:t>
          </a:r>
        </a:p>
      </dsp:txBody>
      <dsp:txXfrm>
        <a:off x="1465143" y="2806938"/>
        <a:ext cx="3487500" cy="1125000"/>
      </dsp:txXfrm>
    </dsp:sp>
    <dsp:sp modelId="{B38B106C-C376-44EC-9AE9-8CEA74D4E2B7}">
      <dsp:nvSpPr>
        <dsp:cNvPr id="0" name=""/>
        <dsp:cNvSpPr/>
      </dsp:nvSpPr>
      <dsp:spPr>
        <a:xfrm>
          <a:off x="6243018" y="16938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EFA37-E39B-4BA4-9CD0-82F5BD9EFA18}">
      <dsp:nvSpPr>
        <dsp:cNvPr id="0" name=""/>
        <dsp:cNvSpPr/>
      </dsp:nvSpPr>
      <dsp:spPr>
        <a:xfrm>
          <a:off x="6696393" y="47031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A0084-27C1-40B7-BA27-3DA226A43566}">
      <dsp:nvSpPr>
        <dsp:cNvPr id="0" name=""/>
        <dsp:cNvSpPr/>
      </dsp:nvSpPr>
      <dsp:spPr>
        <a:xfrm>
          <a:off x="5562956" y="2806938"/>
          <a:ext cx="34875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Market instability : frequent closures may indicate declining demands in certain area</a:t>
          </a:r>
        </a:p>
      </dsp:txBody>
      <dsp:txXfrm>
        <a:off x="5562956" y="2806938"/>
        <a:ext cx="348750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869-909F-A87F-FBE3-DF581643E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3F014-D4CA-D5A9-1CF7-38A3848BE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77EC-9D23-2626-F0CC-DF930FA6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0D9CB-59D3-9F62-A23A-A7B134C6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610A-2D33-AAC8-B428-641EC74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B20F-AA88-B6EF-AF33-516F0207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968EB-2F10-7633-A989-3317025D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E41B-E564-8082-D5E8-8ADF10B1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6397-D7A6-12E4-B06E-60B40BC9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3B75-16F1-A486-F25E-6FAE139C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C5EBD-52CD-5C5B-9BD3-06859AEB1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C1EFF-BBDF-4093-AA13-2E650C665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0717-9125-C6D2-6839-2709F894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4463-C88C-475E-EEE7-4DA28F88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1BBC8-EBDF-FDC2-57FB-B83D0429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7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A83C-BD6D-688A-D55A-987EB2E8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910E-EC49-953C-3292-8CEC2233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E935D-3D68-8741-31FA-5EB5CD30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72035-CC5F-A49A-DE31-A4131986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5A417-8B7D-A52C-8D08-27FE27C5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CA55-E19D-80BC-C429-D7BFEC67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0D128-BA0F-648D-E094-45226530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77B9-70AB-D6C0-CD49-DFAC2C87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7E334-6004-6DA5-EBBA-F470BB37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F688-E074-91E1-41AF-15491C50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6215-752A-55A5-CA56-BF4CC069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50CC-45CE-CCD2-1B1D-B0263BB08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D52EE-CA17-F5AA-EA39-BC3D7A936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3FE7D-3021-1212-D32F-A7CFB59D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20178-DA18-95EC-568B-30969A6E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C7A8-A248-E326-2B30-7B8BE2F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1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531B-DA3D-7641-8D33-152AA820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42CDE-E0F5-7105-8B15-441BD62F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FD28B-EA27-21CC-E921-253CB790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27D9B-674D-A3DD-7453-81B9F231D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929E5-68EC-5573-C230-8EDDA5549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AFBF9-5A7A-2302-8A2E-FF7A02E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3C550-F166-A827-8F0E-9A2D6DA9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5AFAD-4FAB-3B5D-7875-1B510CA5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66A2-181D-BF11-C6DE-121EDFB0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98175-5063-680D-9F1B-30FBFEEF4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FA448-3924-6FC7-614B-B69DC48C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452BC-0B72-790E-4E32-25271A55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7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77D4E-5D86-F0A0-252D-BFCF49C8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6D2BC-7678-1ADA-92E4-A3883BD9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0D17-0639-4EB0-A09A-50EFE1F5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AAC0-6F20-0F2D-B581-B332DE3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4AED-06E0-2108-F398-0D59CEA3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62827-C76D-C75E-0376-65B341AE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122B9-2B33-FC30-D196-ECB03659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46652-5937-AC2D-B343-9EDC24CD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CB6E-E024-4882-8F7A-CF1752B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3B94-FFC4-6683-4BF5-40BCE721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DFAAB-D241-BD4B-9B1B-C6419077F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3E33-FCE6-C09C-B9B4-EE3D8BBF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8FC9C-D9D8-EAF0-1A62-695C86E9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AFE22-4EEB-F3E3-722C-05EB1585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D5DD5-9B47-CECF-897E-51F8B1B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3909A-97EF-9605-C226-57FD69BA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FB472-B5DF-E4C6-7597-A30D9D51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6940-FCEE-4283-ED21-8F8DAE2E7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03435-B34A-EC41-B2D0-C612248241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2E04A-2634-B322-F9D3-3BFA99187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68B7-BA0C-C11C-DF18-3D2E428F0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6A85A-962C-9C4D-A2EC-86317F005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CF8D1-0FE2-5BB0-56EC-7822AA97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 b="0" i="0" u="none" strike="noStrike" dirty="0">
                <a:effectLst/>
                <a:latin typeface="Lato" panose="020F0502020204030203" pitchFamily="34" charset="0"/>
              </a:rPr>
              <a:t>SWOT Analysis Dunkin Donuts</a:t>
            </a:r>
            <a:br>
              <a:rPr lang="en-US" sz="5600" b="0" i="0" u="none" strike="noStrike" dirty="0">
                <a:effectLst/>
                <a:latin typeface="Lato" panose="020F0502020204030203" pitchFamily="34" charset="0"/>
              </a:rPr>
            </a:b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11043-C88C-34A2-935F-21D89B5C1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By Kaltoum Chetima</a:t>
            </a: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9B0A1223-5268-A6CB-8AE3-74062641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722918"/>
            <a:ext cx="6439588" cy="247950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8FFE5-121B-0BB4-692E-14821899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000" dirty="0"/>
              <a:t>Introduction</a:t>
            </a:r>
          </a:p>
        </p:txBody>
      </p:sp>
      <p:pic>
        <p:nvPicPr>
          <p:cNvPr id="5" name="Picture 4" descr="TOp view of colorful doughnuts">
            <a:extLst>
              <a:ext uri="{FF2B5EF4-FFF2-40B4-BE49-F238E27FC236}">
                <a16:creationId xmlns:a16="http://schemas.microsoft.com/office/drawing/2014/main" id="{ED8F7B81-3F14-5065-725F-548F24BB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48" r="2707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04150B-2C50-3CEC-0541-0BFF3547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Creation date: 1950</a:t>
            </a:r>
          </a:p>
          <a:p>
            <a:r>
              <a:rPr lang="en-US" sz="2200" dirty="0"/>
              <a:t>Founder : William Rosenberg</a:t>
            </a:r>
          </a:p>
          <a:p>
            <a:r>
              <a:rPr lang="en-US" sz="2200" dirty="0"/>
              <a:t>Place : Quincy, Massachusetts.</a:t>
            </a:r>
          </a:p>
          <a:p>
            <a:r>
              <a:rPr lang="en-US" sz="2200" dirty="0"/>
              <a:t>Initial name : Open Kettle</a:t>
            </a:r>
          </a:p>
          <a:p>
            <a:r>
              <a:rPr lang="en-US" sz="2200" dirty="0"/>
              <a:t>Rebrand name : Dunkin’ Donuts, 1955</a:t>
            </a:r>
          </a:p>
          <a:p>
            <a:r>
              <a:rPr lang="en-US" sz="2200" dirty="0"/>
              <a:t>Business : Franchise-based</a:t>
            </a:r>
          </a:p>
          <a:p>
            <a:r>
              <a:rPr lang="en-US" sz="2200" dirty="0"/>
              <a:t>Category : food and beverage industry</a:t>
            </a:r>
          </a:p>
        </p:txBody>
      </p:sp>
    </p:spTree>
    <p:extLst>
      <p:ext uri="{BB962C8B-B14F-4D97-AF65-F5344CB8AC3E}">
        <p14:creationId xmlns:p14="http://schemas.microsoft.com/office/powerpoint/2010/main" val="340941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32622-DCAB-2743-0955-45721FCA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dirty="0"/>
              <a:t>Strengths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5E44-1E5C-792F-B0DC-F9CDC601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670097" cy="3347530"/>
          </a:xfrm>
        </p:spPr>
        <p:txBody>
          <a:bodyPr>
            <a:normAutofit/>
          </a:bodyPr>
          <a:lstStyle/>
          <a:p>
            <a:r>
              <a:rPr lang="en-US" sz="2500" dirty="0"/>
              <a:t>Excellent web design staff</a:t>
            </a:r>
          </a:p>
          <a:p>
            <a:r>
              <a:rPr lang="en-US" sz="2500" dirty="0"/>
              <a:t>Franchise and royalty fees</a:t>
            </a:r>
          </a:p>
          <a:p>
            <a:r>
              <a:rPr lang="en-US" sz="2500" dirty="0"/>
              <a:t>Extensive menu</a:t>
            </a:r>
          </a:p>
        </p:txBody>
      </p:sp>
      <p:pic>
        <p:nvPicPr>
          <p:cNvPr id="5" name="Picture 4" descr="A screenshot of a phone and a phone&#10;&#10;AI-generated content may be incorrect.">
            <a:extLst>
              <a:ext uri="{FF2B5EF4-FFF2-40B4-BE49-F238E27FC236}">
                <a16:creationId xmlns:a16="http://schemas.microsoft.com/office/drawing/2014/main" id="{F510F66C-1FE3-9A2F-2288-6AEBC525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334" r="1" b="1"/>
          <a:stretch/>
        </p:blipFill>
        <p:spPr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440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D24BC-F9A8-DA38-A997-2F5C52BC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505526" cy="5583148"/>
          </a:xfrm>
        </p:spPr>
        <p:txBody>
          <a:bodyPr anchor="ctr">
            <a:normAutofit/>
          </a:bodyPr>
          <a:lstStyle/>
          <a:p>
            <a:r>
              <a:rPr lang="en-US" sz="5000" dirty="0"/>
              <a:t>Weaknesses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E789849-BBB0-AD31-CA6E-2004D6359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1129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381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6531B-B9FD-6C5F-B595-E25ED5267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28" y="640823"/>
            <a:ext cx="3763290" cy="5583148"/>
          </a:xfrm>
        </p:spPr>
        <p:txBody>
          <a:bodyPr anchor="ctr">
            <a:normAutofit/>
          </a:bodyPr>
          <a:lstStyle/>
          <a:p>
            <a:r>
              <a:rPr lang="en-US" sz="5000" dirty="0"/>
              <a:t>Opportunities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36EDB-E753-9DFD-F5EB-BDF84CB8D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936444"/>
              </p:ext>
            </p:extLst>
          </p:nvPr>
        </p:nvGraphicFramePr>
        <p:xfrm>
          <a:off x="4611441" y="2325450"/>
          <a:ext cx="6900512" cy="371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37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05CBB-2B03-DA2F-296A-F3552DAC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Threats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6734E3C-89C7-652B-A17C-9BE4CBC965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1023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5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9483C-E0A5-930A-2EA4-D428152B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!!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122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Lato</vt:lpstr>
      <vt:lpstr>Office Theme</vt:lpstr>
      <vt:lpstr>SWOT Analysis Dunkin Donuts </vt:lpstr>
      <vt:lpstr>Introduction</vt:lpstr>
      <vt:lpstr>Strengths</vt:lpstr>
      <vt:lpstr>Weaknesses</vt:lpstr>
      <vt:lpstr>Opportunities</vt:lpstr>
      <vt:lpstr>Threats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KALTOUM MAI MOUSSA CHETIMA</dc:creator>
  <cp:lastModifiedBy>KALTOUM MAI MOUSSA CHETIMA</cp:lastModifiedBy>
  <cp:revision>1</cp:revision>
  <dcterms:created xsi:type="dcterms:W3CDTF">2025-02-08T00:37:08Z</dcterms:created>
  <dcterms:modified xsi:type="dcterms:W3CDTF">2025-02-08T16:25:39Z</dcterms:modified>
</cp:coreProperties>
</file>