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68"/>
  </p:notesMasterIdLst>
  <p:sldIdLst>
    <p:sldId id="256" r:id="rId2"/>
    <p:sldId id="257" r:id="rId3"/>
    <p:sldId id="334" r:id="rId4"/>
    <p:sldId id="259" r:id="rId5"/>
    <p:sldId id="260" r:id="rId6"/>
    <p:sldId id="353" r:id="rId7"/>
    <p:sldId id="354" r:id="rId8"/>
    <p:sldId id="335" r:id="rId9"/>
    <p:sldId id="355" r:id="rId10"/>
    <p:sldId id="356" r:id="rId11"/>
    <p:sldId id="264" r:id="rId12"/>
    <p:sldId id="357" r:id="rId13"/>
    <p:sldId id="358" r:id="rId14"/>
    <p:sldId id="359" r:id="rId15"/>
    <p:sldId id="360" r:id="rId16"/>
    <p:sldId id="362" r:id="rId17"/>
    <p:sldId id="361" r:id="rId18"/>
    <p:sldId id="270" r:id="rId19"/>
    <p:sldId id="272" r:id="rId20"/>
    <p:sldId id="337" r:id="rId21"/>
    <p:sldId id="276" r:id="rId22"/>
    <p:sldId id="363" r:id="rId23"/>
    <p:sldId id="278" r:id="rId24"/>
    <p:sldId id="365" r:id="rId25"/>
    <p:sldId id="364" r:id="rId26"/>
    <p:sldId id="320" r:id="rId27"/>
    <p:sldId id="367" r:id="rId28"/>
    <p:sldId id="366" r:id="rId29"/>
    <p:sldId id="323" r:id="rId30"/>
    <p:sldId id="280" r:id="rId31"/>
    <p:sldId id="325" r:id="rId32"/>
    <p:sldId id="326" r:id="rId33"/>
    <p:sldId id="284" r:id="rId34"/>
    <p:sldId id="368" r:id="rId35"/>
    <p:sldId id="369" r:id="rId36"/>
    <p:sldId id="370" r:id="rId37"/>
    <p:sldId id="285" r:id="rId38"/>
    <p:sldId id="286" r:id="rId39"/>
    <p:sldId id="289" r:id="rId40"/>
    <p:sldId id="371" r:id="rId41"/>
    <p:sldId id="373" r:id="rId42"/>
    <p:sldId id="339" r:id="rId43"/>
    <p:sldId id="291" r:id="rId44"/>
    <p:sldId id="372" r:id="rId45"/>
    <p:sldId id="374" r:id="rId46"/>
    <p:sldId id="292" r:id="rId47"/>
    <p:sldId id="327" r:id="rId48"/>
    <p:sldId id="295" r:id="rId49"/>
    <p:sldId id="328" r:id="rId50"/>
    <p:sldId id="352" r:id="rId51"/>
    <p:sldId id="375" r:id="rId52"/>
    <p:sldId id="376" r:id="rId53"/>
    <p:sldId id="329" r:id="rId54"/>
    <p:sldId id="300" r:id="rId55"/>
    <p:sldId id="297" r:id="rId56"/>
    <p:sldId id="331" r:id="rId57"/>
    <p:sldId id="341" r:id="rId58"/>
    <p:sldId id="332" r:id="rId59"/>
    <p:sldId id="310" r:id="rId60"/>
    <p:sldId id="343" r:id="rId61"/>
    <p:sldId id="346" r:id="rId62"/>
    <p:sldId id="333" r:id="rId63"/>
    <p:sldId id="311" r:id="rId64"/>
    <p:sldId id="348" r:id="rId65"/>
    <p:sldId id="350" r:id="rId66"/>
    <p:sldId id="351" r:id="rId6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autoAdjust="0"/>
    <p:restoredTop sz="95673" autoAdjust="0"/>
  </p:normalViewPr>
  <p:slideViewPr>
    <p:cSldViewPr>
      <p:cViewPr>
        <p:scale>
          <a:sx n="133" d="100"/>
          <a:sy n="133" d="100"/>
        </p:scale>
        <p:origin x="15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8900CCD-8A10-4D49-BB79-792FE2AD7547}" type="datetimeFigureOut">
              <a:rPr lang="en-US"/>
              <a:pPr>
                <a:defRPr/>
              </a:pPr>
              <a:t>3/7/25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D8EF7D4-693D-4308-8526-5D7856EBEEC3}" type="slidenum">
              <a:rPr lang="en-US"/>
              <a:pPr>
                <a:defRPr/>
              </a:pPr>
              <a:t>‹#›</a:t>
            </a:fld>
            <a:endParaRPr lang="en-US"/>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a:p>
        </p:txBody>
      </p:sp>
    </p:spTree>
    <p:extLst>
      <p:ext uri="{BB962C8B-B14F-4D97-AF65-F5344CB8AC3E}">
        <p14:creationId xmlns:p14="http://schemas.microsoft.com/office/powerpoint/2010/main" val="352791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52</a:t>
            </a:fld>
            <a:endParaRPr lang="en-US"/>
          </a:p>
        </p:txBody>
      </p:sp>
    </p:spTree>
    <p:extLst>
      <p:ext uri="{BB962C8B-B14F-4D97-AF65-F5344CB8AC3E}">
        <p14:creationId xmlns:p14="http://schemas.microsoft.com/office/powerpoint/2010/main" val="1960297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53</a:t>
            </a:fld>
            <a:endParaRPr lang="en-US"/>
          </a:p>
        </p:txBody>
      </p:sp>
    </p:spTree>
    <p:extLst>
      <p:ext uri="{BB962C8B-B14F-4D97-AF65-F5344CB8AC3E}">
        <p14:creationId xmlns:p14="http://schemas.microsoft.com/office/powerpoint/2010/main" val="1960297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62</a:t>
            </a:fld>
            <a:endParaRPr lang="en-US"/>
          </a:p>
        </p:txBody>
      </p:sp>
    </p:spTree>
    <p:extLst>
      <p:ext uri="{BB962C8B-B14F-4D97-AF65-F5344CB8AC3E}">
        <p14:creationId xmlns:p14="http://schemas.microsoft.com/office/powerpoint/2010/main" val="7858146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29C7DC90-A538-4D3C-9401-92C2D8DD97AE}" type="datetime1">
              <a:rPr lang="en-US" smtClean="0"/>
              <a:pPr>
                <a:defRPr/>
              </a:pPr>
              <a:t>3/7/25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79199C9-98F9-422D-8DB5-945D31ACEA8F}" type="slidenum">
              <a:rPr lang="en-US" smtClean="0"/>
              <a:pPr>
                <a:defRPr/>
              </a:pPr>
              <a:t>‹#›</a:t>
            </a:fld>
            <a:endParaRPr lang="en-US"/>
          </a:p>
        </p:txBody>
      </p:sp>
      <p:pic>
        <p:nvPicPr>
          <p:cNvPr id="13" name="Picture 5" descr="Cengage.gif"/>
          <p:cNvPicPr>
            <a:picLocks noChangeAspect="1"/>
          </p:cNvPicPr>
          <p:nvPr userDrawn="1"/>
        </p:nvPicPr>
        <p:blipFill>
          <a:blip r:embed="rId3" cstate="print"/>
          <a:srcRect/>
          <a:stretch>
            <a:fillRect/>
          </a:stretch>
        </p:blipFill>
        <p:spPr bwMode="auto">
          <a:xfrm>
            <a:off x="0" y="0"/>
            <a:ext cx="1597025" cy="942975"/>
          </a:xfrm>
          <a:prstGeom prst="rect">
            <a:avLst/>
          </a:prstGeom>
          <a:noFill/>
          <a:ln w="9525">
            <a:noFill/>
            <a:miter lim="800000"/>
            <a:headEnd/>
            <a:tailEnd/>
          </a:ln>
        </p:spPr>
      </p:pic>
      <p:pic>
        <p:nvPicPr>
          <p:cNvPr id="14" name="Picture 2" descr="C:\renger\SADProject\SAD_New\new\SAD 9e_Home Page_Template_files\slide0001_image0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858000" y="3962400"/>
            <a:ext cx="2286000"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7BE16E6E-BC5F-40BA-8EF2-F72E2EF6898B}" type="datetime1">
              <a:rPr lang="en-US" smtClean="0"/>
              <a:pPr>
                <a:defRPr/>
              </a:pPr>
              <a:t>3/7/25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F7A705-15A9-4FB3-BB83-4414C5BD27ED}"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9296201B-5135-4C7A-B164-D207B1FBBDD2}" type="datetime1">
              <a:rPr lang="en-US" smtClean="0"/>
              <a:pPr>
                <a:defRPr/>
              </a:pPr>
              <a:t>3/7/25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1824122-7DA4-439C-8E1C-2685A4CDC00B}"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pPr>
              <a:defRPr/>
            </a:pPr>
            <a:fld id="{66499632-BA1C-411F-BC01-932C63E5E55C}" type="datetime1">
              <a:rPr lang="en-US" smtClean="0"/>
              <a:pPr>
                <a:defRPr/>
              </a:pPr>
              <a:t>3/7/25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B9CF567-92F2-4868-AE5F-6064AF3DA266}" type="slidenum">
              <a:rPr lang="en-US" smtClean="0"/>
              <a:pPr>
                <a:defRPr/>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fld id="{B5295DC0-BDF4-4946-95FC-61C4F2C15E4D}" type="datetime1">
              <a:rPr lang="en-US" smtClean="0"/>
              <a:pPr>
                <a:defRPr/>
              </a:pPr>
              <a:t>3/7/25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D2CAABE-7C30-4EA4-B5F3-01358C5E740E}"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fld id="{E5F46BC3-41DA-4098-8CA3-5AE4500AA7C8}" type="datetime1">
              <a:rPr lang="en-US" smtClean="0"/>
              <a:pPr>
                <a:defRPr/>
              </a:pPr>
              <a:t>3/7/25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45C1710-DF5A-49B1-AD3F-FCC479A1A2A8}" type="slidenum">
              <a:rPr lang="en-US" smtClean="0"/>
              <a:pPr>
                <a:defRPr/>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fld id="{5733D5C7-06BD-4A57-9316-AFFC05FB9A2D}" type="datetime1">
              <a:rPr lang="en-US" smtClean="0"/>
              <a:pPr>
                <a:defRPr/>
              </a:pPr>
              <a:t>3/7/25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86D10E8-0367-4E5D-9E4A-DD9E1662923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05B6098F-756C-4371-8629-D7887CAE58D3}" type="datetime1">
              <a:rPr lang="en-US" smtClean="0"/>
              <a:pPr>
                <a:defRPr/>
              </a:pPr>
              <a:t>3/7/25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4182478-D854-4386-B19D-338899BFC4A3}" type="slidenum">
              <a:rPr lang="en-US" smtClean="0"/>
              <a:pPr>
                <a:defRPr/>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BF1234E-A55B-461F-95E4-6E9D08D8F588}" type="datetime1">
              <a:rPr lang="en-US" smtClean="0"/>
              <a:pPr>
                <a:defRPr/>
              </a:pPr>
              <a:t>3/7/25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3A6B547-B69A-4B3E-824B-F8B9F77F30B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fld id="{57B0C22D-B331-43E5-B1B9-EFA38C5EA6F6}" type="datetime1">
              <a:rPr lang="en-US" smtClean="0"/>
              <a:pPr>
                <a:defRPr/>
              </a:pPr>
              <a:t>3/7/25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5D84466-CB37-49EF-9CF4-ADD313A8598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5EFE5778-8BFC-4536-9703-0D28E9F70237}" type="datetime1">
              <a:rPr lang="en-US" smtClean="0"/>
              <a:pPr>
                <a:defRPr/>
              </a:pPr>
              <a:t>3/7/25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20B8259-93AD-49B5-837E-5FA1F175561B}"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B41E24F9-DA40-43C1-89CE-AAA16B93C677}" type="datetime1">
              <a:rPr lang="en-US" smtClean="0"/>
              <a:pPr>
                <a:defRPr/>
              </a:pPr>
              <a:t>3/7/25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A966EB8-3645-45BA-B837-242CADC3AE9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normAutofit/>
          </a:bodyPr>
          <a:lstStyle/>
          <a:p>
            <a:pPr eaLnBrk="1" hangingPunct="1"/>
            <a:r>
              <a:rPr lang="en-US" dirty="0"/>
              <a:t>Systems Analysis and Design 11</a:t>
            </a:r>
            <a:r>
              <a:rPr lang="en-US" baseline="30000" dirty="0"/>
              <a:t>th</a:t>
            </a:r>
            <a:r>
              <a:rPr lang="en-US" dirty="0"/>
              <a:t> Edition</a:t>
            </a:r>
          </a:p>
        </p:txBody>
      </p:sp>
      <p:sp>
        <p:nvSpPr>
          <p:cNvPr id="15362" name="Subtitle 2"/>
          <p:cNvSpPr>
            <a:spLocks noGrp="1"/>
          </p:cNvSpPr>
          <p:nvPr>
            <p:ph type="body" idx="1"/>
          </p:nvPr>
        </p:nvSpPr>
        <p:spPr>
          <a:xfrm>
            <a:off x="4038600" y="2895600"/>
            <a:ext cx="5135880" cy="1491000"/>
          </a:xfrm>
        </p:spPr>
        <p:txBody>
          <a:bodyPr/>
          <a:lstStyle/>
          <a:p>
            <a:pPr eaLnBrk="1" hangingPunct="1"/>
            <a:r>
              <a:rPr lang="en-US" dirty="0"/>
              <a:t>Chapter 1</a:t>
            </a:r>
          </a:p>
          <a:p>
            <a:pPr eaLnBrk="1" hangingPunct="1"/>
            <a:r>
              <a:rPr lang="en-US" dirty="0">
                <a:solidFill>
                  <a:schemeClr val="tx1"/>
                </a:solidFill>
              </a:rPr>
              <a:t>Introduction to Systems Analysis and Design</a:t>
            </a:r>
          </a:p>
        </p:txBody>
      </p:sp>
      <p:sp>
        <p:nvSpPr>
          <p:cNvPr id="4"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4648200"/>
            <a:ext cx="8382000" cy="685800"/>
          </a:xfrm>
        </p:spPr>
        <p:txBody>
          <a:bodyPr/>
          <a:lstStyle/>
          <a:p>
            <a:pPr algn="ctr"/>
            <a:r>
              <a:rPr lang="en-US" dirty="0"/>
              <a:t>Monster.com is an example of an online job search website that IT professionals can use.</a:t>
            </a:r>
          </a:p>
        </p:txBody>
      </p:sp>
      <p:sp>
        <p:nvSpPr>
          <p:cNvPr id="7" name="Text Placeholder 6"/>
          <p:cNvSpPr>
            <a:spLocks noGrp="1"/>
          </p:cNvSpPr>
          <p:nvPr>
            <p:ph type="body" idx="2"/>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10</a:t>
            </a:fld>
            <a:endParaRPr lang="en-US"/>
          </a:p>
        </p:txBody>
      </p:sp>
      <p:pic>
        <p:nvPicPr>
          <p:cNvPr id="4098" name="Picture 2"/>
          <p:cNvPicPr>
            <a:picLocks noGrp="1" noChangeAspect="1" noChangeArrowheads="1"/>
          </p:cNvPicPr>
          <p:nvPr>
            <p:ph sz="half" idx="1"/>
          </p:nvPr>
        </p:nvPicPr>
        <p:blipFill>
          <a:blip r:embed="rId2"/>
          <a:srcRect/>
          <a:stretch>
            <a:fillRect/>
          </a:stretch>
        </p:blipFill>
        <p:spPr bwMode="auto">
          <a:xfrm>
            <a:off x="255310" y="1219199"/>
            <a:ext cx="8802490" cy="3048001"/>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4876800"/>
            <a:ext cx="7481776" cy="914400"/>
          </a:xfrm>
        </p:spPr>
        <p:txBody>
          <a:bodyPr/>
          <a:lstStyle/>
          <a:p>
            <a:r>
              <a:rPr lang="en-US" dirty="0"/>
              <a:t>Consider the amazing technology that enabled the Hubble telescope to capture this image.</a:t>
            </a:r>
          </a:p>
        </p:txBody>
      </p:sp>
      <p:sp>
        <p:nvSpPr>
          <p:cNvPr id="6" name="Text Placeholder 5"/>
          <p:cNvSpPr>
            <a:spLocks noGrp="1"/>
          </p:cNvSpPr>
          <p:nvPr>
            <p:ph type="body" idx="2"/>
          </p:nvPr>
        </p:nvSpPr>
        <p:spPr/>
        <p:txBody>
          <a:bodyPr/>
          <a:lstStyle/>
          <a:p>
            <a:endParaRPr lang="en-US"/>
          </a:p>
        </p:txBody>
      </p:sp>
      <p:pic>
        <p:nvPicPr>
          <p:cNvPr id="7" name="Picture 2"/>
          <p:cNvPicPr>
            <a:picLocks noGrp="1" noChangeAspect="1" noChangeArrowheads="1"/>
          </p:cNvPicPr>
          <p:nvPr>
            <p:ph sz="half" idx="1"/>
          </p:nvPr>
        </p:nvPicPr>
        <p:blipFill>
          <a:blip r:embed="rId2"/>
          <a:srcRect/>
          <a:stretch>
            <a:fillRect/>
          </a:stretch>
        </p:blipFill>
        <p:spPr bwMode="auto">
          <a:xfrm>
            <a:off x="2133600" y="304800"/>
            <a:ext cx="4497387" cy="452869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Autofit/>
          </a:bodyPr>
          <a:lstStyle/>
          <a:p>
            <a:pPr algn="just"/>
            <a:r>
              <a:rPr lang="en-US" sz="3200" dirty="0"/>
              <a:t>A system is a set of related components that produces specific results.</a:t>
            </a:r>
          </a:p>
          <a:p>
            <a:pPr algn="just"/>
            <a:r>
              <a:rPr lang="en-US" sz="3200" dirty="0"/>
              <a:t>For example, specialized systems route Internet traffic, manufacture microchips, and control complex entities like Hubble Telescope, which took the amazing images shown in previous slide.</a:t>
            </a:r>
          </a:p>
        </p:txBody>
      </p:sp>
      <p:sp>
        <p:nvSpPr>
          <p:cNvPr id="5" name="Slide Number Placeholder 4"/>
          <p:cNvSpPr>
            <a:spLocks noGrp="1"/>
          </p:cNvSpPr>
          <p:nvPr>
            <p:ph type="sldNum" sz="quarter" idx="12"/>
          </p:nvPr>
        </p:nvSpPr>
        <p:spPr/>
        <p:txBody>
          <a:bodyPr/>
          <a:lstStyle/>
          <a:p>
            <a:pPr>
              <a:defRPr/>
            </a:pPr>
            <a:fld id="{85D84466-CB37-49EF-9CF4-ADD313A8598B}" type="slidenum">
              <a:rPr lang="en-US" smtClean="0"/>
              <a:pPr>
                <a:defRPr/>
              </a:pPr>
              <a:t>12</a:t>
            </a:fld>
            <a:endParaRPr lang="en-US"/>
          </a:p>
        </p:txBody>
      </p:sp>
      <p:sp>
        <p:nvSpPr>
          <p:cNvPr id="6" name="Title 5"/>
          <p:cNvSpPr>
            <a:spLocks noGrp="1"/>
          </p:cNvSpPr>
          <p:nvPr>
            <p:ph type="title"/>
          </p:nvPr>
        </p:nvSpPr>
        <p:spPr/>
        <p:txBody>
          <a:bodyPr>
            <a:normAutofit fontScale="90000"/>
          </a:bodyPr>
          <a:lstStyle/>
          <a:p>
            <a:r>
              <a:rPr lang="en-US" dirty="0"/>
              <a:t>Information System Components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An information system has five key components, as shown below.</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13</a:t>
            </a:fld>
            <a:endParaRPr lang="en-US"/>
          </a:p>
        </p:txBody>
      </p:sp>
      <p:sp>
        <p:nvSpPr>
          <p:cNvPr id="4" name="Title 3"/>
          <p:cNvSpPr>
            <a:spLocks noGrp="1"/>
          </p:cNvSpPr>
          <p:nvPr>
            <p:ph type="title"/>
          </p:nvPr>
        </p:nvSpPr>
        <p:spPr/>
        <p:txBody>
          <a:bodyPr>
            <a:normAutofit fontScale="90000"/>
          </a:bodyPr>
          <a:lstStyle/>
          <a:p>
            <a:r>
              <a:rPr lang="en-US" dirty="0"/>
              <a:t>Information System Components</a:t>
            </a:r>
          </a:p>
        </p:txBody>
      </p:sp>
      <p:pic>
        <p:nvPicPr>
          <p:cNvPr id="5" name="Picture 2"/>
          <p:cNvPicPr>
            <a:picLocks noChangeAspect="1" noChangeArrowheads="1"/>
          </p:cNvPicPr>
          <p:nvPr/>
        </p:nvPicPr>
        <p:blipFill>
          <a:blip r:embed="rId2"/>
          <a:srcRect/>
          <a:stretch>
            <a:fillRect/>
          </a:stretch>
        </p:blipFill>
        <p:spPr bwMode="auto">
          <a:xfrm>
            <a:off x="2895600" y="2362200"/>
            <a:ext cx="3362325" cy="420052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14</a:t>
            </a:fld>
            <a:endParaRPr lang="en-US"/>
          </a:p>
        </p:txBody>
      </p:sp>
      <p:sp>
        <p:nvSpPr>
          <p:cNvPr id="4" name="Title 3"/>
          <p:cNvSpPr>
            <a:spLocks noGrp="1"/>
          </p:cNvSpPr>
          <p:nvPr>
            <p:ph type="title"/>
          </p:nvPr>
        </p:nvSpPr>
        <p:spPr/>
        <p:txBody>
          <a:bodyPr>
            <a:normAutofit fontScale="90000"/>
          </a:bodyPr>
          <a:lstStyle/>
          <a:p>
            <a:r>
              <a:rPr lang="en-US" dirty="0"/>
              <a:t>Information System Components</a:t>
            </a:r>
          </a:p>
        </p:txBody>
      </p:sp>
      <p:sp>
        <p:nvSpPr>
          <p:cNvPr id="6" name="Content Placeholder 5"/>
          <p:cNvSpPr>
            <a:spLocks noGrp="1"/>
          </p:cNvSpPr>
          <p:nvPr>
            <p:ph idx="1"/>
          </p:nvPr>
        </p:nvSpPr>
        <p:spPr/>
        <p:txBody>
          <a:bodyPr/>
          <a:lstStyle/>
          <a:p>
            <a:pPr algn="just"/>
            <a:r>
              <a:rPr lang="en-US" b="1" dirty="0"/>
              <a:t>Hardware</a:t>
            </a:r>
            <a:r>
              <a:rPr lang="en-US" dirty="0"/>
              <a:t>: hardware consists of everything in the physical layer of the information system.</a:t>
            </a:r>
          </a:p>
          <a:p>
            <a:pPr lvl="1" algn="just"/>
            <a:r>
              <a:rPr lang="en-US" dirty="0"/>
              <a:t>For example, hardware can include servers, workstations, networks, telecommunication equipments and other technology.</a:t>
            </a:r>
          </a:p>
          <a:p>
            <a:pPr algn="just"/>
            <a:r>
              <a:rPr lang="en-US" b="1" dirty="0"/>
              <a:t>Software</a:t>
            </a:r>
            <a:r>
              <a:rPr lang="en-US" dirty="0"/>
              <a:t>: software refers to the programs that control the hardware and produce the desired information or results. Software consists of system software and application software.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b="1" dirty="0"/>
              <a:t>Data</a:t>
            </a:r>
            <a:r>
              <a:rPr lang="en-US" dirty="0"/>
              <a:t> : data is the raw material that an information system transforms into useful information.</a:t>
            </a:r>
          </a:p>
          <a:p>
            <a:pPr lvl="1" algn="just"/>
            <a:r>
              <a:rPr lang="en-US" dirty="0"/>
              <a:t>An information system can store data in various locations, called tables. By linking the tables, the system  can display the specific information that the user needs – no more, no less.</a:t>
            </a:r>
          </a:p>
          <a:p>
            <a:pPr algn="just"/>
            <a:r>
              <a:rPr lang="en-US" b="1" dirty="0"/>
              <a:t>Processes</a:t>
            </a:r>
            <a:r>
              <a:rPr lang="en-US" dirty="0"/>
              <a:t> : processes describes  the tasks and business functions that users, managers and IT staff members perform to achieve specific results. To build a successful information system, analysts must understand business processes and document them carefully.</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15</a:t>
            </a:fld>
            <a:endParaRPr lang="en-US"/>
          </a:p>
        </p:txBody>
      </p:sp>
      <p:sp>
        <p:nvSpPr>
          <p:cNvPr id="4" name="Title 3"/>
          <p:cNvSpPr>
            <a:spLocks noGrp="1"/>
          </p:cNvSpPr>
          <p:nvPr>
            <p:ph type="title"/>
          </p:nvPr>
        </p:nvSpPr>
        <p:spPr/>
        <p:txBody>
          <a:bodyPr>
            <a:normAutofit fontScale="90000"/>
          </a:bodyPr>
          <a:lstStyle/>
          <a:p>
            <a:r>
              <a:rPr lang="en-US" dirty="0"/>
              <a:t>Information System Components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4876800"/>
            <a:ext cx="7862776" cy="1295400"/>
          </a:xfrm>
        </p:spPr>
        <p:txBody>
          <a:bodyPr/>
          <a:lstStyle/>
          <a:p>
            <a:pPr algn="just"/>
            <a:r>
              <a:rPr lang="en-US" dirty="0"/>
              <a:t>In a typical payroll system, data is stored in separate tables that are linked to form an overall database.</a:t>
            </a:r>
          </a:p>
        </p:txBody>
      </p:sp>
      <p:sp>
        <p:nvSpPr>
          <p:cNvPr id="7" name="Text Placeholder 6"/>
          <p:cNvSpPr>
            <a:spLocks noGrp="1"/>
          </p:cNvSpPr>
          <p:nvPr>
            <p:ph type="body" idx="2"/>
          </p:nvPr>
        </p:nvSpPr>
        <p:spPr/>
        <p:txBody>
          <a:bodyPr/>
          <a:lstStyle/>
          <a:p>
            <a:endParaRPr lang="en-US"/>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16</a:t>
            </a:fld>
            <a:endParaRPr lang="en-US"/>
          </a:p>
        </p:txBody>
      </p:sp>
      <p:pic>
        <p:nvPicPr>
          <p:cNvPr id="6146" name="Picture 2"/>
          <p:cNvPicPr>
            <a:picLocks noGrp="1" noChangeAspect="1" noChangeArrowheads="1"/>
          </p:cNvPicPr>
          <p:nvPr>
            <p:ph sz="half" idx="1"/>
          </p:nvPr>
        </p:nvPicPr>
        <p:blipFill>
          <a:blip r:embed="rId2"/>
          <a:srcRect/>
          <a:stretch>
            <a:fillRect/>
          </a:stretch>
        </p:blipFill>
        <p:spPr bwMode="auto">
          <a:xfrm>
            <a:off x="2049462" y="403225"/>
            <a:ext cx="5210175" cy="431482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800" b="1" dirty="0"/>
              <a:t>People </a:t>
            </a:r>
            <a:r>
              <a:rPr lang="en-US" sz="2800" dirty="0"/>
              <a:t>: people who have an interest in an information system are called </a:t>
            </a:r>
            <a:r>
              <a:rPr lang="en-US" sz="2800" b="1" dirty="0"/>
              <a:t>stakeholders</a:t>
            </a:r>
            <a:r>
              <a:rPr lang="en-US" sz="2800" dirty="0"/>
              <a:t>.</a:t>
            </a:r>
          </a:p>
          <a:p>
            <a:pPr lvl="1" algn="just"/>
            <a:r>
              <a:rPr lang="en-US" sz="2800" dirty="0"/>
              <a:t>Stakeholders include </a:t>
            </a:r>
            <a:r>
              <a:rPr lang="en-US" sz="2800" b="1" dirty="0"/>
              <a:t>the management group </a:t>
            </a:r>
            <a:r>
              <a:rPr lang="en-US" sz="2800" dirty="0"/>
              <a:t>responsible for the system, </a:t>
            </a:r>
            <a:r>
              <a:rPr lang="en-US" sz="2800" b="1" dirty="0"/>
              <a:t>the users </a:t>
            </a:r>
            <a:r>
              <a:rPr lang="en-US" sz="2800" dirty="0"/>
              <a:t>(sometimes called end users) inside and outside the company who will interact with the system and </a:t>
            </a:r>
            <a:r>
              <a:rPr lang="en-US" sz="2800" b="1" dirty="0"/>
              <a:t>IT staff members</a:t>
            </a:r>
            <a:r>
              <a:rPr lang="en-US" sz="2800" dirty="0"/>
              <a:t> such as </a:t>
            </a:r>
            <a:r>
              <a:rPr lang="en-US" sz="2800" b="1" dirty="0"/>
              <a:t>system analysts</a:t>
            </a:r>
            <a:r>
              <a:rPr lang="en-US" sz="2800" dirty="0"/>
              <a:t>, </a:t>
            </a:r>
            <a:r>
              <a:rPr lang="en-US" sz="2800" b="1" dirty="0"/>
              <a:t>programmers</a:t>
            </a:r>
            <a:r>
              <a:rPr lang="en-US" sz="2800" dirty="0"/>
              <a:t> and </a:t>
            </a:r>
            <a:r>
              <a:rPr lang="en-US" sz="2800" b="1" dirty="0"/>
              <a:t>network administrators </a:t>
            </a:r>
            <a:r>
              <a:rPr lang="en-US" sz="2800" dirty="0"/>
              <a:t>who develop and support the system.</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17</a:t>
            </a:fld>
            <a:endParaRPr lang="en-US"/>
          </a:p>
        </p:txBody>
      </p:sp>
      <p:sp>
        <p:nvSpPr>
          <p:cNvPr id="4" name="Title 3"/>
          <p:cNvSpPr>
            <a:spLocks noGrp="1"/>
          </p:cNvSpPr>
          <p:nvPr>
            <p:ph type="title"/>
          </p:nvPr>
        </p:nvSpPr>
        <p:spPr/>
        <p:txBody>
          <a:bodyPr>
            <a:normAutofit fontScale="90000"/>
          </a:bodyPr>
          <a:lstStyle/>
          <a:p>
            <a:r>
              <a:rPr lang="en-US" dirty="0"/>
              <a:t>Information System Components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EC882E2-8A7D-423D-8A20-C8D8064ACAA6}" type="slidenum">
              <a:rPr lang="en-US"/>
              <a:pPr>
                <a:defRPr/>
              </a:pPr>
              <a:t>18</a:t>
            </a:fld>
            <a:endParaRPr lang="en-US"/>
          </a:p>
        </p:txBody>
      </p:sp>
      <p:sp>
        <p:nvSpPr>
          <p:cNvPr id="26625" name="Title 1"/>
          <p:cNvSpPr>
            <a:spLocks noGrp="1"/>
          </p:cNvSpPr>
          <p:nvPr>
            <p:ph type="title"/>
          </p:nvPr>
        </p:nvSpPr>
        <p:spPr/>
        <p:txBody>
          <a:bodyPr/>
          <a:lstStyle/>
          <a:p>
            <a:pPr eaLnBrk="1" hangingPunct="1"/>
            <a:r>
              <a:rPr lang="en-US" dirty="0"/>
              <a:t>Business Today</a:t>
            </a:r>
          </a:p>
        </p:txBody>
      </p:sp>
      <p:sp>
        <p:nvSpPr>
          <p:cNvPr id="26626" name="Text Placeholder 2"/>
          <p:cNvSpPr>
            <a:spLocks noGrp="1"/>
          </p:cNvSpPr>
          <p:nvPr>
            <p:ph idx="4294967295"/>
          </p:nvPr>
        </p:nvSpPr>
        <p:spPr>
          <a:xfrm>
            <a:off x="462280" y="1417638"/>
            <a:ext cx="8229600" cy="4525962"/>
          </a:xfrm>
        </p:spPr>
        <p:txBody>
          <a:bodyPr/>
          <a:lstStyle/>
          <a:p>
            <a:pPr algn="just" eaLnBrk="1" hangingPunct="1"/>
            <a:r>
              <a:rPr lang="en-US" dirty="0"/>
              <a:t> Business today is being shaped by three major tends :</a:t>
            </a:r>
          </a:p>
          <a:p>
            <a:pPr lvl="1" algn="just"/>
            <a:r>
              <a:rPr lang="en-US" dirty="0"/>
              <a:t>Rapidly increasing globalization</a:t>
            </a:r>
          </a:p>
          <a:p>
            <a:pPr lvl="1" algn="just"/>
            <a:r>
              <a:rPr lang="en-US" dirty="0"/>
              <a:t>Technology integration for seamless information access</a:t>
            </a:r>
          </a:p>
          <a:p>
            <a:pPr lvl="1" algn="just"/>
            <a:r>
              <a:rPr lang="en-US" dirty="0"/>
              <a:t>Rapid growth of cloud-based computing and services</a:t>
            </a:r>
          </a:p>
          <a:p>
            <a:pPr algn="just"/>
            <a:r>
              <a:rPr lang="en-US" dirty="0"/>
              <a:t>All trends are Internet-centric</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Placeholder 2"/>
          <p:cNvSpPr>
            <a:spLocks noGrp="1"/>
          </p:cNvSpPr>
          <p:nvPr>
            <p:ph idx="1"/>
          </p:nvPr>
        </p:nvSpPr>
        <p:spPr/>
        <p:txBody>
          <a:bodyPr>
            <a:normAutofit lnSpcReduction="10000"/>
          </a:bodyPr>
          <a:lstStyle/>
          <a:p>
            <a:pPr eaLnBrk="1" hangingPunct="1"/>
            <a:r>
              <a:rPr lang="en-US" b="1" dirty="0"/>
              <a:t>The Internet Model</a:t>
            </a:r>
          </a:p>
          <a:p>
            <a:pPr lvl="1" algn="just"/>
            <a:r>
              <a:rPr lang="en-US" b="1" dirty="0"/>
              <a:t>Ecommerce (electronic commerce) – </a:t>
            </a:r>
            <a:r>
              <a:rPr lang="en-US" dirty="0"/>
              <a:t>Internet-based commerce. Typical model is a series of web pages that provides a user interface, which communicates with database management software and a web based data server.</a:t>
            </a:r>
            <a:endParaRPr lang="en-US" b="1" dirty="0"/>
          </a:p>
          <a:p>
            <a:pPr lvl="1" algn="just"/>
            <a:r>
              <a:rPr lang="en-US" b="1" dirty="0"/>
              <a:t>User interface </a:t>
            </a:r>
            <a:r>
              <a:rPr lang="en-US" dirty="0"/>
              <a:t>- Enables communication between a data-base management software and a web-based server</a:t>
            </a:r>
          </a:p>
          <a:p>
            <a:pPr lvl="2" algn="just"/>
            <a:r>
              <a:rPr lang="en-US" dirty="0"/>
              <a:t>Mobile devices interact with the system using </a:t>
            </a:r>
            <a:r>
              <a:rPr lang="en-US" b="1" dirty="0"/>
              <a:t>apps</a:t>
            </a:r>
          </a:p>
          <a:p>
            <a:pPr lvl="1" algn="just"/>
            <a:r>
              <a:rPr lang="en-US" b="1" dirty="0"/>
              <a:t>Sectors</a:t>
            </a:r>
          </a:p>
          <a:p>
            <a:pPr lvl="2" algn="just"/>
            <a:r>
              <a:rPr lang="en-US" dirty="0"/>
              <a:t>B2C (business-to-customer)</a:t>
            </a:r>
          </a:p>
          <a:p>
            <a:pPr lvl="2" algn="just"/>
            <a:r>
              <a:rPr lang="en-US" dirty="0"/>
              <a:t>B2B (business-to-business)</a:t>
            </a:r>
          </a:p>
        </p:txBody>
      </p:sp>
      <p:sp>
        <p:nvSpPr>
          <p:cNvPr id="6" name="Slide Number Placeholder 5"/>
          <p:cNvSpPr>
            <a:spLocks noGrp="1"/>
          </p:cNvSpPr>
          <p:nvPr>
            <p:ph type="sldNum" sz="quarter" idx="12"/>
          </p:nvPr>
        </p:nvSpPr>
        <p:spPr/>
        <p:txBody>
          <a:bodyPr/>
          <a:lstStyle/>
          <a:p>
            <a:pPr>
              <a:defRPr/>
            </a:pPr>
            <a:fld id="{1D108906-412E-4F3E-B937-E25619F0D712}" type="slidenum">
              <a:rPr lang="en-US"/>
              <a:pPr>
                <a:defRPr/>
              </a:pPr>
              <a:t>19</a:t>
            </a:fld>
            <a:endParaRPr lang="en-US"/>
          </a:p>
        </p:txBody>
      </p:sp>
      <p:sp>
        <p:nvSpPr>
          <p:cNvPr id="28673" name="Title 1"/>
          <p:cNvSpPr>
            <a:spLocks noGrp="1"/>
          </p:cNvSpPr>
          <p:nvPr>
            <p:ph type="title"/>
          </p:nvPr>
        </p:nvSpPr>
        <p:spPr/>
        <p:txBody>
          <a:bodyPr/>
          <a:lstStyle/>
          <a:p>
            <a:r>
              <a:rPr lang="en-US" dirty="0"/>
              <a:t>Business Today </a:t>
            </a:r>
            <a:r>
              <a:rPr lang="en-US" sz="1300" dirty="0"/>
              <a:t>(Cont.1)</a:t>
            </a:r>
            <a:endParaRPr lang="en-US" dirty="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idx="1"/>
          </p:nvPr>
        </p:nvSpPr>
        <p:spPr/>
        <p:txBody>
          <a:bodyPr>
            <a:noAutofit/>
          </a:bodyPr>
          <a:lstStyle/>
          <a:p>
            <a:r>
              <a:rPr lang="en-US" dirty="0"/>
              <a:t>Describe the impact of information technology</a:t>
            </a:r>
          </a:p>
          <a:p>
            <a:r>
              <a:rPr lang="en-US" dirty="0"/>
              <a:t>Define systems analysis and design and the role of a systems analyst</a:t>
            </a:r>
          </a:p>
          <a:p>
            <a:r>
              <a:rPr lang="en-US" dirty="0"/>
              <a:t>Define an information system and describe its components</a:t>
            </a:r>
          </a:p>
          <a:p>
            <a:r>
              <a:rPr lang="en-US" dirty="0"/>
              <a:t>Explain how to use business profiles and models</a:t>
            </a:r>
          </a:p>
          <a:p>
            <a:r>
              <a:rPr lang="en-US" dirty="0"/>
              <a:t>Explain Internet business strategies and relationships, including B2C and B2B</a:t>
            </a:r>
          </a:p>
        </p:txBody>
      </p:sp>
      <p:sp>
        <p:nvSpPr>
          <p:cNvPr id="6" name="Slide Number Placeholder 5"/>
          <p:cNvSpPr>
            <a:spLocks noGrp="1"/>
          </p:cNvSpPr>
          <p:nvPr>
            <p:ph type="sldNum" sz="quarter" idx="12"/>
          </p:nvPr>
        </p:nvSpPr>
        <p:spPr/>
        <p:txBody>
          <a:bodyPr/>
          <a:lstStyle/>
          <a:p>
            <a:pPr>
              <a:defRPr/>
            </a:pPr>
            <a:fld id="{046585E2-4C0B-443F-A25D-E625A79689EE}" type="slidenum">
              <a:rPr lang="en-US"/>
              <a:pPr>
                <a:defRPr/>
              </a:pPr>
              <a:t>2</a:t>
            </a:fld>
            <a:endParaRPr lang="en-US"/>
          </a:p>
        </p:txBody>
      </p:sp>
      <p:sp>
        <p:nvSpPr>
          <p:cNvPr id="16385" name="Title 1"/>
          <p:cNvSpPr>
            <a:spLocks noGrp="1"/>
          </p:cNvSpPr>
          <p:nvPr>
            <p:ph type="title"/>
          </p:nvPr>
        </p:nvSpPr>
        <p:spPr/>
        <p:txBody>
          <a:bodyPr/>
          <a:lstStyle/>
          <a:p>
            <a:pPr eaLnBrk="1" hangingPunct="1"/>
            <a:r>
              <a:rPr lang="en-US" dirty="0"/>
              <a:t>Chapter Objectives</a:t>
            </a:r>
            <a:endParaRPr lang="en-US" sz="1200" dirty="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Placeholder 2"/>
          <p:cNvSpPr>
            <a:spLocks noGrp="1"/>
          </p:cNvSpPr>
          <p:nvPr>
            <p:ph idx="1"/>
          </p:nvPr>
        </p:nvSpPr>
        <p:spPr>
          <a:xfrm>
            <a:off x="0" y="1066800"/>
            <a:ext cx="9144000" cy="4953000"/>
          </a:xfrm>
        </p:spPr>
        <p:txBody>
          <a:bodyPr>
            <a:noAutofit/>
          </a:bodyPr>
          <a:lstStyle/>
          <a:p>
            <a:pPr eaLnBrk="1" hangingPunct="1"/>
            <a:r>
              <a:rPr lang="en-US" b="1" dirty="0"/>
              <a:t>B2C (Business-to-Customer)</a:t>
            </a:r>
          </a:p>
          <a:p>
            <a:pPr lvl="1"/>
            <a:r>
              <a:rPr lang="en-US" dirty="0"/>
              <a:t>In a single convenient session, customers can:</a:t>
            </a:r>
          </a:p>
          <a:p>
            <a:pPr lvl="2"/>
            <a:r>
              <a:rPr lang="en-US" dirty="0"/>
              <a:t>Do research and compare prices and features</a:t>
            </a:r>
          </a:p>
          <a:p>
            <a:pPr lvl="2"/>
            <a:r>
              <a:rPr lang="en-US" dirty="0"/>
              <a:t>Check availability and arrange delivery</a:t>
            </a:r>
          </a:p>
          <a:p>
            <a:pPr lvl="2"/>
            <a:r>
              <a:rPr lang="en-US" dirty="0"/>
              <a:t>Choose payment methods </a:t>
            </a:r>
          </a:p>
          <a:p>
            <a:r>
              <a:rPr lang="en-US" b="1" dirty="0"/>
              <a:t>B2B (Business-to-Business)</a:t>
            </a:r>
          </a:p>
          <a:p>
            <a:pPr lvl="1"/>
            <a:r>
              <a:rPr lang="en-US" dirty="0"/>
              <a:t>Ecommerce was initially carried out using </a:t>
            </a:r>
            <a:r>
              <a:rPr lang="en-US" b="1" dirty="0"/>
              <a:t>electronic data interchange (EDI)</a:t>
            </a:r>
          </a:p>
          <a:p>
            <a:pPr lvl="1" algn="just"/>
            <a:r>
              <a:rPr lang="en-US" dirty="0"/>
              <a:t>Most firms use </a:t>
            </a:r>
            <a:r>
              <a:rPr lang="en-US" b="1" dirty="0"/>
              <a:t>supply chain managemen</a:t>
            </a:r>
            <a:r>
              <a:rPr lang="en-US" dirty="0"/>
              <a:t>t (SCM) software. A </a:t>
            </a:r>
            <a:r>
              <a:rPr lang="en-US" b="1" dirty="0"/>
              <a:t>supply chain </a:t>
            </a:r>
            <a:r>
              <a:rPr lang="en-US" dirty="0"/>
              <a:t>refers to all the companies who provide materials, services and functions needed to provide a product to a customer. SCM software helps businesses manage inventory levels, costs, alternate suppliers.</a:t>
            </a:r>
          </a:p>
          <a:p>
            <a:pPr marL="393192" lvl="1" indent="0">
              <a:buNone/>
            </a:pPr>
            <a:endParaRPr lang="en-US" b="1" dirty="0"/>
          </a:p>
          <a:p>
            <a:pPr lvl="1"/>
            <a:endParaRPr lang="en-US" dirty="0"/>
          </a:p>
          <a:p>
            <a:pPr lvl="1"/>
            <a:endParaRPr lang="en-US" dirty="0"/>
          </a:p>
          <a:p>
            <a:pPr lvl="1"/>
            <a:endParaRPr lang="en-US" b="1" dirty="0"/>
          </a:p>
          <a:p>
            <a:pPr lvl="1"/>
            <a:endParaRPr lang="en-US" b="1" dirty="0"/>
          </a:p>
        </p:txBody>
      </p:sp>
      <p:sp>
        <p:nvSpPr>
          <p:cNvPr id="6" name="Slide Number Placeholder 5"/>
          <p:cNvSpPr>
            <a:spLocks noGrp="1"/>
          </p:cNvSpPr>
          <p:nvPr>
            <p:ph type="sldNum" sz="quarter" idx="12"/>
          </p:nvPr>
        </p:nvSpPr>
        <p:spPr/>
        <p:txBody>
          <a:bodyPr/>
          <a:lstStyle/>
          <a:p>
            <a:pPr>
              <a:defRPr/>
            </a:pPr>
            <a:fld id="{1D108906-412E-4F3E-B937-E25619F0D712}" type="slidenum">
              <a:rPr lang="en-US"/>
              <a:pPr>
                <a:defRPr/>
              </a:pPr>
              <a:t>20</a:t>
            </a:fld>
            <a:endParaRPr lang="en-US"/>
          </a:p>
        </p:txBody>
      </p:sp>
      <p:sp>
        <p:nvSpPr>
          <p:cNvPr id="28673" name="Title 1"/>
          <p:cNvSpPr>
            <a:spLocks noGrp="1"/>
          </p:cNvSpPr>
          <p:nvPr>
            <p:ph type="title"/>
          </p:nvPr>
        </p:nvSpPr>
        <p:spPr>
          <a:xfrm>
            <a:off x="457200" y="274638"/>
            <a:ext cx="8229600" cy="868362"/>
          </a:xfrm>
        </p:spPr>
        <p:txBody>
          <a:bodyPr/>
          <a:lstStyle/>
          <a:p>
            <a:r>
              <a:rPr lang="en-US" dirty="0"/>
              <a:t>Business Today </a:t>
            </a:r>
            <a:r>
              <a:rPr lang="en-US" sz="1300" dirty="0"/>
              <a:t>(Cont.2)</a:t>
            </a:r>
            <a:endParaRPr lang="en-US" dirty="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953221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7026609-6863-40F1-BC02-A28E67BC8DA9}" type="slidenum">
              <a:rPr lang="en-US"/>
              <a:pPr>
                <a:defRPr/>
              </a:pPr>
              <a:t>21</a:t>
            </a:fld>
            <a:endParaRPr lang="en-US"/>
          </a:p>
        </p:txBody>
      </p:sp>
      <p:sp>
        <p:nvSpPr>
          <p:cNvPr id="2" name="Title 1"/>
          <p:cNvSpPr>
            <a:spLocks noGrp="1"/>
          </p:cNvSpPr>
          <p:nvPr>
            <p:ph type="title"/>
          </p:nvPr>
        </p:nvSpPr>
        <p:spPr/>
        <p:txBody>
          <a:bodyPr rtlCol="0">
            <a:normAutofit/>
          </a:bodyPr>
          <a:lstStyle/>
          <a:p>
            <a:pPr>
              <a:defRPr/>
            </a:pPr>
            <a:r>
              <a:rPr lang="en-US" dirty="0"/>
              <a:t>Modeling Business Operations</a:t>
            </a:r>
          </a:p>
        </p:txBody>
      </p:sp>
      <p:sp>
        <p:nvSpPr>
          <p:cNvPr id="3" name="Text Placeholder 2"/>
          <p:cNvSpPr>
            <a:spLocks noGrp="1"/>
          </p:cNvSpPr>
          <p:nvPr>
            <p:ph sz="half" idx="4294967295"/>
          </p:nvPr>
        </p:nvSpPr>
        <p:spPr>
          <a:xfrm>
            <a:off x="417448" y="1447800"/>
            <a:ext cx="8269352" cy="4559300"/>
          </a:xfrm>
        </p:spPr>
        <p:txBody>
          <a:bodyPr rtlCol="0">
            <a:normAutofit fontScale="92500"/>
          </a:bodyPr>
          <a:lstStyle/>
          <a:p>
            <a:pPr algn="just" fontAlgn="auto">
              <a:buNone/>
              <a:defRPr/>
            </a:pPr>
            <a:r>
              <a:rPr lang="en-US" dirty="0"/>
              <a:t>System analysts use modeling to represent company operations and information needs. Business process modeling involves a business profile and a set of models that document business operations</a:t>
            </a:r>
          </a:p>
          <a:p>
            <a:pPr fontAlgn="auto">
              <a:defRPr/>
            </a:pPr>
            <a:r>
              <a:rPr lang="en-US" b="1" dirty="0"/>
              <a:t>Business Profile</a:t>
            </a:r>
          </a:p>
          <a:p>
            <a:pPr lvl="1" algn="just" fontAlgn="auto">
              <a:spcAft>
                <a:spcPts val="0"/>
              </a:spcAft>
              <a:defRPr/>
            </a:pPr>
            <a:r>
              <a:rPr lang="en-US" dirty="0"/>
              <a:t>Overview of a company’s mission, functions, organization, products, services, customers, suppliers, competitors, constraints, and future direction</a:t>
            </a:r>
          </a:p>
          <a:p>
            <a:pPr>
              <a:defRPr/>
            </a:pPr>
            <a:r>
              <a:rPr lang="en-US" b="1" dirty="0"/>
              <a:t>Business Process</a:t>
            </a:r>
          </a:p>
          <a:p>
            <a:pPr lvl="1">
              <a:defRPr/>
            </a:pPr>
            <a:r>
              <a:rPr lang="en-US" dirty="0"/>
              <a:t>Specific set of transactions, events, and results that can be described and documented</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lnSpcReduction="10000"/>
          </a:bodyPr>
          <a:lstStyle/>
          <a:p>
            <a:pPr lvl="1" algn="just">
              <a:defRPr/>
            </a:pPr>
            <a:r>
              <a:rPr lang="en-US" b="1" dirty="0"/>
              <a:t>Business process model (BPM)  - </a:t>
            </a:r>
            <a:r>
              <a:rPr lang="en-US" dirty="0"/>
              <a:t>graphically displays one or more business processes, such as handling an airline reservation, filling a product order or updating a customer account.</a:t>
            </a:r>
            <a:endParaRPr lang="en-US" b="1" dirty="0"/>
          </a:p>
          <a:p>
            <a:pPr lvl="1" algn="just">
              <a:defRPr/>
            </a:pPr>
            <a:r>
              <a:rPr lang="en-US" b="1" dirty="0"/>
              <a:t>Business process modeling notation (BPMN)  - </a:t>
            </a:r>
            <a:r>
              <a:rPr lang="en-US" dirty="0"/>
              <a:t>for complex models, analysts can choose computer based tools that use business process modeling notation. BPMN includes standard shapes and symbols to represent events, processes, workflows and more.</a:t>
            </a:r>
          </a:p>
          <a:p>
            <a:pPr lvl="2" algn="just">
              <a:defRPr/>
            </a:pPr>
            <a:r>
              <a:rPr lang="en-US" dirty="0"/>
              <a:t>Multipurpose applications such as </a:t>
            </a:r>
            <a:r>
              <a:rPr lang="en-US" b="1" dirty="0"/>
              <a:t>Microsoft Visio</a:t>
            </a:r>
            <a:r>
              <a:rPr lang="en-US" dirty="0"/>
              <a:t>, </a:t>
            </a:r>
            <a:r>
              <a:rPr lang="en-US" b="1" dirty="0"/>
              <a:t>CASE tools </a:t>
            </a:r>
            <a:r>
              <a:rPr lang="en-US" dirty="0"/>
              <a:t>such as Visible Analyst or online diagramming tools such as drwa.io can be used to create BPMN models.</a:t>
            </a:r>
          </a:p>
          <a:p>
            <a:endParaRPr lang="en-US" dirty="0"/>
          </a:p>
        </p:txBody>
      </p:sp>
      <p:sp>
        <p:nvSpPr>
          <p:cNvPr id="2" name="Slide Number Placeholder 1"/>
          <p:cNvSpPr>
            <a:spLocks noGrp="1"/>
          </p:cNvSpPr>
          <p:nvPr>
            <p:ph type="sldNum" sz="quarter" idx="12"/>
          </p:nvPr>
        </p:nvSpPr>
        <p:spPr/>
        <p:txBody>
          <a:bodyPr/>
          <a:lstStyle/>
          <a:p>
            <a:pPr>
              <a:defRPr/>
            </a:pPr>
            <a:fld id="{74182478-D854-4386-B19D-338899BFC4A3}" type="slidenum">
              <a:rPr lang="en-US" smtClean="0"/>
              <a:pPr>
                <a:defRPr/>
              </a:pPr>
              <a:t>22</a:t>
            </a:fld>
            <a:endParaRPr lang="en-US"/>
          </a:p>
        </p:txBody>
      </p:sp>
      <p:sp>
        <p:nvSpPr>
          <p:cNvPr id="3" name="Title 2"/>
          <p:cNvSpPr>
            <a:spLocks noGrp="1"/>
          </p:cNvSpPr>
          <p:nvPr>
            <p:ph type="title"/>
          </p:nvPr>
        </p:nvSpPr>
        <p:spPr/>
        <p:txBody>
          <a:bodyPr/>
          <a:lstStyle/>
          <a:p>
            <a:r>
              <a:rPr lang="en-US" dirty="0"/>
              <a:t>Modeling Business Operations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4876800"/>
            <a:ext cx="7710376" cy="914400"/>
          </a:xfrm>
        </p:spPr>
        <p:txBody>
          <a:bodyPr/>
          <a:lstStyle/>
          <a:p>
            <a:pPr algn="ctr"/>
            <a:r>
              <a:rPr lang="en-US" dirty="0"/>
              <a:t>A simple business model might consist of an event, three processes and a result.</a:t>
            </a:r>
          </a:p>
        </p:txBody>
      </p:sp>
      <p:sp>
        <p:nvSpPr>
          <p:cNvPr id="6" name="Text Placeholder 5"/>
          <p:cNvSpPr>
            <a:spLocks noGrp="1"/>
          </p:cNvSpPr>
          <p:nvPr>
            <p:ph type="body" idx="2"/>
          </p:nvPr>
        </p:nvSpPr>
        <p:spPr/>
        <p:txBody>
          <a:bodyPr/>
          <a:lstStyle/>
          <a:p>
            <a:endParaRPr lang="en-US"/>
          </a:p>
        </p:txBody>
      </p:sp>
      <p:pic>
        <p:nvPicPr>
          <p:cNvPr id="7170" name="Picture 2"/>
          <p:cNvPicPr>
            <a:picLocks noGrp="1" noChangeAspect="1" noChangeArrowheads="1"/>
          </p:cNvPicPr>
          <p:nvPr>
            <p:ph sz="half" idx="1"/>
          </p:nvPr>
        </p:nvPicPr>
        <p:blipFill>
          <a:blip r:embed="rId2"/>
          <a:srcRect/>
          <a:stretch>
            <a:fillRect/>
          </a:stretch>
        </p:blipFill>
        <p:spPr bwMode="auto">
          <a:xfrm>
            <a:off x="2487612" y="422275"/>
            <a:ext cx="4333875" cy="42767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4876800"/>
            <a:ext cx="7710376" cy="914400"/>
          </a:xfrm>
        </p:spPr>
        <p:txBody>
          <a:bodyPr/>
          <a:lstStyle/>
          <a:p>
            <a:pPr algn="ctr"/>
            <a:r>
              <a:rPr lang="en-US" dirty="0"/>
              <a:t>This sample uses business process modeling notation (BPMN) to represent the same events, and workflow shown in previous slide.</a:t>
            </a:r>
          </a:p>
        </p:txBody>
      </p:sp>
      <p:pic>
        <p:nvPicPr>
          <p:cNvPr id="8194" name="Picture 2"/>
          <p:cNvPicPr>
            <a:picLocks noGrp="1" noChangeAspect="1" noChangeArrowheads="1"/>
          </p:cNvPicPr>
          <p:nvPr>
            <p:ph sz="half" idx="1"/>
          </p:nvPr>
        </p:nvPicPr>
        <p:blipFill>
          <a:blip r:embed="rId2"/>
          <a:srcRect/>
          <a:stretch>
            <a:fillRect/>
          </a:stretch>
        </p:blipFill>
        <p:spPr bwMode="auto">
          <a:xfrm>
            <a:off x="2687637" y="479425"/>
            <a:ext cx="3933825" cy="416242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DB0926E-770E-492C-AA22-CB109B55E7F1}" type="slidenum">
              <a:rPr lang="en-US" smtClean="0"/>
              <a:pPr/>
              <a:t>25</a:t>
            </a:fld>
            <a:endParaRPr lang="en-US"/>
          </a:p>
        </p:txBody>
      </p:sp>
      <p:sp>
        <p:nvSpPr>
          <p:cNvPr id="2" name="Title 1"/>
          <p:cNvSpPr>
            <a:spLocks noGrp="1"/>
          </p:cNvSpPr>
          <p:nvPr>
            <p:ph type="title"/>
          </p:nvPr>
        </p:nvSpPr>
        <p:spPr/>
        <p:txBody>
          <a:bodyPr>
            <a:normAutofit/>
          </a:bodyPr>
          <a:lstStyle/>
          <a:p>
            <a:r>
              <a:rPr lang="en-US" dirty="0"/>
              <a:t>Business Information Systems</a:t>
            </a:r>
            <a:endParaRPr lang="en-US" sz="1300" dirty="0"/>
          </a:p>
        </p:txBody>
      </p:sp>
      <p:sp>
        <p:nvSpPr>
          <p:cNvPr id="33794" name="Text Placeholder 2"/>
          <p:cNvSpPr>
            <a:spLocks noGrp="1"/>
          </p:cNvSpPr>
          <p:nvPr>
            <p:ph idx="4294967295"/>
          </p:nvPr>
        </p:nvSpPr>
        <p:spPr>
          <a:xfrm>
            <a:off x="377687" y="1481138"/>
            <a:ext cx="8229600" cy="4525962"/>
          </a:xfrm>
        </p:spPr>
        <p:txBody>
          <a:bodyPr>
            <a:noAutofit/>
          </a:bodyPr>
          <a:lstStyle/>
          <a:p>
            <a:pPr algn="just"/>
            <a:r>
              <a:rPr lang="en-US" sz="3200" dirty="0"/>
              <a:t>In the  past, IT mangers identified an information system based on its primary users.</a:t>
            </a:r>
          </a:p>
          <a:p>
            <a:pPr algn="just"/>
            <a:r>
              <a:rPr lang="en-US" sz="3200" dirty="0"/>
              <a:t>For example: </a:t>
            </a:r>
            <a:r>
              <a:rPr lang="en-US" sz="3200" b="1" dirty="0"/>
              <a:t>administrative staff </a:t>
            </a:r>
            <a:r>
              <a:rPr lang="en-US" sz="3200" dirty="0"/>
              <a:t>used </a:t>
            </a:r>
            <a:r>
              <a:rPr lang="en-US" sz="3200" b="1" dirty="0"/>
              <a:t>office systems</a:t>
            </a:r>
            <a:r>
              <a:rPr lang="en-US" sz="3200" dirty="0"/>
              <a:t>, </a:t>
            </a:r>
            <a:r>
              <a:rPr lang="en-US" sz="3200" b="1" dirty="0"/>
              <a:t>operational people </a:t>
            </a:r>
            <a:r>
              <a:rPr lang="en-US" sz="3200" dirty="0"/>
              <a:t>used </a:t>
            </a:r>
            <a:r>
              <a:rPr lang="en-US" sz="3200" b="1" dirty="0"/>
              <a:t>operational systems</a:t>
            </a:r>
            <a:r>
              <a:rPr lang="en-US" sz="3200" dirty="0"/>
              <a:t>, </a:t>
            </a:r>
            <a:r>
              <a:rPr lang="en-US" sz="3200" b="1" dirty="0"/>
              <a:t>middle managers </a:t>
            </a:r>
            <a:r>
              <a:rPr lang="en-US" sz="3200" dirty="0"/>
              <a:t>used </a:t>
            </a:r>
            <a:r>
              <a:rPr lang="en-US" sz="3200" b="1" dirty="0"/>
              <a:t>decision support systems</a:t>
            </a:r>
            <a:r>
              <a:rPr lang="en-US" sz="3200" dirty="0"/>
              <a:t>, and </a:t>
            </a:r>
            <a:r>
              <a:rPr lang="en-US" sz="3200" b="1" dirty="0"/>
              <a:t>top managers </a:t>
            </a:r>
            <a:r>
              <a:rPr lang="en-US" sz="3200" dirty="0"/>
              <a:t>used </a:t>
            </a:r>
            <a:r>
              <a:rPr lang="en-US" sz="3200" b="1" dirty="0"/>
              <a:t>executive information systems</a:t>
            </a:r>
            <a:r>
              <a:rPr lang="en-US" sz="3200" dirty="0"/>
              <a:t>.</a:t>
            </a:r>
          </a:p>
          <a:p>
            <a:pPr lvl="2"/>
            <a:endParaRPr lang="en-US" dirty="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650302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DB0926E-770E-492C-AA22-CB109B55E7F1}" type="slidenum">
              <a:rPr lang="en-US" smtClean="0"/>
              <a:pPr/>
              <a:t>26</a:t>
            </a:fld>
            <a:endParaRPr lang="en-US"/>
          </a:p>
        </p:txBody>
      </p:sp>
      <p:sp>
        <p:nvSpPr>
          <p:cNvPr id="2" name="Title 1"/>
          <p:cNvSpPr>
            <a:spLocks noGrp="1"/>
          </p:cNvSpPr>
          <p:nvPr>
            <p:ph type="title"/>
          </p:nvPr>
        </p:nvSpPr>
        <p:spPr/>
        <p:txBody>
          <a:bodyPr>
            <a:normAutofit/>
          </a:bodyPr>
          <a:lstStyle/>
          <a:p>
            <a:r>
              <a:rPr lang="en-US" dirty="0"/>
              <a:t>Business Information Systems</a:t>
            </a:r>
            <a:endParaRPr lang="en-US" sz="1300" dirty="0"/>
          </a:p>
        </p:txBody>
      </p:sp>
      <p:sp>
        <p:nvSpPr>
          <p:cNvPr id="33794" name="Text Placeholder 2"/>
          <p:cNvSpPr>
            <a:spLocks noGrp="1"/>
          </p:cNvSpPr>
          <p:nvPr>
            <p:ph idx="4294967295"/>
          </p:nvPr>
        </p:nvSpPr>
        <p:spPr>
          <a:xfrm>
            <a:off x="380999" y="1295400"/>
            <a:ext cx="8305801" cy="4953000"/>
          </a:xfrm>
        </p:spPr>
        <p:txBody>
          <a:bodyPr>
            <a:noAutofit/>
          </a:bodyPr>
          <a:lstStyle/>
          <a:p>
            <a:pPr algn="just"/>
            <a:r>
              <a:rPr lang="en-US" sz="2400" b="1" dirty="0"/>
              <a:t>Current Method</a:t>
            </a:r>
          </a:p>
          <a:p>
            <a:pPr lvl="1" algn="just"/>
            <a:r>
              <a:rPr lang="en-US" sz="2400" dirty="0"/>
              <a:t>All employees use office productivity systems</a:t>
            </a:r>
          </a:p>
          <a:p>
            <a:pPr lvl="1" algn="just"/>
            <a:r>
              <a:rPr lang="en-US" sz="2400" dirty="0"/>
              <a:t>Operations users require decision support systems to do their jobs.</a:t>
            </a:r>
          </a:p>
          <a:p>
            <a:pPr lvl="1" algn="just"/>
            <a:r>
              <a:rPr lang="en-US" sz="2400" dirty="0"/>
              <a:t>Systems are defined by their functions and features</a:t>
            </a:r>
          </a:p>
          <a:p>
            <a:pPr algn="just"/>
            <a:r>
              <a:rPr lang="en-US" sz="2400" b="1" dirty="0"/>
              <a:t>Enterprise Computing</a:t>
            </a:r>
          </a:p>
          <a:p>
            <a:pPr lvl="1" algn="just"/>
            <a:r>
              <a:rPr lang="en-US" sz="2400" dirty="0"/>
              <a:t>Supports company-wide operations and data management requirements</a:t>
            </a:r>
          </a:p>
          <a:p>
            <a:pPr lvl="2" algn="just"/>
            <a:r>
              <a:rPr lang="en-US" sz="2400" b="1" dirty="0"/>
              <a:t>Enterprise resource planning (ERP)</a:t>
            </a:r>
            <a:r>
              <a:rPr lang="en-US" sz="2400" dirty="0"/>
              <a:t> systems provide cost-effective support for users and managers throughout the company</a:t>
            </a:r>
          </a:p>
          <a:p>
            <a:pPr lvl="2" algn="just"/>
            <a:endParaRPr lang="en-US" sz="2400" dirty="0"/>
          </a:p>
          <a:p>
            <a:pPr lvl="2"/>
            <a:endParaRPr lang="en-US" dirty="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650302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6" name="Text Placeholder 5"/>
          <p:cNvSpPr>
            <a:spLocks noGrp="1"/>
          </p:cNvSpPr>
          <p:nvPr>
            <p:ph type="body" idx="2"/>
          </p:nvPr>
        </p:nvSpPr>
        <p:spPr/>
        <p:txBody>
          <a:bodyPr/>
          <a:lstStyle/>
          <a:p>
            <a:endParaRPr lang="en-US"/>
          </a:p>
        </p:txBody>
      </p:sp>
      <p:pic>
        <p:nvPicPr>
          <p:cNvPr id="9218" name="Picture 2"/>
          <p:cNvPicPr>
            <a:picLocks noGrp="1" noChangeAspect="1" noChangeArrowheads="1"/>
          </p:cNvPicPr>
          <p:nvPr>
            <p:ph sz="half" idx="1"/>
          </p:nvPr>
        </p:nvPicPr>
        <p:blipFill>
          <a:blip r:embed="rId2"/>
          <a:srcRect/>
          <a:stretch>
            <a:fillRect/>
          </a:stretch>
        </p:blipFill>
        <p:spPr bwMode="auto">
          <a:xfrm>
            <a:off x="32480" y="460375"/>
            <a:ext cx="9111519" cy="591779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lgn="just"/>
            <a:r>
              <a:rPr lang="en-US" dirty="0"/>
              <a:t>Transaction processing(TP) systems process data generated by day to day business operations.</a:t>
            </a:r>
          </a:p>
          <a:p>
            <a:pPr algn="just"/>
            <a:r>
              <a:rPr lang="en-US" dirty="0"/>
              <a:t>Examples of TP systems include customer order processing, accounts receivable and warranty claim processing.</a:t>
            </a:r>
          </a:p>
          <a:p>
            <a:pPr algn="just"/>
            <a:r>
              <a:rPr lang="en-US" dirty="0"/>
              <a:t>TP systems perform a series of tasks whenever a specific transaction occurs.</a:t>
            </a:r>
          </a:p>
        </p:txBody>
      </p:sp>
      <p:sp>
        <p:nvSpPr>
          <p:cNvPr id="2" name="Slide Number Placeholder 1"/>
          <p:cNvSpPr>
            <a:spLocks noGrp="1"/>
          </p:cNvSpPr>
          <p:nvPr>
            <p:ph type="sldNum" sz="quarter" idx="12"/>
          </p:nvPr>
        </p:nvSpPr>
        <p:spPr/>
        <p:txBody>
          <a:bodyPr/>
          <a:lstStyle/>
          <a:p>
            <a:pPr>
              <a:defRPr/>
            </a:pPr>
            <a:fld id="{74182478-D854-4386-B19D-338899BFC4A3}" type="slidenum">
              <a:rPr lang="en-US" smtClean="0"/>
              <a:pPr>
                <a:defRPr/>
              </a:pPr>
              <a:t>28</a:t>
            </a:fld>
            <a:endParaRPr lang="en-US"/>
          </a:p>
        </p:txBody>
      </p:sp>
      <p:sp>
        <p:nvSpPr>
          <p:cNvPr id="3" name="Title 2"/>
          <p:cNvSpPr>
            <a:spLocks noGrp="1"/>
          </p:cNvSpPr>
          <p:nvPr>
            <p:ph type="title"/>
          </p:nvPr>
        </p:nvSpPr>
        <p:spPr/>
        <p:txBody>
          <a:bodyPr/>
          <a:lstStyle/>
          <a:p>
            <a:r>
              <a:rPr lang="en-US" dirty="0"/>
              <a:t>Transaction Processing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4876800"/>
            <a:ext cx="7481776" cy="1219200"/>
          </a:xfrm>
        </p:spPr>
        <p:txBody>
          <a:bodyPr/>
          <a:lstStyle/>
          <a:p>
            <a:pPr algn="just"/>
            <a:r>
              <a:rPr lang="en-US" dirty="0"/>
              <a:t>A  single sales transaction consists of six separate tasks, which the TP system processes as a group.</a:t>
            </a:r>
          </a:p>
        </p:txBody>
      </p:sp>
      <p:pic>
        <p:nvPicPr>
          <p:cNvPr id="10242" name="Picture 2"/>
          <p:cNvPicPr>
            <a:picLocks noGrp="1" noChangeAspect="1" noChangeArrowheads="1"/>
          </p:cNvPicPr>
          <p:nvPr>
            <p:ph sz="half" idx="1"/>
          </p:nvPr>
        </p:nvPicPr>
        <p:blipFill>
          <a:blip r:embed="rId2"/>
          <a:srcRect/>
          <a:stretch>
            <a:fillRect/>
          </a:stretch>
        </p:blipFill>
        <p:spPr bwMode="auto">
          <a:xfrm>
            <a:off x="973137" y="374650"/>
            <a:ext cx="7362825" cy="43719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idx="1"/>
          </p:nvPr>
        </p:nvSpPr>
        <p:spPr/>
        <p:txBody>
          <a:bodyPr>
            <a:normAutofit/>
          </a:bodyPr>
          <a:lstStyle/>
          <a:p>
            <a:r>
              <a:rPr lang="en-US" dirty="0"/>
              <a:t>Identify various types of information systems and explain who uses them</a:t>
            </a:r>
          </a:p>
          <a:p>
            <a:r>
              <a:rPr lang="en-US" dirty="0"/>
              <a:t>Distinguish among structured analysis, object-oriented analysis, and agile methods</a:t>
            </a:r>
          </a:p>
          <a:p>
            <a:r>
              <a:rPr lang="en-US" dirty="0"/>
              <a:t>Explain the waterfall model, and how it has evolved</a:t>
            </a:r>
          </a:p>
          <a:p>
            <a:r>
              <a:rPr lang="en-US" dirty="0"/>
              <a:t>Discuss the role of the information technology department and the systems analysts who work there</a:t>
            </a:r>
          </a:p>
        </p:txBody>
      </p:sp>
      <p:sp>
        <p:nvSpPr>
          <p:cNvPr id="6" name="Slide Number Placeholder 5"/>
          <p:cNvSpPr>
            <a:spLocks noGrp="1"/>
          </p:cNvSpPr>
          <p:nvPr>
            <p:ph type="sldNum" sz="quarter" idx="12"/>
          </p:nvPr>
        </p:nvSpPr>
        <p:spPr/>
        <p:txBody>
          <a:bodyPr/>
          <a:lstStyle/>
          <a:p>
            <a:pPr>
              <a:defRPr/>
            </a:pPr>
            <a:fld id="{046585E2-4C0B-443F-A25D-E625A79689EE}" type="slidenum">
              <a:rPr lang="en-US"/>
              <a:pPr>
                <a:defRPr/>
              </a:pPr>
              <a:t>3</a:t>
            </a:fld>
            <a:endParaRPr lang="en-US"/>
          </a:p>
        </p:txBody>
      </p:sp>
      <p:sp>
        <p:nvSpPr>
          <p:cNvPr id="16385" name="Title 1"/>
          <p:cNvSpPr>
            <a:spLocks noGrp="1"/>
          </p:cNvSpPr>
          <p:nvPr>
            <p:ph type="title"/>
          </p:nvPr>
        </p:nvSpPr>
        <p:spPr/>
        <p:txBody>
          <a:bodyPr/>
          <a:lstStyle/>
          <a:p>
            <a:pPr eaLnBrk="1" hangingPunct="1"/>
            <a:r>
              <a:rPr lang="en-US" dirty="0"/>
              <a:t>Chapter Objectives </a:t>
            </a:r>
            <a:r>
              <a:rPr lang="en-US" sz="1200" dirty="0"/>
              <a:t>(Cont.)</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Placeholder 2"/>
          <p:cNvSpPr>
            <a:spLocks noGrp="1"/>
          </p:cNvSpPr>
          <p:nvPr>
            <p:ph idx="1"/>
          </p:nvPr>
        </p:nvSpPr>
        <p:spPr>
          <a:xfrm>
            <a:off x="457200" y="1143000"/>
            <a:ext cx="8229600" cy="4864291"/>
          </a:xfrm>
        </p:spPr>
        <p:txBody>
          <a:bodyPr>
            <a:normAutofit/>
          </a:bodyPr>
          <a:lstStyle/>
          <a:p>
            <a:r>
              <a:rPr lang="en-US" b="1" dirty="0"/>
              <a:t>User Productivity Systems</a:t>
            </a:r>
          </a:p>
          <a:p>
            <a:pPr lvl="1" algn="just"/>
            <a:r>
              <a:rPr lang="en-US" dirty="0"/>
              <a:t>Companies provide employees at all levels with technology that improves productivity. Examples of user productivity systems include email, </a:t>
            </a:r>
            <a:r>
              <a:rPr lang="en-US"/>
              <a:t>voice mail, </a:t>
            </a:r>
            <a:r>
              <a:rPr lang="en-US" dirty="0"/>
              <a:t>video and web conferencing, word processing etc.</a:t>
            </a:r>
          </a:p>
          <a:p>
            <a:pPr lvl="1"/>
            <a:r>
              <a:rPr lang="en-US" b="1" dirty="0"/>
              <a:t>Groupware: </a:t>
            </a:r>
            <a:r>
              <a:rPr lang="en-US" dirty="0"/>
              <a:t>Enables data sharing and coordination of efforts</a:t>
            </a:r>
          </a:p>
          <a:p>
            <a:r>
              <a:rPr lang="en-US" b="1" dirty="0"/>
              <a:t>Systems Integration</a:t>
            </a:r>
          </a:p>
          <a:p>
            <a:pPr lvl="1" algn="just"/>
            <a:r>
              <a:rPr lang="en-US" dirty="0"/>
              <a:t>Most large companies require systems that combine transaction processing, business support, knowledge management and user productivity features.</a:t>
            </a:r>
          </a:p>
        </p:txBody>
      </p:sp>
      <p:sp>
        <p:nvSpPr>
          <p:cNvPr id="6" name="Slide Number Placeholder 5"/>
          <p:cNvSpPr>
            <a:spLocks noGrp="1"/>
          </p:cNvSpPr>
          <p:nvPr>
            <p:ph type="sldNum" sz="quarter" idx="12"/>
          </p:nvPr>
        </p:nvSpPr>
        <p:spPr/>
        <p:txBody>
          <a:bodyPr/>
          <a:lstStyle/>
          <a:p>
            <a:fld id="{FA1B7F05-D7B2-4859-A296-B0141AD468D3}" type="slidenum">
              <a:rPr lang="en-US" smtClean="0"/>
              <a:pPr/>
              <a:t>30</a:t>
            </a:fld>
            <a:endParaRPr lang="en-US"/>
          </a:p>
        </p:txBody>
      </p:sp>
      <p:sp>
        <p:nvSpPr>
          <p:cNvPr id="2" name="Title 1"/>
          <p:cNvSpPr>
            <a:spLocks noGrp="1"/>
          </p:cNvSpPr>
          <p:nvPr>
            <p:ph type="title"/>
          </p:nvPr>
        </p:nvSpPr>
        <p:spPr/>
        <p:txBody>
          <a:bodyPr>
            <a:normAutofit/>
          </a:bodyPr>
          <a:lstStyle/>
          <a:p>
            <a:r>
              <a:rPr lang="en-US" dirty="0"/>
              <a:t>Business Information Systems </a:t>
            </a:r>
            <a:endParaRPr lang="en-US" sz="1400" dirty="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Placeholder 2"/>
          <p:cNvSpPr>
            <a:spLocks noGrp="1"/>
          </p:cNvSpPr>
          <p:nvPr>
            <p:ph idx="1"/>
          </p:nvPr>
        </p:nvSpPr>
        <p:spPr>
          <a:xfrm>
            <a:off x="304800" y="1219200"/>
            <a:ext cx="8534400" cy="5029200"/>
          </a:xfrm>
        </p:spPr>
        <p:txBody>
          <a:bodyPr>
            <a:noAutofit/>
          </a:bodyPr>
          <a:lstStyle/>
          <a:p>
            <a:pPr eaLnBrk="1" hangingPunct="1"/>
            <a:r>
              <a:rPr lang="en-US" b="1" dirty="0"/>
              <a:t>Top Managers</a:t>
            </a:r>
          </a:p>
          <a:p>
            <a:pPr lvl="1" algn="just"/>
            <a:r>
              <a:rPr lang="en-US" dirty="0"/>
              <a:t>Use IT to develop long-range </a:t>
            </a:r>
            <a:r>
              <a:rPr lang="en-US" b="1" dirty="0"/>
              <a:t>strategic plans</a:t>
            </a:r>
            <a:r>
              <a:rPr lang="en-US" dirty="0"/>
              <a:t> , which define the company’s overall mission  and goals.</a:t>
            </a:r>
          </a:p>
          <a:p>
            <a:pPr lvl="2" algn="just"/>
            <a:r>
              <a:rPr lang="en-US" dirty="0"/>
              <a:t>Require information such as economic forecasts, technology trends, competitive threats, and governmental issues</a:t>
            </a:r>
          </a:p>
          <a:p>
            <a:r>
              <a:rPr lang="en-US" b="1" dirty="0"/>
              <a:t>Middle Managers and Knowledge Workers</a:t>
            </a:r>
          </a:p>
          <a:p>
            <a:pPr lvl="1" algn="just"/>
            <a:r>
              <a:rPr lang="en-US" dirty="0"/>
              <a:t>Middle managers provide direction, resources, and performance feedback to supervisors and team leaders</a:t>
            </a:r>
          </a:p>
          <a:p>
            <a:pPr lvl="2" algn="just"/>
            <a:r>
              <a:rPr lang="en-US" dirty="0"/>
              <a:t>Require more detailed information than top managers</a:t>
            </a:r>
          </a:p>
          <a:p>
            <a:pPr lvl="1" algn="just"/>
            <a:r>
              <a:rPr lang="en-US" dirty="0"/>
              <a:t>Knowledge workers provide support for the organization’s basic functions</a:t>
            </a:r>
          </a:p>
        </p:txBody>
      </p:sp>
      <p:sp>
        <p:nvSpPr>
          <p:cNvPr id="6" name="Slide Number Placeholder 5"/>
          <p:cNvSpPr>
            <a:spLocks noGrp="1"/>
          </p:cNvSpPr>
          <p:nvPr>
            <p:ph type="sldNum" sz="quarter" idx="12"/>
          </p:nvPr>
        </p:nvSpPr>
        <p:spPr/>
        <p:txBody>
          <a:bodyPr/>
          <a:lstStyle/>
          <a:p>
            <a:pPr>
              <a:defRPr/>
            </a:pPr>
            <a:fld id="{FA1B7F05-D7B2-4859-A296-B0141AD468D3}" type="slidenum">
              <a:rPr lang="en-US"/>
              <a:pPr>
                <a:defRPr/>
              </a:pPr>
              <a:t>31</a:t>
            </a:fld>
            <a:endParaRPr lang="en-US"/>
          </a:p>
        </p:txBody>
      </p:sp>
      <p:sp>
        <p:nvSpPr>
          <p:cNvPr id="2" name="Title 1"/>
          <p:cNvSpPr>
            <a:spLocks noGrp="1"/>
          </p:cNvSpPr>
          <p:nvPr>
            <p:ph type="title"/>
          </p:nvPr>
        </p:nvSpPr>
        <p:spPr/>
        <p:txBody>
          <a:bodyPr rtlCol="0">
            <a:normAutofit fontScale="90000"/>
          </a:bodyPr>
          <a:lstStyle/>
          <a:p>
            <a:pPr>
              <a:defRPr/>
            </a:pPr>
            <a:r>
              <a:rPr lang="en-US" dirty="0"/>
              <a:t>What Information Do Users Need? </a:t>
            </a:r>
            <a:r>
              <a:rPr lang="en-US" sz="1300" dirty="0"/>
              <a:t>(Cont.1)</a:t>
            </a:r>
            <a:endParaRPr lang="en-US" dirty="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646057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Placeholder 2"/>
          <p:cNvSpPr>
            <a:spLocks noGrp="1"/>
          </p:cNvSpPr>
          <p:nvPr>
            <p:ph idx="1"/>
          </p:nvPr>
        </p:nvSpPr>
        <p:spPr/>
        <p:txBody>
          <a:bodyPr/>
          <a:lstStyle/>
          <a:p>
            <a:r>
              <a:rPr lang="en-US" b="1" dirty="0"/>
              <a:t>Supervisors and Team Leaders</a:t>
            </a:r>
          </a:p>
          <a:p>
            <a:pPr lvl="1" algn="just"/>
            <a:r>
              <a:rPr lang="en-US" dirty="0"/>
              <a:t>Oversee operational employees and carry out day-to-day functions</a:t>
            </a:r>
          </a:p>
          <a:p>
            <a:pPr lvl="2" algn="just"/>
            <a:r>
              <a:rPr lang="en-US" dirty="0"/>
              <a:t>Require decision support information, knowledge management systems, and user productivity systems </a:t>
            </a:r>
          </a:p>
          <a:p>
            <a:r>
              <a:rPr lang="en-US" b="1" dirty="0"/>
              <a:t>Operational Employees</a:t>
            </a:r>
          </a:p>
          <a:p>
            <a:pPr lvl="1" algn="just"/>
            <a:r>
              <a:rPr lang="en-US" dirty="0"/>
              <a:t>Rely on TP systems to enter and receive data they need to perform their jobs</a:t>
            </a:r>
          </a:p>
          <a:p>
            <a:pPr lvl="1" algn="just"/>
            <a:r>
              <a:rPr lang="en-US" b="1" dirty="0"/>
              <a:t>Empowered </a:t>
            </a:r>
            <a:r>
              <a:rPr lang="en-US" dirty="0"/>
              <a:t>to handle tasks and make decisions that were assigned previously to supervisors</a:t>
            </a:r>
          </a:p>
        </p:txBody>
      </p:sp>
      <p:sp>
        <p:nvSpPr>
          <p:cNvPr id="6" name="Slide Number Placeholder 5"/>
          <p:cNvSpPr>
            <a:spLocks noGrp="1"/>
          </p:cNvSpPr>
          <p:nvPr>
            <p:ph type="sldNum" sz="quarter" idx="12"/>
          </p:nvPr>
        </p:nvSpPr>
        <p:spPr/>
        <p:txBody>
          <a:bodyPr/>
          <a:lstStyle/>
          <a:p>
            <a:fld id="{FA1B7F05-D7B2-4859-A296-B0141AD468D3}" type="slidenum">
              <a:rPr lang="en-US" smtClean="0"/>
              <a:pPr/>
              <a:t>32</a:t>
            </a:fld>
            <a:endParaRPr lang="en-US"/>
          </a:p>
        </p:txBody>
      </p:sp>
      <p:sp>
        <p:nvSpPr>
          <p:cNvPr id="2" name="Title 1"/>
          <p:cNvSpPr>
            <a:spLocks noGrp="1"/>
          </p:cNvSpPr>
          <p:nvPr>
            <p:ph type="title"/>
          </p:nvPr>
        </p:nvSpPr>
        <p:spPr/>
        <p:txBody>
          <a:bodyPr>
            <a:normAutofit fontScale="90000"/>
          </a:bodyPr>
          <a:lstStyle/>
          <a:p>
            <a:r>
              <a:rPr lang="en-US" dirty="0"/>
              <a:t>What Information Do Users Need? </a:t>
            </a:r>
            <a:r>
              <a:rPr lang="en-US" sz="1300" dirty="0"/>
              <a:t>(Cont.2)</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149793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876800"/>
            <a:ext cx="7557976" cy="1066800"/>
          </a:xfrm>
        </p:spPr>
        <p:txBody>
          <a:bodyPr/>
          <a:lstStyle/>
          <a:p>
            <a:pPr algn="just"/>
            <a:r>
              <a:rPr lang="en-US" dirty="0"/>
              <a:t>A typical organizational model identifies business functions and organizational levels</a:t>
            </a:r>
          </a:p>
        </p:txBody>
      </p:sp>
      <p:pic>
        <p:nvPicPr>
          <p:cNvPr id="11266" name="Picture 2"/>
          <p:cNvPicPr>
            <a:picLocks noGrp="1" noChangeAspect="1" noChangeArrowheads="1"/>
          </p:cNvPicPr>
          <p:nvPr>
            <p:ph sz="half" idx="1"/>
          </p:nvPr>
        </p:nvPicPr>
        <p:blipFill>
          <a:blip r:embed="rId2"/>
          <a:srcRect/>
          <a:stretch>
            <a:fillRect/>
          </a:stretch>
        </p:blipFill>
        <p:spPr bwMode="auto">
          <a:xfrm>
            <a:off x="914400" y="442949"/>
            <a:ext cx="7480300" cy="423537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pPr algn="just"/>
            <a:r>
              <a:rPr lang="en-US" dirty="0"/>
              <a:t>In addition to understanding business operations, systems analysts must know how to use a variety of techniques, such as modeling, prototyping and computer-aided-systems engineering tools to plan, design and implement information systems.</a:t>
            </a:r>
          </a:p>
          <a:p>
            <a:pPr algn="just"/>
            <a:r>
              <a:rPr lang="en-US" dirty="0"/>
              <a:t>Systems analyst work with these tools in a team environment, where input from users, managers and IT staff contributes to the system design.</a:t>
            </a:r>
          </a:p>
        </p:txBody>
      </p:sp>
      <p:sp>
        <p:nvSpPr>
          <p:cNvPr id="5" name="Slide Number Placeholder 4"/>
          <p:cNvSpPr>
            <a:spLocks noGrp="1"/>
          </p:cNvSpPr>
          <p:nvPr>
            <p:ph type="sldNum" sz="quarter" idx="12"/>
          </p:nvPr>
        </p:nvSpPr>
        <p:spPr/>
        <p:txBody>
          <a:bodyPr/>
          <a:lstStyle/>
          <a:p>
            <a:pPr>
              <a:defRPr/>
            </a:pPr>
            <a:fld id="{85D84466-CB37-49EF-9CF4-ADD313A8598B}" type="slidenum">
              <a:rPr lang="en-US" smtClean="0"/>
              <a:pPr>
                <a:defRPr/>
              </a:pPr>
              <a:t>34</a:t>
            </a:fld>
            <a:endParaRPr lang="en-US"/>
          </a:p>
        </p:txBody>
      </p:sp>
      <p:sp>
        <p:nvSpPr>
          <p:cNvPr id="6" name="Title 5"/>
          <p:cNvSpPr>
            <a:spLocks noGrp="1"/>
          </p:cNvSpPr>
          <p:nvPr>
            <p:ph type="title"/>
          </p:nvPr>
        </p:nvSpPr>
        <p:spPr/>
        <p:txBody>
          <a:bodyPr/>
          <a:lstStyle/>
          <a:p>
            <a:r>
              <a:rPr lang="en-US" dirty="0"/>
              <a:t>Systems Development Tools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a:t>Modeling : modeling produces a graphical representation of a concept or process that systems developers can analyze, test and modify.</a:t>
            </a:r>
          </a:p>
          <a:p>
            <a:pPr algn="just"/>
            <a:r>
              <a:rPr lang="en-US" dirty="0"/>
              <a:t>A business model describes the information that a system must provide. Analysts also creates models to represents data, objects, networks and other system components.</a:t>
            </a:r>
          </a:p>
          <a:p>
            <a:pPr algn="just"/>
            <a:r>
              <a:rPr lang="en-US" dirty="0"/>
              <a:t>System developers often use multipurpose charting tools such as Microsoft Visio to display business-related models.</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35</a:t>
            </a:fld>
            <a:endParaRPr lang="en-US"/>
          </a:p>
        </p:txBody>
      </p:sp>
      <p:sp>
        <p:nvSpPr>
          <p:cNvPr id="4" name="Title 3"/>
          <p:cNvSpPr>
            <a:spLocks noGrp="1"/>
          </p:cNvSpPr>
          <p:nvPr>
            <p:ph type="title"/>
          </p:nvPr>
        </p:nvSpPr>
        <p:spPr/>
        <p:txBody>
          <a:bodyPr/>
          <a:lstStyle/>
          <a:p>
            <a:r>
              <a:rPr lang="en-US" dirty="0"/>
              <a:t>Systems Development Tools </a:t>
            </a:r>
            <a:r>
              <a:rPr lang="en-US" sz="1400" dirty="0"/>
              <a:t>(Cont.1)</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4876800"/>
            <a:ext cx="7557976" cy="1066800"/>
          </a:xfrm>
        </p:spPr>
        <p:txBody>
          <a:bodyPr/>
          <a:lstStyle/>
          <a:p>
            <a:pPr algn="ctr"/>
            <a:r>
              <a:rPr lang="en-US" dirty="0"/>
              <a:t>Microsoft Visio allows you to drag and drop various symbols and connect them to model a business process</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36</a:t>
            </a:fld>
            <a:endParaRPr lang="en-US"/>
          </a:p>
        </p:txBody>
      </p:sp>
      <p:pic>
        <p:nvPicPr>
          <p:cNvPr id="12290" name="Picture 2"/>
          <p:cNvPicPr>
            <a:picLocks noGrp="1" noChangeAspect="1" noChangeArrowheads="1"/>
          </p:cNvPicPr>
          <p:nvPr>
            <p:ph sz="half" idx="1"/>
          </p:nvPr>
        </p:nvPicPr>
        <p:blipFill>
          <a:blip r:embed="rId2"/>
          <a:srcRect/>
          <a:stretch>
            <a:fillRect/>
          </a:stretch>
        </p:blipFill>
        <p:spPr bwMode="auto">
          <a:xfrm>
            <a:off x="1600201" y="124891"/>
            <a:ext cx="5688012" cy="453601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Placeholder 2"/>
          <p:cNvSpPr>
            <a:spLocks noGrp="1"/>
          </p:cNvSpPr>
          <p:nvPr>
            <p:ph idx="1"/>
          </p:nvPr>
        </p:nvSpPr>
        <p:spPr/>
        <p:txBody>
          <a:bodyPr>
            <a:normAutofit lnSpcReduction="10000"/>
          </a:bodyPr>
          <a:lstStyle/>
          <a:p>
            <a:pPr algn="just"/>
            <a:r>
              <a:rPr lang="en-US" b="1" dirty="0"/>
              <a:t>Prototyping : </a:t>
            </a:r>
            <a:r>
              <a:rPr lang="en-US" dirty="0"/>
              <a:t>Prototyping tests system concepts and provides an opportunity to examine input, output and user interfaces before final decisions are made.</a:t>
            </a:r>
            <a:endParaRPr lang="en-US" b="1" dirty="0"/>
          </a:p>
          <a:p>
            <a:pPr lvl="1" algn="just"/>
            <a:r>
              <a:rPr lang="en-US" dirty="0"/>
              <a:t>A </a:t>
            </a:r>
            <a:r>
              <a:rPr lang="en-US" b="1" dirty="0"/>
              <a:t>prototype</a:t>
            </a:r>
            <a:r>
              <a:rPr lang="en-US" dirty="0"/>
              <a:t> is an early working version of an information system</a:t>
            </a:r>
          </a:p>
          <a:p>
            <a:pPr lvl="2" algn="just"/>
            <a:r>
              <a:rPr lang="en-US" b="1" dirty="0"/>
              <a:t>Disadvantage</a:t>
            </a:r>
            <a:r>
              <a:rPr lang="en-US" dirty="0"/>
              <a:t> - Important decisions might be made before business or IT issues are thoroughly understood</a:t>
            </a:r>
          </a:p>
          <a:p>
            <a:pPr lvl="1" algn="just"/>
            <a:r>
              <a:rPr lang="en-US" dirty="0"/>
              <a:t>A prototype based on careful fact-finding and modeling techniques can be an extremely valuable tool</a:t>
            </a:r>
          </a:p>
        </p:txBody>
      </p:sp>
      <p:sp>
        <p:nvSpPr>
          <p:cNvPr id="6" name="Slide Number Placeholder 5"/>
          <p:cNvSpPr>
            <a:spLocks noGrp="1"/>
          </p:cNvSpPr>
          <p:nvPr>
            <p:ph type="sldNum" sz="quarter" idx="12"/>
          </p:nvPr>
        </p:nvSpPr>
        <p:spPr/>
        <p:txBody>
          <a:bodyPr/>
          <a:lstStyle/>
          <a:p>
            <a:fld id="{68E4D351-78DE-4D60-A10B-300A7ECF43D5}" type="slidenum">
              <a:rPr lang="en-US" smtClean="0"/>
              <a:pPr/>
              <a:t>37</a:t>
            </a:fld>
            <a:endParaRPr lang="en-US"/>
          </a:p>
        </p:txBody>
      </p:sp>
      <p:sp>
        <p:nvSpPr>
          <p:cNvPr id="38913" name="Title 1"/>
          <p:cNvSpPr>
            <a:spLocks noGrp="1"/>
          </p:cNvSpPr>
          <p:nvPr>
            <p:ph type="title"/>
          </p:nvPr>
        </p:nvSpPr>
        <p:spPr/>
        <p:txBody>
          <a:bodyPr>
            <a:normAutofit/>
          </a:bodyPr>
          <a:lstStyle/>
          <a:p>
            <a:r>
              <a:rPr lang="en-US" dirty="0"/>
              <a:t>Systems Development Tools </a:t>
            </a:r>
            <a:r>
              <a:rPr lang="en-US" sz="1400" dirty="0"/>
              <a:t>(Cont.2)</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idx="1"/>
          </p:nvPr>
        </p:nvSpPr>
        <p:spPr/>
        <p:txBody>
          <a:bodyPr>
            <a:normAutofit fontScale="92500"/>
          </a:bodyPr>
          <a:lstStyle/>
          <a:p>
            <a:r>
              <a:rPr lang="en-US" b="1" dirty="0"/>
              <a:t>Computer-Aided Systems Engineering (CASE) Tools</a:t>
            </a:r>
          </a:p>
          <a:p>
            <a:pPr lvl="1" algn="just"/>
            <a:r>
              <a:rPr lang="en-US" dirty="0"/>
              <a:t>Known as </a:t>
            </a:r>
            <a:r>
              <a:rPr lang="en-US" b="1" dirty="0"/>
              <a:t>computer-aided software engineering</a:t>
            </a:r>
          </a:p>
          <a:p>
            <a:pPr lvl="1" algn="just"/>
            <a:r>
              <a:rPr lang="en-US" dirty="0"/>
              <a:t>CASE is a technique that uses powerful software called </a:t>
            </a:r>
            <a:r>
              <a:rPr lang="en-US" b="1" dirty="0"/>
              <a:t>CASE tools </a:t>
            </a:r>
            <a:r>
              <a:rPr lang="en-US" dirty="0"/>
              <a:t>, to help systems analysts develop and maintain information systems.</a:t>
            </a:r>
            <a:endParaRPr lang="en-US" b="1" dirty="0"/>
          </a:p>
          <a:p>
            <a:pPr lvl="1" algn="just"/>
            <a:r>
              <a:rPr lang="en-US" dirty="0"/>
              <a:t>Provide an overall framework for systems development </a:t>
            </a:r>
          </a:p>
          <a:p>
            <a:pPr lvl="1" algn="just"/>
            <a:r>
              <a:rPr lang="en-US" dirty="0"/>
              <a:t>Support design methodologies</a:t>
            </a:r>
          </a:p>
          <a:p>
            <a:pPr lvl="2" algn="just"/>
            <a:r>
              <a:rPr lang="en-US" dirty="0"/>
              <a:t>Structured analysis</a:t>
            </a:r>
          </a:p>
          <a:p>
            <a:pPr lvl="2" algn="just"/>
            <a:r>
              <a:rPr lang="en-US" dirty="0"/>
              <a:t>Object-oriented analysis</a:t>
            </a:r>
          </a:p>
          <a:p>
            <a:pPr lvl="1" algn="just"/>
            <a:r>
              <a:rPr lang="en-US" dirty="0"/>
              <a:t>Generate program code</a:t>
            </a:r>
          </a:p>
          <a:p>
            <a:pPr lvl="2" algn="just"/>
            <a:r>
              <a:rPr lang="en-US" dirty="0"/>
              <a:t>Speeds the implementation process</a:t>
            </a:r>
          </a:p>
        </p:txBody>
      </p:sp>
      <p:sp>
        <p:nvSpPr>
          <p:cNvPr id="6" name="Slide Number Placeholder 5"/>
          <p:cNvSpPr>
            <a:spLocks noGrp="1"/>
          </p:cNvSpPr>
          <p:nvPr>
            <p:ph type="sldNum" sz="quarter" idx="12"/>
          </p:nvPr>
        </p:nvSpPr>
        <p:spPr/>
        <p:txBody>
          <a:bodyPr/>
          <a:lstStyle/>
          <a:p>
            <a:fld id="{B200C6F1-1133-4064-B49D-F5A5DDED845D}" type="slidenum">
              <a:rPr lang="en-US" smtClean="0"/>
              <a:pPr/>
              <a:t>38</a:t>
            </a:fld>
            <a:endParaRPr lang="en-US"/>
          </a:p>
        </p:txBody>
      </p:sp>
      <p:sp>
        <p:nvSpPr>
          <p:cNvPr id="39937" name="Title 1"/>
          <p:cNvSpPr>
            <a:spLocks noGrp="1"/>
          </p:cNvSpPr>
          <p:nvPr>
            <p:ph type="title"/>
          </p:nvPr>
        </p:nvSpPr>
        <p:spPr/>
        <p:txBody>
          <a:bodyPr>
            <a:normAutofit/>
          </a:bodyPr>
          <a:lstStyle/>
          <a:p>
            <a:r>
              <a:rPr lang="en-US" dirty="0"/>
              <a:t>Systems Development Tools </a:t>
            </a:r>
            <a:r>
              <a:rPr lang="en-US" sz="1400" dirty="0"/>
              <a:t>(Cont.3)</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4876800"/>
            <a:ext cx="7481776" cy="1143000"/>
          </a:xfrm>
        </p:spPr>
        <p:txBody>
          <a:bodyPr/>
          <a:lstStyle/>
          <a:p>
            <a:pPr algn="ctr"/>
            <a:r>
              <a:rPr lang="en-US" dirty="0"/>
              <a:t>Visible Systems Corporation offers several software engineering tools , including visible analyst, a popular CASE tool</a:t>
            </a:r>
          </a:p>
        </p:txBody>
      </p:sp>
      <p:pic>
        <p:nvPicPr>
          <p:cNvPr id="13314" name="Picture 2"/>
          <p:cNvPicPr>
            <a:picLocks noGrp="1" noChangeAspect="1" noChangeArrowheads="1"/>
          </p:cNvPicPr>
          <p:nvPr>
            <p:ph sz="half" idx="1"/>
          </p:nvPr>
        </p:nvPicPr>
        <p:blipFill>
          <a:blip r:embed="rId2"/>
          <a:srcRect/>
          <a:stretch>
            <a:fillRect/>
          </a:stretch>
        </p:blipFill>
        <p:spPr bwMode="auto">
          <a:xfrm>
            <a:off x="1902906" y="0"/>
            <a:ext cx="5640894" cy="4699001"/>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914400"/>
            <a:ext cx="9144000" cy="5108463"/>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Placeholder 2"/>
          <p:cNvSpPr>
            <a:spLocks noGrp="1"/>
          </p:cNvSpPr>
          <p:nvPr>
            <p:ph idx="1"/>
          </p:nvPr>
        </p:nvSpPr>
        <p:spPr>
          <a:xfrm>
            <a:off x="381000" y="1371600"/>
            <a:ext cx="8305800" cy="4724400"/>
          </a:xfrm>
        </p:spPr>
        <p:txBody>
          <a:bodyPr>
            <a:normAutofit lnSpcReduction="10000"/>
          </a:bodyPr>
          <a:lstStyle/>
          <a:p>
            <a:pPr algn="just"/>
            <a:r>
              <a:rPr lang="en-US" sz="2800" dirty="0"/>
              <a:t>Many options exists for developing information systems, but the most popular alternatives are :</a:t>
            </a:r>
          </a:p>
          <a:p>
            <a:pPr lvl="1" algn="just"/>
            <a:r>
              <a:rPr lang="en-US" sz="2800" b="1" dirty="0"/>
              <a:t>Structured analysis</a:t>
            </a:r>
            <a:r>
              <a:rPr lang="en-US" sz="2800" dirty="0"/>
              <a:t>, which is a traditional method that still is widely used.</a:t>
            </a:r>
          </a:p>
          <a:p>
            <a:pPr lvl="1" algn="just"/>
            <a:r>
              <a:rPr lang="en-US" sz="2800" b="1" dirty="0"/>
              <a:t>Object oriented(O-O) analysis</a:t>
            </a:r>
            <a:r>
              <a:rPr lang="en-US" sz="2800" dirty="0"/>
              <a:t>, which is a more recent approach that many analysts prefer.</a:t>
            </a:r>
          </a:p>
          <a:p>
            <a:pPr lvl="1" algn="just"/>
            <a:r>
              <a:rPr lang="en-US" sz="2800" b="1" dirty="0"/>
              <a:t>Agile methods</a:t>
            </a:r>
            <a:r>
              <a:rPr lang="en-US" sz="2800" dirty="0"/>
              <a:t>, also called adaptive method, which include the latest trends in software development.</a:t>
            </a:r>
          </a:p>
          <a:p>
            <a:pPr lvl="1"/>
            <a:endParaRPr lang="en-US" dirty="0"/>
          </a:p>
          <a:p>
            <a:pPr lvl="2"/>
            <a:endParaRPr lang="en-US" dirty="0"/>
          </a:p>
        </p:txBody>
      </p:sp>
      <p:sp>
        <p:nvSpPr>
          <p:cNvPr id="6" name="Slide Number Placeholder 5"/>
          <p:cNvSpPr>
            <a:spLocks noGrp="1"/>
          </p:cNvSpPr>
          <p:nvPr>
            <p:ph type="sldNum" sz="quarter" idx="12"/>
          </p:nvPr>
        </p:nvSpPr>
        <p:spPr/>
        <p:txBody>
          <a:bodyPr/>
          <a:lstStyle/>
          <a:p>
            <a:fld id="{36D0CAFA-4443-4243-B3CF-3AFEB9866026}" type="slidenum">
              <a:rPr lang="en-US" smtClean="0"/>
              <a:pPr/>
              <a:t>40</a:t>
            </a:fld>
            <a:endParaRPr lang="en-US"/>
          </a:p>
        </p:txBody>
      </p:sp>
      <p:sp>
        <p:nvSpPr>
          <p:cNvPr id="2" name="Title 1"/>
          <p:cNvSpPr>
            <a:spLocks noGrp="1"/>
          </p:cNvSpPr>
          <p:nvPr>
            <p:ph type="title"/>
          </p:nvPr>
        </p:nvSpPr>
        <p:spPr/>
        <p:txBody>
          <a:bodyPr>
            <a:normAutofit fontScale="90000"/>
          </a:bodyPr>
          <a:lstStyle/>
          <a:p>
            <a:r>
              <a:rPr lang="en-US" dirty="0"/>
              <a:t>Systems Development Methods </a:t>
            </a:r>
            <a:endParaRPr lang="en-US" sz="1400" dirty="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4242072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41</a:t>
            </a:fld>
            <a:endParaRPr lang="en-US"/>
          </a:p>
        </p:txBody>
      </p:sp>
      <p:sp>
        <p:nvSpPr>
          <p:cNvPr id="4" name="Title 3"/>
          <p:cNvSpPr>
            <a:spLocks noGrp="1"/>
          </p:cNvSpPr>
          <p:nvPr>
            <p:ph type="title"/>
          </p:nvPr>
        </p:nvSpPr>
        <p:spPr/>
        <p:txBody>
          <a:bodyPr/>
          <a:lstStyle/>
          <a:p>
            <a:endParaRPr lang="en-US"/>
          </a:p>
        </p:txBody>
      </p:sp>
      <p:pic>
        <p:nvPicPr>
          <p:cNvPr id="15362" name="Picture 2"/>
          <p:cNvPicPr>
            <a:picLocks noGrp="1" noChangeAspect="1" noChangeArrowheads="1"/>
          </p:cNvPicPr>
          <p:nvPr>
            <p:ph idx="1"/>
          </p:nvPr>
        </p:nvPicPr>
        <p:blipFill>
          <a:blip r:embed="rId2"/>
          <a:srcRect/>
          <a:stretch>
            <a:fillRect/>
          </a:stretch>
        </p:blipFill>
        <p:spPr bwMode="auto">
          <a:xfrm>
            <a:off x="0" y="-68702"/>
            <a:ext cx="9144000" cy="6926702"/>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Placeholder 2"/>
          <p:cNvSpPr>
            <a:spLocks noGrp="1"/>
          </p:cNvSpPr>
          <p:nvPr>
            <p:ph idx="1"/>
          </p:nvPr>
        </p:nvSpPr>
        <p:spPr/>
        <p:txBody>
          <a:bodyPr>
            <a:normAutofit lnSpcReduction="10000"/>
          </a:bodyPr>
          <a:lstStyle/>
          <a:p>
            <a:pPr lvl="1" algn="just">
              <a:buNone/>
            </a:pPr>
            <a:r>
              <a:rPr lang="en-US" b="1" dirty="0"/>
              <a:t>Structured Analysis </a:t>
            </a:r>
            <a:r>
              <a:rPr lang="en-US" dirty="0"/>
              <a:t>: is a traditional systems development technique that is time-tested and easy to understand.</a:t>
            </a:r>
          </a:p>
          <a:p>
            <a:pPr lvl="1" algn="just">
              <a:buNone/>
            </a:pPr>
            <a:r>
              <a:rPr lang="en-US" dirty="0"/>
              <a:t>Structured analysis uses a series of phases, called </a:t>
            </a:r>
            <a:r>
              <a:rPr lang="en-US" b="1" dirty="0"/>
              <a:t>systems development life cycle </a:t>
            </a:r>
            <a:r>
              <a:rPr lang="en-US" dirty="0"/>
              <a:t>(SDLC), to plan, analyze, design, implement and support an information system.</a:t>
            </a:r>
          </a:p>
          <a:p>
            <a:pPr lvl="1" algn="just"/>
            <a:r>
              <a:rPr lang="en-US" dirty="0"/>
              <a:t>Addresses data organization and structure, relational database design, and user interface issues</a:t>
            </a:r>
          </a:p>
          <a:p>
            <a:pPr lvl="1" algn="just"/>
            <a:r>
              <a:rPr lang="en-US" dirty="0"/>
              <a:t>The SDLC describes activities and functions that all systems developers perform, regardless of which approach they use</a:t>
            </a:r>
          </a:p>
          <a:p>
            <a:pPr lvl="1"/>
            <a:endParaRPr lang="en-US" dirty="0"/>
          </a:p>
          <a:p>
            <a:pPr lvl="1"/>
            <a:endParaRPr lang="en-US" dirty="0"/>
          </a:p>
          <a:p>
            <a:pPr lvl="2"/>
            <a:endParaRPr lang="en-US" dirty="0"/>
          </a:p>
        </p:txBody>
      </p:sp>
      <p:sp>
        <p:nvSpPr>
          <p:cNvPr id="6" name="Slide Number Placeholder 5"/>
          <p:cNvSpPr>
            <a:spLocks noGrp="1"/>
          </p:cNvSpPr>
          <p:nvPr>
            <p:ph type="sldNum" sz="quarter" idx="12"/>
          </p:nvPr>
        </p:nvSpPr>
        <p:spPr/>
        <p:txBody>
          <a:bodyPr/>
          <a:lstStyle/>
          <a:p>
            <a:fld id="{36D0CAFA-4443-4243-B3CF-3AFEB9866026}" type="slidenum">
              <a:rPr lang="en-US" smtClean="0"/>
              <a:pPr/>
              <a:t>42</a:t>
            </a:fld>
            <a:endParaRPr lang="en-US"/>
          </a:p>
        </p:txBody>
      </p:sp>
      <p:sp>
        <p:nvSpPr>
          <p:cNvPr id="2" name="Title 1"/>
          <p:cNvSpPr>
            <a:spLocks noGrp="1"/>
          </p:cNvSpPr>
          <p:nvPr>
            <p:ph type="title"/>
          </p:nvPr>
        </p:nvSpPr>
        <p:spPr/>
        <p:txBody>
          <a:bodyPr>
            <a:normAutofit fontScale="90000"/>
          </a:bodyPr>
          <a:lstStyle/>
          <a:p>
            <a:r>
              <a:rPr lang="en-US" dirty="0"/>
              <a:t>Systems Development Methods </a:t>
            </a:r>
            <a:r>
              <a:rPr lang="en-US" sz="1400" dirty="0"/>
              <a:t>(Cont.1)</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4242072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pPr algn="just"/>
            <a:r>
              <a:rPr lang="en-US" sz="3200" dirty="0"/>
              <a:t>Structured analysis uses a  set of process models to describe a system graphically.</a:t>
            </a:r>
          </a:p>
          <a:p>
            <a:pPr algn="just"/>
            <a:r>
              <a:rPr lang="en-US" sz="3200" dirty="0"/>
              <a:t>A process model shows that data that flows in and out of system processes. Inside each process, input data is transformed by </a:t>
            </a:r>
            <a:r>
              <a:rPr lang="en-US" sz="3200" b="1" dirty="0"/>
              <a:t>business rules </a:t>
            </a:r>
            <a:r>
              <a:rPr lang="en-US" sz="3200" dirty="0"/>
              <a:t>that generate the output</a:t>
            </a:r>
            <a:r>
              <a:rPr lang="en-US" dirty="0"/>
              <a:t>.</a:t>
            </a:r>
          </a:p>
          <a:p>
            <a:pPr algn="just"/>
            <a:r>
              <a:rPr lang="en-US" dirty="0"/>
              <a:t>In the </a:t>
            </a:r>
            <a:r>
              <a:rPr lang="en-US" b="1" dirty="0"/>
              <a:t>waterfall model</a:t>
            </a:r>
            <a:r>
              <a:rPr lang="en-US" dirty="0"/>
              <a:t>, the </a:t>
            </a:r>
            <a:r>
              <a:rPr lang="en-US" b="1" dirty="0"/>
              <a:t>result of each phase </a:t>
            </a:r>
            <a:r>
              <a:rPr lang="en-US" dirty="0"/>
              <a:t>is called a </a:t>
            </a:r>
            <a:r>
              <a:rPr lang="en-US" b="1" dirty="0"/>
              <a:t>deliverable</a:t>
            </a:r>
            <a:r>
              <a:rPr lang="en-US" dirty="0"/>
              <a:t>, which flows into the next phase.</a:t>
            </a:r>
          </a:p>
        </p:txBody>
      </p:sp>
      <p:sp>
        <p:nvSpPr>
          <p:cNvPr id="4" name="Title 3"/>
          <p:cNvSpPr>
            <a:spLocks noGrp="1"/>
          </p:cNvSpPr>
          <p:nvPr>
            <p:ph type="title"/>
          </p:nvPr>
        </p:nvSpPr>
        <p:spPr/>
        <p:txBody>
          <a:bodyPr>
            <a:normAutofit fontScale="90000"/>
          </a:bodyPr>
          <a:lstStyle/>
          <a:p>
            <a:r>
              <a:rPr lang="en-US" dirty="0"/>
              <a:t>Systems Development Methods </a:t>
            </a:r>
            <a:r>
              <a:rPr lang="en-US" sz="1400" dirty="0"/>
              <a:t>(Cont.2)</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800" y="4724400"/>
            <a:ext cx="8458200" cy="1905000"/>
          </a:xfrm>
        </p:spPr>
        <p:txBody>
          <a:bodyPr/>
          <a:lstStyle/>
          <a:p>
            <a:pPr algn="just"/>
            <a:r>
              <a:rPr lang="en-US" dirty="0"/>
              <a:t>Data Flow Diagram :This Visible Analyst screen shows a process model for a school registration system. The REGISTER STUDENT process accepts input data from two sources and transform it into output information.</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44</a:t>
            </a:fld>
            <a:endParaRPr lang="en-US"/>
          </a:p>
        </p:txBody>
      </p:sp>
      <p:pic>
        <p:nvPicPr>
          <p:cNvPr id="14338" name="Picture 2"/>
          <p:cNvPicPr>
            <a:picLocks noGrp="1" noChangeAspect="1" noChangeArrowheads="1"/>
          </p:cNvPicPr>
          <p:nvPr>
            <p:ph sz="half" idx="1"/>
          </p:nvPr>
        </p:nvPicPr>
        <p:blipFill>
          <a:blip r:embed="rId2"/>
          <a:srcRect/>
          <a:stretch>
            <a:fillRect/>
          </a:stretch>
        </p:blipFill>
        <p:spPr bwMode="auto">
          <a:xfrm>
            <a:off x="228600" y="304800"/>
            <a:ext cx="7924799" cy="4253077"/>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Development phases and deliverables are shown in the waterfall model. The circular symbols indicate interaction among the phases.</a:t>
            </a:r>
          </a:p>
        </p:txBody>
      </p:sp>
      <p:sp>
        <p:nvSpPr>
          <p:cNvPr id="5" name="Slide Number Placeholder 4"/>
          <p:cNvSpPr>
            <a:spLocks noGrp="1"/>
          </p:cNvSpPr>
          <p:nvPr>
            <p:ph type="sldNum" sz="quarter" idx="12"/>
          </p:nvPr>
        </p:nvSpPr>
        <p:spPr/>
        <p:txBody>
          <a:bodyPr/>
          <a:lstStyle/>
          <a:p>
            <a:pPr>
              <a:defRPr/>
            </a:pPr>
            <a:fld id="{85D84466-CB37-49EF-9CF4-ADD313A8598B}" type="slidenum">
              <a:rPr lang="en-US" smtClean="0"/>
              <a:pPr>
                <a:defRPr/>
              </a:pPr>
              <a:t>45</a:t>
            </a:fld>
            <a:endParaRPr lang="en-US"/>
          </a:p>
        </p:txBody>
      </p:sp>
      <p:pic>
        <p:nvPicPr>
          <p:cNvPr id="16386" name="Picture 2"/>
          <p:cNvPicPr>
            <a:picLocks noGrp="1" noChangeAspect="1" noChangeArrowheads="1"/>
          </p:cNvPicPr>
          <p:nvPr>
            <p:ph sz="half" idx="1"/>
          </p:nvPr>
        </p:nvPicPr>
        <p:blipFill>
          <a:blip r:embed="rId2"/>
          <a:srcRect/>
          <a:stretch>
            <a:fillRect/>
          </a:stretch>
        </p:blipFill>
        <p:spPr bwMode="auto">
          <a:xfrm>
            <a:off x="3124200" y="200903"/>
            <a:ext cx="2892425" cy="4459998"/>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p:txBody>
          <a:bodyPr>
            <a:noAutofit/>
          </a:bodyPr>
          <a:lstStyle/>
          <a:p>
            <a:r>
              <a:rPr lang="en-US" b="1" dirty="0"/>
              <a:t>Steps in the SDLC Model</a:t>
            </a:r>
          </a:p>
          <a:p>
            <a:pPr lvl="1"/>
            <a:r>
              <a:rPr lang="en-US" b="1" dirty="0"/>
              <a:t>Systems planning</a:t>
            </a:r>
          </a:p>
          <a:p>
            <a:pPr lvl="2"/>
            <a:r>
              <a:rPr lang="en-US" dirty="0"/>
              <a:t>Initiated by a </a:t>
            </a:r>
            <a:r>
              <a:rPr lang="en-US" b="1" dirty="0"/>
              <a:t>systems request </a:t>
            </a:r>
          </a:p>
          <a:p>
            <a:pPr lvl="2" eaLnBrk="1" hangingPunct="1"/>
            <a:r>
              <a:rPr lang="en-US" b="1" dirty="0"/>
              <a:t>Goal </a:t>
            </a:r>
            <a:r>
              <a:rPr lang="en-US" dirty="0"/>
              <a:t>- To perform a </a:t>
            </a:r>
            <a:r>
              <a:rPr lang="en-US" b="1" dirty="0"/>
              <a:t>preliminary</a:t>
            </a:r>
            <a:r>
              <a:rPr lang="en-US" dirty="0"/>
              <a:t> </a:t>
            </a:r>
            <a:r>
              <a:rPr lang="en-US" b="1" dirty="0"/>
              <a:t>investigation </a:t>
            </a:r>
          </a:p>
          <a:p>
            <a:pPr lvl="2"/>
            <a:r>
              <a:rPr lang="en-US" b="1" dirty="0"/>
              <a:t>Feasibility</a:t>
            </a:r>
            <a:r>
              <a:rPr lang="en-US" dirty="0"/>
              <a:t> </a:t>
            </a:r>
            <a:r>
              <a:rPr lang="en-US" b="1" dirty="0"/>
              <a:t>study</a:t>
            </a:r>
            <a:r>
              <a:rPr lang="en-US" dirty="0"/>
              <a:t>: Reviews anticipated costs and benefits and recommends a course of action</a:t>
            </a:r>
          </a:p>
          <a:p>
            <a:pPr lvl="1"/>
            <a:r>
              <a:rPr lang="en-US" b="1" dirty="0"/>
              <a:t>Systems analysis</a:t>
            </a:r>
          </a:p>
          <a:p>
            <a:pPr lvl="2"/>
            <a:r>
              <a:rPr lang="en-US" dirty="0"/>
              <a:t>Goal – To build a logical model of the new system</a:t>
            </a:r>
          </a:p>
          <a:p>
            <a:pPr lvl="2"/>
            <a:r>
              <a:rPr lang="en-US" b="1" dirty="0"/>
              <a:t>Requirements</a:t>
            </a:r>
            <a:r>
              <a:rPr lang="en-US" dirty="0"/>
              <a:t> </a:t>
            </a:r>
            <a:r>
              <a:rPr lang="en-US" b="1" dirty="0"/>
              <a:t>modeling</a:t>
            </a:r>
            <a:r>
              <a:rPr lang="en-US" dirty="0"/>
              <a:t>: Analyst investigates business processes and documents the functions to be performed by the new system </a:t>
            </a:r>
          </a:p>
          <a:p>
            <a:pPr lvl="2"/>
            <a:r>
              <a:rPr lang="en-US" b="1" dirty="0"/>
              <a:t>Deliverable </a:t>
            </a:r>
            <a:r>
              <a:rPr lang="en-US" dirty="0"/>
              <a:t>- </a:t>
            </a:r>
            <a:r>
              <a:rPr lang="en-US" b="1" dirty="0"/>
              <a:t>System requirements document</a:t>
            </a:r>
          </a:p>
          <a:p>
            <a:pPr lvl="1"/>
            <a:endParaRPr lang="en-US" dirty="0"/>
          </a:p>
          <a:p>
            <a:pPr lvl="1"/>
            <a:endParaRPr lang="en-US" dirty="0"/>
          </a:p>
        </p:txBody>
      </p:sp>
      <p:sp>
        <p:nvSpPr>
          <p:cNvPr id="6" name="Slide Number Placeholder 5"/>
          <p:cNvSpPr>
            <a:spLocks noGrp="1"/>
          </p:cNvSpPr>
          <p:nvPr>
            <p:ph type="sldNum" sz="quarter" idx="12"/>
          </p:nvPr>
        </p:nvSpPr>
        <p:spPr/>
        <p:txBody>
          <a:bodyPr/>
          <a:lstStyle/>
          <a:p>
            <a:pPr>
              <a:defRPr/>
            </a:pPr>
            <a:fld id="{F05DD736-1BC3-4D24-BA74-76546156E7D6}" type="slidenum">
              <a:rPr lang="en-US" smtClean="0"/>
              <a:pPr>
                <a:defRPr/>
              </a:pPr>
              <a:t>46</a:t>
            </a:fld>
            <a:endParaRPr lang="en-US"/>
          </a:p>
        </p:txBody>
      </p:sp>
      <p:sp>
        <p:nvSpPr>
          <p:cNvPr id="2" name="Title 1"/>
          <p:cNvSpPr>
            <a:spLocks noGrp="1"/>
          </p:cNvSpPr>
          <p:nvPr>
            <p:ph type="title"/>
          </p:nvPr>
        </p:nvSpPr>
        <p:spPr/>
        <p:txBody>
          <a:bodyPr rtlCol="0">
            <a:normAutofit fontScale="90000"/>
          </a:bodyPr>
          <a:lstStyle/>
          <a:p>
            <a:pPr>
              <a:defRPr/>
            </a:pPr>
            <a:r>
              <a:rPr lang="en-US" dirty="0"/>
              <a:t>Systems Development Methods </a:t>
            </a:r>
            <a:r>
              <a:rPr lang="en-US" sz="1300" dirty="0"/>
              <a:t>(Cont.4)</a:t>
            </a:r>
            <a:endParaRPr lang="en-US" dirty="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Placeholder 2"/>
          <p:cNvSpPr>
            <a:spLocks noGrp="1"/>
          </p:cNvSpPr>
          <p:nvPr>
            <p:ph idx="1"/>
          </p:nvPr>
        </p:nvSpPr>
        <p:spPr/>
        <p:txBody>
          <a:bodyPr>
            <a:normAutofit lnSpcReduction="10000"/>
          </a:bodyPr>
          <a:lstStyle/>
          <a:p>
            <a:pPr lvl="1"/>
            <a:r>
              <a:rPr lang="en-US" b="1" dirty="0"/>
              <a:t>Systems design </a:t>
            </a:r>
          </a:p>
          <a:p>
            <a:pPr lvl="2" algn="just"/>
            <a:r>
              <a:rPr lang="en-US" sz="2800" dirty="0"/>
              <a:t>Goal – To create a physical model that satisfies all documented requirements </a:t>
            </a:r>
          </a:p>
          <a:p>
            <a:pPr lvl="2" algn="just"/>
            <a:r>
              <a:rPr lang="en-US" sz="2800" dirty="0"/>
              <a:t>User interface is designed and application architecture is determined</a:t>
            </a:r>
          </a:p>
          <a:p>
            <a:pPr lvl="2" algn="just"/>
            <a:r>
              <a:rPr lang="en-US" sz="2800" dirty="0"/>
              <a:t>Outputs, inputs, and processes are identified</a:t>
            </a:r>
          </a:p>
          <a:p>
            <a:pPr lvl="2" algn="just"/>
            <a:r>
              <a:rPr lang="en-US" sz="2800" b="1" dirty="0"/>
              <a:t>Deliverable</a:t>
            </a:r>
            <a:r>
              <a:rPr lang="en-US" sz="2800" dirty="0"/>
              <a:t> - </a:t>
            </a:r>
            <a:r>
              <a:rPr lang="en-US" sz="2800" b="1" dirty="0"/>
              <a:t>System design specification</a:t>
            </a:r>
          </a:p>
          <a:p>
            <a:pPr lvl="2" algn="just"/>
            <a:r>
              <a:rPr lang="en-US" sz="2800" dirty="0"/>
              <a:t>Management and user involvement is critical</a:t>
            </a:r>
            <a:endParaRPr lang="en-US" sz="2800" b="1" dirty="0"/>
          </a:p>
        </p:txBody>
      </p:sp>
      <p:sp>
        <p:nvSpPr>
          <p:cNvPr id="6" name="Slide Number Placeholder 5"/>
          <p:cNvSpPr>
            <a:spLocks noGrp="1"/>
          </p:cNvSpPr>
          <p:nvPr>
            <p:ph type="sldNum" sz="quarter" idx="12"/>
          </p:nvPr>
        </p:nvSpPr>
        <p:spPr/>
        <p:txBody>
          <a:bodyPr/>
          <a:lstStyle/>
          <a:p>
            <a:fld id="{ABD0C8C2-640E-450C-AD18-15D01774FFF9}" type="slidenum">
              <a:rPr lang="en-US" smtClean="0"/>
              <a:pPr/>
              <a:t>47</a:t>
            </a:fld>
            <a:endParaRPr lang="en-US"/>
          </a:p>
        </p:txBody>
      </p:sp>
      <p:sp>
        <p:nvSpPr>
          <p:cNvPr id="2" name="Title 1"/>
          <p:cNvSpPr>
            <a:spLocks noGrp="1"/>
          </p:cNvSpPr>
          <p:nvPr>
            <p:ph type="title"/>
          </p:nvPr>
        </p:nvSpPr>
        <p:spPr/>
        <p:txBody>
          <a:bodyPr>
            <a:normAutofit fontScale="90000"/>
          </a:bodyPr>
          <a:lstStyle/>
          <a:p>
            <a:r>
              <a:rPr lang="en-US" dirty="0"/>
              <a:t>Systems Development Methods </a:t>
            </a:r>
            <a:r>
              <a:rPr lang="en-US" sz="1400" dirty="0"/>
              <a:t>(Cont.5)</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1235376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Placeholder 2"/>
          <p:cNvSpPr>
            <a:spLocks noGrp="1"/>
          </p:cNvSpPr>
          <p:nvPr>
            <p:ph idx="1"/>
          </p:nvPr>
        </p:nvSpPr>
        <p:spPr>
          <a:xfrm>
            <a:off x="457200" y="1371600"/>
            <a:ext cx="8229600" cy="4635691"/>
          </a:xfrm>
        </p:spPr>
        <p:txBody>
          <a:bodyPr>
            <a:noAutofit/>
          </a:bodyPr>
          <a:lstStyle/>
          <a:p>
            <a:pPr lvl="1"/>
            <a:r>
              <a:rPr lang="en-US" sz="2400" b="1" dirty="0"/>
              <a:t>Systems</a:t>
            </a:r>
            <a:r>
              <a:rPr lang="en-US" sz="2400" dirty="0"/>
              <a:t> </a:t>
            </a:r>
            <a:r>
              <a:rPr lang="en-US" sz="2400" b="1" dirty="0"/>
              <a:t>implementation</a:t>
            </a:r>
            <a:r>
              <a:rPr lang="en-US" sz="2400" dirty="0"/>
              <a:t> </a:t>
            </a:r>
            <a:endParaRPr lang="en-US" sz="2400" b="1" dirty="0"/>
          </a:p>
          <a:p>
            <a:pPr lvl="2" algn="just"/>
            <a:r>
              <a:rPr lang="en-US" sz="2400" dirty="0"/>
              <a:t>New system is constructed, programs are written, tested, and documented, and the system is installed</a:t>
            </a:r>
          </a:p>
          <a:p>
            <a:pPr lvl="2" algn="just"/>
            <a:r>
              <a:rPr lang="en-US" sz="2400" b="1" dirty="0"/>
              <a:t>Deliverable </a:t>
            </a:r>
            <a:r>
              <a:rPr lang="en-US" sz="2400" dirty="0"/>
              <a:t>- A completely functional and documented information system</a:t>
            </a:r>
          </a:p>
          <a:p>
            <a:pPr lvl="2" algn="just"/>
            <a:r>
              <a:rPr lang="en-US" sz="2400" dirty="0"/>
              <a:t>Includes systems evaluation</a:t>
            </a:r>
          </a:p>
          <a:p>
            <a:pPr lvl="1" algn="just"/>
            <a:r>
              <a:rPr lang="en-US" sz="2400" b="1" dirty="0"/>
              <a:t>Systems support and security </a:t>
            </a:r>
          </a:p>
          <a:p>
            <a:pPr lvl="2" algn="just"/>
            <a:r>
              <a:rPr lang="en-US" sz="2400" dirty="0"/>
              <a:t>IT staff maintains, enhances, and protects the system</a:t>
            </a:r>
          </a:p>
          <a:p>
            <a:pPr lvl="2" algn="just"/>
            <a:r>
              <a:rPr lang="en-US" sz="2400" dirty="0"/>
              <a:t>A well-designed system must be secure, reliable, maintainable, and </a:t>
            </a:r>
            <a:r>
              <a:rPr lang="en-US" sz="2400" b="1" dirty="0"/>
              <a:t>scalable</a:t>
            </a:r>
          </a:p>
        </p:txBody>
      </p:sp>
      <p:sp>
        <p:nvSpPr>
          <p:cNvPr id="6" name="Slide Number Placeholder 5"/>
          <p:cNvSpPr>
            <a:spLocks noGrp="1"/>
          </p:cNvSpPr>
          <p:nvPr>
            <p:ph type="sldNum" sz="quarter" idx="12"/>
          </p:nvPr>
        </p:nvSpPr>
        <p:spPr/>
        <p:txBody>
          <a:bodyPr/>
          <a:lstStyle/>
          <a:p>
            <a:fld id="{56606C46-9134-4B1F-BA0C-9C627178FB47}" type="slidenum">
              <a:rPr lang="en-US" smtClean="0"/>
              <a:pPr/>
              <a:t>48</a:t>
            </a:fld>
            <a:endParaRPr lang="en-US"/>
          </a:p>
        </p:txBody>
      </p:sp>
      <p:sp>
        <p:nvSpPr>
          <p:cNvPr id="2" name="Title 1"/>
          <p:cNvSpPr>
            <a:spLocks noGrp="1"/>
          </p:cNvSpPr>
          <p:nvPr>
            <p:ph type="title"/>
          </p:nvPr>
        </p:nvSpPr>
        <p:spPr/>
        <p:txBody>
          <a:bodyPr>
            <a:normAutofit fontScale="90000"/>
          </a:bodyPr>
          <a:lstStyle/>
          <a:p>
            <a:r>
              <a:rPr lang="en-US" dirty="0"/>
              <a:t>Systems Development Methods </a:t>
            </a:r>
            <a:r>
              <a:rPr lang="en-US" sz="1400" dirty="0"/>
              <a:t>(Cont.6)</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990600"/>
            <a:ext cx="8229600" cy="5016691"/>
          </a:xfrm>
        </p:spPr>
        <p:txBody>
          <a:bodyPr>
            <a:normAutofit fontScale="92500"/>
          </a:bodyPr>
          <a:lstStyle/>
          <a:p>
            <a:pPr algn="just">
              <a:buNone/>
            </a:pPr>
            <a:r>
              <a:rPr lang="en-US" dirty="0"/>
              <a:t>Whereas structured analysis treats processes and data as separate components, object-oriented analysis combines data and the processes that act on the data into things called </a:t>
            </a:r>
            <a:r>
              <a:rPr lang="en-US" b="1" dirty="0"/>
              <a:t>objects</a:t>
            </a:r>
            <a:r>
              <a:rPr lang="en-US" dirty="0"/>
              <a:t>.</a:t>
            </a:r>
          </a:p>
          <a:p>
            <a:pPr algn="just"/>
            <a:r>
              <a:rPr lang="en-US" dirty="0"/>
              <a:t>Systems analysts use O-O to model real-world business processes and operations.</a:t>
            </a:r>
          </a:p>
          <a:p>
            <a:pPr algn="just"/>
            <a:r>
              <a:rPr lang="en-US" dirty="0"/>
              <a:t>The result is a set of software objects that represents actual people, things, transactions and events.</a:t>
            </a:r>
          </a:p>
          <a:p>
            <a:pPr algn="just"/>
            <a:r>
              <a:rPr lang="en-US" dirty="0"/>
              <a:t>Using an O-O programming language, a programmer then writes the code that creates the objects.</a:t>
            </a:r>
          </a:p>
        </p:txBody>
      </p:sp>
      <p:sp>
        <p:nvSpPr>
          <p:cNvPr id="4" name="Title 3"/>
          <p:cNvSpPr>
            <a:spLocks noGrp="1"/>
          </p:cNvSpPr>
          <p:nvPr>
            <p:ph type="title"/>
          </p:nvPr>
        </p:nvSpPr>
        <p:spPr>
          <a:xfrm>
            <a:off x="457200" y="274638"/>
            <a:ext cx="8229600" cy="792162"/>
          </a:xfrm>
        </p:spPr>
        <p:txBody>
          <a:bodyPr/>
          <a:lstStyle/>
          <a:p>
            <a:r>
              <a:rPr lang="en-US" dirty="0"/>
              <a:t>Object-Oriented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pPr algn="just"/>
            <a:r>
              <a:rPr lang="en-US" b="1" dirty="0"/>
              <a:t>Information technology(IT</a:t>
            </a:r>
            <a:r>
              <a:rPr lang="en-US" dirty="0"/>
              <a:t>) refers to the combination of hardware, software, and services that people use to manage, communicate and share information.</a:t>
            </a:r>
          </a:p>
          <a:p>
            <a:pPr algn="just"/>
            <a:r>
              <a:rPr lang="en-US" dirty="0"/>
              <a:t>Although fictitious, the bold headlines in previous slide illustrates the huge impact of IT on our society.</a:t>
            </a:r>
          </a:p>
          <a:p>
            <a:pPr algn="just"/>
            <a:r>
              <a:rPr lang="en-US" dirty="0"/>
              <a:t>More than ever, business success depends on information technology.</a:t>
            </a:r>
          </a:p>
          <a:p>
            <a:pPr algn="just"/>
            <a:r>
              <a:rPr lang="en-US" dirty="0"/>
              <a:t>IT is driving a new digital economy, where advances in hardware, software and connectivity can provide enormous benefits to businesses and individuals.</a:t>
            </a:r>
          </a:p>
        </p:txBody>
      </p:sp>
      <p:sp>
        <p:nvSpPr>
          <p:cNvPr id="4" name="Title 3"/>
          <p:cNvSpPr>
            <a:spLocks noGrp="1"/>
          </p:cNvSpPr>
          <p:nvPr>
            <p:ph type="title"/>
          </p:nvPr>
        </p:nvSpPr>
        <p:spPr/>
        <p:txBody>
          <a:bodyPr>
            <a:normAutofit fontScale="90000"/>
          </a:bodyPr>
          <a:lstStyle/>
          <a:p>
            <a:r>
              <a:rPr lang="en-US" dirty="0"/>
              <a:t>What is Information Technology?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4876800"/>
            <a:ext cx="7710376" cy="1143000"/>
          </a:xfrm>
        </p:spPr>
        <p:txBody>
          <a:bodyPr/>
          <a:lstStyle/>
          <a:p>
            <a:pPr algn="just"/>
            <a:r>
              <a:rPr lang="en-US" dirty="0"/>
              <a:t>The PERSON class includes INSTRUCTOR and STUDENT objects, which have their own properties and inherited properties.</a:t>
            </a:r>
          </a:p>
        </p:txBody>
      </p:sp>
      <p:pic>
        <p:nvPicPr>
          <p:cNvPr id="17410" name="Picture 2"/>
          <p:cNvPicPr>
            <a:picLocks noGrp="1" noChangeAspect="1" noChangeArrowheads="1"/>
          </p:cNvPicPr>
          <p:nvPr>
            <p:ph sz="half" idx="1"/>
          </p:nvPr>
        </p:nvPicPr>
        <p:blipFill>
          <a:blip r:embed="rId2"/>
          <a:srcRect/>
          <a:stretch>
            <a:fillRect/>
          </a:stretch>
        </p:blipFill>
        <p:spPr bwMode="auto">
          <a:xfrm>
            <a:off x="1752600" y="78509"/>
            <a:ext cx="5715000" cy="4582391"/>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990600"/>
          </a:xfrm>
        </p:spPr>
        <p:txBody>
          <a:bodyPr/>
          <a:lstStyle/>
          <a:p>
            <a:pPr algn="just"/>
            <a:r>
              <a:rPr lang="en-US" dirty="0"/>
              <a:t>In a typical O-O development model, planning, analysis and design tasks interact continuously to generate prototypes that can be tested.</a:t>
            </a:r>
          </a:p>
        </p:txBody>
      </p:sp>
      <p:sp>
        <p:nvSpPr>
          <p:cNvPr id="5" name="Slide Number Placeholder 4"/>
          <p:cNvSpPr>
            <a:spLocks noGrp="1"/>
          </p:cNvSpPr>
          <p:nvPr>
            <p:ph type="sldNum" sz="quarter" idx="12"/>
          </p:nvPr>
        </p:nvSpPr>
        <p:spPr/>
        <p:txBody>
          <a:bodyPr/>
          <a:lstStyle/>
          <a:p>
            <a:pPr>
              <a:defRPr/>
            </a:pPr>
            <a:fld id="{85D84466-CB37-49EF-9CF4-ADD313A8598B}" type="slidenum">
              <a:rPr lang="en-US" smtClean="0"/>
              <a:pPr>
                <a:defRPr/>
              </a:pPr>
              <a:t>51</a:t>
            </a:fld>
            <a:endParaRPr lang="en-US"/>
          </a:p>
        </p:txBody>
      </p:sp>
      <p:pic>
        <p:nvPicPr>
          <p:cNvPr id="18434" name="Picture 2"/>
          <p:cNvPicPr>
            <a:picLocks noGrp="1" noChangeAspect="1" noChangeArrowheads="1"/>
          </p:cNvPicPr>
          <p:nvPr>
            <p:ph sz="half" idx="1"/>
          </p:nvPr>
        </p:nvPicPr>
        <p:blipFill>
          <a:blip r:embed="rId2"/>
          <a:srcRect/>
          <a:stretch>
            <a:fillRect/>
          </a:stretch>
        </p:blipFill>
        <p:spPr bwMode="auto">
          <a:xfrm>
            <a:off x="2740025" y="555625"/>
            <a:ext cx="3829050" cy="4010025"/>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Placeholder 2"/>
          <p:cNvSpPr>
            <a:spLocks noGrp="1"/>
          </p:cNvSpPr>
          <p:nvPr>
            <p:ph idx="1"/>
          </p:nvPr>
        </p:nvSpPr>
        <p:spPr>
          <a:xfrm>
            <a:off x="0" y="1066800"/>
            <a:ext cx="8915400" cy="4940491"/>
          </a:xfrm>
        </p:spPr>
        <p:txBody>
          <a:bodyPr>
            <a:noAutofit/>
          </a:bodyPr>
          <a:lstStyle/>
          <a:p>
            <a:r>
              <a:rPr lang="en-US" b="1" dirty="0"/>
              <a:t>Agile Methods</a:t>
            </a:r>
          </a:p>
          <a:p>
            <a:pPr lvl="1" algn="just">
              <a:buNone/>
            </a:pPr>
            <a:r>
              <a:rPr lang="en-IN" dirty="0"/>
              <a:t>Development techniques change over time. For example, structured analysis is a traditional approach and agile methods are the newest development.</a:t>
            </a:r>
          </a:p>
          <a:p>
            <a:pPr lvl="1" algn="just">
              <a:buNone/>
            </a:pPr>
            <a:r>
              <a:rPr lang="en-IN" dirty="0"/>
              <a:t>Structured analysis builds an overall plan for the information system, just as a contractor might use a blue print for constructing a building.</a:t>
            </a:r>
          </a:p>
          <a:p>
            <a:pPr lvl="1" algn="just">
              <a:buNone/>
            </a:pPr>
            <a:r>
              <a:rPr lang="en-IN" dirty="0"/>
              <a:t>Agile method, in contrast, attempt to develop a system incrementally, by building a series of prototypes and constantly adjusting them to user requirements.</a:t>
            </a:r>
          </a:p>
          <a:p>
            <a:pPr lvl="1" algn="just">
              <a:buNone/>
            </a:pPr>
            <a:r>
              <a:rPr lang="en-IN" dirty="0"/>
              <a:t>As the agile process continues, developers revise, extend, and merger earlier versions into the final product.</a:t>
            </a:r>
          </a:p>
          <a:p>
            <a:pPr lvl="2"/>
            <a:endParaRPr lang="en-IN" dirty="0"/>
          </a:p>
          <a:p>
            <a:endParaRPr lang="en-IN" dirty="0"/>
          </a:p>
          <a:p>
            <a:pPr lvl="1"/>
            <a:endParaRPr lang="en-US" b="1" dirty="0"/>
          </a:p>
          <a:p>
            <a:pPr lvl="2"/>
            <a:endParaRPr lang="en-US" dirty="0"/>
          </a:p>
          <a:p>
            <a:pPr lvl="2"/>
            <a:endParaRPr lang="en-US" dirty="0"/>
          </a:p>
        </p:txBody>
      </p:sp>
      <p:sp>
        <p:nvSpPr>
          <p:cNvPr id="6" name="Slide Number Placeholder 5"/>
          <p:cNvSpPr>
            <a:spLocks noGrp="1"/>
          </p:cNvSpPr>
          <p:nvPr>
            <p:ph type="sldNum" sz="quarter" idx="12"/>
          </p:nvPr>
        </p:nvSpPr>
        <p:spPr/>
        <p:txBody>
          <a:bodyPr/>
          <a:lstStyle/>
          <a:p>
            <a:fld id="{56606C46-9134-4B1F-BA0C-9C627178FB47}" type="slidenum">
              <a:rPr lang="en-US" smtClean="0"/>
              <a:pPr/>
              <a:t>52</a:t>
            </a:fld>
            <a:endParaRPr lang="en-US"/>
          </a:p>
        </p:txBody>
      </p:sp>
      <p:sp>
        <p:nvSpPr>
          <p:cNvPr id="2" name="Title 1"/>
          <p:cNvSpPr>
            <a:spLocks noGrp="1"/>
          </p:cNvSpPr>
          <p:nvPr>
            <p:ph type="title"/>
          </p:nvPr>
        </p:nvSpPr>
        <p:spPr/>
        <p:txBody>
          <a:bodyPr>
            <a:normAutofit fontScale="90000"/>
          </a:bodyPr>
          <a:lstStyle/>
          <a:p>
            <a:r>
              <a:rPr lang="en-US" dirty="0"/>
              <a:t>Systems Development Methods </a:t>
            </a:r>
            <a:r>
              <a:rPr lang="en-US" sz="1300" dirty="0"/>
              <a:t>(Cont.9)</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305111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Placeholder 2"/>
          <p:cNvSpPr>
            <a:spLocks noGrp="1"/>
          </p:cNvSpPr>
          <p:nvPr>
            <p:ph idx="1"/>
          </p:nvPr>
        </p:nvSpPr>
        <p:spPr>
          <a:xfrm>
            <a:off x="228600" y="1143000"/>
            <a:ext cx="8610600" cy="4876800"/>
          </a:xfrm>
        </p:spPr>
        <p:txBody>
          <a:bodyPr>
            <a:noAutofit/>
          </a:bodyPr>
          <a:lstStyle/>
          <a:p>
            <a:r>
              <a:rPr lang="en-US" b="1" dirty="0"/>
              <a:t>Agile Methods</a:t>
            </a:r>
          </a:p>
          <a:p>
            <a:pPr lvl="1"/>
            <a:r>
              <a:rPr lang="en-IN" dirty="0"/>
              <a:t>Involve building and constantly adjusting a series of prototypes to user requirements </a:t>
            </a:r>
          </a:p>
          <a:p>
            <a:pPr lvl="1" algn="just"/>
            <a:r>
              <a:rPr lang="en-IN" dirty="0"/>
              <a:t>Agile methods typically uses a spiral model, which represents a series of iterations or revisions, based on user feedbacks.</a:t>
            </a:r>
          </a:p>
          <a:p>
            <a:pPr lvl="2"/>
            <a:r>
              <a:rPr lang="en-IN" b="1" dirty="0"/>
              <a:t>Spiral model</a:t>
            </a:r>
            <a:r>
              <a:rPr lang="en-IN" dirty="0"/>
              <a:t>: Series of </a:t>
            </a:r>
            <a:r>
              <a:rPr lang="en-IN" b="1" dirty="0"/>
              <a:t>iterations</a:t>
            </a:r>
            <a:r>
              <a:rPr lang="en-IN" dirty="0"/>
              <a:t> based on user feedback</a:t>
            </a:r>
          </a:p>
          <a:p>
            <a:pPr lvl="2"/>
            <a:r>
              <a:rPr lang="en-IN" dirty="0"/>
              <a:t>Feedback from prior steps is incorporated in each incremental step </a:t>
            </a:r>
          </a:p>
          <a:p>
            <a:pPr lvl="1" algn="just"/>
            <a:r>
              <a:rPr lang="en-IN" b="1" dirty="0"/>
              <a:t>Advantages</a:t>
            </a:r>
            <a:r>
              <a:rPr lang="en-IN" dirty="0"/>
              <a:t>: allow developers to be more flexible and responsive.</a:t>
            </a:r>
          </a:p>
          <a:p>
            <a:pPr lvl="1" algn="just"/>
            <a:r>
              <a:rPr lang="en-IN" b="1" dirty="0"/>
              <a:t>Disadvantages</a:t>
            </a:r>
            <a:r>
              <a:rPr lang="en-IN" dirty="0"/>
              <a:t>: riskier than more traditional methods. Weak documentation, blurred lines of accountability, and too little emphasis on the larger business picture.</a:t>
            </a:r>
          </a:p>
          <a:p>
            <a:pPr lvl="1"/>
            <a:endParaRPr lang="en-IN" dirty="0"/>
          </a:p>
          <a:p>
            <a:pPr lvl="2"/>
            <a:endParaRPr lang="en-IN" dirty="0"/>
          </a:p>
          <a:p>
            <a:endParaRPr lang="en-IN" dirty="0"/>
          </a:p>
          <a:p>
            <a:pPr lvl="1"/>
            <a:endParaRPr lang="en-US" b="1" dirty="0"/>
          </a:p>
          <a:p>
            <a:pPr lvl="2"/>
            <a:endParaRPr lang="en-US" dirty="0"/>
          </a:p>
          <a:p>
            <a:pPr lvl="2"/>
            <a:endParaRPr lang="en-US" dirty="0"/>
          </a:p>
        </p:txBody>
      </p:sp>
      <p:sp>
        <p:nvSpPr>
          <p:cNvPr id="6" name="Slide Number Placeholder 5"/>
          <p:cNvSpPr>
            <a:spLocks noGrp="1"/>
          </p:cNvSpPr>
          <p:nvPr>
            <p:ph type="sldNum" sz="quarter" idx="12"/>
          </p:nvPr>
        </p:nvSpPr>
        <p:spPr/>
        <p:txBody>
          <a:bodyPr/>
          <a:lstStyle/>
          <a:p>
            <a:fld id="{56606C46-9134-4B1F-BA0C-9C627178FB47}" type="slidenum">
              <a:rPr lang="en-US" smtClean="0"/>
              <a:pPr/>
              <a:t>53</a:t>
            </a:fld>
            <a:endParaRPr lang="en-US"/>
          </a:p>
        </p:txBody>
      </p:sp>
      <p:sp>
        <p:nvSpPr>
          <p:cNvPr id="2" name="Title 1"/>
          <p:cNvSpPr>
            <a:spLocks noGrp="1"/>
          </p:cNvSpPr>
          <p:nvPr>
            <p:ph type="title"/>
          </p:nvPr>
        </p:nvSpPr>
        <p:spPr>
          <a:xfrm>
            <a:off x="457200" y="274638"/>
            <a:ext cx="8229600" cy="792162"/>
          </a:xfrm>
        </p:spPr>
        <p:txBody>
          <a:bodyPr>
            <a:normAutofit fontScale="90000"/>
          </a:bodyPr>
          <a:lstStyle/>
          <a:p>
            <a:r>
              <a:rPr lang="en-US" dirty="0"/>
              <a:t>Systems Development Methods </a:t>
            </a:r>
            <a:r>
              <a:rPr lang="en-US" sz="1300" dirty="0"/>
              <a:t>(Cont.9)</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3051112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Placeholder 2"/>
          <p:cNvSpPr>
            <a:spLocks noGrp="1"/>
          </p:cNvSpPr>
          <p:nvPr>
            <p:ph idx="1"/>
          </p:nvPr>
        </p:nvSpPr>
        <p:spPr/>
        <p:txBody>
          <a:bodyPr>
            <a:normAutofit lnSpcReduction="10000"/>
          </a:bodyPr>
          <a:lstStyle/>
          <a:p>
            <a:pPr lvl="1">
              <a:buNone/>
            </a:pPr>
            <a:endParaRPr lang="en-IN" dirty="0"/>
          </a:p>
          <a:p>
            <a:r>
              <a:rPr lang="en-US" b="1" dirty="0"/>
              <a:t>Other Development Methods</a:t>
            </a:r>
          </a:p>
          <a:p>
            <a:pPr lvl="1"/>
            <a:r>
              <a:rPr lang="en-US" b="1" dirty="0"/>
              <a:t>Joint application development (JAD)</a:t>
            </a:r>
          </a:p>
          <a:p>
            <a:pPr lvl="2"/>
            <a:r>
              <a:rPr lang="en-US" dirty="0"/>
              <a:t>Focuses on team-based fact-finding</a:t>
            </a:r>
          </a:p>
          <a:p>
            <a:pPr lvl="1"/>
            <a:r>
              <a:rPr lang="en-US" b="1" dirty="0"/>
              <a:t>Rapid application development (RAD)</a:t>
            </a:r>
          </a:p>
          <a:p>
            <a:pPr lvl="2"/>
            <a:r>
              <a:rPr lang="en-US" dirty="0"/>
              <a:t>A compressed version of the entire development process</a:t>
            </a:r>
          </a:p>
          <a:p>
            <a:pPr lvl="1" algn="just"/>
            <a:r>
              <a:rPr lang="en-US" dirty="0"/>
              <a:t>Both JAD and RAD use teams composed of users, managers, and IT staff.</a:t>
            </a:r>
          </a:p>
          <a:p>
            <a:pPr lvl="1" algn="just"/>
            <a:r>
              <a:rPr lang="en-US" dirty="0"/>
              <a:t>The difference is that JAD focuses on team-based fact-finding, which is only one phase of the development process, whereas RAD is more like a compressed version of the entire process.</a:t>
            </a:r>
          </a:p>
          <a:p>
            <a:endParaRPr lang="en-IN" dirty="0"/>
          </a:p>
        </p:txBody>
      </p:sp>
      <p:sp>
        <p:nvSpPr>
          <p:cNvPr id="6" name="Slide Number Placeholder 5"/>
          <p:cNvSpPr>
            <a:spLocks noGrp="1"/>
          </p:cNvSpPr>
          <p:nvPr>
            <p:ph type="sldNum" sz="quarter" idx="12"/>
          </p:nvPr>
        </p:nvSpPr>
        <p:spPr/>
        <p:txBody>
          <a:bodyPr/>
          <a:lstStyle/>
          <a:p>
            <a:pPr>
              <a:defRPr/>
            </a:pPr>
            <a:fld id="{8E8E0209-5DCA-477C-9BA2-C2D75A3342B5}" type="slidenum">
              <a:rPr lang="en-US"/>
              <a:pPr>
                <a:defRPr/>
              </a:pPr>
              <a:t>54</a:t>
            </a:fld>
            <a:endParaRPr lang="en-US"/>
          </a:p>
        </p:txBody>
      </p:sp>
      <p:sp>
        <p:nvSpPr>
          <p:cNvPr id="2" name="Title 1"/>
          <p:cNvSpPr>
            <a:spLocks noGrp="1"/>
          </p:cNvSpPr>
          <p:nvPr>
            <p:ph type="title"/>
          </p:nvPr>
        </p:nvSpPr>
        <p:spPr/>
        <p:txBody>
          <a:bodyPr rtlCol="0">
            <a:normAutofit fontScale="90000"/>
          </a:bodyPr>
          <a:lstStyle/>
          <a:p>
            <a:pPr>
              <a:defRPr/>
            </a:pPr>
            <a:r>
              <a:rPr lang="en-US" dirty="0"/>
              <a:t>Systems Development Methods </a:t>
            </a:r>
            <a:r>
              <a:rPr lang="en-US" sz="1300" dirty="0"/>
              <a:t>(Cont.10)</a:t>
            </a:r>
            <a:endParaRPr lang="en-US" dirty="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just"/>
            <a:r>
              <a:rPr lang="en-US" dirty="0"/>
              <a:t>Depending on its size, an IT department might have separate organization units for these functions, or they might be combined into a smaller number of teams.</a:t>
            </a:r>
          </a:p>
        </p:txBody>
      </p:sp>
      <p:pic>
        <p:nvPicPr>
          <p:cNvPr id="19458" name="Picture 2"/>
          <p:cNvPicPr>
            <a:picLocks noGrp="1" noChangeAspect="1" noChangeArrowheads="1"/>
          </p:cNvPicPr>
          <p:nvPr>
            <p:ph sz="half" idx="1"/>
          </p:nvPr>
        </p:nvPicPr>
        <p:blipFill>
          <a:blip r:embed="rId2"/>
          <a:srcRect/>
          <a:stretch>
            <a:fillRect/>
          </a:stretch>
        </p:blipFill>
        <p:spPr bwMode="auto">
          <a:xfrm>
            <a:off x="533400" y="1524000"/>
            <a:ext cx="8099292" cy="227330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b="1" dirty="0"/>
              <a:t>Application Development</a:t>
            </a:r>
          </a:p>
          <a:p>
            <a:pPr lvl="1" algn="just"/>
            <a:r>
              <a:rPr lang="en-US" dirty="0"/>
              <a:t>Systems are developed by teams consisting of users, managers, and IT staff members</a:t>
            </a:r>
          </a:p>
          <a:p>
            <a:pPr algn="just"/>
            <a:r>
              <a:rPr lang="en-US" b="1" dirty="0"/>
              <a:t>Systems Support and Security</a:t>
            </a:r>
          </a:p>
          <a:p>
            <a:pPr lvl="1" algn="just"/>
            <a:r>
              <a:rPr lang="en-US" dirty="0"/>
              <a:t>Provides vital protection and maintenance services</a:t>
            </a:r>
          </a:p>
          <a:p>
            <a:pPr algn="just"/>
            <a:r>
              <a:rPr lang="en-US" b="1" dirty="0"/>
              <a:t>User Support</a:t>
            </a:r>
          </a:p>
          <a:p>
            <a:pPr lvl="1" algn="just"/>
            <a:r>
              <a:rPr lang="en-US" dirty="0"/>
              <a:t>Provides users with technical information, training, and productivity support</a:t>
            </a:r>
          </a:p>
          <a:p>
            <a:pPr lvl="2" algn="just"/>
            <a:r>
              <a:rPr lang="en-US" dirty="0"/>
              <a:t>Known as a </a:t>
            </a:r>
            <a:r>
              <a:rPr lang="en-US" b="1" dirty="0"/>
              <a:t>help desk</a:t>
            </a:r>
          </a:p>
          <a:p>
            <a:pPr lvl="1"/>
            <a:endParaRPr lang="en-US" b="1" dirty="0"/>
          </a:p>
        </p:txBody>
      </p:sp>
      <p:sp>
        <p:nvSpPr>
          <p:cNvPr id="4" name="Slide Number Placeholder 3"/>
          <p:cNvSpPr>
            <a:spLocks noGrp="1"/>
          </p:cNvSpPr>
          <p:nvPr>
            <p:ph type="sldNum" sz="quarter" idx="12"/>
          </p:nvPr>
        </p:nvSpPr>
        <p:spPr/>
        <p:txBody>
          <a:bodyPr/>
          <a:lstStyle/>
          <a:p>
            <a:fld id="{7EF850C6-D602-426F-B528-E29A6AF873CA}" type="slidenum">
              <a:rPr lang="en-US" smtClean="0"/>
              <a:pPr/>
              <a:t>56</a:t>
            </a:fld>
            <a:endParaRPr lang="en-US"/>
          </a:p>
        </p:txBody>
      </p:sp>
      <p:sp>
        <p:nvSpPr>
          <p:cNvPr id="54273" name="Title 1"/>
          <p:cNvSpPr>
            <a:spLocks noGrp="1"/>
          </p:cNvSpPr>
          <p:nvPr>
            <p:ph type="title"/>
          </p:nvPr>
        </p:nvSpPr>
        <p:spPr/>
        <p:txBody>
          <a:bodyPr>
            <a:normAutofit fontScale="90000"/>
          </a:bodyPr>
          <a:lstStyle/>
          <a:p>
            <a:r>
              <a:rPr lang="en-US" dirty="0"/>
              <a:t>The Information Technology Department </a:t>
            </a:r>
            <a:r>
              <a:rPr lang="en-US" sz="1400" dirty="0"/>
              <a:t>(Cont.1)</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9868507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534400" cy="4407091"/>
          </a:xfrm>
        </p:spPr>
        <p:txBody>
          <a:bodyPr>
            <a:noAutofit/>
          </a:bodyPr>
          <a:lstStyle/>
          <a:p>
            <a:pPr algn="just"/>
            <a:r>
              <a:rPr lang="en-US" b="1" dirty="0"/>
              <a:t>Database Administration</a:t>
            </a:r>
          </a:p>
          <a:p>
            <a:pPr lvl="1" algn="just"/>
            <a:r>
              <a:rPr lang="en-US" dirty="0"/>
              <a:t>Involves data design, management, security, backup, and access systems </a:t>
            </a:r>
          </a:p>
          <a:p>
            <a:pPr algn="just"/>
            <a:r>
              <a:rPr lang="en-US" b="1" dirty="0"/>
              <a:t>Network Administration</a:t>
            </a:r>
          </a:p>
          <a:p>
            <a:pPr lvl="1" algn="just"/>
            <a:r>
              <a:rPr lang="en-US" dirty="0"/>
              <a:t>Includes hardware and software maintenance, support, and security</a:t>
            </a:r>
          </a:p>
          <a:p>
            <a:pPr algn="just"/>
            <a:r>
              <a:rPr lang="en-US" b="1" dirty="0"/>
              <a:t>Web Support</a:t>
            </a:r>
          </a:p>
          <a:p>
            <a:pPr lvl="1" algn="just"/>
            <a:r>
              <a:rPr lang="en-US" dirty="0"/>
              <a:t>Web support specialists design and construct Web pages</a:t>
            </a:r>
          </a:p>
          <a:p>
            <a:pPr lvl="2" algn="just"/>
            <a:r>
              <a:rPr lang="en-US" dirty="0"/>
              <a:t>Monitor traffic and manage hardware and software</a:t>
            </a:r>
          </a:p>
          <a:p>
            <a:pPr lvl="2" algn="just"/>
            <a:r>
              <a:rPr lang="en-US" dirty="0"/>
              <a:t>Link Web-based applications information systems to the company’s information systems</a:t>
            </a:r>
          </a:p>
        </p:txBody>
      </p:sp>
      <p:sp>
        <p:nvSpPr>
          <p:cNvPr id="4" name="Slide Number Placeholder 3"/>
          <p:cNvSpPr>
            <a:spLocks noGrp="1"/>
          </p:cNvSpPr>
          <p:nvPr>
            <p:ph type="sldNum" sz="quarter" idx="12"/>
          </p:nvPr>
        </p:nvSpPr>
        <p:spPr/>
        <p:txBody>
          <a:bodyPr/>
          <a:lstStyle/>
          <a:p>
            <a:fld id="{7EF850C6-D602-426F-B528-E29A6AF873CA}" type="slidenum">
              <a:rPr lang="en-US" smtClean="0"/>
              <a:pPr/>
              <a:t>57</a:t>
            </a:fld>
            <a:endParaRPr lang="en-US"/>
          </a:p>
        </p:txBody>
      </p:sp>
      <p:sp>
        <p:nvSpPr>
          <p:cNvPr id="54273" name="Title 1"/>
          <p:cNvSpPr>
            <a:spLocks noGrp="1"/>
          </p:cNvSpPr>
          <p:nvPr>
            <p:ph type="title"/>
          </p:nvPr>
        </p:nvSpPr>
        <p:spPr/>
        <p:txBody>
          <a:bodyPr>
            <a:normAutofit fontScale="90000"/>
          </a:bodyPr>
          <a:lstStyle/>
          <a:p>
            <a:r>
              <a:rPr lang="en-US" dirty="0"/>
              <a:t>The Information Technology Department </a:t>
            </a:r>
            <a:r>
              <a:rPr lang="en-US" sz="1400" dirty="0"/>
              <a:t>(Cont.2)</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9047764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b="1" dirty="0"/>
              <a:t>Quality Assurance (QA)</a:t>
            </a:r>
          </a:p>
          <a:p>
            <a:pPr lvl="1" algn="just"/>
            <a:r>
              <a:rPr lang="en-US" dirty="0"/>
              <a:t>QA team reviews and tests all applications and systems changes to verify specifications and software quality standards</a:t>
            </a:r>
          </a:p>
        </p:txBody>
      </p:sp>
      <p:sp>
        <p:nvSpPr>
          <p:cNvPr id="4" name="Slide Number Placeholder 3"/>
          <p:cNvSpPr>
            <a:spLocks noGrp="1"/>
          </p:cNvSpPr>
          <p:nvPr>
            <p:ph type="sldNum" sz="quarter" idx="12"/>
          </p:nvPr>
        </p:nvSpPr>
        <p:spPr/>
        <p:txBody>
          <a:bodyPr/>
          <a:lstStyle/>
          <a:p>
            <a:fld id="{7EF850C6-D602-426F-B528-E29A6AF873CA}" type="slidenum">
              <a:rPr lang="en-US" smtClean="0"/>
              <a:pPr/>
              <a:t>58</a:t>
            </a:fld>
            <a:endParaRPr lang="en-US"/>
          </a:p>
        </p:txBody>
      </p:sp>
      <p:sp>
        <p:nvSpPr>
          <p:cNvPr id="54273" name="Title 1"/>
          <p:cNvSpPr>
            <a:spLocks noGrp="1"/>
          </p:cNvSpPr>
          <p:nvPr>
            <p:ph type="title"/>
          </p:nvPr>
        </p:nvSpPr>
        <p:spPr/>
        <p:txBody>
          <a:bodyPr>
            <a:normAutofit fontScale="90000"/>
          </a:bodyPr>
          <a:lstStyle/>
          <a:p>
            <a:r>
              <a:rPr lang="en-US" dirty="0"/>
              <a:t>The Information Technology Department </a:t>
            </a:r>
            <a:r>
              <a:rPr lang="en-US" sz="1400" dirty="0"/>
              <a:t>(Cont.3)</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5361493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4665F65-C17D-41AB-B229-DCCF02D93F09}" type="slidenum">
              <a:rPr lang="en-US"/>
              <a:pPr>
                <a:defRPr/>
              </a:pPr>
              <a:t>59</a:t>
            </a:fld>
            <a:endParaRPr lang="en-US"/>
          </a:p>
        </p:txBody>
      </p:sp>
      <p:sp>
        <p:nvSpPr>
          <p:cNvPr id="55297" name="Title 1"/>
          <p:cNvSpPr>
            <a:spLocks noGrp="1"/>
          </p:cNvSpPr>
          <p:nvPr>
            <p:ph type="title"/>
          </p:nvPr>
        </p:nvSpPr>
        <p:spPr/>
        <p:txBody>
          <a:bodyPr/>
          <a:lstStyle/>
          <a:p>
            <a:pPr eaLnBrk="1" hangingPunct="1"/>
            <a:r>
              <a:rPr lang="en-US" dirty="0"/>
              <a:t>The Systems Analyst</a:t>
            </a:r>
          </a:p>
        </p:txBody>
      </p:sp>
      <p:sp>
        <p:nvSpPr>
          <p:cNvPr id="3" name="Content Placeholder 2"/>
          <p:cNvSpPr>
            <a:spLocks noGrp="1"/>
          </p:cNvSpPr>
          <p:nvPr>
            <p:ph sz="half" idx="1"/>
          </p:nvPr>
        </p:nvSpPr>
        <p:spPr>
          <a:xfrm>
            <a:off x="457200" y="1481328"/>
            <a:ext cx="8382000" cy="4525963"/>
          </a:xfrm>
        </p:spPr>
        <p:txBody>
          <a:bodyPr/>
          <a:lstStyle/>
          <a:p>
            <a:pPr algn="just">
              <a:buNone/>
            </a:pPr>
            <a:r>
              <a:rPr lang="en-US" dirty="0"/>
              <a:t>A system analyst helps develop IT systems that support business requirements. To succeed, analysts often must act as translators.</a:t>
            </a:r>
          </a:p>
          <a:p>
            <a:pPr algn="just"/>
            <a:r>
              <a:rPr lang="en-US" dirty="0"/>
              <a:t>A system analyst Investigates, analyzes, designs, develops, installs, evaluates, and maintains a company’s information systems.</a:t>
            </a:r>
          </a:p>
          <a:p>
            <a:pPr algn="just"/>
            <a:r>
              <a:rPr lang="en-IN" dirty="0"/>
              <a:t>Constantly interacts with users and managers within and outside the organization. </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An employee clocking in with a punch card in 1953</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6</a:t>
            </a:fld>
            <a:endParaRPr lang="en-US"/>
          </a:p>
        </p:txBody>
      </p:sp>
      <p:sp>
        <p:nvSpPr>
          <p:cNvPr id="4" name="Title 3"/>
          <p:cNvSpPr>
            <a:spLocks noGrp="1"/>
          </p:cNvSpPr>
          <p:nvPr>
            <p:ph type="title"/>
          </p:nvPr>
        </p:nvSpPr>
        <p:spPr/>
        <p:txBody>
          <a:bodyPr/>
          <a:lstStyle/>
          <a:p>
            <a:endParaRPr lang="en-US"/>
          </a:p>
        </p:txBody>
      </p:sp>
      <p:pic>
        <p:nvPicPr>
          <p:cNvPr id="5" name="Picture 2"/>
          <p:cNvPicPr>
            <a:picLocks noChangeAspect="1" noChangeArrowheads="1"/>
          </p:cNvPicPr>
          <p:nvPr/>
        </p:nvPicPr>
        <p:blipFill>
          <a:blip r:embed="rId2"/>
          <a:srcRect/>
          <a:stretch>
            <a:fillRect/>
          </a:stretch>
        </p:blipFill>
        <p:spPr bwMode="auto">
          <a:xfrm>
            <a:off x="1524000" y="381000"/>
            <a:ext cx="6324600" cy="5011295"/>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Autofit/>
          </a:bodyPr>
          <a:lstStyle/>
          <a:p>
            <a:r>
              <a:rPr lang="en-IN" b="1" dirty="0"/>
              <a:t>Roles</a:t>
            </a:r>
          </a:p>
          <a:p>
            <a:pPr lvl="1" algn="just"/>
            <a:r>
              <a:rPr lang="en-US" sz="2400" dirty="0"/>
              <a:t>Acts a translators to managers and programmers </a:t>
            </a:r>
          </a:p>
          <a:p>
            <a:pPr lvl="1" algn="just"/>
            <a:r>
              <a:rPr lang="en-US" sz="2400" dirty="0"/>
              <a:t>A company’s best line of defense in an IT disaster</a:t>
            </a:r>
          </a:p>
          <a:p>
            <a:pPr lvl="1" algn="just"/>
            <a:r>
              <a:rPr lang="en-US" sz="2400" b="1" dirty="0"/>
              <a:t>Most valuable skill - The ability to listen</a:t>
            </a:r>
          </a:p>
          <a:p>
            <a:pPr lvl="1" algn="just"/>
            <a:r>
              <a:rPr lang="en-US" sz="2400" dirty="0"/>
              <a:t>Seeks feedback from users to ensure that systems do not deviate from accomplishing set objectives</a:t>
            </a:r>
          </a:p>
          <a:p>
            <a:r>
              <a:rPr lang="en-US" b="1" dirty="0"/>
              <a:t>Knowledge, Skills, and Education</a:t>
            </a:r>
          </a:p>
          <a:p>
            <a:pPr lvl="1"/>
            <a:r>
              <a:rPr lang="en-US" dirty="0"/>
              <a:t>Technical knowledge</a:t>
            </a:r>
          </a:p>
          <a:p>
            <a:pPr lvl="1"/>
            <a:r>
              <a:rPr lang="en-US" dirty="0"/>
              <a:t>Communication and business skills</a:t>
            </a:r>
          </a:p>
          <a:p>
            <a:pPr lvl="1"/>
            <a:r>
              <a:rPr lang="en-US" b="1" dirty="0"/>
              <a:t>Critical thinking skills</a:t>
            </a:r>
          </a:p>
          <a:p>
            <a:endParaRPr lang="en-IN" dirty="0"/>
          </a:p>
        </p:txBody>
      </p:sp>
      <p:sp>
        <p:nvSpPr>
          <p:cNvPr id="4" name="Slide Number Placeholder 3"/>
          <p:cNvSpPr>
            <a:spLocks noGrp="1"/>
          </p:cNvSpPr>
          <p:nvPr>
            <p:ph type="sldNum" sz="quarter" idx="12"/>
          </p:nvPr>
        </p:nvSpPr>
        <p:spPr/>
        <p:txBody>
          <a:bodyPr/>
          <a:lstStyle/>
          <a:p>
            <a:pPr>
              <a:defRPr/>
            </a:pPr>
            <a:fld id="{045C1710-DF5A-49B1-AD3F-FCC479A1A2A8}" type="slidenum">
              <a:rPr lang="en-US" smtClean="0"/>
              <a:pPr>
                <a:defRPr/>
              </a:pPr>
              <a:t>60</a:t>
            </a:fld>
            <a:endParaRPr lang="en-US"/>
          </a:p>
        </p:txBody>
      </p:sp>
      <p:sp>
        <p:nvSpPr>
          <p:cNvPr id="6" name="Title 5"/>
          <p:cNvSpPr>
            <a:spLocks noGrp="1"/>
          </p:cNvSpPr>
          <p:nvPr>
            <p:ph type="title"/>
          </p:nvPr>
        </p:nvSpPr>
        <p:spPr/>
        <p:txBody>
          <a:bodyPr/>
          <a:lstStyle/>
          <a:p>
            <a:r>
              <a:rPr lang="en-US" dirty="0"/>
              <a:t>The Systems Analyst </a:t>
            </a:r>
            <a:r>
              <a:rPr lang="en-US" sz="1300" dirty="0"/>
              <a:t>(Cont.1)</a:t>
            </a:r>
            <a:endParaRPr lang="en-IN" sz="1300" dirty="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2862535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noAutofit/>
          </a:bodyPr>
          <a:lstStyle/>
          <a:p>
            <a:pPr lvl="1" algn="just"/>
            <a:r>
              <a:rPr lang="en-US" dirty="0"/>
              <a:t>Education - A college degree in information systems, science, or business</a:t>
            </a:r>
          </a:p>
          <a:p>
            <a:pPr lvl="3" algn="just"/>
            <a:r>
              <a:rPr lang="en-US" dirty="0"/>
              <a:t>Some IT experience is required</a:t>
            </a:r>
          </a:p>
          <a:p>
            <a:pPr algn="just"/>
            <a:r>
              <a:rPr lang="en-US" b="1" dirty="0"/>
              <a:t>Certification</a:t>
            </a:r>
          </a:p>
          <a:p>
            <a:pPr lvl="1" algn="just"/>
            <a:r>
              <a:rPr lang="en-US" dirty="0"/>
              <a:t>Helps IT professionals learn new skills and gain recognition for their efforts</a:t>
            </a:r>
          </a:p>
          <a:p>
            <a:endParaRPr lang="en-US" dirty="0"/>
          </a:p>
        </p:txBody>
      </p:sp>
      <p:sp>
        <p:nvSpPr>
          <p:cNvPr id="4" name="Slide Number Placeholder 3"/>
          <p:cNvSpPr>
            <a:spLocks noGrp="1"/>
          </p:cNvSpPr>
          <p:nvPr>
            <p:ph type="sldNum" sz="quarter" idx="12"/>
          </p:nvPr>
        </p:nvSpPr>
        <p:spPr/>
        <p:txBody>
          <a:bodyPr/>
          <a:lstStyle/>
          <a:p>
            <a:pPr>
              <a:defRPr/>
            </a:pPr>
            <a:fld id="{045C1710-DF5A-49B1-AD3F-FCC479A1A2A8}" type="slidenum">
              <a:rPr lang="en-US" smtClean="0"/>
              <a:pPr>
                <a:defRPr/>
              </a:pPr>
              <a:t>61</a:t>
            </a:fld>
            <a:endParaRPr lang="en-US"/>
          </a:p>
        </p:txBody>
      </p:sp>
      <p:sp>
        <p:nvSpPr>
          <p:cNvPr id="6" name="Title 5"/>
          <p:cNvSpPr>
            <a:spLocks noGrp="1"/>
          </p:cNvSpPr>
          <p:nvPr>
            <p:ph type="title"/>
          </p:nvPr>
        </p:nvSpPr>
        <p:spPr/>
        <p:txBody>
          <a:bodyPr/>
          <a:lstStyle/>
          <a:p>
            <a:r>
              <a:rPr lang="en-US" dirty="0"/>
              <a:t>The Systems Analyst </a:t>
            </a:r>
            <a:r>
              <a:rPr lang="en-US" sz="1300" dirty="0"/>
              <a:t>(Cont.2)</a:t>
            </a:r>
            <a:endParaRPr lang="en-IN" sz="1300" dirty="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29024094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Placeholder 2"/>
          <p:cNvSpPr>
            <a:spLocks noGrp="1"/>
          </p:cNvSpPr>
          <p:nvPr>
            <p:ph idx="1"/>
          </p:nvPr>
        </p:nvSpPr>
        <p:spPr/>
        <p:txBody>
          <a:bodyPr>
            <a:noAutofit/>
          </a:bodyPr>
          <a:lstStyle/>
          <a:p>
            <a:r>
              <a:rPr lang="en-US" b="1" dirty="0"/>
              <a:t>Career Opportunities</a:t>
            </a:r>
          </a:p>
          <a:p>
            <a:pPr lvl="1" algn="just"/>
            <a:r>
              <a:rPr lang="en-US" dirty="0"/>
              <a:t>Companies will need systems analysts to apply new information technology</a:t>
            </a:r>
          </a:p>
          <a:p>
            <a:pPr lvl="1" algn="just"/>
            <a:r>
              <a:rPr lang="en-US" dirty="0"/>
              <a:t>Explosion in e-commerce will fuel IT job growth</a:t>
            </a:r>
          </a:p>
          <a:p>
            <a:pPr lvl="1" algn="just" eaLnBrk="1" hangingPunct="1"/>
            <a:r>
              <a:rPr lang="en-US" dirty="0"/>
              <a:t>Important factors</a:t>
            </a:r>
          </a:p>
          <a:p>
            <a:pPr lvl="2" algn="just"/>
            <a:r>
              <a:rPr lang="en-US" dirty="0"/>
              <a:t>Job titles</a:t>
            </a:r>
          </a:p>
          <a:p>
            <a:pPr lvl="2" algn="just"/>
            <a:r>
              <a:rPr lang="en-US" dirty="0"/>
              <a:t>Company organization</a:t>
            </a:r>
          </a:p>
          <a:p>
            <a:pPr lvl="2" algn="just"/>
            <a:r>
              <a:rPr lang="en-US" dirty="0"/>
              <a:t>Company size</a:t>
            </a:r>
          </a:p>
          <a:p>
            <a:pPr lvl="2" algn="just"/>
            <a:r>
              <a:rPr lang="en-US" dirty="0"/>
              <a:t>Salary, location and future Growth</a:t>
            </a:r>
          </a:p>
          <a:p>
            <a:pPr lvl="2" algn="just"/>
            <a:r>
              <a:rPr lang="en-US" b="1" dirty="0"/>
              <a:t>Corporate culture</a:t>
            </a:r>
          </a:p>
        </p:txBody>
      </p:sp>
      <p:sp>
        <p:nvSpPr>
          <p:cNvPr id="6" name="Slide Number Placeholder 5"/>
          <p:cNvSpPr>
            <a:spLocks noGrp="1"/>
          </p:cNvSpPr>
          <p:nvPr>
            <p:ph type="sldNum" sz="quarter" idx="12"/>
          </p:nvPr>
        </p:nvSpPr>
        <p:spPr/>
        <p:txBody>
          <a:bodyPr/>
          <a:lstStyle/>
          <a:p>
            <a:pPr>
              <a:defRPr/>
            </a:pPr>
            <a:fld id="{B4665F65-C17D-41AB-B229-DCCF02D93F09}" type="slidenum">
              <a:rPr lang="en-US"/>
              <a:pPr>
                <a:defRPr/>
              </a:pPr>
              <a:t>62</a:t>
            </a:fld>
            <a:endParaRPr lang="en-US"/>
          </a:p>
        </p:txBody>
      </p:sp>
      <p:sp>
        <p:nvSpPr>
          <p:cNvPr id="55297" name="Title 1"/>
          <p:cNvSpPr>
            <a:spLocks noGrp="1"/>
          </p:cNvSpPr>
          <p:nvPr>
            <p:ph type="title"/>
          </p:nvPr>
        </p:nvSpPr>
        <p:spPr/>
        <p:txBody>
          <a:bodyPr/>
          <a:lstStyle/>
          <a:p>
            <a:pPr eaLnBrk="1" hangingPunct="1"/>
            <a:r>
              <a:rPr lang="en-US" dirty="0"/>
              <a:t>The Systems Analyst </a:t>
            </a:r>
            <a:r>
              <a:rPr lang="en-US" sz="1200" dirty="0"/>
              <a:t>(Cont.3)</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42282062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34F6CA3-9192-46C9-AAD1-2E4D59A9260C}" type="slidenum">
              <a:rPr lang="en-US"/>
              <a:pPr>
                <a:defRPr/>
              </a:pPr>
              <a:t>63</a:t>
            </a:fld>
            <a:endParaRPr lang="en-US"/>
          </a:p>
        </p:txBody>
      </p:sp>
      <p:sp>
        <p:nvSpPr>
          <p:cNvPr id="56321" name="Title 1"/>
          <p:cNvSpPr>
            <a:spLocks noGrp="1"/>
          </p:cNvSpPr>
          <p:nvPr>
            <p:ph type="title"/>
          </p:nvPr>
        </p:nvSpPr>
        <p:spPr/>
        <p:txBody>
          <a:bodyPr>
            <a:normAutofit fontScale="90000"/>
          </a:bodyPr>
          <a:lstStyle/>
          <a:p>
            <a:pPr eaLnBrk="1" hangingPunct="1"/>
            <a:r>
              <a:rPr lang="en-US" dirty="0"/>
              <a:t>Trends in Information Technology</a:t>
            </a:r>
          </a:p>
        </p:txBody>
      </p:sp>
      <p:sp>
        <p:nvSpPr>
          <p:cNvPr id="3" name="Text Placeholder 2"/>
          <p:cNvSpPr>
            <a:spLocks noGrp="1"/>
          </p:cNvSpPr>
          <p:nvPr>
            <p:ph idx="4294967295"/>
          </p:nvPr>
        </p:nvSpPr>
        <p:spPr>
          <a:xfrm>
            <a:off x="417441" y="1481138"/>
            <a:ext cx="8229600" cy="4525962"/>
          </a:xfrm>
        </p:spPr>
        <p:txBody>
          <a:bodyPr rtlCol="0">
            <a:normAutofit/>
          </a:bodyPr>
          <a:lstStyle/>
          <a:p>
            <a:pPr fontAlgn="auto">
              <a:defRPr/>
            </a:pPr>
            <a:r>
              <a:rPr lang="en-US" dirty="0"/>
              <a:t>IT is one of the fastest evolving industries </a:t>
            </a:r>
          </a:p>
          <a:p>
            <a:pPr>
              <a:defRPr/>
            </a:pPr>
            <a:r>
              <a:rPr lang="en-US" dirty="0"/>
              <a:t>Knowledge of current trends is vital to a systems analyst</a:t>
            </a:r>
          </a:p>
          <a:p>
            <a:pPr>
              <a:defRPr/>
            </a:pPr>
            <a:r>
              <a:rPr lang="en-US" dirty="0"/>
              <a:t>Key trends</a:t>
            </a:r>
          </a:p>
          <a:p>
            <a:pPr lvl="1">
              <a:defRPr/>
            </a:pPr>
            <a:r>
              <a:rPr lang="en-US" dirty="0"/>
              <a:t>Agile methods</a:t>
            </a:r>
          </a:p>
          <a:p>
            <a:pPr lvl="1">
              <a:defRPr/>
            </a:pPr>
            <a:r>
              <a:rPr lang="en-US" dirty="0"/>
              <a:t>Cloud computing</a:t>
            </a:r>
          </a:p>
          <a:p>
            <a:pPr lvl="1">
              <a:defRPr/>
            </a:pPr>
            <a:r>
              <a:rPr lang="en-US" dirty="0"/>
              <a:t>Mobile devices and apps</a:t>
            </a:r>
          </a:p>
          <a:p>
            <a:pPr lvl="1">
              <a:defRPr/>
            </a:pPr>
            <a:r>
              <a:rPr lang="en-IN" dirty="0"/>
              <a:t>IT firms now offer a mix of products, services, and support</a:t>
            </a:r>
          </a:p>
          <a:p>
            <a:pPr lvl="1">
              <a:defRPr/>
            </a:pPr>
            <a:r>
              <a:rPr lang="en-IN" dirty="0"/>
              <a:t>Social media</a:t>
            </a:r>
          </a:p>
          <a:p>
            <a:pPr lvl="1">
              <a:defRPr/>
            </a:pPr>
            <a:endParaRPr lang="en-IN" dirty="0"/>
          </a:p>
          <a:p>
            <a:pPr lvl="1">
              <a:defRPr/>
            </a:pPr>
            <a:endParaRPr lang="en-US" dirty="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34F6CA3-9192-46C9-AAD1-2E4D59A9260C}" type="slidenum">
              <a:rPr lang="en-US"/>
              <a:pPr>
                <a:defRPr/>
              </a:pPr>
              <a:t>64</a:t>
            </a:fld>
            <a:endParaRPr lang="en-US"/>
          </a:p>
        </p:txBody>
      </p:sp>
      <p:sp>
        <p:nvSpPr>
          <p:cNvPr id="56321" name="Title 1"/>
          <p:cNvSpPr>
            <a:spLocks noGrp="1"/>
          </p:cNvSpPr>
          <p:nvPr>
            <p:ph type="title"/>
          </p:nvPr>
        </p:nvSpPr>
        <p:spPr/>
        <p:txBody>
          <a:bodyPr/>
          <a:lstStyle/>
          <a:p>
            <a:pPr eaLnBrk="1" hangingPunct="1"/>
            <a:r>
              <a:rPr lang="en-US"/>
              <a:t>Chapter Summary</a:t>
            </a:r>
          </a:p>
        </p:txBody>
      </p:sp>
      <p:sp>
        <p:nvSpPr>
          <p:cNvPr id="3" name="Text Placeholder 2"/>
          <p:cNvSpPr>
            <a:spLocks noGrp="1"/>
          </p:cNvSpPr>
          <p:nvPr>
            <p:ph idx="4294967295"/>
          </p:nvPr>
        </p:nvSpPr>
        <p:spPr>
          <a:xfrm>
            <a:off x="437320" y="1481138"/>
            <a:ext cx="8229600" cy="4525962"/>
          </a:xfrm>
        </p:spPr>
        <p:txBody>
          <a:bodyPr rtlCol="0">
            <a:normAutofit/>
          </a:bodyPr>
          <a:lstStyle/>
          <a:p>
            <a:pPr fontAlgn="auto">
              <a:defRPr/>
            </a:pPr>
            <a:r>
              <a:rPr lang="en-US" dirty="0"/>
              <a:t>IT - Combination of hardware and software resources</a:t>
            </a:r>
          </a:p>
          <a:p>
            <a:pPr lvl="1">
              <a:defRPr/>
            </a:pPr>
            <a:r>
              <a:rPr lang="en-US" dirty="0"/>
              <a:t>Used by companies to manage, access, communicate, and share information</a:t>
            </a:r>
          </a:p>
          <a:p>
            <a:pPr fontAlgn="auto">
              <a:defRPr/>
            </a:pPr>
            <a:r>
              <a:rPr lang="en-US" dirty="0"/>
              <a:t>Essential components of an information system</a:t>
            </a:r>
          </a:p>
          <a:p>
            <a:pPr lvl="1">
              <a:defRPr/>
            </a:pPr>
            <a:r>
              <a:rPr lang="en-US" dirty="0"/>
              <a:t>Hardware, software, data, processes, and people</a:t>
            </a:r>
          </a:p>
          <a:p>
            <a:pPr fontAlgn="auto">
              <a:defRPr/>
            </a:pPr>
            <a:r>
              <a:rPr lang="en-US" dirty="0"/>
              <a:t>Successful companies offer a mix of products, technical and financial services, consulting, and customer support</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4749552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pPr>
              <a:defRPr/>
            </a:pPr>
            <a:r>
              <a:rPr lang="en-US" dirty="0"/>
              <a:t>Types of information systems </a:t>
            </a:r>
          </a:p>
          <a:p>
            <a:pPr lvl="1">
              <a:defRPr/>
            </a:pPr>
            <a:r>
              <a:rPr lang="en-US" dirty="0"/>
              <a:t>Enterprise computing systems, transaction processing systems, business support systems, knowledge management systems, or user productivity systems</a:t>
            </a:r>
          </a:p>
          <a:p>
            <a:pPr>
              <a:defRPr/>
            </a:pPr>
            <a:r>
              <a:rPr lang="en-US" dirty="0"/>
              <a:t>Organization structure includes top managers, middle managers and knowledge workers, supervisors and team leaders, and operational employees</a:t>
            </a:r>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65</a:t>
            </a:fld>
            <a:endParaRPr lang="en-US"/>
          </a:p>
        </p:txBody>
      </p:sp>
      <p:sp>
        <p:nvSpPr>
          <p:cNvPr id="57345" name="Title 1"/>
          <p:cNvSpPr>
            <a:spLocks noGrp="1"/>
          </p:cNvSpPr>
          <p:nvPr>
            <p:ph type="title"/>
          </p:nvPr>
        </p:nvSpPr>
        <p:spPr/>
        <p:txBody>
          <a:bodyPr/>
          <a:lstStyle/>
          <a:p>
            <a:pPr eaLnBrk="1" hangingPunct="1"/>
            <a:r>
              <a:rPr lang="en-US" dirty="0"/>
              <a:t>Chapter Summary </a:t>
            </a:r>
            <a:r>
              <a:rPr lang="en-US" sz="1200" dirty="0"/>
              <a:t>(Cont.1)</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9508940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lang="en-IN" dirty="0"/>
              <a:t>Systems analysts </a:t>
            </a:r>
            <a:r>
              <a:rPr lang="en-IN"/>
              <a:t>use modelling, </a:t>
            </a:r>
            <a:r>
              <a:rPr lang="en-IN" dirty="0"/>
              <a:t>prototyping, and computer-aided systems engineering (CASE) tools </a:t>
            </a:r>
          </a:p>
          <a:p>
            <a:pPr>
              <a:defRPr/>
            </a:pPr>
            <a:r>
              <a:rPr lang="en-IN" dirty="0"/>
              <a:t>Popular system development approaches</a:t>
            </a:r>
          </a:p>
          <a:p>
            <a:pPr lvl="1">
              <a:defRPr/>
            </a:pPr>
            <a:r>
              <a:rPr lang="en-IN" dirty="0"/>
              <a:t>Structured analysis, object-oriented analysis, and agile methods</a:t>
            </a:r>
          </a:p>
          <a:p>
            <a:pPr>
              <a:defRPr/>
            </a:pPr>
            <a:r>
              <a:rPr lang="en-US" dirty="0"/>
              <a:t>In addition to technical knowledge, a systems analyst must understand the business, think critically, and communicate effectively</a:t>
            </a:r>
          </a:p>
          <a:p>
            <a:endParaRPr lang="en-IN" dirty="0">
              <a:solidFill>
                <a:schemeClr val="bg2">
                  <a:lumMod val="50000"/>
                </a:schemeClr>
              </a:solidFill>
            </a:endParaRP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66</a:t>
            </a:fld>
            <a:endParaRPr lang="en-US"/>
          </a:p>
        </p:txBody>
      </p:sp>
      <p:sp>
        <p:nvSpPr>
          <p:cNvPr id="4" name="Title 3"/>
          <p:cNvSpPr>
            <a:spLocks noGrp="1"/>
          </p:cNvSpPr>
          <p:nvPr>
            <p:ph type="title"/>
          </p:nvPr>
        </p:nvSpPr>
        <p:spPr/>
        <p:txBody>
          <a:bodyPr/>
          <a:lstStyle/>
          <a:p>
            <a:r>
              <a:rPr lang="en-US" dirty="0"/>
              <a:t>Chapter Summary </a:t>
            </a:r>
            <a:r>
              <a:rPr lang="en-US" sz="1200" dirty="0"/>
              <a:t>(Cont.2)</a:t>
            </a:r>
            <a:endParaRPr lang="en-IN" dirty="0"/>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506331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481328"/>
            <a:ext cx="8305800" cy="4843272"/>
          </a:xfrm>
        </p:spPr>
        <p:txBody>
          <a:bodyPr>
            <a:normAutofit/>
          </a:bodyPr>
          <a:lstStyle/>
          <a:p>
            <a:pPr algn="just"/>
            <a:r>
              <a:rPr lang="en-US" sz="3200" dirty="0"/>
              <a:t>Previous slides shows an employee clocking in with a punch card in 1953.</a:t>
            </a:r>
          </a:p>
          <a:p>
            <a:pPr algn="just"/>
            <a:r>
              <a:rPr lang="en-US" sz="3200" dirty="0"/>
              <a:t>Nowadays, most forward thinking IT firms do not require their employees to “punch in” at all.</a:t>
            </a:r>
          </a:p>
          <a:p>
            <a:pPr algn="just"/>
            <a:r>
              <a:rPr lang="en-US" sz="3200" dirty="0"/>
              <a:t>Working from home and global contracting has dramatically changed the definition of “being at work”.</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7</a:t>
            </a:fld>
            <a:endParaRPr lang="en-US"/>
          </a:p>
        </p:txBody>
      </p:sp>
      <p:sp>
        <p:nvSpPr>
          <p:cNvPr id="4" name="Title 3"/>
          <p:cNvSpPr>
            <a:spLocks noGrp="1"/>
          </p:cNvSpPr>
          <p:nvPr>
            <p:ph type="title"/>
          </p:nvPr>
        </p:nvSpPr>
        <p:spPr/>
        <p:txBody>
          <a:bodyPr>
            <a:normAutofit fontScale="90000"/>
          </a:bodyPr>
          <a:lstStyle/>
          <a:p>
            <a:r>
              <a:rPr lang="en-US" dirty="0"/>
              <a:t>What is Information Technology?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Placeholder 2"/>
          <p:cNvSpPr>
            <a:spLocks noGrp="1"/>
          </p:cNvSpPr>
          <p:nvPr>
            <p:ph idx="1"/>
          </p:nvPr>
        </p:nvSpPr>
        <p:spPr/>
        <p:txBody>
          <a:bodyPr>
            <a:noAutofit/>
          </a:bodyPr>
          <a:lstStyle/>
          <a:p>
            <a:pPr eaLnBrk="1" hangingPunct="1"/>
            <a:r>
              <a:rPr lang="en-US" b="1" dirty="0"/>
              <a:t>Systems Analysis and Design</a:t>
            </a:r>
          </a:p>
          <a:p>
            <a:pPr lvl="1" algn="just"/>
            <a:r>
              <a:rPr lang="en-US" dirty="0"/>
              <a:t>Step-by-step process for developing high-quality information systems</a:t>
            </a:r>
          </a:p>
          <a:p>
            <a:pPr lvl="2" algn="just"/>
            <a:r>
              <a:rPr lang="en-US" b="1" dirty="0"/>
              <a:t>Information systems</a:t>
            </a:r>
            <a:r>
              <a:rPr lang="en-US" dirty="0"/>
              <a:t>: Combination of technology, people, and data to perform certain business functions</a:t>
            </a:r>
          </a:p>
          <a:p>
            <a:pPr algn="just"/>
            <a:r>
              <a:rPr lang="en-US" b="1" dirty="0"/>
              <a:t>What Does a Systems Analyst Do?</a:t>
            </a:r>
          </a:p>
          <a:p>
            <a:pPr lvl="1" algn="just"/>
            <a:r>
              <a:rPr lang="en-US" dirty="0"/>
              <a:t>Plans, develops, and maintains information systems</a:t>
            </a:r>
          </a:p>
          <a:p>
            <a:pPr lvl="1" algn="just"/>
            <a:r>
              <a:rPr lang="en-US" dirty="0"/>
              <a:t>Manages IT projects, including tasks, resources, schedules, and costs</a:t>
            </a:r>
          </a:p>
          <a:p>
            <a:pPr lvl="1" algn="just"/>
            <a:r>
              <a:rPr lang="en-US" dirty="0"/>
              <a:t>Conducts meetings, delivers presentations, and writes memos, reports, and documentation</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8</a:t>
            </a:fld>
            <a:endParaRPr lang="en-US"/>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What Is Information Technology? </a:t>
            </a:r>
            <a:r>
              <a:rPr lang="en-US" sz="1300" dirty="0"/>
              <a:t>(Cont.)</a:t>
            </a:r>
          </a:p>
        </p:txBody>
      </p:sp>
      <p:sp>
        <p:nvSpPr>
          <p:cNvPr id="5" name="Footer Placeholder 1"/>
          <p:cNvSpPr>
            <a:spLocks noGrp="1"/>
          </p:cNvSpPr>
          <p:nvPr>
            <p:ph type="ftr" sz="quarter" idx="4294967295"/>
          </p:nvPr>
        </p:nvSpPr>
        <p:spPr>
          <a:xfrm>
            <a:off x="4014019" y="6492875"/>
            <a:ext cx="4759241" cy="365125"/>
          </a:xfrm>
          <a:prstGeom prst="rect">
            <a:avLst/>
          </a:prstGeom>
        </p:spPr>
        <p:txBody>
          <a:bodyPr/>
          <a:lstStyle/>
          <a:p>
            <a:pPr algn="l">
              <a:defRPr/>
            </a:pPr>
            <a:r>
              <a:rPr lang="en-US" sz="1000" dirty="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3622345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3600" dirty="0"/>
              <a:t>Because systems analyst transform business requirements into IT projects, they must be business savvy as well as technically competent and be equally comfortable with managers and programmers, who sometimes have different point of view.</a:t>
            </a:r>
          </a:p>
        </p:txBody>
      </p:sp>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9</a:t>
            </a:fld>
            <a:endParaRPr lang="en-US"/>
          </a:p>
        </p:txBody>
      </p:sp>
      <p:sp>
        <p:nvSpPr>
          <p:cNvPr id="4" name="Title 3"/>
          <p:cNvSpPr>
            <a:spLocks noGrp="1"/>
          </p:cNvSpPr>
          <p:nvPr>
            <p:ph type="title"/>
          </p:nvPr>
        </p:nvSpPr>
        <p:spPr/>
        <p:txBody>
          <a:bodyPr/>
          <a:lstStyle/>
          <a:p>
            <a:r>
              <a:rPr lang="en-US" dirty="0"/>
              <a:t>System Analyst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4283</TotalTime>
  <Words>4519</Words>
  <Application>Microsoft Macintosh PowerPoint</Application>
  <PresentationFormat>On-screen Show (4:3)</PresentationFormat>
  <Paragraphs>405</Paragraphs>
  <Slides>66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Arial</vt:lpstr>
      <vt:lpstr>Calibri</vt:lpstr>
      <vt:lpstr>Lucida Sans Unicode</vt:lpstr>
      <vt:lpstr>Times New Roman</vt:lpstr>
      <vt:lpstr>Verdana</vt:lpstr>
      <vt:lpstr>Wingdings 2</vt:lpstr>
      <vt:lpstr>Wingdings 3</vt:lpstr>
      <vt:lpstr>Concourse</vt:lpstr>
      <vt:lpstr>Systems Analysis and Design 11th Edition</vt:lpstr>
      <vt:lpstr>Chapter Objectives</vt:lpstr>
      <vt:lpstr>Chapter Objectives (Cont.)</vt:lpstr>
      <vt:lpstr>PowerPoint Presentation</vt:lpstr>
      <vt:lpstr>What is Information Technology?</vt:lpstr>
      <vt:lpstr>PowerPoint Presentation</vt:lpstr>
      <vt:lpstr>What is Information Technology?</vt:lpstr>
      <vt:lpstr>What Is Information Technology? (Cont.)</vt:lpstr>
      <vt:lpstr>System Analyst</vt:lpstr>
      <vt:lpstr>Monster.com is an example of an online job search website that IT professionals can use.</vt:lpstr>
      <vt:lpstr>Consider the amazing technology that enabled the Hubble telescope to capture this image.</vt:lpstr>
      <vt:lpstr>Information System Components</vt:lpstr>
      <vt:lpstr>Information System Components</vt:lpstr>
      <vt:lpstr>Information System Components</vt:lpstr>
      <vt:lpstr>Information System Components</vt:lpstr>
      <vt:lpstr>In a typical payroll system, data is stored in separate tables that are linked to form an overall database.</vt:lpstr>
      <vt:lpstr>Information System Components</vt:lpstr>
      <vt:lpstr>Business Today</vt:lpstr>
      <vt:lpstr>Business Today (Cont.1)</vt:lpstr>
      <vt:lpstr>Business Today (Cont.2)</vt:lpstr>
      <vt:lpstr>Modeling Business Operations</vt:lpstr>
      <vt:lpstr>Modeling Business Operations</vt:lpstr>
      <vt:lpstr>A simple business model might consist of an event, three processes and a result.</vt:lpstr>
      <vt:lpstr>This sample uses business process modeling notation (BPMN) to represent the same events, and workflow shown in previous slide.</vt:lpstr>
      <vt:lpstr>Business Information Systems</vt:lpstr>
      <vt:lpstr>Business Information Systems</vt:lpstr>
      <vt:lpstr>PowerPoint Presentation</vt:lpstr>
      <vt:lpstr>Transaction Processing</vt:lpstr>
      <vt:lpstr>A  single sales transaction consists of six separate tasks, which the TP system processes as a group.</vt:lpstr>
      <vt:lpstr>Business Information Systems </vt:lpstr>
      <vt:lpstr>What Information Do Users Need? (Cont.1)</vt:lpstr>
      <vt:lpstr>What Information Do Users Need? (Cont.2)</vt:lpstr>
      <vt:lpstr>A typical organizational model identifies business functions and organizational levels</vt:lpstr>
      <vt:lpstr>Systems Development Tools</vt:lpstr>
      <vt:lpstr>Systems Development Tools (Cont.1)</vt:lpstr>
      <vt:lpstr>Microsoft Visio allows you to drag and drop various symbols and connect them to model a business process</vt:lpstr>
      <vt:lpstr>Systems Development Tools (Cont.2)</vt:lpstr>
      <vt:lpstr>Systems Development Tools (Cont.3)</vt:lpstr>
      <vt:lpstr>Visible Systems Corporation offers several software engineering tools , including visible analyst, a popular CASE tool</vt:lpstr>
      <vt:lpstr>Systems Development Methods </vt:lpstr>
      <vt:lpstr>PowerPoint Presentation</vt:lpstr>
      <vt:lpstr>Systems Development Methods (Cont.1)</vt:lpstr>
      <vt:lpstr>Systems Development Methods (Cont.2)</vt:lpstr>
      <vt:lpstr>Data Flow Diagram :This Visible Analyst screen shows a process model for a school registration system. The REGISTER STUDENT process accepts input data from two sources and transform it into output information.</vt:lpstr>
      <vt:lpstr>Development phases and deliverables are shown in the waterfall model. The circular symbols indicate interaction among the phases.</vt:lpstr>
      <vt:lpstr>Systems Development Methods (Cont.4)</vt:lpstr>
      <vt:lpstr>Systems Development Methods (Cont.5)</vt:lpstr>
      <vt:lpstr>Systems Development Methods (Cont.6)</vt:lpstr>
      <vt:lpstr>Object-Oriented Analysis</vt:lpstr>
      <vt:lpstr>The PERSON class includes INSTRUCTOR and STUDENT objects, which have their own properties and inherited properties.</vt:lpstr>
      <vt:lpstr>In a typical O-O development model, planning, analysis and design tasks interact continuously to generate prototypes that can be tested.</vt:lpstr>
      <vt:lpstr>Systems Development Methods (Cont.9)</vt:lpstr>
      <vt:lpstr>Systems Development Methods (Cont.9)</vt:lpstr>
      <vt:lpstr>Systems Development Methods (Cont.10)</vt:lpstr>
      <vt:lpstr>Depending on its size, an IT department might have separate organization units for these functions, or they might be combined into a smaller number of teams.</vt:lpstr>
      <vt:lpstr>The Information Technology Department (Cont.1)</vt:lpstr>
      <vt:lpstr>The Information Technology Department (Cont.2)</vt:lpstr>
      <vt:lpstr>The Information Technology Department (Cont.3)</vt:lpstr>
      <vt:lpstr>The Systems Analyst</vt:lpstr>
      <vt:lpstr>The Systems Analyst (Cont.1)</vt:lpstr>
      <vt:lpstr>The Systems Analyst (Cont.2)</vt:lpstr>
      <vt:lpstr>The Systems Analyst (Cont.3)</vt:lpstr>
      <vt:lpstr>Trends in Information Technology</vt:lpstr>
      <vt:lpstr>Chapter Summary</vt:lpstr>
      <vt:lpstr>Chapter Summary (Cont.1)</vt:lpstr>
      <vt:lpstr>Chapter Summary (Cont.2)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renger</dc:creator>
  <cp:lastModifiedBy>KALTOUM MAI MOUSSA CHETIMA</cp:lastModifiedBy>
  <cp:revision>213</cp:revision>
  <dcterms:created xsi:type="dcterms:W3CDTF">2009-02-03T18:32:10Z</dcterms:created>
  <dcterms:modified xsi:type="dcterms:W3CDTF">2025-03-08T06:15:42Z</dcterms:modified>
</cp:coreProperties>
</file>