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4"/>
  </p:notesMasterIdLst>
  <p:sldIdLst>
    <p:sldId id="256" r:id="rId2"/>
    <p:sldId id="257" r:id="rId3"/>
    <p:sldId id="258" r:id="rId4"/>
    <p:sldId id="259" r:id="rId5"/>
    <p:sldId id="260" r:id="rId6"/>
    <p:sldId id="412" r:id="rId7"/>
    <p:sldId id="385" r:id="rId8"/>
    <p:sldId id="388" r:id="rId9"/>
    <p:sldId id="335" r:id="rId10"/>
    <p:sldId id="338" r:id="rId11"/>
    <p:sldId id="264" r:id="rId12"/>
    <p:sldId id="389" r:id="rId13"/>
    <p:sldId id="390" r:id="rId14"/>
    <p:sldId id="391" r:id="rId15"/>
    <p:sldId id="392" r:id="rId16"/>
    <p:sldId id="393" r:id="rId17"/>
    <p:sldId id="395" r:id="rId18"/>
    <p:sldId id="396" r:id="rId19"/>
    <p:sldId id="397" r:id="rId20"/>
    <p:sldId id="398" r:id="rId21"/>
    <p:sldId id="399" r:id="rId22"/>
    <p:sldId id="400" r:id="rId23"/>
    <p:sldId id="282" r:id="rId24"/>
    <p:sldId id="401" r:id="rId25"/>
    <p:sldId id="326" r:id="rId26"/>
    <p:sldId id="386" r:id="rId27"/>
    <p:sldId id="360" r:id="rId28"/>
    <p:sldId id="402" r:id="rId29"/>
    <p:sldId id="361" r:id="rId30"/>
    <p:sldId id="362" r:id="rId31"/>
    <p:sldId id="363" r:id="rId32"/>
    <p:sldId id="364" r:id="rId33"/>
    <p:sldId id="365" r:id="rId34"/>
    <p:sldId id="366" r:id="rId35"/>
    <p:sldId id="367" r:id="rId36"/>
    <p:sldId id="368" r:id="rId37"/>
    <p:sldId id="369" r:id="rId38"/>
    <p:sldId id="403" r:id="rId39"/>
    <p:sldId id="405" r:id="rId40"/>
    <p:sldId id="371" r:id="rId41"/>
    <p:sldId id="404" r:id="rId42"/>
    <p:sldId id="373" r:id="rId43"/>
    <p:sldId id="406" r:id="rId44"/>
    <p:sldId id="375" r:id="rId45"/>
    <p:sldId id="408" r:id="rId46"/>
    <p:sldId id="409" r:id="rId47"/>
    <p:sldId id="378" r:id="rId48"/>
    <p:sldId id="379" r:id="rId49"/>
    <p:sldId id="381" r:id="rId50"/>
    <p:sldId id="382" r:id="rId51"/>
    <p:sldId id="383" r:id="rId52"/>
    <p:sldId id="394" r:id="rId53"/>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792" autoAdjust="0"/>
  </p:normalViewPr>
  <p:slideViewPr>
    <p:cSldViewPr>
      <p:cViewPr varScale="1">
        <p:scale>
          <a:sx n="101" d="100"/>
          <a:sy n="101" d="100"/>
        </p:scale>
        <p:origin x="192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a Kahanda" userId="4e951b7df3e61319" providerId="LiveId" clId="{1ABBAF8D-AD97-4F11-88EB-039431B76E5F}"/>
    <pc:docChg chg="undo custSel modSld">
      <pc:chgData name="Udaya Kahanda" userId="4e951b7df3e61319" providerId="LiveId" clId="{1ABBAF8D-AD97-4F11-88EB-039431B76E5F}" dt="2023-03-04T11:56:54.202" v="4"/>
      <pc:docMkLst>
        <pc:docMk/>
      </pc:docMkLst>
      <pc:sldChg chg="modSp mod">
        <pc:chgData name="Udaya Kahanda" userId="4e951b7df3e61319" providerId="LiveId" clId="{1ABBAF8D-AD97-4F11-88EB-039431B76E5F}" dt="2023-03-04T11:56:54.202" v="4"/>
        <pc:sldMkLst>
          <pc:docMk/>
          <pc:sldMk cId="0" sldId="399"/>
        </pc:sldMkLst>
        <pc:spChg chg="mod">
          <ac:chgData name="Udaya Kahanda" userId="4e951b7df3e61319" providerId="LiveId" clId="{1ABBAF8D-AD97-4F11-88EB-039431B76E5F}" dt="2023-03-04T11:56:54.202" v="4"/>
          <ac:spMkLst>
            <pc:docMk/>
            <pc:sldMk cId="0" sldId="399"/>
            <ac:spMk id="2" creationId="{00000000-0000-0000-0000-000000000000}"/>
          </ac:spMkLst>
        </pc:spChg>
      </pc:sldChg>
      <pc:sldChg chg="modSp mod">
        <pc:chgData name="Udaya Kahanda" userId="4e951b7df3e61319" providerId="LiveId" clId="{1ABBAF8D-AD97-4F11-88EB-039431B76E5F}" dt="2023-01-28T11:53:04.090" v="1" actId="20577"/>
        <pc:sldMkLst>
          <pc:docMk/>
          <pc:sldMk cId="3956461693" sldId="411"/>
        </pc:sldMkLst>
        <pc:spChg chg="mod">
          <ac:chgData name="Udaya Kahanda" userId="4e951b7df3e61319" providerId="LiveId" clId="{1ABBAF8D-AD97-4F11-88EB-039431B76E5F}" dt="2023-01-28T11:53:04.090" v="1" actId="20577"/>
          <ac:spMkLst>
            <pc:docMk/>
            <pc:sldMk cId="3956461693" sldId="411"/>
            <ac:spMk id="4" creationId="{CAB060B6-D2E6-3721-0646-3C4A71A1A9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2/4/2024</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pPr lvl="0"/>
            <a:endParaRPr lang="en-US" noProof="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D8EF7D4-693D-4308-8526-5D7856EBEEC3}" type="slidenum">
              <a:rPr lang="en-US" smtClean="0"/>
              <a:pPr>
                <a:defRPr/>
              </a:pPr>
              <a:t>15</a:t>
            </a:fld>
            <a:endParaRPr lang="en-US"/>
          </a:p>
        </p:txBody>
      </p:sp>
    </p:spTree>
    <p:extLst>
      <p:ext uri="{BB962C8B-B14F-4D97-AF65-F5344CB8AC3E}">
        <p14:creationId xmlns:p14="http://schemas.microsoft.com/office/powerpoint/2010/main" val="3548869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a:p>
        </p:txBody>
      </p:sp>
    </p:spTree>
    <p:extLst>
      <p:ext uri="{BB962C8B-B14F-4D97-AF65-F5344CB8AC3E}">
        <p14:creationId xmlns:p14="http://schemas.microsoft.com/office/powerpoint/2010/main" val="396679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a:p>
        </p:txBody>
      </p:sp>
    </p:spTree>
    <p:extLst>
      <p:ext uri="{BB962C8B-B14F-4D97-AF65-F5344CB8AC3E}">
        <p14:creationId xmlns:p14="http://schemas.microsoft.com/office/powerpoint/2010/main" val="555528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a:p>
        </p:txBody>
      </p:sp>
    </p:spTree>
    <p:extLst>
      <p:ext uri="{BB962C8B-B14F-4D97-AF65-F5344CB8AC3E}">
        <p14:creationId xmlns:p14="http://schemas.microsoft.com/office/powerpoint/2010/main" val="1236556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a:p>
        </p:txBody>
      </p:sp>
    </p:spTree>
    <p:extLst>
      <p:ext uri="{BB962C8B-B14F-4D97-AF65-F5344CB8AC3E}">
        <p14:creationId xmlns:p14="http://schemas.microsoft.com/office/powerpoint/2010/main" val="1671038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a:p>
        </p:txBody>
      </p:sp>
    </p:spTree>
    <p:extLst>
      <p:ext uri="{BB962C8B-B14F-4D97-AF65-F5344CB8AC3E}">
        <p14:creationId xmlns:p14="http://schemas.microsoft.com/office/powerpoint/2010/main" val="845397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a:p>
        </p:txBody>
      </p:sp>
    </p:spTree>
    <p:extLst>
      <p:ext uri="{BB962C8B-B14F-4D97-AF65-F5344CB8AC3E}">
        <p14:creationId xmlns:p14="http://schemas.microsoft.com/office/powerpoint/2010/main" val="2434436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a:p>
        </p:txBody>
      </p:sp>
    </p:spTree>
    <p:extLst>
      <p:ext uri="{BB962C8B-B14F-4D97-AF65-F5344CB8AC3E}">
        <p14:creationId xmlns:p14="http://schemas.microsoft.com/office/powerpoint/2010/main" val="3153289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a:p>
        </p:txBody>
      </p:sp>
    </p:spTree>
    <p:extLst>
      <p:ext uri="{BB962C8B-B14F-4D97-AF65-F5344CB8AC3E}">
        <p14:creationId xmlns:p14="http://schemas.microsoft.com/office/powerpoint/2010/main" val="2094068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a:p>
        </p:txBody>
      </p:sp>
    </p:spTree>
    <p:extLst>
      <p:ext uri="{BB962C8B-B14F-4D97-AF65-F5344CB8AC3E}">
        <p14:creationId xmlns:p14="http://schemas.microsoft.com/office/powerpoint/2010/main" val="347947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a:p>
        </p:txBody>
      </p:sp>
    </p:spTree>
    <p:extLst>
      <p:ext uri="{BB962C8B-B14F-4D97-AF65-F5344CB8AC3E}">
        <p14:creationId xmlns:p14="http://schemas.microsoft.com/office/powerpoint/2010/main" val="3063275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a:p>
        </p:txBody>
      </p:sp>
    </p:spTree>
    <p:extLst>
      <p:ext uri="{BB962C8B-B14F-4D97-AF65-F5344CB8AC3E}">
        <p14:creationId xmlns:p14="http://schemas.microsoft.com/office/powerpoint/2010/main" val="545850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a:p>
        </p:txBody>
      </p:sp>
    </p:spTree>
    <p:extLst>
      <p:ext uri="{BB962C8B-B14F-4D97-AF65-F5344CB8AC3E}">
        <p14:creationId xmlns:p14="http://schemas.microsoft.com/office/powerpoint/2010/main" val="2413082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a:p>
        </p:txBody>
      </p:sp>
    </p:spTree>
    <p:extLst>
      <p:ext uri="{BB962C8B-B14F-4D97-AF65-F5344CB8AC3E}">
        <p14:creationId xmlns:p14="http://schemas.microsoft.com/office/powerpoint/2010/main" val="3712425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a:p>
        </p:txBody>
      </p:sp>
    </p:spTree>
    <p:extLst>
      <p:ext uri="{BB962C8B-B14F-4D97-AF65-F5344CB8AC3E}">
        <p14:creationId xmlns:p14="http://schemas.microsoft.com/office/powerpoint/2010/main" val="3089830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a:p>
        </p:txBody>
      </p:sp>
    </p:spTree>
    <p:extLst>
      <p:ext uri="{BB962C8B-B14F-4D97-AF65-F5344CB8AC3E}">
        <p14:creationId xmlns:p14="http://schemas.microsoft.com/office/powerpoint/2010/main" val="1811831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a:p>
        </p:txBody>
      </p:sp>
    </p:spTree>
    <p:extLst>
      <p:ext uri="{BB962C8B-B14F-4D97-AF65-F5344CB8AC3E}">
        <p14:creationId xmlns:p14="http://schemas.microsoft.com/office/powerpoint/2010/main" val="3501304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48</a:t>
            </a:fld>
            <a:endParaRPr lang="en-US"/>
          </a:p>
        </p:txBody>
      </p:sp>
    </p:spTree>
    <p:extLst>
      <p:ext uri="{BB962C8B-B14F-4D97-AF65-F5344CB8AC3E}">
        <p14:creationId xmlns:p14="http://schemas.microsoft.com/office/powerpoint/2010/main" val="2645243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49</a:t>
            </a:fld>
            <a:endParaRPr lang="en-US"/>
          </a:p>
        </p:txBody>
      </p:sp>
    </p:spTree>
    <p:extLst>
      <p:ext uri="{BB962C8B-B14F-4D97-AF65-F5344CB8AC3E}">
        <p14:creationId xmlns:p14="http://schemas.microsoft.com/office/powerpoint/2010/main" val="407444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50</a:t>
            </a:fld>
            <a:endParaRPr lang="en-US"/>
          </a:p>
        </p:txBody>
      </p:sp>
    </p:spTree>
    <p:extLst>
      <p:ext uri="{BB962C8B-B14F-4D97-AF65-F5344CB8AC3E}">
        <p14:creationId xmlns:p14="http://schemas.microsoft.com/office/powerpoint/2010/main" val="153241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a:p>
        </p:txBody>
      </p:sp>
    </p:spTree>
    <p:extLst>
      <p:ext uri="{BB962C8B-B14F-4D97-AF65-F5344CB8AC3E}">
        <p14:creationId xmlns:p14="http://schemas.microsoft.com/office/powerpoint/2010/main" val="3227610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51</a:t>
            </a:fld>
            <a:endParaRPr lang="en-US"/>
          </a:p>
        </p:txBody>
      </p:sp>
    </p:spTree>
    <p:extLst>
      <p:ext uri="{BB962C8B-B14F-4D97-AF65-F5344CB8AC3E}">
        <p14:creationId xmlns:p14="http://schemas.microsoft.com/office/powerpoint/2010/main" val="3043059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a:p>
        </p:txBody>
      </p:sp>
    </p:spTree>
    <p:extLst>
      <p:ext uri="{BB962C8B-B14F-4D97-AF65-F5344CB8AC3E}">
        <p14:creationId xmlns:p14="http://schemas.microsoft.com/office/powerpoint/2010/main" val="3268013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a:p>
        </p:txBody>
      </p:sp>
    </p:spTree>
    <p:extLst>
      <p:ext uri="{BB962C8B-B14F-4D97-AF65-F5344CB8AC3E}">
        <p14:creationId xmlns:p14="http://schemas.microsoft.com/office/powerpoint/2010/main" val="311623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a:p>
        </p:txBody>
      </p:sp>
    </p:spTree>
    <p:extLst>
      <p:ext uri="{BB962C8B-B14F-4D97-AF65-F5344CB8AC3E}">
        <p14:creationId xmlns:p14="http://schemas.microsoft.com/office/powerpoint/2010/main" val="727387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a:p>
        </p:txBody>
      </p:sp>
    </p:spTree>
    <p:extLst>
      <p:ext uri="{BB962C8B-B14F-4D97-AF65-F5344CB8AC3E}">
        <p14:creationId xmlns:p14="http://schemas.microsoft.com/office/powerpoint/2010/main" val="727387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2/4/2024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7BE16E6E-BC5F-40BA-8EF2-F72E2EF6898B}" type="datetime1">
              <a:rPr lang="en-US" smtClean="0"/>
              <a:pPr>
                <a:defRPr/>
              </a:pPr>
              <a:t>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F7A705-15A9-4FB3-BB83-4414C5BD27E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296201B-5135-4C7A-B164-D207B1FBBDD2}" type="datetime1">
              <a:rPr lang="en-US" smtClean="0"/>
              <a:pPr>
                <a:defRPr/>
              </a:pPr>
              <a:t>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1824122-7DA4-439C-8E1C-2685A4CDC00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66499632-BA1C-411F-BC01-932C63E5E55C}" type="datetime1">
              <a:rPr lang="en-US" smtClean="0"/>
              <a:pPr>
                <a:defRPr/>
              </a:pPr>
              <a:t>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B9CF567-92F2-4868-AE5F-6064AF3DA266}"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B5295DC0-BDF4-4946-95FC-61C4F2C15E4D}" type="datetime1">
              <a:rPr lang="en-US" smtClean="0"/>
              <a:pPr>
                <a:defRPr/>
              </a:pPr>
              <a:t>2/4/2024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E5F46BC3-41DA-4098-8CA3-5AE4500AA7C8}" type="datetime1">
              <a:rPr lang="en-US" smtClean="0"/>
              <a:pPr>
                <a:defRPr/>
              </a:pPr>
              <a:t>2/4/2024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5C1710-DF5A-49B1-AD3F-FCC479A1A2A8}"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5733D5C7-06BD-4A57-9316-AFFC05FB9A2D}" type="datetime1">
              <a:rPr lang="en-US" smtClean="0"/>
              <a:pPr>
                <a:defRPr/>
              </a:pPr>
              <a:t>2/4/2024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86D10E8-0367-4E5D-9E4A-DD9E1662923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5B6098F-756C-4371-8629-D7887CAE58D3}" type="datetime1">
              <a:rPr lang="en-US" smtClean="0"/>
              <a:pPr>
                <a:defRPr/>
              </a:pPr>
              <a:t>2/4/2024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BF1234E-A55B-461F-95E4-6E9D08D8F588}" type="datetime1">
              <a:rPr lang="en-US" smtClean="0"/>
              <a:pPr>
                <a:defRPr/>
              </a:pPr>
              <a:t>2/4/2024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3A6B547-B69A-4B3E-824B-F8B9F77F30B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57B0C22D-B331-43E5-B1B9-EFA38C5EA6F6}" type="datetime1">
              <a:rPr lang="en-US" smtClean="0"/>
              <a:pPr>
                <a:defRPr/>
              </a:pPr>
              <a:t>2/4/2024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5D84466-CB37-49EF-9CF4-ADD313A8598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2/4/2024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2/4/2024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a:t>Systems Analysis and Design 11</a:t>
            </a:r>
            <a:r>
              <a:rPr lang="en-US" baseline="30000" dirty="0"/>
              <a:t>th</a:t>
            </a:r>
            <a:r>
              <a:rPr lang="en-US" dirty="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a:t>Chapter 2</a:t>
            </a:r>
          </a:p>
          <a:p>
            <a:pPr eaLnBrk="1" hangingPunct="1"/>
            <a:r>
              <a:rPr lang="en-US">
                <a:solidFill>
                  <a:schemeClr val="tx1"/>
                </a:solidFill>
              </a:rPr>
              <a:t>Analyzing the Business Case</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10</a:t>
            </a:fld>
            <a:endParaRPr lang="en-US"/>
          </a:p>
        </p:txBody>
      </p:sp>
      <p:sp>
        <p:nvSpPr>
          <p:cNvPr id="2" name="Title 1"/>
          <p:cNvSpPr>
            <a:spLocks noGrp="1"/>
          </p:cNvSpPr>
          <p:nvPr>
            <p:ph type="title"/>
          </p:nvPr>
        </p:nvSpPr>
        <p:spPr/>
        <p:txBody>
          <a:bodyPr rtlCol="0">
            <a:normAutofit fontScale="90000"/>
          </a:bodyPr>
          <a:lstStyle/>
          <a:p>
            <a:pPr>
              <a:defRPr/>
            </a:pPr>
            <a:r>
              <a:rPr lang="en-US" dirty="0"/>
              <a:t>A Framework for IT Systems Development </a:t>
            </a:r>
            <a:r>
              <a:rPr lang="en-US" sz="1300" dirty="0"/>
              <a:t>(Cont. 5)</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b="1" dirty="0"/>
              <a:t>The Changing Role of the IT Department</a:t>
            </a:r>
          </a:p>
          <a:p>
            <a:pPr lvl="1" algn="just">
              <a:defRPr/>
            </a:pPr>
            <a:r>
              <a:rPr lang="en-US" dirty="0"/>
              <a:t>Management and IT are linked closely</a:t>
            </a:r>
          </a:p>
          <a:p>
            <a:pPr lvl="2" algn="just">
              <a:defRPr/>
            </a:pPr>
            <a:r>
              <a:rPr lang="en-US" dirty="0"/>
              <a:t>Remarkable changes have occurred in both areas</a:t>
            </a:r>
          </a:p>
          <a:p>
            <a:pPr lvl="1" algn="just">
              <a:defRPr/>
            </a:pPr>
            <a:r>
              <a:rPr lang="en-US" dirty="0"/>
              <a:t>Today, systems development is much more team- oriented (managers, IT staff etc.)</a:t>
            </a:r>
          </a:p>
          <a:p>
            <a:pPr lvl="1" algn="just">
              <a:defRPr/>
            </a:pPr>
            <a:r>
              <a:rPr lang="en-US" dirty="0"/>
              <a:t>The IT department is responsible for screening and evaluating systems requests</a:t>
            </a:r>
          </a:p>
          <a:p>
            <a:pPr lvl="2" algn="just">
              <a:defRPr/>
            </a:pPr>
            <a:r>
              <a:rPr lang="en-US" dirty="0"/>
              <a:t>Larger firms may use an evaluation team or systems review committee</a:t>
            </a:r>
          </a:p>
          <a:p>
            <a:pPr lvl="1"/>
            <a:endParaRPr lang="en-US" dirty="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7179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ED4F1C-06F7-4A04-9457-CA53CDF0EA00}" type="slidenum">
              <a:rPr lang="en-US" smtClean="0"/>
              <a:pPr/>
              <a:t>11</a:t>
            </a:fld>
            <a:endParaRPr lang="en-US"/>
          </a:p>
        </p:txBody>
      </p:sp>
      <p:sp>
        <p:nvSpPr>
          <p:cNvPr id="22529" name="Title 1"/>
          <p:cNvSpPr>
            <a:spLocks noGrp="1"/>
          </p:cNvSpPr>
          <p:nvPr>
            <p:ph type="title"/>
          </p:nvPr>
        </p:nvSpPr>
        <p:spPr>
          <a:xfrm>
            <a:off x="457200" y="278473"/>
            <a:ext cx="8229600" cy="1143000"/>
          </a:xfrm>
        </p:spPr>
        <p:txBody>
          <a:bodyPr/>
          <a:lstStyle/>
          <a:p>
            <a:r>
              <a:rPr lang="en-US" dirty="0"/>
              <a:t>What Is a Business Case?</a:t>
            </a:r>
          </a:p>
        </p:txBody>
      </p:sp>
      <p:sp>
        <p:nvSpPr>
          <p:cNvPr id="3" name="Text Placeholder 2"/>
          <p:cNvSpPr>
            <a:spLocks noGrp="1"/>
          </p:cNvSpPr>
          <p:nvPr>
            <p:ph idx="4294967295"/>
          </p:nvPr>
        </p:nvSpPr>
        <p:spPr>
          <a:xfrm>
            <a:off x="457200" y="1589263"/>
            <a:ext cx="7959641" cy="4483100"/>
          </a:xfrm>
        </p:spPr>
        <p:txBody>
          <a:bodyPr rtlCol="0">
            <a:normAutofit fontScale="92500" lnSpcReduction="10000"/>
          </a:bodyPr>
          <a:lstStyle/>
          <a:p>
            <a:pPr marL="109728" indent="0" algn="just">
              <a:buNone/>
            </a:pPr>
            <a:r>
              <a:rPr lang="en-US" dirty="0"/>
              <a:t>The term </a:t>
            </a:r>
            <a:r>
              <a:rPr lang="en-US" b="1" dirty="0"/>
              <a:t>business case </a:t>
            </a:r>
            <a:r>
              <a:rPr lang="en-US" dirty="0"/>
              <a:t>refers to the reasons, or justifications, for a proposal.</a:t>
            </a:r>
          </a:p>
          <a:p>
            <a:pPr algn="just"/>
            <a:r>
              <a:rPr lang="en-US" dirty="0"/>
              <a:t>A business case should</a:t>
            </a:r>
            <a:r>
              <a:rPr lang="en-US" b="1" dirty="0"/>
              <a:t>:</a:t>
            </a:r>
          </a:p>
          <a:p>
            <a:pPr lvl="1" algn="just"/>
            <a:r>
              <a:rPr lang="en-US" dirty="0"/>
              <a:t>Be comprehensive and easy to understand</a:t>
            </a:r>
          </a:p>
          <a:p>
            <a:pPr lvl="1" algn="just"/>
            <a:r>
              <a:rPr lang="en-US" dirty="0"/>
              <a:t>Describe the project clearly, provide the justification to proceed, and estimate the project’s financial impact</a:t>
            </a:r>
          </a:p>
          <a:p>
            <a:pPr algn="just"/>
            <a:r>
              <a:rPr lang="en-US" dirty="0"/>
              <a:t>Questions answered by a business case</a:t>
            </a:r>
          </a:p>
          <a:p>
            <a:pPr lvl="1" algn="just"/>
            <a:r>
              <a:rPr lang="en-US" dirty="0"/>
              <a:t>Why are we doing this project? </a:t>
            </a:r>
          </a:p>
          <a:p>
            <a:pPr lvl="1" algn="just"/>
            <a:r>
              <a:rPr lang="en-US" dirty="0"/>
              <a:t>How much will it cost and how long will it take?</a:t>
            </a:r>
          </a:p>
          <a:p>
            <a:pPr lvl="1" algn="just"/>
            <a:r>
              <a:rPr lang="en-US" dirty="0"/>
              <a:t>Are there any risks involved?</a:t>
            </a:r>
          </a:p>
          <a:p>
            <a:pPr lvl="1" algn="just"/>
            <a:r>
              <a:rPr lang="en-US" dirty="0"/>
              <a:t>How will we measure success?</a:t>
            </a:r>
          </a:p>
          <a:p>
            <a:pPr lvl="1" algn="just"/>
            <a:r>
              <a:rPr lang="en-US" dirty="0"/>
              <a:t>What alternatives exist?</a:t>
            </a:r>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ED4F1C-06F7-4A04-9457-CA53CDF0EA00}" type="slidenum">
              <a:rPr lang="en-US" smtClean="0"/>
              <a:pPr/>
              <a:t>12</a:t>
            </a:fld>
            <a:endParaRPr lang="en-US"/>
          </a:p>
        </p:txBody>
      </p:sp>
      <p:sp>
        <p:nvSpPr>
          <p:cNvPr id="22529" name="Title 1"/>
          <p:cNvSpPr>
            <a:spLocks noGrp="1"/>
          </p:cNvSpPr>
          <p:nvPr>
            <p:ph type="title"/>
          </p:nvPr>
        </p:nvSpPr>
        <p:spPr>
          <a:xfrm>
            <a:off x="457200" y="278473"/>
            <a:ext cx="8229600" cy="1143000"/>
          </a:xfrm>
        </p:spPr>
        <p:txBody>
          <a:bodyPr/>
          <a:lstStyle/>
          <a:p>
            <a:r>
              <a:rPr lang="en-US" dirty="0"/>
              <a:t>Information Systems Projects</a:t>
            </a:r>
          </a:p>
        </p:txBody>
      </p:sp>
      <p:sp>
        <p:nvSpPr>
          <p:cNvPr id="3" name="Text Placeholder 2"/>
          <p:cNvSpPr>
            <a:spLocks noGrp="1"/>
          </p:cNvSpPr>
          <p:nvPr>
            <p:ph idx="4294967295"/>
          </p:nvPr>
        </p:nvSpPr>
        <p:spPr>
          <a:xfrm>
            <a:off x="457200" y="1589263"/>
            <a:ext cx="7959641" cy="4483100"/>
          </a:xfrm>
        </p:spPr>
        <p:txBody>
          <a:bodyPr rtlCol="0">
            <a:normAutofit fontScale="92500" lnSpcReduction="10000"/>
          </a:bodyPr>
          <a:lstStyle/>
          <a:p>
            <a:pPr marL="109728" indent="0" algn="just">
              <a:buNone/>
            </a:pPr>
            <a:r>
              <a:rPr lang="en-US" dirty="0"/>
              <a:t>Main reasons for Systems Projects:</a:t>
            </a:r>
          </a:p>
          <a:p>
            <a:pPr marL="109728" indent="0" algn="just">
              <a:buNone/>
            </a:pPr>
            <a:r>
              <a:rPr lang="en-US" dirty="0"/>
              <a:t>The starting point for most projects is called a systems request, which is a formal way of asking for IT support.</a:t>
            </a:r>
          </a:p>
          <a:p>
            <a:pPr marL="109728" indent="0" algn="just">
              <a:buNone/>
            </a:pPr>
            <a:r>
              <a:rPr lang="en-US" dirty="0"/>
              <a:t>The six main reasons for systems request are:</a:t>
            </a:r>
          </a:p>
          <a:p>
            <a:pPr marL="109728" indent="0" algn="just"/>
            <a:r>
              <a:rPr lang="en-US" dirty="0"/>
              <a:t>Stronger controls</a:t>
            </a:r>
          </a:p>
          <a:p>
            <a:pPr marL="109728" indent="0" algn="just"/>
            <a:r>
              <a:rPr lang="en-US" dirty="0"/>
              <a:t>Reduced cost</a:t>
            </a:r>
          </a:p>
          <a:p>
            <a:pPr marL="109728" indent="0" algn="just"/>
            <a:r>
              <a:rPr lang="en-US" dirty="0"/>
              <a:t>More information</a:t>
            </a:r>
          </a:p>
          <a:p>
            <a:pPr marL="109728" indent="0" algn="just"/>
            <a:r>
              <a:rPr lang="en-US" dirty="0"/>
              <a:t>Better performance</a:t>
            </a:r>
          </a:p>
          <a:p>
            <a:pPr marL="109728" indent="0" algn="just"/>
            <a:r>
              <a:rPr lang="en-US" dirty="0"/>
              <a:t>Improved services</a:t>
            </a:r>
          </a:p>
          <a:p>
            <a:pPr marL="109728" indent="0" algn="just"/>
            <a:r>
              <a:rPr lang="en-US" dirty="0"/>
              <a:t>More support for new products and services</a:t>
            </a:r>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5486400"/>
            <a:ext cx="7481776" cy="457200"/>
          </a:xfrm>
        </p:spPr>
        <p:txBody>
          <a:bodyPr/>
          <a:lstStyle/>
          <a:p>
            <a:pPr algn="ctr"/>
            <a:r>
              <a:rPr lang="en-US" dirty="0"/>
              <a:t>Six main reasons for systems requests</a:t>
            </a:r>
          </a:p>
        </p:txBody>
      </p:sp>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13</a:t>
            </a:fld>
            <a:endParaRPr lang="en-US"/>
          </a:p>
        </p:txBody>
      </p:sp>
      <p:pic>
        <p:nvPicPr>
          <p:cNvPr id="2050" name="Picture 2"/>
          <p:cNvPicPr>
            <a:picLocks noGrp="1" noChangeAspect="1" noChangeArrowheads="1"/>
          </p:cNvPicPr>
          <p:nvPr>
            <p:ph sz="half" idx="1"/>
          </p:nvPr>
        </p:nvPicPr>
        <p:blipFill>
          <a:blip r:embed="rId2"/>
          <a:srcRect/>
          <a:stretch>
            <a:fillRect/>
          </a:stretch>
        </p:blipFill>
        <p:spPr bwMode="auto">
          <a:xfrm>
            <a:off x="1378348" y="522288"/>
            <a:ext cx="6089252" cy="487140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algn="just"/>
            <a:r>
              <a:rPr lang="en-US" b="1" dirty="0"/>
              <a:t>Stronger controls </a:t>
            </a:r>
            <a:r>
              <a:rPr lang="en-US" dirty="0"/>
              <a:t>: A system must have effective </a:t>
            </a:r>
            <a:r>
              <a:rPr lang="en-US"/>
              <a:t>controls to </a:t>
            </a:r>
            <a:r>
              <a:rPr lang="en-US" dirty="0"/>
              <a:t>ensure that data is secure and accurate. Some common security  controls include passwords, various levels of user access and encryption.</a:t>
            </a:r>
          </a:p>
          <a:p>
            <a:pPr algn="just"/>
            <a:r>
              <a:rPr lang="en-US" b="1" dirty="0"/>
              <a:t>Reduced cost </a:t>
            </a:r>
            <a:r>
              <a:rPr lang="en-US" dirty="0"/>
              <a:t>: The current system could be expensive to operate or maintain as a result of technical problems, design weaknesses or the changing demands of the businesses.</a:t>
            </a:r>
          </a:p>
        </p:txBody>
      </p:sp>
      <p:sp>
        <p:nvSpPr>
          <p:cNvPr id="5" name="Slide Number Placeholder 4"/>
          <p:cNvSpPr>
            <a:spLocks noGrp="1"/>
          </p:cNvSpPr>
          <p:nvPr>
            <p:ph type="sldNum" sz="quarter" idx="12"/>
          </p:nvPr>
        </p:nvSpPr>
        <p:spPr/>
        <p:txBody>
          <a:bodyPr/>
          <a:lstStyle/>
          <a:p>
            <a:pPr>
              <a:defRPr/>
            </a:pPr>
            <a:fld id="{85D84466-CB37-49EF-9CF4-ADD313A8598B}" type="slidenum">
              <a:rPr lang="en-US" smtClean="0"/>
              <a:pPr>
                <a:defRPr/>
              </a:pPr>
              <a:t>14</a:t>
            </a:fld>
            <a:endParaRPr lang="en-US"/>
          </a:p>
        </p:txBody>
      </p:sp>
      <p:sp>
        <p:nvSpPr>
          <p:cNvPr id="6" name="Title 5"/>
          <p:cNvSpPr>
            <a:spLocks noGrp="1"/>
          </p:cNvSpPr>
          <p:nvPr>
            <p:ph type="title"/>
          </p:nvPr>
        </p:nvSpPr>
        <p:spPr/>
        <p:txBody>
          <a:bodyPr>
            <a:normAutofit fontScale="90000"/>
          </a:bodyPr>
          <a:lstStyle/>
          <a:p>
            <a:r>
              <a:rPr lang="en-US" dirty="0"/>
              <a:t>Six Main Reasons for Systems Requests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92500"/>
          </a:bodyPr>
          <a:lstStyle/>
          <a:p>
            <a:pPr algn="just"/>
            <a:r>
              <a:rPr lang="en-US" b="1" dirty="0"/>
              <a:t>More information </a:t>
            </a:r>
            <a:r>
              <a:rPr lang="en-US" dirty="0"/>
              <a:t>: The system might produce information that is insufficient, incomplete or unable to support the company’s changing information needs. For example, a system that tracks customer order might not be capable of analyzing and predicting marketing trends.</a:t>
            </a:r>
          </a:p>
          <a:p>
            <a:pPr algn="just"/>
            <a:r>
              <a:rPr lang="en-US" b="1" dirty="0"/>
              <a:t>Better performance </a:t>
            </a:r>
            <a:r>
              <a:rPr lang="en-US" dirty="0"/>
              <a:t>: The current system might not meet performance requirements. For example, it might respond slowly to data inquiries at certain times or it might be unable to support company growth.</a:t>
            </a:r>
          </a:p>
        </p:txBody>
      </p:sp>
      <p:sp>
        <p:nvSpPr>
          <p:cNvPr id="5" name="Slide Number Placeholder 4"/>
          <p:cNvSpPr>
            <a:spLocks noGrp="1"/>
          </p:cNvSpPr>
          <p:nvPr>
            <p:ph type="sldNum" sz="quarter" idx="12"/>
          </p:nvPr>
        </p:nvSpPr>
        <p:spPr/>
        <p:txBody>
          <a:bodyPr/>
          <a:lstStyle/>
          <a:p>
            <a:pPr>
              <a:defRPr/>
            </a:pPr>
            <a:fld id="{85D84466-CB37-49EF-9CF4-ADD313A8598B}" type="slidenum">
              <a:rPr lang="en-US" smtClean="0"/>
              <a:pPr>
                <a:defRPr/>
              </a:pPr>
              <a:t>15</a:t>
            </a:fld>
            <a:endParaRPr lang="en-US"/>
          </a:p>
        </p:txBody>
      </p:sp>
      <p:sp>
        <p:nvSpPr>
          <p:cNvPr id="6" name="Title 5"/>
          <p:cNvSpPr>
            <a:spLocks noGrp="1"/>
          </p:cNvSpPr>
          <p:nvPr>
            <p:ph type="title"/>
          </p:nvPr>
        </p:nvSpPr>
        <p:spPr/>
        <p:txBody>
          <a:bodyPr>
            <a:normAutofit fontScale="90000"/>
          </a:bodyPr>
          <a:lstStyle/>
          <a:p>
            <a:r>
              <a:rPr lang="en-US" dirty="0"/>
              <a:t>Six Main Reasons for Systems Requests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92500" lnSpcReduction="20000"/>
          </a:bodyPr>
          <a:lstStyle/>
          <a:p>
            <a:pPr algn="just"/>
            <a:r>
              <a:rPr lang="en-US" b="1" dirty="0"/>
              <a:t>Improved services </a:t>
            </a:r>
            <a:r>
              <a:rPr lang="en-US" dirty="0"/>
              <a:t>: Systems requests often are aimed at improving services to customers or users within the company. For instance, allowing mutual fund investors to check their account balances on a website.</a:t>
            </a:r>
          </a:p>
          <a:p>
            <a:pPr algn="just"/>
            <a:r>
              <a:rPr lang="en-US" b="1" dirty="0"/>
              <a:t>More support for new products and services </a:t>
            </a:r>
            <a:r>
              <a:rPr lang="en-US" dirty="0"/>
              <a:t>: New products and services often require new types or levels of IT support. For example, a software vendor might offer an automatic upgrade service for subscribers, or a package delivery company might add a special service for radio frequency identification(RFID)-tagged shipments.</a:t>
            </a:r>
          </a:p>
        </p:txBody>
      </p:sp>
      <p:sp>
        <p:nvSpPr>
          <p:cNvPr id="5" name="Slide Number Placeholder 4"/>
          <p:cNvSpPr>
            <a:spLocks noGrp="1"/>
          </p:cNvSpPr>
          <p:nvPr>
            <p:ph type="sldNum" sz="quarter" idx="12"/>
          </p:nvPr>
        </p:nvSpPr>
        <p:spPr/>
        <p:txBody>
          <a:bodyPr/>
          <a:lstStyle/>
          <a:p>
            <a:pPr>
              <a:defRPr/>
            </a:pPr>
            <a:fld id="{85D84466-CB37-49EF-9CF4-ADD313A8598B}" type="slidenum">
              <a:rPr lang="en-US" smtClean="0"/>
              <a:pPr>
                <a:defRPr/>
              </a:pPr>
              <a:t>16</a:t>
            </a:fld>
            <a:endParaRPr lang="en-US"/>
          </a:p>
        </p:txBody>
      </p:sp>
      <p:sp>
        <p:nvSpPr>
          <p:cNvPr id="6" name="Title 5"/>
          <p:cNvSpPr>
            <a:spLocks noGrp="1"/>
          </p:cNvSpPr>
          <p:nvPr>
            <p:ph type="title"/>
          </p:nvPr>
        </p:nvSpPr>
        <p:spPr/>
        <p:txBody>
          <a:bodyPr>
            <a:normAutofit fontScale="90000"/>
          </a:bodyPr>
          <a:lstStyle/>
          <a:p>
            <a:r>
              <a:rPr lang="en-US" dirty="0"/>
              <a:t>Six Main Reasons for Systems Requests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a:t>Internal and external factors affect every business decision that a company makes, and IT projects are no exception.</a:t>
            </a:r>
          </a:p>
          <a:p>
            <a:pPr algn="just"/>
            <a:r>
              <a:rPr lang="en-US" b="1" dirty="0"/>
              <a:t>Internal factors </a:t>
            </a:r>
            <a:r>
              <a:rPr lang="en-US" dirty="0"/>
              <a:t>:</a:t>
            </a:r>
          </a:p>
          <a:p>
            <a:pPr lvl="1" algn="just"/>
            <a:r>
              <a:rPr lang="en-US" b="1" dirty="0"/>
              <a:t>Strategic plan </a:t>
            </a:r>
            <a:r>
              <a:rPr lang="en-US" dirty="0"/>
              <a:t>: a company’s strategic plan sets the overall direction for the firm and  has an important impact on IT projects. Company goals and objectives that need IT support will generate systems requests and influence IT priorities.</a:t>
            </a:r>
          </a:p>
          <a:p>
            <a:pPr lvl="1" algn="just"/>
            <a:r>
              <a:rPr lang="en-US" b="1" dirty="0"/>
              <a:t>Top mangers </a:t>
            </a:r>
            <a:r>
              <a:rPr lang="en-US" dirty="0"/>
              <a:t>: because significant resources are required, top management usually initiates large-scale projects.</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17</a:t>
            </a:fld>
            <a:endParaRPr lang="en-US"/>
          </a:p>
        </p:txBody>
      </p:sp>
      <p:sp>
        <p:nvSpPr>
          <p:cNvPr id="4" name="Title 3"/>
          <p:cNvSpPr>
            <a:spLocks noGrp="1"/>
          </p:cNvSpPr>
          <p:nvPr>
            <p:ph type="title"/>
          </p:nvPr>
        </p:nvSpPr>
        <p:spPr/>
        <p:txBody>
          <a:bodyPr>
            <a:normAutofit fontScale="90000"/>
          </a:bodyPr>
          <a:lstStyle/>
          <a:p>
            <a:r>
              <a:rPr lang="en-US" dirty="0"/>
              <a:t>Factors That Affect Systems Projects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Internal factors</a:t>
            </a:r>
            <a:r>
              <a:rPr lang="en-US" dirty="0"/>
              <a:t>:</a:t>
            </a:r>
          </a:p>
          <a:p>
            <a:pPr lvl="1" algn="just"/>
            <a:r>
              <a:rPr lang="en-US" b="1" dirty="0"/>
              <a:t>User requests </a:t>
            </a:r>
            <a:r>
              <a:rPr lang="en-US" dirty="0"/>
              <a:t>: as users rely more heavily on information systems to perform their jobs, they are likely to requests even more IT services and support. For example, sales reps might request improvements to the company’s website, a more powerful sales analysis report.</a:t>
            </a:r>
          </a:p>
          <a:p>
            <a:pPr lvl="1" algn="just"/>
            <a:r>
              <a:rPr lang="en-US" b="1" dirty="0"/>
              <a:t>Information technology department </a:t>
            </a:r>
            <a:r>
              <a:rPr lang="en-US" dirty="0"/>
              <a:t>: system projects requests also come from the IT department itself. IT staff members often make recommendations based on their knowledge of business operations and technology trends.</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18</a:t>
            </a:fld>
            <a:endParaRPr lang="en-US"/>
          </a:p>
        </p:txBody>
      </p:sp>
      <p:sp>
        <p:nvSpPr>
          <p:cNvPr id="4" name="Title 3"/>
          <p:cNvSpPr>
            <a:spLocks noGrp="1"/>
          </p:cNvSpPr>
          <p:nvPr>
            <p:ph type="title"/>
          </p:nvPr>
        </p:nvSpPr>
        <p:spPr/>
        <p:txBody>
          <a:bodyPr>
            <a:normAutofit fontScale="90000"/>
          </a:bodyPr>
          <a:lstStyle/>
          <a:p>
            <a:r>
              <a:rPr lang="en-US" dirty="0"/>
              <a:t>Factors That Affect Systems Projects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Internal factors</a:t>
            </a:r>
            <a:r>
              <a:rPr lang="en-US" dirty="0"/>
              <a:t>:</a:t>
            </a:r>
          </a:p>
          <a:p>
            <a:pPr lvl="1" algn="just"/>
            <a:r>
              <a:rPr lang="en-US" b="1" dirty="0"/>
              <a:t>Existing systems and data </a:t>
            </a:r>
            <a:r>
              <a:rPr lang="en-US" dirty="0"/>
              <a:t>: errors or problems in existing systems can trigger requests for system projects, When dealing with older systems, analysts sometimes spend too much time reacting to day-to-day problems without looking at underlying causes.</a:t>
            </a:r>
          </a:p>
          <a:p>
            <a:pPr lvl="1" algn="just"/>
            <a:r>
              <a:rPr lang="en-US" b="1" dirty="0"/>
              <a:t>Company finances</a:t>
            </a:r>
            <a:r>
              <a:rPr lang="en-US" dirty="0"/>
              <a:t>: a company’s financial status can affect system projects. If the company is going through a difficult time, the project may be postponed until there is more cash available to finance the effort.</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19</a:t>
            </a:fld>
            <a:endParaRPr lang="en-US"/>
          </a:p>
        </p:txBody>
      </p:sp>
      <p:sp>
        <p:nvSpPr>
          <p:cNvPr id="4" name="Title 3"/>
          <p:cNvSpPr>
            <a:spLocks noGrp="1"/>
          </p:cNvSpPr>
          <p:nvPr>
            <p:ph type="title"/>
          </p:nvPr>
        </p:nvSpPr>
        <p:spPr/>
        <p:txBody>
          <a:bodyPr>
            <a:normAutofit fontScale="90000"/>
          </a:bodyPr>
          <a:lstStyle/>
          <a:p>
            <a:r>
              <a:rPr lang="en-US" dirty="0"/>
              <a:t>Factors That Affect Systems Projects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dirty="0"/>
              <a:t>Explain the concept of a business case and how a business case affects an IT project</a:t>
            </a:r>
          </a:p>
          <a:p>
            <a:r>
              <a:rPr lang="en-US"/>
              <a:t>Describe the strategic planning process and why it is important to the IT team</a:t>
            </a:r>
          </a:p>
          <a:p>
            <a:r>
              <a:rPr lang="en-US" dirty="0"/>
              <a:t>Explain the purpose of a mission statement</a:t>
            </a:r>
          </a:p>
          <a:p>
            <a:r>
              <a:rPr lang="en-US" dirty="0"/>
              <a:t>Conduct a SWOT analysis and describe the four factors involved</a:t>
            </a:r>
          </a:p>
          <a:p>
            <a:r>
              <a:rPr lang="en-US" dirty="0"/>
              <a:t>Explain how the SDLC serves as a framework for systems development</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a:p>
        </p:txBody>
      </p:sp>
      <p:sp>
        <p:nvSpPr>
          <p:cNvPr id="16385" name="Title 1"/>
          <p:cNvSpPr>
            <a:spLocks noGrp="1"/>
          </p:cNvSpPr>
          <p:nvPr>
            <p:ph type="title"/>
          </p:nvPr>
        </p:nvSpPr>
        <p:spPr/>
        <p:txBody>
          <a:bodyPr/>
          <a:lstStyle/>
          <a:p>
            <a:pPr eaLnBrk="1" hangingPunct="1"/>
            <a:r>
              <a:rPr lang="en-US"/>
              <a:t>Chapter Objectives</a:t>
            </a:r>
            <a:endParaRPr lang="en-US" sz="120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External factors</a:t>
            </a:r>
            <a:r>
              <a:rPr lang="en-US" dirty="0"/>
              <a:t>:</a:t>
            </a:r>
          </a:p>
          <a:p>
            <a:pPr lvl="1" algn="just"/>
            <a:r>
              <a:rPr lang="en-US" b="1" dirty="0"/>
              <a:t>Technology</a:t>
            </a:r>
            <a:r>
              <a:rPr lang="en-US" dirty="0"/>
              <a:t> : changing technology is a major force affecting business and society in general. For example, the rapid growth of telecommunication, coupled with increased computing power, has created entire new industries and technologies.</a:t>
            </a:r>
          </a:p>
          <a:p>
            <a:pPr lvl="1" algn="just"/>
            <a:r>
              <a:rPr lang="en-US" b="1" dirty="0"/>
              <a:t>Suppliers</a:t>
            </a:r>
            <a:r>
              <a:rPr lang="en-US" dirty="0"/>
              <a:t> : with the growth of electronic data interchange(EDI), relationships with suppliers are critically important. For example, an automobile company might require that suppliers code their parts in a certain manner to match the auto company’s inventory control system.</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20</a:t>
            </a:fld>
            <a:endParaRPr lang="en-US"/>
          </a:p>
        </p:txBody>
      </p:sp>
      <p:sp>
        <p:nvSpPr>
          <p:cNvPr id="4" name="Title 3"/>
          <p:cNvSpPr>
            <a:spLocks noGrp="1"/>
          </p:cNvSpPr>
          <p:nvPr>
            <p:ph type="title"/>
          </p:nvPr>
        </p:nvSpPr>
        <p:spPr/>
        <p:txBody>
          <a:bodyPr>
            <a:normAutofit fontScale="90000"/>
          </a:bodyPr>
          <a:lstStyle/>
          <a:p>
            <a:r>
              <a:rPr lang="en-US" dirty="0"/>
              <a:t>Factors That Affect Systems Projects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External factors</a:t>
            </a:r>
            <a:r>
              <a:rPr lang="en-US" dirty="0"/>
              <a:t>:</a:t>
            </a:r>
          </a:p>
          <a:p>
            <a:pPr lvl="1" algn="just"/>
            <a:r>
              <a:rPr lang="en-US" b="1" dirty="0"/>
              <a:t>Customers</a:t>
            </a:r>
            <a:r>
              <a:rPr lang="en-US" dirty="0"/>
              <a:t>: customers are vitally important to any business. Information systems that interact with customers usually receive top priority .Many companies implement customer relationship management (CRM) systems that integrate all customer-related events and transactions.</a:t>
            </a:r>
          </a:p>
          <a:p>
            <a:pPr lvl="1" algn="just"/>
            <a:r>
              <a:rPr lang="en-US" b="1" dirty="0"/>
              <a:t>Competitors</a:t>
            </a:r>
            <a:r>
              <a:rPr lang="en-US" dirty="0"/>
              <a:t> : competition drives many information systems decisions. </a:t>
            </a:r>
            <a:r>
              <a:rPr lang="en-US"/>
              <a:t>For example, if one cellular telephone provider offers a new type of digital service, other firms then plan in order to remain competitive.</a:t>
            </a:r>
            <a:endParaRPr lang="en-US"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21</a:t>
            </a:fld>
            <a:endParaRPr lang="en-US"/>
          </a:p>
        </p:txBody>
      </p:sp>
      <p:sp>
        <p:nvSpPr>
          <p:cNvPr id="4" name="Title 3"/>
          <p:cNvSpPr>
            <a:spLocks noGrp="1"/>
          </p:cNvSpPr>
          <p:nvPr>
            <p:ph type="title"/>
          </p:nvPr>
        </p:nvSpPr>
        <p:spPr/>
        <p:txBody>
          <a:bodyPr>
            <a:normAutofit fontScale="90000"/>
          </a:bodyPr>
          <a:lstStyle/>
          <a:p>
            <a:r>
              <a:rPr lang="en-US" dirty="0"/>
              <a:t>Factors That Affect Systems Projects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External factors</a:t>
            </a:r>
            <a:r>
              <a:rPr lang="en-US" dirty="0"/>
              <a:t>:</a:t>
            </a:r>
          </a:p>
          <a:p>
            <a:pPr lvl="1" algn="just"/>
            <a:r>
              <a:rPr lang="en-US" b="1" dirty="0"/>
              <a:t>The Economy </a:t>
            </a:r>
            <a:r>
              <a:rPr lang="en-US" dirty="0"/>
              <a:t>: economic activity has a powerful influence on corporate information management. In a period of economic expansion, firms need to be ready with scalable systems that can handle additional volume and growth. Predicting the business cycle is not an exact science and careful research and planning are important.</a:t>
            </a:r>
          </a:p>
          <a:p>
            <a:pPr lvl="1" algn="just"/>
            <a:r>
              <a:rPr lang="en-US" b="1" dirty="0"/>
              <a:t>Government</a:t>
            </a:r>
            <a:r>
              <a:rPr lang="en-US" dirty="0"/>
              <a:t> : federal, state and local government regulations directly affect the design of corporate information systems. For example, up-to-date IRS reporting requirement must be designed into a payroll package.</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22</a:t>
            </a:fld>
            <a:endParaRPr lang="en-US"/>
          </a:p>
        </p:txBody>
      </p:sp>
      <p:sp>
        <p:nvSpPr>
          <p:cNvPr id="4" name="Title 3"/>
          <p:cNvSpPr>
            <a:spLocks noGrp="1"/>
          </p:cNvSpPr>
          <p:nvPr>
            <p:ph type="title"/>
          </p:nvPr>
        </p:nvSpPr>
        <p:spPr/>
        <p:txBody>
          <a:bodyPr>
            <a:normAutofit fontScale="90000"/>
          </a:bodyPr>
          <a:lstStyle/>
          <a:p>
            <a:r>
              <a:rPr lang="en-US" dirty="0"/>
              <a:t>Factors That Affect Systems Projects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3D122FE-C649-4972-A5B0-0460445CA6B8}" type="slidenum">
              <a:rPr lang="en-US"/>
              <a:pPr>
                <a:defRPr/>
              </a:pPr>
              <a:t>23</a:t>
            </a:fld>
            <a:endParaRPr lang="en-US"/>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Evaluation of Systems Requirements</a:t>
            </a:r>
          </a:p>
        </p:txBody>
      </p:sp>
      <p:sp>
        <p:nvSpPr>
          <p:cNvPr id="7" name="Text Placeholder 2"/>
          <p:cNvSpPr txBox="1">
            <a:spLocks/>
          </p:cNvSpPr>
          <p:nvPr/>
        </p:nvSpPr>
        <p:spPr>
          <a:xfrm>
            <a:off x="457200" y="1417638"/>
            <a:ext cx="8458200" cy="458965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r>
              <a:rPr lang="en-US" dirty="0"/>
              <a:t>Systems requests are evaluated by a </a:t>
            </a:r>
            <a:r>
              <a:rPr lang="en-US" b="1" dirty="0"/>
              <a:t>systems</a:t>
            </a:r>
            <a:r>
              <a:rPr lang="en-US" dirty="0"/>
              <a:t> </a:t>
            </a:r>
            <a:r>
              <a:rPr lang="en-US" b="1" dirty="0"/>
              <a:t>review</a:t>
            </a:r>
            <a:r>
              <a:rPr lang="en-US" dirty="0"/>
              <a:t> </a:t>
            </a:r>
            <a:r>
              <a:rPr lang="en-US" b="1" dirty="0"/>
              <a:t>committee</a:t>
            </a:r>
            <a:r>
              <a:rPr lang="en-US" dirty="0"/>
              <a:t> or a </a:t>
            </a:r>
            <a:r>
              <a:rPr lang="en-US" b="1" dirty="0"/>
              <a:t>computer</a:t>
            </a:r>
            <a:r>
              <a:rPr lang="en-US" dirty="0"/>
              <a:t> re</a:t>
            </a:r>
            <a:r>
              <a:rPr lang="en-US" b="1" dirty="0"/>
              <a:t>sources</a:t>
            </a:r>
            <a:r>
              <a:rPr lang="en-US" dirty="0"/>
              <a:t> </a:t>
            </a:r>
            <a:r>
              <a:rPr lang="en-US" b="1" dirty="0"/>
              <a:t>committee</a:t>
            </a:r>
          </a:p>
          <a:p>
            <a:pPr algn="just"/>
            <a:r>
              <a:rPr lang="en-US" b="1" dirty="0"/>
              <a:t>Systems Request Forms : Many organizations use a special form for system requests.</a:t>
            </a:r>
          </a:p>
          <a:p>
            <a:pPr lvl="1" algn="just"/>
            <a:r>
              <a:rPr lang="en-US" dirty="0"/>
              <a:t>Streamline the request process</a:t>
            </a:r>
          </a:p>
          <a:p>
            <a:pPr lvl="1" algn="just"/>
            <a:r>
              <a:rPr lang="en-US" dirty="0"/>
              <a:t>Ensure consistency</a:t>
            </a:r>
          </a:p>
          <a:p>
            <a:pPr lvl="1" algn="just"/>
            <a:r>
              <a:rPr lang="en-US" dirty="0"/>
              <a:t>Easy to understand</a:t>
            </a:r>
          </a:p>
          <a:p>
            <a:pPr lvl="1" algn="just"/>
            <a:r>
              <a:rPr lang="en-US" dirty="0"/>
              <a:t>Include clear instructions</a:t>
            </a:r>
          </a:p>
          <a:p>
            <a:pPr lvl="1" algn="just"/>
            <a:r>
              <a:rPr lang="en-US" dirty="0"/>
              <a:t>Indicate the required supporting documents </a:t>
            </a:r>
          </a:p>
          <a:p>
            <a:pPr lvl="1" algn="just"/>
            <a:r>
              <a:rPr lang="en-US" dirty="0"/>
              <a:t>Submitted electronically</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24</a:t>
            </a:fld>
            <a:endParaRPr lang="en-US"/>
          </a:p>
        </p:txBody>
      </p:sp>
      <p:sp>
        <p:nvSpPr>
          <p:cNvPr id="3" name="Title 2"/>
          <p:cNvSpPr>
            <a:spLocks noGrp="1"/>
          </p:cNvSpPr>
          <p:nvPr>
            <p:ph type="title"/>
          </p:nvPr>
        </p:nvSpPr>
        <p:spPr/>
        <p:txBody>
          <a:bodyPr>
            <a:normAutofit fontScale="90000"/>
          </a:bodyPr>
          <a:lstStyle/>
          <a:p>
            <a:r>
              <a:rPr lang="en-US" dirty="0"/>
              <a:t>Example of an Online Systems Request Form</a:t>
            </a:r>
          </a:p>
        </p:txBody>
      </p:sp>
      <p:pic>
        <p:nvPicPr>
          <p:cNvPr id="3074" name="Picture 2"/>
          <p:cNvPicPr>
            <a:picLocks noChangeAspect="1" noChangeArrowheads="1"/>
          </p:cNvPicPr>
          <p:nvPr/>
        </p:nvPicPr>
        <p:blipFill>
          <a:blip r:embed="rId2"/>
          <a:srcRect/>
          <a:stretch>
            <a:fillRect/>
          </a:stretch>
        </p:blipFill>
        <p:spPr bwMode="auto">
          <a:xfrm>
            <a:off x="457200" y="1387389"/>
            <a:ext cx="8305799" cy="54623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a:xfrm>
            <a:off x="228600" y="1417638"/>
            <a:ext cx="8458200" cy="4589653"/>
          </a:xfrm>
        </p:spPr>
        <p:txBody>
          <a:bodyPr>
            <a:noAutofit/>
          </a:bodyPr>
          <a:lstStyle/>
          <a:p>
            <a:pPr eaLnBrk="1" hangingPunct="1"/>
            <a:r>
              <a:rPr lang="en-US" b="1" dirty="0"/>
              <a:t>Systems Review Committee</a:t>
            </a:r>
          </a:p>
          <a:p>
            <a:pPr lvl="1" algn="just"/>
            <a:r>
              <a:rPr lang="en-US" dirty="0"/>
              <a:t>Most large companies use a systems review committee to evaluate systems requests. A broader viewpoint enables a committee to establish priorities more effectively than an individual</a:t>
            </a:r>
          </a:p>
          <a:p>
            <a:pPr lvl="2"/>
            <a:r>
              <a:rPr lang="en-US" dirty="0"/>
              <a:t>One person’s bias is less likely to affect decisions</a:t>
            </a:r>
          </a:p>
          <a:p>
            <a:pPr lvl="1"/>
            <a:r>
              <a:rPr lang="en-US" b="1" dirty="0"/>
              <a:t>Disadvantages</a:t>
            </a:r>
          </a:p>
          <a:p>
            <a:pPr lvl="2"/>
            <a:r>
              <a:rPr lang="en-US" dirty="0"/>
              <a:t>Action on requests must wait until the committee meets</a:t>
            </a:r>
          </a:p>
          <a:p>
            <a:pPr lvl="2"/>
            <a:r>
              <a:rPr lang="en-US" dirty="0"/>
              <a:t>Members might favor projects requested by their own departments</a:t>
            </a:r>
          </a:p>
          <a:p>
            <a:pPr lvl="2"/>
            <a:r>
              <a:rPr lang="en-US" dirty="0"/>
              <a:t>Internal political differences could delay important decisions</a:t>
            </a:r>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25</a:t>
            </a:fld>
            <a:endParaRPr lang="en-US"/>
          </a:p>
        </p:txBody>
      </p:sp>
      <p:sp>
        <p:nvSpPr>
          <p:cNvPr id="2" name="Title 1"/>
          <p:cNvSpPr>
            <a:spLocks noGrp="1"/>
          </p:cNvSpPr>
          <p:nvPr>
            <p:ph type="title"/>
          </p:nvPr>
        </p:nvSpPr>
        <p:spPr/>
        <p:txBody>
          <a:bodyPr rtlCol="0">
            <a:normAutofit fontScale="90000"/>
          </a:bodyPr>
          <a:lstStyle/>
          <a:p>
            <a:pPr>
              <a:defRPr/>
            </a:pPr>
            <a:r>
              <a:rPr lang="en-US" dirty="0"/>
              <a:t>Evaluation of Systems Requirements </a:t>
            </a:r>
            <a:r>
              <a:rPr lang="en-US" sz="1300" dirty="0"/>
              <a:t>(Cont. 2)</a:t>
            </a:r>
            <a:endParaRPr lang="en-US" dirty="0"/>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149793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a:t>Whether one person or a committee is responsible, the goal is to evaluate the requests and set priorities. Suppose four requests must be reviewed:</a:t>
            </a:r>
          </a:p>
          <a:p>
            <a:pPr marL="624078" indent="-514350" algn="just">
              <a:buFont typeface="+mj-lt"/>
              <a:buAutoNum type="arabicPeriod"/>
            </a:pPr>
            <a:r>
              <a:rPr lang="en-US" sz="2000" dirty="0"/>
              <a:t>The marketing group wants to analyze current customer spending habits and forecast future trends.</a:t>
            </a:r>
          </a:p>
          <a:p>
            <a:pPr marL="624078" indent="-514350" algn="just">
              <a:buFont typeface="+mj-lt"/>
              <a:buAutoNum type="arabicPeriod"/>
            </a:pPr>
            <a:r>
              <a:rPr lang="en-US" sz="2000" dirty="0"/>
              <a:t>The technical support group wants a cellular link so service representatives can download technical data instantly.</a:t>
            </a:r>
          </a:p>
          <a:p>
            <a:pPr marL="624078" indent="-514350" algn="just">
              <a:buFont typeface="+mj-lt"/>
              <a:buAutoNum type="arabicPeriod"/>
            </a:pPr>
            <a:r>
              <a:rPr lang="en-US" sz="2000" dirty="0"/>
              <a:t>The accounting department wants to redesign customer statements and allow Internet access.</a:t>
            </a:r>
          </a:p>
          <a:p>
            <a:pPr marL="624078" indent="-514350" algn="just">
              <a:buFont typeface="+mj-lt"/>
              <a:buAutoNum type="arabicPeriod"/>
            </a:pPr>
            <a:r>
              <a:rPr lang="en-US" sz="2000" dirty="0"/>
              <a:t>The production staff wants an inventory control system that can exchange data with major suppliers.</a:t>
            </a:r>
          </a:p>
          <a:p>
            <a:pPr algn="just"/>
            <a:r>
              <a:rPr lang="en-US" sz="2000" dirty="0"/>
              <a:t>Which project should the firm pursue? What criteria should be applied? How should priorities be determined?</a:t>
            </a:r>
          </a:p>
          <a:p>
            <a:pPr marL="624078" indent="-514350" algn="just">
              <a:buFont typeface="+mj-lt"/>
              <a:buAutoNum type="arabicPeriod"/>
            </a:pPr>
            <a:endParaRPr lang="en-US"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26</a:t>
            </a:fld>
            <a:endParaRPr lang="en-US"/>
          </a:p>
        </p:txBody>
      </p:sp>
      <p:sp>
        <p:nvSpPr>
          <p:cNvPr id="4" name="Title 3"/>
          <p:cNvSpPr>
            <a:spLocks noGrp="1"/>
          </p:cNvSpPr>
          <p:nvPr>
            <p:ph type="title"/>
          </p:nvPr>
        </p:nvSpPr>
        <p:spPr/>
        <p:txBody>
          <a:bodyPr>
            <a:normAutofit fontScale="90000"/>
          </a:bodyPr>
          <a:lstStyle/>
          <a:p>
            <a:r>
              <a:rPr lang="en-US" dirty="0"/>
              <a:t>Evaluation of Systems Requirements </a:t>
            </a:r>
            <a:r>
              <a:rPr lang="en-US" sz="1300" dirty="0"/>
              <a:t>(Cont. 3)</a:t>
            </a:r>
            <a:endParaRPr lang="en-US" dirty="0"/>
          </a:p>
        </p:txBody>
      </p:sp>
    </p:spTree>
    <p:extLst>
      <p:ext uri="{BB962C8B-B14F-4D97-AF65-F5344CB8AC3E}">
        <p14:creationId xmlns:p14="http://schemas.microsoft.com/office/powerpoint/2010/main" val="4032289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2"/>
          <p:cNvSpPr>
            <a:spLocks noGrp="1"/>
          </p:cNvSpPr>
          <p:nvPr>
            <p:ph sz="half" idx="1"/>
          </p:nvPr>
        </p:nvSpPr>
        <p:spPr>
          <a:xfrm>
            <a:off x="304800" y="1219200"/>
            <a:ext cx="8382000" cy="4788091"/>
          </a:xfrm>
        </p:spPr>
        <p:txBody>
          <a:bodyPr>
            <a:noAutofit/>
          </a:bodyPr>
          <a:lstStyle/>
          <a:p>
            <a:pPr algn="just"/>
            <a:r>
              <a:rPr lang="en-US" sz="2400" dirty="0"/>
              <a:t>Feasibility studies can be simple or exhaustive</a:t>
            </a:r>
          </a:p>
          <a:p>
            <a:r>
              <a:rPr lang="en-US" sz="2400" dirty="0"/>
              <a:t>Effort required depends on the nature of the request</a:t>
            </a:r>
          </a:p>
          <a:p>
            <a:r>
              <a:rPr lang="en-US" sz="2400" dirty="0"/>
              <a:t>Initial fact-finding involves:</a:t>
            </a:r>
          </a:p>
          <a:p>
            <a:pPr lvl="1"/>
            <a:r>
              <a:rPr lang="en-US" dirty="0"/>
              <a:t>Studying organizational charts</a:t>
            </a:r>
          </a:p>
          <a:p>
            <a:pPr lvl="1"/>
            <a:r>
              <a:rPr lang="en-US" dirty="0"/>
              <a:t>Performing interviews</a:t>
            </a:r>
          </a:p>
          <a:p>
            <a:pPr lvl="1"/>
            <a:r>
              <a:rPr lang="en-US" dirty="0"/>
              <a:t>Reviewing current documentation</a:t>
            </a:r>
          </a:p>
          <a:p>
            <a:pPr lvl="1"/>
            <a:r>
              <a:rPr lang="en-US" dirty="0"/>
              <a:t>Observing operations</a:t>
            </a:r>
          </a:p>
          <a:p>
            <a:pPr lvl="1"/>
            <a:r>
              <a:rPr lang="en-US" dirty="0"/>
              <a:t>Surveying users</a:t>
            </a:r>
          </a:p>
          <a:p>
            <a:pPr algn="just"/>
            <a:r>
              <a:rPr lang="en-US" sz="2400" dirty="0"/>
              <a:t>A feasibility study uses four main yardsticks to measure a proposal: operational feasibility, economic feasibility, technical feasibility and schedule feasibility.</a:t>
            </a:r>
          </a:p>
        </p:txBody>
      </p:sp>
      <p:sp>
        <p:nvSpPr>
          <p:cNvPr id="6" name="Slide Number Placeholder 5"/>
          <p:cNvSpPr>
            <a:spLocks noGrp="1"/>
          </p:cNvSpPr>
          <p:nvPr>
            <p:ph type="sldNum" sz="quarter" idx="12"/>
          </p:nvPr>
        </p:nvSpPr>
        <p:spPr/>
        <p:txBody>
          <a:bodyPr/>
          <a:lstStyle/>
          <a:p>
            <a:pPr>
              <a:defRPr/>
            </a:pPr>
            <a:fld id="{32904BDD-46E6-4D85-A6BF-BC6C0A7141B2}" type="slidenum">
              <a:rPr lang="en-US"/>
              <a:pPr>
                <a:defRPr/>
              </a:pPr>
              <a:t>27</a:t>
            </a:fld>
            <a:endParaRPr lang="en-US"/>
          </a:p>
        </p:txBody>
      </p:sp>
      <p:sp>
        <p:nvSpPr>
          <p:cNvPr id="37889" name="Title 1"/>
          <p:cNvSpPr>
            <a:spLocks noGrp="1"/>
          </p:cNvSpPr>
          <p:nvPr>
            <p:ph type="title"/>
          </p:nvPr>
        </p:nvSpPr>
        <p:spPr/>
        <p:txBody>
          <a:bodyPr/>
          <a:lstStyle/>
          <a:p>
            <a:pPr eaLnBrk="1" hangingPunct="1"/>
            <a:r>
              <a:rPr lang="en-US"/>
              <a:t>Overview of Feasibility</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4089106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4400" y="4876800"/>
            <a:ext cx="7481776" cy="762000"/>
          </a:xfrm>
        </p:spPr>
        <p:txBody>
          <a:bodyPr/>
          <a:lstStyle/>
          <a:p>
            <a:pPr algn="just"/>
            <a:r>
              <a:rPr lang="en-US" dirty="0"/>
              <a:t>A feasibility study examines operational, technical, economic, and schedule factors.</a:t>
            </a:r>
          </a:p>
        </p:txBody>
      </p:sp>
      <p:sp>
        <p:nvSpPr>
          <p:cNvPr id="4" name="Slide Number Placeholder 3"/>
          <p:cNvSpPr>
            <a:spLocks noGrp="1"/>
          </p:cNvSpPr>
          <p:nvPr>
            <p:ph type="sldNum" sz="quarter" idx="12"/>
          </p:nvPr>
        </p:nvSpPr>
        <p:spPr/>
        <p:txBody>
          <a:bodyPr/>
          <a:lstStyle/>
          <a:p>
            <a:pPr>
              <a:defRPr/>
            </a:pPr>
            <a:fld id="{045C1710-DF5A-49B1-AD3F-FCC479A1A2A8}" type="slidenum">
              <a:rPr lang="en-US" smtClean="0"/>
              <a:pPr>
                <a:defRPr/>
              </a:pPr>
              <a:t>28</a:t>
            </a:fld>
            <a:endParaRPr lang="en-US"/>
          </a:p>
        </p:txBody>
      </p:sp>
      <p:pic>
        <p:nvPicPr>
          <p:cNvPr id="4098" name="Picture 2"/>
          <p:cNvPicPr>
            <a:picLocks noGrp="1" noChangeAspect="1" noChangeArrowheads="1"/>
          </p:cNvPicPr>
          <p:nvPr>
            <p:ph sz="half" idx="1"/>
          </p:nvPr>
        </p:nvPicPr>
        <p:blipFill>
          <a:blip r:embed="rId2"/>
          <a:srcRect/>
          <a:stretch>
            <a:fillRect/>
          </a:stretch>
        </p:blipFill>
        <p:spPr bwMode="auto">
          <a:xfrm>
            <a:off x="1676401" y="272612"/>
            <a:ext cx="5649912" cy="4340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a:xfrm>
            <a:off x="304800" y="1219200"/>
            <a:ext cx="8458200" cy="4788091"/>
          </a:xfrm>
        </p:spPr>
        <p:txBody>
          <a:bodyPr>
            <a:noAutofit/>
          </a:bodyPr>
          <a:lstStyle/>
          <a:p>
            <a:pPr eaLnBrk="1" hangingPunct="1"/>
            <a:r>
              <a:rPr lang="en-US" b="1" dirty="0"/>
              <a:t>Operational Feasibility</a:t>
            </a:r>
          </a:p>
          <a:p>
            <a:pPr lvl="1" algn="just"/>
            <a:r>
              <a:rPr lang="en-US" dirty="0"/>
              <a:t>Operational feasibility means that a proposed system will be used effectively after it has been developed. If users have difficulty with a new system, it will not produce the expected benefit.</a:t>
            </a:r>
          </a:p>
          <a:p>
            <a:pPr lvl="1"/>
            <a:r>
              <a:rPr lang="en-US" dirty="0"/>
              <a:t>Can be affected by organizational culture</a:t>
            </a:r>
          </a:p>
          <a:p>
            <a:pPr lvl="1"/>
            <a:r>
              <a:rPr lang="en-US" dirty="0"/>
              <a:t>Cannot be accurately measured but requires careful study</a:t>
            </a:r>
          </a:p>
          <a:p>
            <a:pPr lvl="1"/>
            <a:r>
              <a:rPr lang="en-US" b="1" dirty="0"/>
              <a:t>Questions that can help predict a system’s operational feasibility :</a:t>
            </a:r>
          </a:p>
          <a:p>
            <a:pPr lvl="2"/>
            <a:r>
              <a:rPr lang="en-US" dirty="0"/>
              <a:t>Is the project supported by management and users?</a:t>
            </a:r>
          </a:p>
          <a:p>
            <a:pPr lvl="2"/>
            <a:r>
              <a:rPr lang="en-US" dirty="0"/>
              <a:t>Will the new system result in a workforce reduction?</a:t>
            </a:r>
          </a:p>
          <a:p>
            <a:pPr lvl="2"/>
            <a:r>
              <a:rPr lang="en-US" dirty="0"/>
              <a:t>Do legal or ethical issues need to be considered?</a:t>
            </a:r>
          </a:p>
          <a:p>
            <a:pPr lvl="1"/>
            <a:endParaRPr lang="en-US" sz="24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29</a:t>
            </a:fld>
            <a:endParaRPr lang="en-US"/>
          </a:p>
        </p:txBody>
      </p:sp>
      <p:sp>
        <p:nvSpPr>
          <p:cNvPr id="39937" name="Title 1"/>
          <p:cNvSpPr>
            <a:spLocks noGrp="1"/>
          </p:cNvSpPr>
          <p:nvPr>
            <p:ph type="title"/>
          </p:nvPr>
        </p:nvSpPr>
        <p:spPr/>
        <p:txBody>
          <a:bodyPr/>
          <a:lstStyle/>
          <a:p>
            <a:r>
              <a:rPr lang="en-US" dirty="0"/>
              <a:t>Overview of Feasibility </a:t>
            </a:r>
            <a:r>
              <a:rPr lang="en-US" sz="1300" dirty="0"/>
              <a:t>(Cont. 2)</a:t>
            </a:r>
            <a:endParaRPr lang="en-US" dirty="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312679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a:t>List reasons for systems projects and factors that affect such projects </a:t>
            </a:r>
          </a:p>
          <a:p>
            <a:r>
              <a:rPr lang="en-US"/>
              <a:t>Describe systems requests and the role of the systems review committee</a:t>
            </a:r>
          </a:p>
          <a:p>
            <a:r>
              <a:rPr lang="en-US"/>
              <a:t>Define operational, technical, economic, and schedule feasibility</a:t>
            </a:r>
          </a:p>
          <a:p>
            <a:r>
              <a:rPr lang="en-US"/>
              <a:t>Explain the factors that affect project priorities</a:t>
            </a:r>
          </a:p>
          <a:p>
            <a:r>
              <a:rPr lang="en-US"/>
              <a:t>Describe the steps and the end product of a preliminary investigation</a:t>
            </a:r>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a:p>
        </p:txBody>
      </p:sp>
      <p:sp>
        <p:nvSpPr>
          <p:cNvPr id="17409" name="Title 1"/>
          <p:cNvSpPr>
            <a:spLocks noGrp="1"/>
          </p:cNvSpPr>
          <p:nvPr>
            <p:ph type="title"/>
          </p:nvPr>
        </p:nvSpPr>
        <p:spPr/>
        <p:txBody>
          <a:bodyPr/>
          <a:lstStyle/>
          <a:p>
            <a:pPr eaLnBrk="1" hangingPunct="1"/>
            <a:r>
              <a:rPr lang="en-US"/>
              <a:t>Chapter Objectives </a:t>
            </a:r>
            <a:r>
              <a:rPr lang="en-US" sz="1200"/>
              <a:t>(Cont.)</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219200"/>
            <a:ext cx="8534400" cy="4788091"/>
          </a:xfrm>
        </p:spPr>
        <p:txBody>
          <a:bodyPr>
            <a:normAutofit lnSpcReduction="10000"/>
          </a:bodyPr>
          <a:lstStyle/>
          <a:p>
            <a:r>
              <a:rPr lang="en-IN" b="1" dirty="0"/>
              <a:t>Economic Feasibility</a:t>
            </a:r>
          </a:p>
          <a:p>
            <a:pPr lvl="1"/>
            <a:r>
              <a:rPr lang="en-IN" dirty="0"/>
              <a:t>Projected benefits of a proposed system out-weigh </a:t>
            </a:r>
            <a:r>
              <a:rPr lang="en-IN" b="1" dirty="0"/>
              <a:t>total cost of ownership (TCO), </a:t>
            </a:r>
            <a:r>
              <a:rPr lang="en-IN" dirty="0"/>
              <a:t>which includes ongoing support and maintenance costs, as well as acquisition costs. </a:t>
            </a:r>
          </a:p>
          <a:p>
            <a:pPr lvl="1"/>
            <a:r>
              <a:rPr lang="en-IN" dirty="0"/>
              <a:t>Determination of TCO requires cost analysis of:</a:t>
            </a:r>
          </a:p>
          <a:p>
            <a:pPr lvl="2"/>
            <a:r>
              <a:rPr lang="en-IN" dirty="0"/>
              <a:t>People, including IT staff and users</a:t>
            </a:r>
          </a:p>
          <a:p>
            <a:pPr lvl="2"/>
            <a:r>
              <a:rPr lang="en-IN" dirty="0"/>
              <a:t>Hardware and equipment </a:t>
            </a:r>
          </a:p>
          <a:p>
            <a:pPr lvl="2"/>
            <a:r>
              <a:rPr lang="en-IN" dirty="0"/>
              <a:t>Software</a:t>
            </a:r>
          </a:p>
          <a:p>
            <a:pPr lvl="2"/>
            <a:r>
              <a:rPr lang="en-IN" dirty="0"/>
              <a:t>Formal and informal training</a:t>
            </a:r>
          </a:p>
          <a:p>
            <a:pPr lvl="2"/>
            <a:r>
              <a:rPr lang="en-IN" dirty="0"/>
              <a:t>Licenses and fees</a:t>
            </a:r>
          </a:p>
          <a:p>
            <a:pPr lvl="2"/>
            <a:r>
              <a:rPr lang="en-IN" dirty="0"/>
              <a:t>Consulting expenses </a:t>
            </a:r>
          </a:p>
          <a:p>
            <a:pPr lvl="2"/>
            <a:r>
              <a:rPr lang="en-IN" dirty="0"/>
              <a:t>Facility costs</a:t>
            </a:r>
          </a:p>
          <a:p>
            <a:pPr lvl="2"/>
            <a:endParaRPr lang="en-IN" dirty="0"/>
          </a:p>
        </p:txBody>
      </p:sp>
      <p:sp>
        <p:nvSpPr>
          <p:cNvPr id="6" name="Slide Number Placeholder 5"/>
          <p:cNvSpPr>
            <a:spLocks noGrp="1"/>
          </p:cNvSpPr>
          <p:nvPr>
            <p:ph type="sldNum" sz="quarter" idx="12"/>
          </p:nvPr>
        </p:nvSpPr>
        <p:spPr/>
        <p:txBody>
          <a:bodyPr/>
          <a:lstStyle/>
          <a:p>
            <a:fld id="{B200C6F1-1133-4064-B49D-F5A5DDED845D}" type="slidenum">
              <a:rPr lang="en-US" smtClean="0"/>
              <a:pPr/>
              <a:t>30</a:t>
            </a:fld>
            <a:endParaRPr lang="en-US"/>
          </a:p>
        </p:txBody>
      </p:sp>
      <p:sp>
        <p:nvSpPr>
          <p:cNvPr id="39937" name="Title 1"/>
          <p:cNvSpPr>
            <a:spLocks noGrp="1"/>
          </p:cNvSpPr>
          <p:nvPr>
            <p:ph type="title"/>
          </p:nvPr>
        </p:nvSpPr>
        <p:spPr/>
        <p:txBody>
          <a:bodyPr/>
          <a:lstStyle/>
          <a:p>
            <a:r>
              <a:rPr lang="en-US" dirty="0"/>
              <a:t>Overview of Feasibility </a:t>
            </a:r>
            <a:r>
              <a:rPr lang="en-US" sz="1300" dirty="0"/>
              <a:t>(Cont. 3)</a:t>
            </a:r>
          </a:p>
        </p:txBody>
      </p:sp>
      <p:sp>
        <p:nvSpPr>
          <p:cNvPr id="9"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4044668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1417638"/>
            <a:ext cx="8610600" cy="4589653"/>
          </a:xfrm>
        </p:spPr>
        <p:txBody>
          <a:bodyPr>
            <a:normAutofit fontScale="92500" lnSpcReduction="10000"/>
          </a:bodyPr>
          <a:lstStyle/>
          <a:p>
            <a:pPr lvl="1"/>
            <a:r>
              <a:rPr lang="en-IN" b="1" dirty="0"/>
              <a:t>Tangible costs, such as listed above, </a:t>
            </a:r>
            <a:r>
              <a:rPr lang="en-IN" dirty="0"/>
              <a:t>are measured in dollars</a:t>
            </a:r>
          </a:p>
          <a:p>
            <a:pPr lvl="1" algn="just"/>
            <a:r>
              <a:rPr lang="en-IN" b="1" dirty="0"/>
              <a:t>Intangible costs </a:t>
            </a:r>
            <a:r>
              <a:rPr lang="en-IN" dirty="0"/>
              <a:t>can significantly affect organizational performance. For an example, low employee morale might not have an immediate dollar impact, but certainly will affect the company’s performance.</a:t>
            </a:r>
          </a:p>
          <a:p>
            <a:pPr lvl="1" algn="just"/>
            <a:r>
              <a:rPr lang="en-IN" b="1" dirty="0"/>
              <a:t>Tangible</a:t>
            </a:r>
            <a:r>
              <a:rPr lang="en-IN" dirty="0"/>
              <a:t> </a:t>
            </a:r>
            <a:r>
              <a:rPr lang="en-IN" b="1" dirty="0"/>
              <a:t>benefits</a:t>
            </a:r>
            <a:r>
              <a:rPr lang="en-IN" dirty="0"/>
              <a:t> can result from a decrease in expenses or an increase in revenues.</a:t>
            </a:r>
          </a:p>
          <a:p>
            <a:pPr marL="630936" lvl="2" indent="0" algn="just">
              <a:buNone/>
            </a:pPr>
            <a:r>
              <a:rPr lang="en-IN" sz="1800" dirty="0"/>
              <a:t>  Ex: A new scheduling system that reduces overtime.</a:t>
            </a:r>
          </a:p>
          <a:p>
            <a:pPr lvl="1" algn="just"/>
            <a:r>
              <a:rPr lang="en-IN" b="1" dirty="0"/>
              <a:t>Intangible</a:t>
            </a:r>
            <a:r>
              <a:rPr lang="en-IN" dirty="0"/>
              <a:t> </a:t>
            </a:r>
            <a:r>
              <a:rPr lang="en-IN" b="1" dirty="0"/>
              <a:t>benefits</a:t>
            </a:r>
            <a:r>
              <a:rPr lang="en-IN" dirty="0"/>
              <a:t> are important to the company despite the inability to measure them in dollars.</a:t>
            </a:r>
          </a:p>
          <a:p>
            <a:pPr marL="630936" lvl="2" indent="0" algn="just">
              <a:buNone/>
            </a:pPr>
            <a:r>
              <a:rPr lang="en-IN" dirty="0"/>
              <a:t>  Ex: </a:t>
            </a:r>
            <a:r>
              <a:rPr lang="en-IN" sz="1800" dirty="0"/>
              <a:t>A user-friendly system that improves employee job satisfaction</a:t>
            </a:r>
          </a:p>
          <a:p>
            <a:pPr marL="630936" lvl="2" indent="0" algn="just">
              <a:buNone/>
            </a:pPr>
            <a:r>
              <a:rPr lang="en-IN" sz="1800" dirty="0"/>
              <a:t>         A sales tracking system that supplies better information for 			marketing.</a:t>
            </a:r>
          </a:p>
          <a:p>
            <a:pPr lvl="1"/>
            <a:endParaRPr lang="en-IN" b="1" dirty="0"/>
          </a:p>
          <a:p>
            <a:pPr lvl="1"/>
            <a:endParaRPr lang="en-IN" dirty="0"/>
          </a:p>
        </p:txBody>
      </p:sp>
      <p:sp>
        <p:nvSpPr>
          <p:cNvPr id="6" name="Slide Number Placeholder 5"/>
          <p:cNvSpPr>
            <a:spLocks noGrp="1"/>
          </p:cNvSpPr>
          <p:nvPr>
            <p:ph type="sldNum" sz="quarter" idx="12"/>
          </p:nvPr>
        </p:nvSpPr>
        <p:spPr/>
        <p:txBody>
          <a:bodyPr/>
          <a:lstStyle/>
          <a:p>
            <a:fld id="{B200C6F1-1133-4064-B49D-F5A5DDED845D}" type="slidenum">
              <a:rPr lang="en-US" smtClean="0"/>
              <a:pPr/>
              <a:t>31</a:t>
            </a:fld>
            <a:endParaRPr lang="en-US"/>
          </a:p>
        </p:txBody>
      </p:sp>
      <p:sp>
        <p:nvSpPr>
          <p:cNvPr id="39937" name="Title 1"/>
          <p:cNvSpPr>
            <a:spLocks noGrp="1"/>
          </p:cNvSpPr>
          <p:nvPr>
            <p:ph type="title"/>
          </p:nvPr>
        </p:nvSpPr>
        <p:spPr/>
        <p:txBody>
          <a:bodyPr/>
          <a:lstStyle/>
          <a:p>
            <a:r>
              <a:rPr lang="en-US" dirty="0"/>
              <a:t>Overview of Feasibility </a:t>
            </a:r>
            <a:r>
              <a:rPr lang="en-US" sz="1300" dirty="0"/>
              <a:t>(Cont. 4)</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498876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Autofit/>
          </a:bodyPr>
          <a:lstStyle/>
          <a:p>
            <a:pPr eaLnBrk="1" hangingPunct="1"/>
            <a:r>
              <a:rPr lang="en-US" b="1" dirty="0"/>
              <a:t>Technical Feasibility</a:t>
            </a:r>
          </a:p>
          <a:p>
            <a:pPr lvl="1" algn="just"/>
            <a:r>
              <a:rPr lang="en-US" dirty="0"/>
              <a:t>Technical feasibility refers to the technical resources required to acquire and use the system</a:t>
            </a:r>
          </a:p>
          <a:p>
            <a:pPr lvl="1"/>
            <a:r>
              <a:rPr lang="en-US" dirty="0"/>
              <a:t>When assessing technical feasibility, an analyst should consider the following points:</a:t>
            </a:r>
          </a:p>
          <a:p>
            <a:pPr lvl="2"/>
            <a:r>
              <a:rPr lang="en-US" dirty="0"/>
              <a:t>Does the company have the necessary hardware, software, and network resources? </a:t>
            </a:r>
          </a:p>
          <a:p>
            <a:pPr lvl="2"/>
            <a:r>
              <a:rPr lang="en-US" dirty="0"/>
              <a:t>Does the company have the required technical expertise? </a:t>
            </a:r>
          </a:p>
          <a:p>
            <a:pPr lvl="2"/>
            <a:r>
              <a:rPr lang="en-US" dirty="0"/>
              <a:t>Does the proposed platform have sufficient capacity for future needs? </a:t>
            </a:r>
          </a:p>
          <a:p>
            <a:pPr lvl="2"/>
            <a:r>
              <a:rPr lang="en-US" dirty="0"/>
              <a:t>Will a prototype be required?</a:t>
            </a:r>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32</a:t>
            </a:fld>
            <a:endParaRPr lang="en-US"/>
          </a:p>
        </p:txBody>
      </p:sp>
      <p:sp>
        <p:nvSpPr>
          <p:cNvPr id="39937" name="Title 1"/>
          <p:cNvSpPr>
            <a:spLocks noGrp="1"/>
          </p:cNvSpPr>
          <p:nvPr>
            <p:ph type="title"/>
          </p:nvPr>
        </p:nvSpPr>
        <p:spPr/>
        <p:txBody>
          <a:bodyPr/>
          <a:lstStyle/>
          <a:p>
            <a:r>
              <a:rPr lang="en-US" dirty="0"/>
              <a:t>Overview of Feasibility </a:t>
            </a:r>
            <a:r>
              <a:rPr lang="en-US" sz="1300" dirty="0"/>
              <a:t>(Cont. 5)</a:t>
            </a:r>
            <a:endParaRPr lang="en-US" dirty="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941184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a:xfrm>
            <a:off x="457200" y="1295400"/>
            <a:ext cx="8229600" cy="4711891"/>
          </a:xfrm>
        </p:spPr>
        <p:txBody>
          <a:bodyPr>
            <a:noAutofit/>
          </a:bodyPr>
          <a:lstStyle/>
          <a:p>
            <a:pPr eaLnBrk="1" hangingPunct="1"/>
            <a:r>
              <a:rPr lang="en-US" b="1" dirty="0"/>
              <a:t>Schedule Feasibility</a:t>
            </a:r>
          </a:p>
          <a:p>
            <a:pPr lvl="1" algn="just"/>
            <a:r>
              <a:rPr lang="en-US" dirty="0"/>
              <a:t>Schedule feasibility means that a project can be implemented in an acceptable time frame.</a:t>
            </a:r>
          </a:p>
          <a:p>
            <a:pPr lvl="1"/>
            <a:r>
              <a:rPr lang="en-US" dirty="0"/>
              <a:t>Issues that can affect schedule feasibility</a:t>
            </a:r>
          </a:p>
          <a:p>
            <a:pPr lvl="2"/>
            <a:r>
              <a:rPr lang="en-US" dirty="0"/>
              <a:t>Interaction between time and costs</a:t>
            </a:r>
          </a:p>
          <a:p>
            <a:pPr lvl="2"/>
            <a:r>
              <a:rPr lang="en-US" dirty="0"/>
              <a:t>Can the company or the IT team control the factors that affect schedule feasibility?</a:t>
            </a:r>
          </a:p>
          <a:p>
            <a:pPr lvl="2"/>
            <a:r>
              <a:rPr lang="en-US" dirty="0"/>
              <a:t>Has management established a firm timetable for the project?</a:t>
            </a:r>
          </a:p>
          <a:p>
            <a:pPr lvl="2"/>
            <a:r>
              <a:rPr lang="en-US" dirty="0"/>
              <a:t>What conditions must be satisfied during the development of the system?</a:t>
            </a:r>
          </a:p>
          <a:p>
            <a:pPr lvl="2"/>
            <a:r>
              <a:rPr lang="en-US" dirty="0"/>
              <a:t>Will an accelerated schedule pose any risks? </a:t>
            </a:r>
          </a:p>
          <a:p>
            <a:pPr lvl="2"/>
            <a:r>
              <a:rPr lang="en-US" dirty="0"/>
              <a:t>Will a project manager be appointed?</a:t>
            </a:r>
          </a:p>
          <a:p>
            <a:pPr lvl="1"/>
            <a:endParaRPr lang="en-US" sz="50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33</a:t>
            </a:fld>
            <a:endParaRPr lang="en-US"/>
          </a:p>
        </p:txBody>
      </p:sp>
      <p:sp>
        <p:nvSpPr>
          <p:cNvPr id="39937" name="Title 1"/>
          <p:cNvSpPr>
            <a:spLocks noGrp="1"/>
          </p:cNvSpPr>
          <p:nvPr>
            <p:ph type="title"/>
          </p:nvPr>
        </p:nvSpPr>
        <p:spPr/>
        <p:txBody>
          <a:bodyPr/>
          <a:lstStyle/>
          <a:p>
            <a:r>
              <a:rPr lang="en-US" dirty="0"/>
              <a:t>Overview of Feasibility </a:t>
            </a:r>
            <a:r>
              <a:rPr lang="en-US" sz="1300" dirty="0"/>
              <a:t>(Cont. 6)</a:t>
            </a:r>
            <a:endParaRPr lang="en-US" dirty="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7182318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rmAutofit lnSpcReduction="10000"/>
          </a:bodyPr>
          <a:lstStyle/>
          <a:p>
            <a:pPr algn="just"/>
            <a:r>
              <a:rPr lang="en-US" sz="2700" dirty="0"/>
              <a:t>The first step in evaluating feasibility is to identify and weed out systems requests that are not feasible </a:t>
            </a:r>
          </a:p>
          <a:p>
            <a:pPr lvl="1" algn="just"/>
            <a:r>
              <a:rPr lang="en-US" sz="2300" dirty="0"/>
              <a:t>Some feasible requests may not be necessary</a:t>
            </a:r>
          </a:p>
          <a:p>
            <a:pPr algn="just"/>
            <a:r>
              <a:rPr lang="en-US" sz="2700" dirty="0"/>
              <a:t>Requests that are not currently feasible can be resubmitted as new hardware, software, or expertise becomes available.</a:t>
            </a:r>
          </a:p>
          <a:p>
            <a:pPr algn="just"/>
            <a:r>
              <a:rPr lang="en-US" sz="2700" dirty="0"/>
              <a:t>As the project progresses, conditions often change. Acquisition costs might increase and the project might become more expensive than anticipated.</a:t>
            </a:r>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34</a:t>
            </a:fld>
            <a:endParaRPr lang="en-US"/>
          </a:p>
        </p:txBody>
      </p:sp>
      <p:sp>
        <p:nvSpPr>
          <p:cNvPr id="2" name="Title 1"/>
          <p:cNvSpPr>
            <a:spLocks noGrp="1"/>
          </p:cNvSpPr>
          <p:nvPr>
            <p:ph type="title"/>
          </p:nvPr>
        </p:nvSpPr>
        <p:spPr/>
        <p:txBody>
          <a:bodyPr rtlCol="0">
            <a:normAutofit/>
          </a:bodyPr>
          <a:lstStyle/>
          <a:p>
            <a:pPr>
              <a:defRPr/>
            </a:pPr>
            <a:r>
              <a:rPr lang="en-US"/>
              <a:t>Evaluating Feasibility</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1675932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Autofit/>
          </a:bodyPr>
          <a:lstStyle/>
          <a:p>
            <a:r>
              <a:rPr lang="en-US" sz="2700" b="1" dirty="0"/>
              <a:t>Factors that Affect Priority</a:t>
            </a:r>
          </a:p>
          <a:p>
            <a:pPr lvl="1"/>
            <a:r>
              <a:rPr lang="en-US" sz="2300" dirty="0"/>
              <a:t>Will the proposed system reduce costs? </a:t>
            </a:r>
          </a:p>
          <a:p>
            <a:pPr lvl="1"/>
            <a:r>
              <a:rPr lang="en-US" sz="2300" dirty="0"/>
              <a:t>Will the system increase revenue for the company?</a:t>
            </a:r>
          </a:p>
          <a:p>
            <a:pPr lvl="1"/>
            <a:r>
              <a:rPr lang="en-US" sz="2300" dirty="0"/>
              <a:t>Will the systems project result in more information or produce better results? </a:t>
            </a:r>
          </a:p>
          <a:p>
            <a:pPr lvl="1"/>
            <a:r>
              <a:rPr lang="en-US" sz="2300" dirty="0"/>
              <a:t>Will the system serve customers better?</a:t>
            </a:r>
          </a:p>
          <a:p>
            <a:pPr lvl="1"/>
            <a:r>
              <a:rPr lang="en-US" sz="2300" dirty="0"/>
              <a:t>Will the system serve the organization better?</a:t>
            </a:r>
          </a:p>
          <a:p>
            <a:pPr lvl="1"/>
            <a:r>
              <a:rPr lang="en-US" sz="2300" dirty="0"/>
              <a:t>Can the project be implemented in a reasonable time period? </a:t>
            </a:r>
          </a:p>
          <a:p>
            <a:pPr lvl="1"/>
            <a:r>
              <a:rPr lang="en-US" sz="2300" dirty="0"/>
              <a:t>Are the necessary financial, human, and technical resources available?</a:t>
            </a:r>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35</a:t>
            </a:fld>
            <a:endParaRPr lang="en-US"/>
          </a:p>
        </p:txBody>
      </p:sp>
      <p:sp>
        <p:nvSpPr>
          <p:cNvPr id="2" name="Title 1"/>
          <p:cNvSpPr>
            <a:spLocks noGrp="1"/>
          </p:cNvSpPr>
          <p:nvPr>
            <p:ph type="title"/>
          </p:nvPr>
        </p:nvSpPr>
        <p:spPr/>
        <p:txBody>
          <a:bodyPr rtlCol="0">
            <a:normAutofit/>
          </a:bodyPr>
          <a:lstStyle/>
          <a:p>
            <a:pPr>
              <a:defRPr/>
            </a:pPr>
            <a:r>
              <a:rPr lang="en-US"/>
              <a:t>Setting Priorities</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9278332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r>
              <a:rPr lang="en-US" b="1" dirty="0"/>
              <a:t>Discretionary and Nondiscretionary Projects</a:t>
            </a:r>
          </a:p>
          <a:p>
            <a:pPr lvl="1"/>
            <a:r>
              <a:rPr lang="en-US" b="1" dirty="0"/>
              <a:t>Discretionary projects</a:t>
            </a:r>
            <a:r>
              <a:rPr lang="en-US" dirty="0"/>
              <a:t>: Projects where management has a choice in implementing them</a:t>
            </a:r>
          </a:p>
          <a:p>
            <a:pPr lvl="1"/>
            <a:r>
              <a:rPr lang="en-US" b="1" dirty="0"/>
              <a:t>Nondiscretionary projects</a:t>
            </a:r>
            <a:r>
              <a:rPr lang="en-US" dirty="0"/>
              <a:t>:</a:t>
            </a:r>
            <a:r>
              <a:rPr lang="en-US" b="1" dirty="0"/>
              <a:t> </a:t>
            </a:r>
            <a:r>
              <a:rPr lang="en-US" dirty="0"/>
              <a:t>Management has no choice in implementing a project</a:t>
            </a:r>
          </a:p>
          <a:p>
            <a:pPr lvl="2"/>
            <a:r>
              <a:rPr lang="en-US" dirty="0"/>
              <a:t>Most of these projects are predictable</a:t>
            </a:r>
          </a:p>
          <a:p>
            <a:pPr lvl="3"/>
            <a:r>
              <a:rPr lang="en-US" dirty="0"/>
              <a:t>Annual updates to payroll</a:t>
            </a:r>
          </a:p>
          <a:p>
            <a:pPr lvl="3"/>
            <a:r>
              <a:rPr lang="en-US" dirty="0"/>
              <a:t>Tax percentages</a:t>
            </a:r>
          </a:p>
          <a:p>
            <a:pPr lvl="3"/>
            <a:r>
              <a:rPr lang="en-US" dirty="0"/>
              <a:t>Quarterly changes</a:t>
            </a:r>
          </a:p>
          <a:p>
            <a:endParaRPr lang="en-US"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36</a:t>
            </a:fld>
            <a:endParaRPr lang="en-US"/>
          </a:p>
        </p:txBody>
      </p:sp>
      <p:sp>
        <p:nvSpPr>
          <p:cNvPr id="39937" name="Title 1"/>
          <p:cNvSpPr>
            <a:spLocks noGrp="1"/>
          </p:cNvSpPr>
          <p:nvPr>
            <p:ph type="title"/>
          </p:nvPr>
        </p:nvSpPr>
        <p:spPr/>
        <p:txBody>
          <a:bodyPr/>
          <a:lstStyle/>
          <a:p>
            <a:r>
              <a:rPr lang="en-US"/>
              <a:t>Setting Priorities </a:t>
            </a:r>
            <a:r>
              <a:rPr lang="en-US" sz="1300"/>
              <a:t>(Cont.)</a:t>
            </a:r>
            <a:endParaRPr lang="en-US"/>
          </a:p>
        </p:txBody>
      </p:sp>
      <p:sp>
        <p:nvSpPr>
          <p:cNvPr id="8"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475379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190072" cy="4525963"/>
          </a:xfrm>
        </p:spPr>
        <p:txBody>
          <a:bodyPr>
            <a:normAutofit/>
          </a:bodyPr>
          <a:lstStyle/>
          <a:p>
            <a:r>
              <a:rPr lang="en-US" sz="3200" b="1" dirty="0"/>
              <a:t>Interaction with Managers and Users</a:t>
            </a:r>
          </a:p>
          <a:p>
            <a:pPr lvl="1" algn="just"/>
            <a:r>
              <a:rPr lang="en-US" sz="3200" dirty="0"/>
              <a:t>Meet with key managers, users, and IT staff to describe the project, explain responsibilities, answer questions, and invite comments</a:t>
            </a:r>
          </a:p>
          <a:p>
            <a:pPr lvl="1" algn="just"/>
            <a:r>
              <a:rPr lang="en-US" sz="3200" dirty="0"/>
              <a:t>Focus on improvements and enhancements, not problems</a:t>
            </a:r>
          </a:p>
          <a:p>
            <a:pPr lvl="1"/>
            <a:endParaRPr lang="en-US" dirty="0"/>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37</a:t>
            </a:fld>
            <a:endParaRPr lang="en-US"/>
          </a:p>
        </p:txBody>
      </p:sp>
      <p:sp>
        <p:nvSpPr>
          <p:cNvPr id="2" name="Title 1"/>
          <p:cNvSpPr>
            <a:spLocks noGrp="1"/>
          </p:cNvSpPr>
          <p:nvPr>
            <p:ph type="title"/>
          </p:nvPr>
        </p:nvSpPr>
        <p:spPr/>
        <p:txBody>
          <a:bodyPr rtlCol="0">
            <a:normAutofit fontScale="90000"/>
          </a:bodyPr>
          <a:lstStyle/>
          <a:p>
            <a:pPr>
              <a:defRPr/>
            </a:pPr>
            <a:r>
              <a:rPr lang="en-US"/>
              <a:t>Preliminary Investigation Overview</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7529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4400" y="4876800"/>
            <a:ext cx="7481776" cy="1295400"/>
          </a:xfrm>
        </p:spPr>
        <p:txBody>
          <a:bodyPr/>
          <a:lstStyle/>
          <a:p>
            <a:pPr algn="just"/>
            <a:r>
              <a:rPr lang="en-US" dirty="0"/>
              <a:t>Model of a preliminary investigation. Note the importance of fact-finding in each of the four areas.</a:t>
            </a:r>
          </a:p>
        </p:txBody>
      </p:sp>
      <p:sp>
        <p:nvSpPr>
          <p:cNvPr id="4" name="Slide Number Placeholder 3"/>
          <p:cNvSpPr>
            <a:spLocks noGrp="1"/>
          </p:cNvSpPr>
          <p:nvPr>
            <p:ph type="sldNum" sz="quarter" idx="12"/>
          </p:nvPr>
        </p:nvSpPr>
        <p:spPr/>
        <p:txBody>
          <a:bodyPr/>
          <a:lstStyle/>
          <a:p>
            <a:pPr>
              <a:defRPr/>
            </a:pPr>
            <a:fld id="{045C1710-DF5A-49B1-AD3F-FCC479A1A2A8}" type="slidenum">
              <a:rPr lang="en-US" smtClean="0"/>
              <a:pPr>
                <a:defRPr/>
              </a:pPr>
              <a:t>38</a:t>
            </a:fld>
            <a:endParaRPr lang="en-US"/>
          </a:p>
        </p:txBody>
      </p:sp>
      <p:pic>
        <p:nvPicPr>
          <p:cNvPr id="5122" name="Picture 2"/>
          <p:cNvPicPr>
            <a:picLocks noGrp="1" noChangeAspect="1" noChangeArrowheads="1"/>
          </p:cNvPicPr>
          <p:nvPr>
            <p:ph sz="half" idx="1"/>
          </p:nvPr>
        </p:nvPicPr>
        <p:blipFill>
          <a:blip r:embed="rId2"/>
          <a:srcRect/>
          <a:stretch>
            <a:fillRect/>
          </a:stretch>
        </p:blipFill>
        <p:spPr bwMode="auto">
          <a:xfrm>
            <a:off x="2209801" y="132519"/>
            <a:ext cx="4545012" cy="45140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7481776" cy="838200"/>
          </a:xfrm>
        </p:spPr>
        <p:txBody>
          <a:bodyPr/>
          <a:lstStyle/>
          <a:p>
            <a:pPr algn="just"/>
            <a:r>
              <a:rPr lang="en-US" dirty="0"/>
              <a:t>Six main steps in a typical preliminary investigation</a:t>
            </a:r>
          </a:p>
        </p:txBody>
      </p:sp>
      <p:sp>
        <p:nvSpPr>
          <p:cNvPr id="5" name="Slide Number Placeholder 4"/>
          <p:cNvSpPr>
            <a:spLocks noGrp="1"/>
          </p:cNvSpPr>
          <p:nvPr>
            <p:ph type="sldNum" sz="quarter" idx="12"/>
          </p:nvPr>
        </p:nvSpPr>
        <p:spPr/>
        <p:txBody>
          <a:bodyPr/>
          <a:lstStyle/>
          <a:p>
            <a:pPr>
              <a:defRPr/>
            </a:pPr>
            <a:fld id="{85D84466-CB37-49EF-9CF4-ADD313A8598B}" type="slidenum">
              <a:rPr lang="en-US" smtClean="0"/>
              <a:pPr>
                <a:defRPr/>
              </a:pPr>
              <a:t>39</a:t>
            </a:fld>
            <a:endParaRPr lang="en-US"/>
          </a:p>
        </p:txBody>
      </p:sp>
      <p:pic>
        <p:nvPicPr>
          <p:cNvPr id="7170" name="Picture 2"/>
          <p:cNvPicPr>
            <a:picLocks noGrp="1" noChangeAspect="1" noChangeArrowheads="1"/>
          </p:cNvPicPr>
          <p:nvPr>
            <p:ph sz="half" idx="1"/>
          </p:nvPr>
        </p:nvPicPr>
        <p:blipFill>
          <a:blip r:embed="rId2"/>
          <a:srcRect/>
          <a:stretch>
            <a:fillRect/>
          </a:stretch>
        </p:blipFill>
        <p:spPr bwMode="auto">
          <a:xfrm>
            <a:off x="2590800" y="304800"/>
            <a:ext cx="4028690" cy="48903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381000" y="1219200"/>
            <a:ext cx="8458200" cy="5188744"/>
          </a:xfrm>
        </p:spPr>
        <p:txBody>
          <a:bodyPr>
            <a:noAutofit/>
          </a:bodyPr>
          <a:lstStyle/>
          <a:p>
            <a:r>
              <a:rPr lang="en-US" sz="2700" b="1" dirty="0"/>
              <a:t>Business case</a:t>
            </a:r>
            <a:r>
              <a:rPr lang="en-US" sz="2700" dirty="0"/>
              <a:t>: the term business case refers to the reasons, or justification for a proposal</a:t>
            </a:r>
          </a:p>
          <a:p>
            <a:pPr lvl="1" algn="just"/>
            <a:r>
              <a:rPr lang="en-US" sz="2300" dirty="0"/>
              <a:t>To analyze the business case for a specific proposal the analyst must consider  the organization’s:	</a:t>
            </a:r>
          </a:p>
          <a:p>
            <a:pPr lvl="2" algn="just"/>
            <a:r>
              <a:rPr lang="en-US" sz="2100" dirty="0"/>
              <a:t>Overall mission</a:t>
            </a:r>
          </a:p>
          <a:p>
            <a:pPr lvl="2" algn="just"/>
            <a:r>
              <a:rPr lang="en-US" sz="2100" dirty="0"/>
              <a:t>Objectives</a:t>
            </a:r>
          </a:p>
          <a:p>
            <a:pPr lvl="2" algn="just"/>
            <a:r>
              <a:rPr lang="en-US" sz="2100" dirty="0"/>
              <a:t>IT needs</a:t>
            </a:r>
          </a:p>
          <a:p>
            <a:r>
              <a:rPr lang="en-US" sz="2700" dirty="0"/>
              <a:t>Systems development process</a:t>
            </a:r>
          </a:p>
          <a:p>
            <a:pPr lvl="1" algn="just"/>
            <a:r>
              <a:rPr lang="en-US" sz="2300" dirty="0"/>
              <a:t>Systems development typically starts with a system request.</a:t>
            </a:r>
          </a:p>
          <a:p>
            <a:pPr lvl="1"/>
            <a:r>
              <a:rPr lang="en-US" sz="2300" dirty="0"/>
              <a:t>Preliminary investigation, which includes a feasibility study</a:t>
            </a:r>
          </a:p>
          <a:p>
            <a:pPr lvl="1"/>
            <a:r>
              <a:rPr lang="en-US" sz="2300" dirty="0"/>
              <a:t>Findings are submitted to management</a:t>
            </a:r>
          </a:p>
        </p:txBody>
      </p:sp>
      <p:sp>
        <p:nvSpPr>
          <p:cNvPr id="6" name="Slide Number Placeholder 5"/>
          <p:cNvSpPr>
            <a:spLocks noGrp="1"/>
          </p:cNvSpPr>
          <p:nvPr>
            <p:ph type="sldNum" sz="quarter" idx="12"/>
          </p:nvPr>
        </p:nvSpPr>
        <p:spPr/>
        <p:txBody>
          <a:bodyPr/>
          <a:lstStyle/>
          <a:p>
            <a:fld id="{98EA92CD-D419-4283-9BBC-2F82B51D8DB9}" type="slidenum">
              <a:rPr lang="en-US" smtClean="0"/>
              <a:pPr/>
              <a:t>4</a:t>
            </a:fld>
            <a:endParaRPr lang="en-US"/>
          </a:p>
        </p:txBody>
      </p:sp>
      <p:sp>
        <p:nvSpPr>
          <p:cNvPr id="18433" name="Title 1"/>
          <p:cNvSpPr>
            <a:spLocks noGrp="1"/>
          </p:cNvSpPr>
          <p:nvPr>
            <p:ph type="title"/>
          </p:nvPr>
        </p:nvSpPr>
        <p:spPr/>
        <p:txBody>
          <a:bodyPr/>
          <a:lstStyle/>
          <a:p>
            <a:r>
              <a:rPr lang="en-US"/>
              <a:t>Introduction</a:t>
            </a:r>
          </a:p>
        </p:txBody>
      </p:sp>
      <p:sp>
        <p:nvSpPr>
          <p:cNvPr id="10"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534400" cy="4525963"/>
          </a:xfrm>
        </p:spPr>
        <p:txBody>
          <a:bodyPr>
            <a:normAutofit/>
          </a:bodyPr>
          <a:lstStyle/>
          <a:p>
            <a:r>
              <a:rPr lang="en-US" b="1" dirty="0"/>
              <a:t>Planning the Preliminary Investigation</a:t>
            </a:r>
          </a:p>
          <a:p>
            <a:pPr lvl="1"/>
            <a:r>
              <a:rPr lang="en-US" b="1" dirty="0"/>
              <a:t>Step 1- Understand the problem or opportunity</a:t>
            </a:r>
          </a:p>
          <a:p>
            <a:pPr lvl="2"/>
            <a:r>
              <a:rPr lang="en-US" dirty="0"/>
              <a:t>Develop a business profile that describes current business processes and functions</a:t>
            </a:r>
          </a:p>
          <a:p>
            <a:pPr lvl="2"/>
            <a:r>
              <a:rPr lang="en-US" dirty="0"/>
              <a:t>Understand how modifications will affect business operations and other information systems</a:t>
            </a:r>
          </a:p>
          <a:p>
            <a:pPr lvl="2"/>
            <a:r>
              <a:rPr lang="en-US" dirty="0"/>
              <a:t>Identify the departments, users, and business processes involved</a:t>
            </a:r>
          </a:p>
          <a:p>
            <a:pPr lvl="2"/>
            <a:r>
              <a:rPr lang="en-US" dirty="0"/>
              <a:t>Consider using a </a:t>
            </a:r>
            <a:r>
              <a:rPr lang="en-US" b="1" dirty="0"/>
              <a:t>fishbone diagram </a:t>
            </a:r>
            <a:r>
              <a:rPr lang="en-US" dirty="0"/>
              <a:t>( is an analysis tool that represents the possible causes of a problem as a graphical outline)</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40</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 2)</a:t>
            </a:r>
            <a:endParaRPr lang="en-US" dirty="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8964118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4876800"/>
            <a:ext cx="7634176" cy="1524000"/>
          </a:xfrm>
        </p:spPr>
        <p:txBody>
          <a:bodyPr/>
          <a:lstStyle/>
          <a:p>
            <a:pPr algn="just"/>
            <a:r>
              <a:rPr lang="en-US" dirty="0"/>
              <a:t>A fishbone diagram displays the causes of a problem. Typically, you must dig deeper to identify actual causes rather than just symptoms.</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41</a:t>
            </a:fld>
            <a:endParaRPr lang="en-US"/>
          </a:p>
        </p:txBody>
      </p:sp>
      <p:pic>
        <p:nvPicPr>
          <p:cNvPr id="6146" name="Picture 2"/>
          <p:cNvPicPr>
            <a:picLocks noGrp="1" noChangeAspect="1" noChangeArrowheads="1"/>
          </p:cNvPicPr>
          <p:nvPr>
            <p:ph sz="half" idx="1"/>
          </p:nvPr>
        </p:nvPicPr>
        <p:blipFill>
          <a:blip r:embed="rId2"/>
          <a:srcRect/>
          <a:stretch>
            <a:fillRect/>
          </a:stretch>
        </p:blipFill>
        <p:spPr bwMode="auto">
          <a:xfrm>
            <a:off x="1219200" y="324853"/>
            <a:ext cx="6781799" cy="4413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534400" cy="4525963"/>
          </a:xfrm>
        </p:spPr>
        <p:txBody>
          <a:bodyPr>
            <a:normAutofit/>
          </a:bodyPr>
          <a:lstStyle/>
          <a:p>
            <a:r>
              <a:rPr lang="en-US" b="1" dirty="0"/>
              <a:t>Planning the Preliminary Investigation </a:t>
            </a:r>
            <a:r>
              <a:rPr lang="en-US" sz="1400" b="1" dirty="0"/>
              <a:t>(Cont.)</a:t>
            </a:r>
          </a:p>
          <a:p>
            <a:pPr lvl="1"/>
            <a:r>
              <a:rPr lang="en-US" b="1" dirty="0"/>
              <a:t>Step 2 - Define the project scope and constraints</a:t>
            </a:r>
          </a:p>
          <a:p>
            <a:pPr lvl="2" algn="just"/>
            <a:r>
              <a:rPr lang="en-US" dirty="0"/>
              <a:t>Define the specific boundaries, or extent, of the project</a:t>
            </a:r>
          </a:p>
          <a:p>
            <a:pPr lvl="2" algn="just"/>
            <a:r>
              <a:rPr lang="en-US" dirty="0"/>
              <a:t>Define project scope by creating a list with sections called must do, should do, could do, and won’t do</a:t>
            </a:r>
          </a:p>
          <a:p>
            <a:pPr lvl="2" algn="just"/>
            <a:r>
              <a:rPr lang="en-US" dirty="0"/>
              <a:t>Avoid project creep</a:t>
            </a:r>
          </a:p>
          <a:p>
            <a:pPr lvl="3" algn="just"/>
            <a:r>
              <a:rPr lang="en-US" b="1" dirty="0"/>
              <a:t>Project creep</a:t>
            </a:r>
            <a:r>
              <a:rPr lang="en-US" dirty="0"/>
              <a:t>: Process by which projects with very general scope definitions expand gradually, without specific authorization</a:t>
            </a:r>
          </a:p>
          <a:p>
            <a:pPr lvl="2" algn="just"/>
            <a:r>
              <a:rPr lang="en-US" dirty="0"/>
              <a:t>Identify constraints</a:t>
            </a:r>
          </a:p>
          <a:p>
            <a:pPr lvl="3" algn="just"/>
            <a:r>
              <a:rPr lang="en-US" b="1" dirty="0"/>
              <a:t>Constraint</a:t>
            </a:r>
            <a:r>
              <a:rPr lang="en-US" dirty="0"/>
              <a:t>: A requirement or condition that the system must satisfy or an outcome that the system must achieve</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42</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 4)</a:t>
            </a:r>
            <a:endParaRPr lang="en-US" dirty="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533557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6096000"/>
            <a:ext cx="7481776" cy="457200"/>
          </a:xfrm>
        </p:spPr>
        <p:txBody>
          <a:bodyPr/>
          <a:lstStyle/>
          <a:p>
            <a:pPr algn="ctr"/>
            <a:r>
              <a:rPr lang="en-US" dirty="0"/>
              <a:t>Example of various types of constraints</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43</a:t>
            </a:fld>
            <a:endParaRPr lang="en-US"/>
          </a:p>
        </p:txBody>
      </p:sp>
      <p:pic>
        <p:nvPicPr>
          <p:cNvPr id="8194" name="Picture 2"/>
          <p:cNvPicPr>
            <a:picLocks noGrp="1" noChangeAspect="1" noChangeArrowheads="1"/>
          </p:cNvPicPr>
          <p:nvPr>
            <p:ph sz="half" idx="1"/>
          </p:nvPr>
        </p:nvPicPr>
        <p:blipFill>
          <a:blip r:embed="rId2"/>
          <a:srcRect/>
          <a:stretch>
            <a:fillRect/>
          </a:stretch>
        </p:blipFill>
        <p:spPr bwMode="auto">
          <a:xfrm>
            <a:off x="457200" y="381000"/>
            <a:ext cx="8236899" cy="54385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152400" y="1524000"/>
            <a:ext cx="8860632" cy="4483291"/>
          </a:xfrm>
        </p:spPr>
        <p:txBody>
          <a:bodyPr>
            <a:noAutofit/>
          </a:bodyPr>
          <a:lstStyle/>
          <a:p>
            <a:r>
              <a:rPr lang="en-US" b="1" dirty="0"/>
              <a:t>Planning the Preliminary Investigation </a:t>
            </a:r>
            <a:r>
              <a:rPr lang="en-US" sz="1400" b="1" dirty="0"/>
              <a:t>(Cont.)</a:t>
            </a:r>
          </a:p>
          <a:p>
            <a:pPr lvl="1"/>
            <a:r>
              <a:rPr lang="en-US" b="1" dirty="0"/>
              <a:t>Step 3 - Perform fact-finding</a:t>
            </a:r>
          </a:p>
          <a:p>
            <a:pPr lvl="2"/>
            <a:r>
              <a:rPr lang="en-US" dirty="0"/>
              <a:t>Gather data about project usability, costs, benefits, and schedules</a:t>
            </a:r>
          </a:p>
          <a:p>
            <a:pPr lvl="2"/>
            <a:r>
              <a:rPr lang="en-US" dirty="0"/>
              <a:t>Analyze organization charts, conduct interviews, review documentation, observe operations, and conduct a user survey</a:t>
            </a:r>
          </a:p>
          <a:p>
            <a:pPr lvl="2"/>
            <a:r>
              <a:rPr lang="en-US" dirty="0"/>
              <a:t>Analyze the data</a:t>
            </a:r>
          </a:p>
          <a:p>
            <a:pPr lvl="3"/>
            <a:r>
              <a:rPr lang="en-US" b="1" dirty="0"/>
              <a:t>Pareto chart </a:t>
            </a:r>
            <a:r>
              <a:rPr lang="en-US" dirty="0"/>
              <a:t>(displays the causes of a problem in priority order)</a:t>
            </a:r>
          </a:p>
          <a:p>
            <a:pPr lvl="3"/>
            <a:r>
              <a:rPr lang="en-US" b="1" dirty="0"/>
              <a:t>XY chart (scatter diagram)</a:t>
            </a:r>
          </a:p>
          <a:p>
            <a:pPr lvl="2"/>
            <a:endParaRPr lang="en-US"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44</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 6)</a:t>
            </a:r>
            <a:endParaRPr lang="en-US" dirty="0"/>
          </a:p>
        </p:txBody>
      </p:sp>
      <p:sp>
        <p:nvSpPr>
          <p:cNvPr id="8"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7599454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257800"/>
            <a:ext cx="7862776" cy="1371600"/>
          </a:xfrm>
        </p:spPr>
        <p:txBody>
          <a:bodyPr/>
          <a:lstStyle/>
          <a:p>
            <a:pPr algn="just"/>
            <a:r>
              <a:rPr lang="en-US" dirty="0"/>
              <a:t>A Pareto chart displays the causes of a problem, in priority order, so an analyst can tackle the most important cases first.</a:t>
            </a:r>
          </a:p>
        </p:txBody>
      </p:sp>
      <p:sp>
        <p:nvSpPr>
          <p:cNvPr id="5" name="Slide Number Placeholder 4"/>
          <p:cNvSpPr>
            <a:spLocks noGrp="1"/>
          </p:cNvSpPr>
          <p:nvPr>
            <p:ph type="sldNum" sz="quarter" idx="12"/>
          </p:nvPr>
        </p:nvSpPr>
        <p:spPr/>
        <p:txBody>
          <a:bodyPr/>
          <a:lstStyle/>
          <a:p>
            <a:pPr>
              <a:defRPr/>
            </a:pPr>
            <a:fld id="{85D84466-CB37-49EF-9CF4-ADD313A8598B}" type="slidenum">
              <a:rPr lang="en-US" smtClean="0"/>
              <a:pPr>
                <a:defRPr/>
              </a:pPr>
              <a:t>45</a:t>
            </a:fld>
            <a:endParaRPr lang="en-US"/>
          </a:p>
        </p:txBody>
      </p:sp>
      <p:pic>
        <p:nvPicPr>
          <p:cNvPr id="10242" name="Picture 2"/>
          <p:cNvPicPr>
            <a:picLocks noGrp="1" noChangeAspect="1" noChangeArrowheads="1"/>
          </p:cNvPicPr>
          <p:nvPr>
            <p:ph sz="half" idx="1"/>
          </p:nvPr>
        </p:nvPicPr>
        <p:blipFill>
          <a:blip r:embed="rId2"/>
          <a:srcRect/>
          <a:stretch>
            <a:fillRect/>
          </a:stretch>
        </p:blipFill>
        <p:spPr bwMode="auto">
          <a:xfrm>
            <a:off x="990600" y="307991"/>
            <a:ext cx="7162799" cy="48457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0"/>
            <a:ext cx="8382000" cy="1524000"/>
          </a:xfrm>
        </p:spPr>
        <p:txBody>
          <a:bodyPr/>
          <a:lstStyle/>
          <a:p>
            <a:pPr algn="just"/>
            <a:r>
              <a:rPr lang="en-US" sz="2000" dirty="0"/>
              <a:t>An XY chart shows correlation between variables, which is very important in problem solving. Conversely, a lack of correlation suggests that the variables are independent and you should look somewhere else for the cause</a:t>
            </a:r>
          </a:p>
        </p:txBody>
      </p:sp>
      <p:sp>
        <p:nvSpPr>
          <p:cNvPr id="5" name="Slide Number Placeholder 4"/>
          <p:cNvSpPr>
            <a:spLocks noGrp="1"/>
          </p:cNvSpPr>
          <p:nvPr>
            <p:ph type="sldNum" sz="quarter" idx="12"/>
          </p:nvPr>
        </p:nvSpPr>
        <p:spPr/>
        <p:txBody>
          <a:bodyPr/>
          <a:lstStyle/>
          <a:p>
            <a:pPr>
              <a:defRPr/>
            </a:pPr>
            <a:fld id="{85D84466-CB37-49EF-9CF4-ADD313A8598B}" type="slidenum">
              <a:rPr lang="en-US" smtClean="0"/>
              <a:pPr>
                <a:defRPr/>
              </a:pPr>
              <a:t>46</a:t>
            </a:fld>
            <a:endParaRPr lang="en-US"/>
          </a:p>
        </p:txBody>
      </p:sp>
      <p:pic>
        <p:nvPicPr>
          <p:cNvPr id="11266" name="Picture 2"/>
          <p:cNvPicPr>
            <a:picLocks noGrp="1" noChangeAspect="1" noChangeArrowheads="1"/>
          </p:cNvPicPr>
          <p:nvPr>
            <p:ph sz="half" idx="1"/>
          </p:nvPr>
        </p:nvPicPr>
        <p:blipFill>
          <a:blip r:embed="rId2"/>
          <a:srcRect/>
          <a:stretch>
            <a:fillRect/>
          </a:stretch>
        </p:blipFill>
        <p:spPr bwMode="auto">
          <a:xfrm>
            <a:off x="2286000" y="287389"/>
            <a:ext cx="4267200" cy="50466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Autofit/>
          </a:bodyPr>
          <a:lstStyle/>
          <a:p>
            <a:r>
              <a:rPr lang="en-US" b="1" dirty="0"/>
              <a:t>Planning the Preliminary Investigation </a:t>
            </a:r>
            <a:r>
              <a:rPr lang="en-US" sz="1400" b="1" dirty="0"/>
              <a:t>(Cont.)</a:t>
            </a:r>
          </a:p>
          <a:p>
            <a:pPr lvl="1"/>
            <a:r>
              <a:rPr lang="en-US" b="1" dirty="0"/>
              <a:t>Step 4 - Analyze project usability, cost, benefit, and schedule data</a:t>
            </a:r>
          </a:p>
          <a:p>
            <a:pPr lvl="2"/>
            <a:r>
              <a:rPr lang="en-US" b="1" dirty="0"/>
              <a:t>Factors to consider</a:t>
            </a:r>
          </a:p>
          <a:p>
            <a:pPr lvl="3"/>
            <a:r>
              <a:rPr lang="en-US" dirty="0"/>
              <a:t>What information must be obtained, and how will it be gathered and analyzed?</a:t>
            </a:r>
          </a:p>
          <a:p>
            <a:pPr lvl="3"/>
            <a:r>
              <a:rPr lang="en-US" dirty="0"/>
              <a:t>Who will conduct the interviews? How many people will be interviewed? </a:t>
            </a:r>
          </a:p>
          <a:p>
            <a:pPr lvl="3"/>
            <a:r>
              <a:rPr lang="en-US" dirty="0"/>
              <a:t>Will a survey be conducted? Who will be involved? How much time will it take to tabulate the results?</a:t>
            </a:r>
          </a:p>
          <a:p>
            <a:pPr lvl="3"/>
            <a:r>
              <a:rPr lang="en-US" dirty="0"/>
              <a:t>How much will it cost to analyze the information and prepare a report with findings and recommendations?</a:t>
            </a:r>
          </a:p>
          <a:p>
            <a:pPr lvl="2"/>
            <a:endParaRPr lang="en-US"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47</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 8)</a:t>
            </a:r>
            <a:endParaRPr lang="en-US" dirty="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451685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152400" y="1524000"/>
            <a:ext cx="8991600" cy="4483291"/>
          </a:xfrm>
        </p:spPr>
        <p:txBody>
          <a:bodyPr>
            <a:normAutofit fontScale="92500" lnSpcReduction="10000"/>
          </a:bodyPr>
          <a:lstStyle/>
          <a:p>
            <a:r>
              <a:rPr lang="en-US" b="1" dirty="0"/>
              <a:t>Planning the Preliminary Investigation </a:t>
            </a:r>
            <a:r>
              <a:rPr lang="en-US" sz="1400" b="1" dirty="0"/>
              <a:t>(Cont.)</a:t>
            </a:r>
          </a:p>
          <a:p>
            <a:pPr lvl="1"/>
            <a:r>
              <a:rPr lang="en-US" b="1" dirty="0"/>
              <a:t>Step 5 - Evaluate feasibility</a:t>
            </a:r>
          </a:p>
          <a:p>
            <a:pPr lvl="2"/>
            <a:r>
              <a:rPr lang="en-US" dirty="0"/>
              <a:t>Operational feasibility </a:t>
            </a:r>
            <a:r>
              <a:rPr lang="en-US" sz="1400" dirty="0"/>
              <a:t>(Whether the proposed system will be used after it has been developed)</a:t>
            </a:r>
          </a:p>
          <a:p>
            <a:pPr lvl="2"/>
            <a:r>
              <a:rPr lang="en-US" dirty="0"/>
              <a:t>Technical feasibility </a:t>
            </a:r>
            <a:r>
              <a:rPr lang="en-US" sz="1400" dirty="0"/>
              <a:t>(Do we have enough technical resources needed to develop, purchase or operate the system ?)</a:t>
            </a:r>
          </a:p>
          <a:p>
            <a:pPr lvl="2"/>
            <a:r>
              <a:rPr lang="en-US" dirty="0"/>
              <a:t>Economic feasibility </a:t>
            </a:r>
            <a:r>
              <a:rPr lang="en-US" sz="1500" dirty="0"/>
              <a:t>(will the projected benefits of the proposed system out-weigh the total cost)</a:t>
            </a:r>
          </a:p>
          <a:p>
            <a:pPr lvl="2"/>
            <a:r>
              <a:rPr lang="en-US" dirty="0"/>
              <a:t>Schedule feasibility</a:t>
            </a:r>
            <a:r>
              <a:rPr lang="en-US" sz="1500" dirty="0"/>
              <a:t>( can the project be implemented in an acceptable time frame?)</a:t>
            </a:r>
          </a:p>
          <a:p>
            <a:pPr lvl="1"/>
            <a:r>
              <a:rPr lang="en-US" b="1" dirty="0"/>
              <a:t>Step 6 - Present results and recommendations to management</a:t>
            </a:r>
          </a:p>
          <a:p>
            <a:pPr lvl="2"/>
            <a:r>
              <a:rPr lang="en-US" dirty="0"/>
              <a:t>Prepare a report that includes:</a:t>
            </a:r>
          </a:p>
          <a:p>
            <a:pPr lvl="3"/>
            <a:r>
              <a:rPr lang="en-US" dirty="0"/>
              <a:t>An evaluation of the systems request</a:t>
            </a:r>
          </a:p>
          <a:p>
            <a:pPr lvl="3"/>
            <a:r>
              <a:rPr lang="en-US" dirty="0"/>
              <a:t>An estimate of costs and benefits</a:t>
            </a:r>
          </a:p>
          <a:p>
            <a:pPr lvl="3"/>
            <a:r>
              <a:rPr lang="en-US" dirty="0"/>
              <a:t>A </a:t>
            </a:r>
            <a:r>
              <a:rPr lang="en-US" b="1" dirty="0"/>
              <a:t>case for action, </a:t>
            </a:r>
            <a:r>
              <a:rPr lang="en-US" dirty="0"/>
              <a:t>which is a summary of the project request and a specific recommendations.</a:t>
            </a:r>
          </a:p>
          <a:p>
            <a:pPr lvl="1"/>
            <a:endParaRPr lang="en-US"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48</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 9)</a:t>
            </a:r>
            <a:endParaRPr lang="en-US" dirty="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7320119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152400" y="990600"/>
            <a:ext cx="8860632" cy="5181600"/>
          </a:xfrm>
        </p:spPr>
        <p:txBody>
          <a:bodyPr>
            <a:noAutofit/>
          </a:bodyPr>
          <a:lstStyle/>
          <a:p>
            <a:r>
              <a:rPr lang="en-US" b="1" dirty="0"/>
              <a:t>Planning the Preliminary Investigation </a:t>
            </a:r>
            <a:r>
              <a:rPr lang="en-US" sz="1400" b="1" dirty="0"/>
              <a:t>(Cont.)</a:t>
            </a:r>
          </a:p>
          <a:p>
            <a:pPr lvl="2"/>
            <a:r>
              <a:rPr lang="en-US" sz="1800" b="1" dirty="0"/>
              <a:t>Format of a report</a:t>
            </a:r>
          </a:p>
          <a:p>
            <a:pPr lvl="3"/>
            <a:r>
              <a:rPr lang="en-US" sz="1600" b="1" dirty="0"/>
              <a:t>Introduction</a:t>
            </a:r>
            <a:r>
              <a:rPr lang="en-US" sz="1600" dirty="0"/>
              <a:t> – contains the brief description of the system</a:t>
            </a:r>
          </a:p>
          <a:p>
            <a:pPr lvl="3"/>
            <a:r>
              <a:rPr lang="en-US" sz="1600" b="1" dirty="0"/>
              <a:t>Systems request summary- </a:t>
            </a:r>
            <a:r>
              <a:rPr lang="en-US" sz="1600" dirty="0"/>
              <a:t>the summary describes the basis of the systems request</a:t>
            </a:r>
          </a:p>
          <a:p>
            <a:pPr lvl="3"/>
            <a:r>
              <a:rPr lang="en-US" sz="1600" b="1" dirty="0"/>
              <a:t>Findings</a:t>
            </a:r>
            <a:r>
              <a:rPr lang="en-US" sz="1600" dirty="0"/>
              <a:t>- the findings section contains the results of the preliminary investigation, including a project’s scope, constraints and feasibility.</a:t>
            </a:r>
          </a:p>
          <a:p>
            <a:pPr lvl="3"/>
            <a:r>
              <a:rPr lang="en-US" sz="1600" b="1" dirty="0"/>
              <a:t>Recommendations</a:t>
            </a:r>
            <a:r>
              <a:rPr lang="en-US" sz="1600" dirty="0"/>
              <a:t>- a summary of the project request and a specific recommendations.</a:t>
            </a:r>
          </a:p>
          <a:p>
            <a:pPr lvl="3"/>
            <a:r>
              <a:rPr lang="en-US" sz="1600" b="1" dirty="0"/>
              <a:t>Project roles </a:t>
            </a:r>
            <a:r>
              <a:rPr lang="en-US" sz="1600" dirty="0"/>
              <a:t>– this section lists the people who will participate in the project and describes  each person’s role</a:t>
            </a:r>
          </a:p>
          <a:p>
            <a:pPr lvl="3" algn="just"/>
            <a:r>
              <a:rPr lang="en-US" sz="1600" b="1" dirty="0"/>
              <a:t>Time and costs estimates – </a:t>
            </a:r>
            <a:r>
              <a:rPr lang="en-US" sz="1600" dirty="0"/>
              <a:t>includes cost of acquiring and installing the system and the total cost of ownership</a:t>
            </a:r>
          </a:p>
          <a:p>
            <a:pPr lvl="3"/>
            <a:r>
              <a:rPr lang="en-US" sz="1600" b="1" dirty="0"/>
              <a:t>Expected benefits </a:t>
            </a:r>
            <a:r>
              <a:rPr lang="en-US" sz="1600" dirty="0"/>
              <a:t>– includes anticipated tangible and intangible benefit and a  timetable that shows when they are to occur</a:t>
            </a:r>
          </a:p>
          <a:p>
            <a:pPr lvl="3"/>
            <a:r>
              <a:rPr lang="en-US" sz="1600" b="1" dirty="0"/>
              <a:t>Appendix</a:t>
            </a:r>
            <a:r>
              <a:rPr lang="en-US" sz="1600" dirty="0"/>
              <a:t> – attach all reports of supporting information</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49</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 10)</a:t>
            </a:r>
            <a:endParaRPr lang="en-US" dirty="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8676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545198-DF98-4860-AAF4-4269071BD701}" type="slidenum">
              <a:rPr lang="en-US" smtClean="0"/>
              <a:pPr/>
              <a:t>5</a:t>
            </a:fld>
            <a:endParaRPr lang="en-US"/>
          </a:p>
        </p:txBody>
      </p:sp>
      <p:sp>
        <p:nvSpPr>
          <p:cNvPr id="2" name="Title 1"/>
          <p:cNvSpPr>
            <a:spLocks noGrp="1"/>
          </p:cNvSpPr>
          <p:nvPr>
            <p:ph type="title"/>
          </p:nvPr>
        </p:nvSpPr>
        <p:spPr>
          <a:xfrm>
            <a:off x="304800" y="274638"/>
            <a:ext cx="8610600" cy="1143000"/>
          </a:xfrm>
        </p:spPr>
        <p:txBody>
          <a:bodyPr>
            <a:normAutofit/>
          </a:bodyPr>
          <a:lstStyle/>
          <a:p>
            <a:r>
              <a:rPr lang="en-US" sz="3200" dirty="0"/>
              <a:t>A Framework for IT Systems Development</a:t>
            </a:r>
          </a:p>
        </p:txBody>
      </p:sp>
      <p:sp>
        <p:nvSpPr>
          <p:cNvPr id="19458" name="Text Placeholder 2"/>
          <p:cNvSpPr>
            <a:spLocks noGrp="1"/>
          </p:cNvSpPr>
          <p:nvPr>
            <p:ph idx="4294967295"/>
          </p:nvPr>
        </p:nvSpPr>
        <p:spPr>
          <a:xfrm>
            <a:off x="457200" y="1219200"/>
            <a:ext cx="8458200" cy="5010912"/>
          </a:xfrm>
        </p:spPr>
        <p:txBody>
          <a:bodyPr>
            <a:noAutofit/>
          </a:bodyPr>
          <a:lstStyle/>
          <a:p>
            <a:pPr eaLnBrk="1" hangingPunct="1"/>
            <a:r>
              <a:rPr lang="en-US" b="1" dirty="0"/>
              <a:t>Strategic Planning Overview</a:t>
            </a:r>
          </a:p>
          <a:p>
            <a:pPr lvl="1"/>
            <a:r>
              <a:rPr lang="en-US" dirty="0">
                <a:solidFill>
                  <a:schemeClr val="accent1"/>
                </a:solidFill>
              </a:rPr>
              <a:t>Strategic planning</a:t>
            </a:r>
            <a:r>
              <a:rPr lang="en-US" dirty="0"/>
              <a:t>: Process of identifying long-term organizational goals, strategies, and resources</a:t>
            </a:r>
          </a:p>
          <a:p>
            <a:pPr lvl="1" algn="just"/>
            <a:r>
              <a:rPr lang="en-US" dirty="0"/>
              <a:t>A strategic plan looks beyond day to day activities and focuses on a horizon that is five, ten or more years in the future.</a:t>
            </a:r>
          </a:p>
          <a:p>
            <a:pPr lvl="1"/>
            <a:r>
              <a:rPr lang="en-US" dirty="0"/>
              <a:t>Starts with a </a:t>
            </a:r>
            <a:r>
              <a:rPr lang="en-US" b="1" dirty="0"/>
              <a:t>mission statement</a:t>
            </a:r>
          </a:p>
          <a:p>
            <a:pPr lvl="2" algn="just"/>
            <a:r>
              <a:rPr lang="en-US" dirty="0"/>
              <a:t>Must reflect the firm’s vision, purpose, and values</a:t>
            </a:r>
          </a:p>
          <a:p>
            <a:pPr lvl="2" algn="just"/>
            <a:r>
              <a:rPr lang="en-US" dirty="0"/>
              <a:t>Mission statements usually focus on long term challenges and goals, the importance of the firm’s stakeholders and a commitment to the firm’s role as a corporate citizen.</a:t>
            </a:r>
          </a:p>
          <a:p>
            <a:pPr lvl="2" algn="just"/>
            <a:r>
              <a:rPr lang="en-US" b="1" dirty="0"/>
              <a:t>Critical success factor</a:t>
            </a:r>
            <a:r>
              <a:rPr lang="en-US" dirty="0"/>
              <a:t>: High-priority objective</a:t>
            </a:r>
            <a:endParaRPr lang="en-US" b="1" dirty="0"/>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50</a:t>
            </a:fld>
            <a:endParaRPr lang="en-US"/>
          </a:p>
        </p:txBody>
      </p:sp>
      <p:sp>
        <p:nvSpPr>
          <p:cNvPr id="56321" name="Title 1"/>
          <p:cNvSpPr>
            <a:spLocks noGrp="1"/>
          </p:cNvSpPr>
          <p:nvPr>
            <p:ph type="title"/>
          </p:nvPr>
        </p:nvSpPr>
        <p:spPr/>
        <p:txBody>
          <a:bodyPr/>
          <a:lstStyle/>
          <a:p>
            <a:pPr eaLnBrk="1" hangingPunct="1"/>
            <a:r>
              <a:rPr lang="en-US"/>
              <a:t>Chapter Summary</a:t>
            </a:r>
          </a:p>
        </p:txBody>
      </p:sp>
      <p:sp>
        <p:nvSpPr>
          <p:cNvPr id="3" name="Text Placeholder 2"/>
          <p:cNvSpPr>
            <a:spLocks noGrp="1"/>
          </p:cNvSpPr>
          <p:nvPr>
            <p:ph idx="4294967295"/>
          </p:nvPr>
        </p:nvSpPr>
        <p:spPr>
          <a:xfrm>
            <a:off x="457200" y="1408812"/>
            <a:ext cx="7959641" cy="4525962"/>
          </a:xfrm>
        </p:spPr>
        <p:txBody>
          <a:bodyPr rtlCol="0">
            <a:noAutofit/>
          </a:bodyPr>
          <a:lstStyle/>
          <a:p>
            <a:r>
              <a:rPr lang="en-US" dirty="0"/>
              <a:t>Systems planning is the first phase of the systems development life cycle</a:t>
            </a:r>
          </a:p>
          <a:p>
            <a:r>
              <a:rPr lang="en-US" dirty="0"/>
              <a:t>A business case should:</a:t>
            </a:r>
          </a:p>
          <a:p>
            <a:pPr lvl="1"/>
            <a:r>
              <a:rPr lang="en-US" dirty="0"/>
              <a:t>Describe the project clearly</a:t>
            </a:r>
          </a:p>
          <a:p>
            <a:pPr lvl="1"/>
            <a:r>
              <a:rPr lang="en-US" dirty="0"/>
              <a:t>Provide the justification to proceed</a:t>
            </a:r>
          </a:p>
          <a:p>
            <a:pPr lvl="1"/>
            <a:r>
              <a:rPr lang="en-US" dirty="0"/>
              <a:t>Estimate the project’s financial impact</a:t>
            </a:r>
          </a:p>
          <a:p>
            <a:r>
              <a:rPr lang="en-US" dirty="0"/>
              <a:t>Factors that affect systems projects</a:t>
            </a:r>
          </a:p>
          <a:p>
            <a:pPr lvl="1"/>
            <a:r>
              <a:rPr lang="en-US" dirty="0"/>
              <a:t>User requests, top management directives, existing systems, the IT department, software and hardware vendors, technology, customers, competitors, the economy, and government</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8919208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Autofit/>
          </a:bodyPr>
          <a:lstStyle/>
          <a:p>
            <a:r>
              <a:rPr lang="en-US" dirty="0"/>
              <a:t>Analysts evaluate the systems request and determine whether the project is feasible from an operational, technical, economic, and schedule standpoint</a:t>
            </a:r>
          </a:p>
          <a:p>
            <a:r>
              <a:rPr lang="en-US" dirty="0"/>
              <a:t>Steps in the preliminary investigation </a:t>
            </a:r>
          </a:p>
          <a:p>
            <a:pPr lvl="1"/>
            <a:r>
              <a:rPr lang="en-US" dirty="0"/>
              <a:t>Understand the problem or opportunity</a:t>
            </a:r>
          </a:p>
          <a:p>
            <a:pPr lvl="1"/>
            <a:r>
              <a:rPr lang="en-US" dirty="0"/>
              <a:t>Define the project scope and constraints</a:t>
            </a:r>
          </a:p>
          <a:p>
            <a:pPr lvl="1"/>
            <a:r>
              <a:rPr lang="en-US" dirty="0"/>
              <a:t>Perform fact-finding and analyze project usability, cost, benefit, and schedule data</a:t>
            </a:r>
          </a:p>
          <a:p>
            <a:pPr lvl="1"/>
            <a:r>
              <a:rPr lang="en-US" dirty="0"/>
              <a:t>Evaluate feasibility and present results and recommendations to management</a:t>
            </a:r>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51</a:t>
            </a:fld>
            <a:endParaRPr lang="en-US"/>
          </a:p>
        </p:txBody>
      </p:sp>
      <p:sp>
        <p:nvSpPr>
          <p:cNvPr id="57345" name="Title 1"/>
          <p:cNvSpPr>
            <a:spLocks noGrp="1"/>
          </p:cNvSpPr>
          <p:nvPr>
            <p:ph type="title"/>
          </p:nvPr>
        </p:nvSpPr>
        <p:spPr/>
        <p:txBody>
          <a:bodyPr/>
          <a:lstStyle/>
          <a:p>
            <a:pPr eaLnBrk="1" hangingPunct="1"/>
            <a:r>
              <a:rPr lang="en-US"/>
              <a:t>Chapter Summary </a:t>
            </a:r>
            <a:r>
              <a:rPr lang="en-US" sz="1200"/>
              <a:t>(Cont.)</a:t>
            </a:r>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42516965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a:t>Trent college is a private school in a small Maryland town. The college has outgrown its computerized registration system and is considering a new system. Althea Riddick, the college president, has asked you to list the reasons for systems projects and assign a relative weight to each reason, using a scale of 1-10, low to high. She said to use your best judgment and support your conclusions in a brief memo to her. She also wants you to create a Microsoft Excel spreadsheet that will calculate the weighted values automatically for each reason.</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52</a:t>
            </a:fld>
            <a:endParaRPr lang="en-US"/>
          </a:p>
        </p:txBody>
      </p:sp>
      <p:sp>
        <p:nvSpPr>
          <p:cNvPr id="4" name="Title 3"/>
          <p:cNvSpPr>
            <a:spLocks noGrp="1"/>
          </p:cNvSpPr>
          <p:nvPr>
            <p:ph type="title"/>
          </p:nvPr>
        </p:nvSpPr>
        <p:spPr/>
        <p:txBody>
          <a:bodyPr/>
          <a:lstStyle/>
          <a:p>
            <a:r>
              <a:rPr lang="en-US" dirty="0"/>
              <a:t>Case Study</a:t>
            </a:r>
          </a:p>
        </p:txBody>
      </p:sp>
    </p:spTree>
    <p:extLst>
      <p:ext uri="{BB962C8B-B14F-4D97-AF65-F5344CB8AC3E}">
        <p14:creationId xmlns:p14="http://schemas.microsoft.com/office/powerpoint/2010/main" val="245886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C34E71E-4610-4D1F-F69F-927FBEDB051D}"/>
              </a:ext>
            </a:extLst>
          </p:cNvPr>
          <p:cNvSpPr>
            <a:spLocks noGrp="1"/>
          </p:cNvSpPr>
          <p:nvPr>
            <p:ph idx="1"/>
          </p:nvPr>
        </p:nvSpPr>
        <p:spPr/>
        <p:txBody>
          <a:bodyPr>
            <a:normAutofit/>
          </a:bodyPr>
          <a:lstStyle/>
          <a:p>
            <a:pPr marL="109728" indent="0" algn="just">
              <a:buNone/>
            </a:pPr>
            <a:r>
              <a:rPr lang="en-US" sz="3200" dirty="0"/>
              <a:t>What is the difference between mission and vision?</a:t>
            </a:r>
          </a:p>
          <a:p>
            <a:pPr marL="109728" indent="0" algn="just">
              <a:buNone/>
            </a:pPr>
            <a:r>
              <a:rPr lang="en-US" sz="3200" i="0" dirty="0">
                <a:solidFill>
                  <a:srgbClr val="202124"/>
                </a:solidFill>
                <a:effectLst/>
                <a:latin typeface="Roboto" panose="020B0604020202020204" pitchFamily="2" charset="0"/>
              </a:rPr>
              <a:t>A </a:t>
            </a:r>
            <a:r>
              <a:rPr lang="en-US" sz="3200" b="1" i="0" dirty="0">
                <a:solidFill>
                  <a:srgbClr val="202124"/>
                </a:solidFill>
                <a:effectLst/>
                <a:latin typeface="Roboto" panose="020B0604020202020204" pitchFamily="2" charset="0"/>
              </a:rPr>
              <a:t>mission statement </a:t>
            </a:r>
            <a:r>
              <a:rPr lang="en-US" sz="3200" i="0" dirty="0">
                <a:solidFill>
                  <a:srgbClr val="202124"/>
                </a:solidFill>
                <a:effectLst/>
                <a:latin typeface="Roboto" panose="020B0604020202020204" pitchFamily="2" charset="0"/>
              </a:rPr>
              <a:t>defines the organization's business, its objectives, and how it will reach these objectives. </a:t>
            </a:r>
          </a:p>
          <a:p>
            <a:pPr marL="109728" indent="0" algn="just">
              <a:buNone/>
            </a:pPr>
            <a:endParaRPr lang="en-US" sz="3200" dirty="0">
              <a:solidFill>
                <a:srgbClr val="202124"/>
              </a:solidFill>
              <a:latin typeface="Roboto" panose="020B0604020202020204" pitchFamily="2" charset="0"/>
            </a:endParaRPr>
          </a:p>
          <a:p>
            <a:pPr marL="109728" indent="0" algn="just">
              <a:buNone/>
            </a:pPr>
            <a:r>
              <a:rPr lang="en-US" sz="3200" i="0" dirty="0">
                <a:solidFill>
                  <a:srgbClr val="202124"/>
                </a:solidFill>
                <a:effectLst/>
                <a:latin typeface="Roboto" panose="020B0604020202020204" pitchFamily="2" charset="0"/>
              </a:rPr>
              <a:t>A </a:t>
            </a:r>
            <a:r>
              <a:rPr lang="en-US" sz="3200" b="1" i="0" dirty="0">
                <a:solidFill>
                  <a:srgbClr val="202124"/>
                </a:solidFill>
                <a:effectLst/>
                <a:latin typeface="Roboto" panose="020B0604020202020204" pitchFamily="2" charset="0"/>
              </a:rPr>
              <a:t>vision statement </a:t>
            </a:r>
            <a:r>
              <a:rPr lang="en-US" sz="3200" i="0" dirty="0">
                <a:solidFill>
                  <a:srgbClr val="202124"/>
                </a:solidFill>
                <a:effectLst/>
                <a:latin typeface="Roboto" panose="020B0604020202020204" pitchFamily="2" charset="0"/>
              </a:rPr>
              <a:t>details where the organization aspires to go.</a:t>
            </a:r>
            <a:endParaRPr lang="en-US" sz="3200" dirty="0"/>
          </a:p>
        </p:txBody>
      </p:sp>
      <p:sp>
        <p:nvSpPr>
          <p:cNvPr id="2" name="Slide Number Placeholder 1">
            <a:extLst>
              <a:ext uri="{FF2B5EF4-FFF2-40B4-BE49-F238E27FC236}">
                <a16:creationId xmlns:a16="http://schemas.microsoft.com/office/drawing/2014/main" id="{950C523D-E8FD-2F15-A929-FA1165A7A52D}"/>
              </a:ext>
            </a:extLst>
          </p:cNvPr>
          <p:cNvSpPr>
            <a:spLocks noGrp="1"/>
          </p:cNvSpPr>
          <p:nvPr>
            <p:ph type="sldNum" sz="quarter" idx="12"/>
          </p:nvPr>
        </p:nvSpPr>
        <p:spPr/>
        <p:txBody>
          <a:bodyPr/>
          <a:lstStyle/>
          <a:p>
            <a:pPr>
              <a:defRPr/>
            </a:pPr>
            <a:fld id="{74182478-D854-4386-B19D-338899BFC4A3}" type="slidenum">
              <a:rPr lang="en-US" smtClean="0"/>
              <a:pPr>
                <a:defRPr/>
              </a:pPr>
              <a:t>6</a:t>
            </a:fld>
            <a:endParaRPr lang="en-US"/>
          </a:p>
        </p:txBody>
      </p:sp>
      <p:sp>
        <p:nvSpPr>
          <p:cNvPr id="3" name="Title 2">
            <a:extLst>
              <a:ext uri="{FF2B5EF4-FFF2-40B4-BE49-F238E27FC236}">
                <a16:creationId xmlns:a16="http://schemas.microsoft.com/office/drawing/2014/main" id="{DC6CB701-4E7D-6691-3239-ADA1BA9419BC}"/>
              </a:ext>
            </a:extLst>
          </p:cNvPr>
          <p:cNvSpPr>
            <a:spLocks noGrp="1"/>
          </p:cNvSpPr>
          <p:nvPr>
            <p:ph type="title"/>
          </p:nvPr>
        </p:nvSpPr>
        <p:spPr/>
        <p:txBody>
          <a:bodyPr/>
          <a:lstStyle/>
          <a:p>
            <a:r>
              <a:rPr lang="en-US" dirty="0"/>
              <a:t>Mission Vs Vision</a:t>
            </a:r>
          </a:p>
        </p:txBody>
      </p:sp>
    </p:spTree>
    <p:extLst>
      <p:ext uri="{BB962C8B-B14F-4D97-AF65-F5344CB8AC3E}">
        <p14:creationId xmlns:p14="http://schemas.microsoft.com/office/powerpoint/2010/main" val="254225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b="1" dirty="0"/>
              <a:t>What Is SWOT Analysis?</a:t>
            </a:r>
          </a:p>
          <a:p>
            <a:pPr lvl="1"/>
            <a:r>
              <a:rPr lang="en-US" dirty="0"/>
              <a:t>Strengths, weaknesses, opportunities, and threats</a:t>
            </a:r>
          </a:p>
          <a:p>
            <a:pPr lvl="1"/>
            <a:r>
              <a:rPr lang="en-US" dirty="0"/>
              <a:t>Examines a firm’s technical, human, and financial resources</a:t>
            </a:r>
          </a:p>
          <a:p>
            <a:r>
              <a:rPr lang="en-US" dirty="0"/>
              <a:t>Ex </a:t>
            </a:r>
            <a:r>
              <a:rPr lang="en-US" b="1" dirty="0"/>
              <a:t>:   Strengths</a:t>
            </a:r>
            <a:r>
              <a:rPr lang="en-US" dirty="0"/>
              <a:t>: </a:t>
            </a:r>
          </a:p>
          <a:p>
            <a:pPr lvl="4"/>
            <a:r>
              <a:rPr lang="en-US" dirty="0"/>
              <a:t>Excellent web design staff</a:t>
            </a:r>
          </a:p>
          <a:p>
            <a:pPr lvl="4"/>
            <a:r>
              <a:rPr lang="en-US" dirty="0"/>
              <a:t>Low system analyst turnover</a:t>
            </a:r>
          </a:p>
          <a:p>
            <a:pPr marL="1143000" lvl="4" indent="0">
              <a:buNone/>
            </a:pPr>
            <a:r>
              <a:rPr lang="en-US" sz="2800" b="1" dirty="0"/>
              <a:t>Weaknesses</a:t>
            </a:r>
            <a:r>
              <a:rPr lang="en-US" sz="2800" dirty="0"/>
              <a:t>:</a:t>
            </a:r>
          </a:p>
          <a:p>
            <a:pPr lvl="4"/>
            <a:r>
              <a:rPr lang="en-US" sz="2000" dirty="0"/>
              <a:t>Budget increase were turned down</a:t>
            </a:r>
          </a:p>
          <a:p>
            <a:pPr lvl="4"/>
            <a:r>
              <a:rPr lang="en-US" sz="2000" dirty="0"/>
              <a:t>Documentation needs updating</a:t>
            </a:r>
          </a:p>
          <a:p>
            <a:pPr marL="1143000" lvl="4" indent="0">
              <a:buNone/>
            </a:pPr>
            <a:r>
              <a:rPr lang="en-US" sz="2800" b="1" dirty="0"/>
              <a:t>Opportunities</a:t>
            </a:r>
            <a:r>
              <a:rPr lang="en-US" sz="2000" dirty="0"/>
              <a:t>:</a:t>
            </a:r>
          </a:p>
          <a:p>
            <a:pPr lvl="4"/>
            <a:r>
              <a:rPr lang="en-US" dirty="0"/>
              <a:t>Can be first with new software</a:t>
            </a:r>
          </a:p>
          <a:p>
            <a:pPr lvl="4"/>
            <a:r>
              <a:rPr lang="en-US" dirty="0"/>
              <a:t>High potential for B2B growth</a:t>
            </a:r>
          </a:p>
          <a:p>
            <a:pPr marL="1143000" lvl="4" indent="0">
              <a:buNone/>
            </a:pPr>
            <a:r>
              <a:rPr lang="en-US" sz="2800" b="1" dirty="0"/>
              <a:t>Threats</a:t>
            </a:r>
          </a:p>
          <a:p>
            <a:pPr lvl="4"/>
            <a:r>
              <a:rPr lang="en-US" dirty="0"/>
              <a:t>Aggressive new web competition</a:t>
            </a:r>
          </a:p>
          <a:p>
            <a:pPr lvl="4"/>
            <a:r>
              <a:rPr lang="en-US" sz="1900" dirty="0"/>
              <a:t>Impact of new FCC rules</a:t>
            </a:r>
          </a:p>
          <a:p>
            <a:pPr lvl="4"/>
            <a:r>
              <a:rPr lang="en-US" sz="1900" dirty="0"/>
              <a:t>Other firms offer better benefits</a:t>
            </a:r>
          </a:p>
          <a:p>
            <a:endParaRPr lang="en-US" dirty="0"/>
          </a:p>
        </p:txBody>
      </p:sp>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7</a:t>
            </a:fld>
            <a:endParaRPr lang="en-US"/>
          </a:p>
        </p:txBody>
      </p:sp>
      <p:sp>
        <p:nvSpPr>
          <p:cNvPr id="3" name="Title 2"/>
          <p:cNvSpPr>
            <a:spLocks noGrp="1"/>
          </p:cNvSpPr>
          <p:nvPr>
            <p:ph type="title"/>
          </p:nvPr>
        </p:nvSpPr>
        <p:spPr/>
        <p:txBody>
          <a:bodyPr/>
          <a:lstStyle/>
          <a:p>
            <a:r>
              <a:rPr lang="en-US" dirty="0"/>
              <a:t>What is SWOT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4876800"/>
            <a:ext cx="7710376" cy="990600"/>
          </a:xfrm>
        </p:spPr>
        <p:txBody>
          <a:bodyPr/>
          <a:lstStyle/>
          <a:p>
            <a:pPr algn="just"/>
            <a:r>
              <a:rPr lang="en-US" dirty="0"/>
              <a:t>A SWOT analysis might produce results similar to those shown here</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8</a:t>
            </a:fld>
            <a:endParaRPr lang="en-US"/>
          </a:p>
        </p:txBody>
      </p:sp>
      <p:pic>
        <p:nvPicPr>
          <p:cNvPr id="1026" name="Picture 2"/>
          <p:cNvPicPr>
            <a:picLocks noGrp="1" noChangeAspect="1" noChangeArrowheads="1"/>
          </p:cNvPicPr>
          <p:nvPr>
            <p:ph sz="half" idx="1"/>
          </p:nvPr>
        </p:nvPicPr>
        <p:blipFill>
          <a:blip r:embed="rId2"/>
          <a:srcRect/>
          <a:stretch>
            <a:fillRect/>
          </a:stretch>
        </p:blipFill>
        <p:spPr bwMode="auto">
          <a:xfrm>
            <a:off x="1828800" y="174693"/>
            <a:ext cx="5273675" cy="445287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smtClean="0"/>
              <a:pPr>
                <a:defRPr/>
              </a:pPr>
              <a:t>9</a:t>
            </a:fld>
            <a:endParaRPr lang="en-US"/>
          </a:p>
        </p:txBody>
      </p:sp>
      <p:sp>
        <p:nvSpPr>
          <p:cNvPr id="2" name="Title 1"/>
          <p:cNvSpPr>
            <a:spLocks noGrp="1"/>
          </p:cNvSpPr>
          <p:nvPr>
            <p:ph type="title"/>
          </p:nvPr>
        </p:nvSpPr>
        <p:spPr/>
        <p:txBody>
          <a:bodyPr rtlCol="0">
            <a:normAutofit fontScale="90000"/>
          </a:bodyPr>
          <a:lstStyle/>
          <a:p>
            <a:pPr>
              <a:defRPr/>
            </a:pPr>
            <a:r>
              <a:rPr lang="en-US" dirty="0"/>
              <a:t>A Framework for IT Systems Development </a:t>
            </a:r>
            <a:r>
              <a:rPr lang="en-US" sz="1300" dirty="0"/>
              <a:t>(Cont. 3)</a:t>
            </a:r>
          </a:p>
        </p:txBody>
      </p:sp>
      <p:sp>
        <p:nvSpPr>
          <p:cNvPr id="7" name="Text Placeholder 2"/>
          <p:cNvSpPr>
            <a:spLocks noGrp="1"/>
          </p:cNvSpPr>
          <p:nvPr>
            <p:ph sz="half" idx="1"/>
          </p:nvPr>
        </p:nvSpPr>
        <p:spPr>
          <a:xfrm>
            <a:off x="457200" y="1481328"/>
            <a:ext cx="8286750" cy="4525963"/>
          </a:xfrm>
        </p:spPr>
        <p:txBody>
          <a:bodyPr rtlCol="0">
            <a:normAutofit/>
          </a:bodyPr>
          <a:lstStyle/>
          <a:p>
            <a:pPr algn="just">
              <a:defRPr/>
            </a:pPr>
            <a:r>
              <a:rPr lang="en-US" b="1" dirty="0"/>
              <a:t>Strategic Planning for IT Projects</a:t>
            </a:r>
          </a:p>
          <a:p>
            <a:pPr lvl="1" algn="just"/>
            <a:r>
              <a:rPr lang="en-US" dirty="0"/>
              <a:t>Careful planning can help assure that:</a:t>
            </a:r>
          </a:p>
          <a:p>
            <a:pPr lvl="2" algn="just"/>
            <a:r>
              <a:rPr lang="en-US" dirty="0"/>
              <a:t>The project supports overall business strategy and operational needs</a:t>
            </a:r>
          </a:p>
          <a:p>
            <a:pPr lvl="2" algn="just"/>
            <a:r>
              <a:rPr lang="en-US" dirty="0"/>
              <a:t>The project scope is well-defined and clearly stated</a:t>
            </a:r>
          </a:p>
          <a:p>
            <a:pPr lvl="2" algn="just"/>
            <a:r>
              <a:rPr lang="en-US" dirty="0"/>
              <a:t>The project goals are realistic, and tied to specific statements, assumptions, constraints, factors, and other inputs</a:t>
            </a:r>
          </a:p>
          <a:p>
            <a:pPr lvl="1" algn="just"/>
            <a:r>
              <a:rPr lang="en-US" dirty="0"/>
              <a:t>Planning tools</a:t>
            </a:r>
          </a:p>
          <a:p>
            <a:pPr lvl="2" algn="just"/>
            <a:r>
              <a:rPr lang="en-US" dirty="0"/>
              <a:t>Microsoft Word and Excel</a:t>
            </a:r>
          </a:p>
          <a:p>
            <a:pPr lvl="2" algn="just"/>
            <a:r>
              <a:rPr lang="en-US" dirty="0"/>
              <a:t>CASE tools</a:t>
            </a:r>
          </a:p>
          <a:p>
            <a:pPr lvl="3" algn="just"/>
            <a:r>
              <a:rPr lang="en-US" dirty="0"/>
              <a:t>Visible Analyst </a:t>
            </a:r>
          </a:p>
          <a:p>
            <a:pPr lvl="1"/>
            <a:endParaRPr lang="en-US" dirty="0"/>
          </a:p>
        </p:txBody>
      </p:sp>
      <p:sp>
        <p:nvSpPr>
          <p:cNvPr id="8"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822187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11234</TotalTime>
  <Words>4499</Words>
  <Application>Microsoft Office PowerPoint</Application>
  <PresentationFormat>On-screen Show (4:3)</PresentationFormat>
  <Paragraphs>425</Paragraphs>
  <Slides>52</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Lucida Sans Unicode</vt:lpstr>
      <vt:lpstr>Roboto</vt:lpstr>
      <vt:lpstr>Times New Roman</vt:lpstr>
      <vt:lpstr>Verdana</vt:lpstr>
      <vt:lpstr>Wingdings 2</vt:lpstr>
      <vt:lpstr>Wingdings 3</vt:lpstr>
      <vt:lpstr>Concourse</vt:lpstr>
      <vt:lpstr>Systems Analysis and Design 11th Edition</vt:lpstr>
      <vt:lpstr>Chapter Objectives</vt:lpstr>
      <vt:lpstr>Chapter Objectives (Cont.)</vt:lpstr>
      <vt:lpstr>Introduction</vt:lpstr>
      <vt:lpstr>A Framework for IT Systems Development</vt:lpstr>
      <vt:lpstr>Mission Vs Vision</vt:lpstr>
      <vt:lpstr>What is SWOT Analysis?</vt:lpstr>
      <vt:lpstr>A SWOT analysis might produce results similar to those shown here</vt:lpstr>
      <vt:lpstr>A Framework for IT Systems Development (Cont. 3)</vt:lpstr>
      <vt:lpstr>A Framework for IT Systems Development (Cont. 5)</vt:lpstr>
      <vt:lpstr>What Is a Business Case?</vt:lpstr>
      <vt:lpstr>Information Systems Projects</vt:lpstr>
      <vt:lpstr>Six main reasons for systems requests</vt:lpstr>
      <vt:lpstr>Six Main Reasons for Systems Requests</vt:lpstr>
      <vt:lpstr>Six Main Reasons for Systems Requests</vt:lpstr>
      <vt:lpstr>Six Main Reasons for Systems Requests</vt:lpstr>
      <vt:lpstr>Factors That Affect Systems Projects</vt:lpstr>
      <vt:lpstr>Factors That Affect Systems Projects</vt:lpstr>
      <vt:lpstr>Factors That Affect Systems Projects</vt:lpstr>
      <vt:lpstr>Factors That Affect Systems Projects</vt:lpstr>
      <vt:lpstr>Factors That Affect Systems Projects</vt:lpstr>
      <vt:lpstr>Factors That Affect Systems Projects</vt:lpstr>
      <vt:lpstr>Evaluation of Systems Requirements</vt:lpstr>
      <vt:lpstr>Example of an Online Systems Request Form</vt:lpstr>
      <vt:lpstr>Evaluation of Systems Requirements (Cont. 2)</vt:lpstr>
      <vt:lpstr>Evaluation of Systems Requirements (Cont. 3)</vt:lpstr>
      <vt:lpstr>Overview of Feasibility</vt:lpstr>
      <vt:lpstr>A feasibility study examines operational, technical, economic, and schedule factors.</vt:lpstr>
      <vt:lpstr>Overview of Feasibility (Cont. 2)</vt:lpstr>
      <vt:lpstr>Overview of Feasibility (Cont. 3)</vt:lpstr>
      <vt:lpstr>Overview of Feasibility (Cont. 4)</vt:lpstr>
      <vt:lpstr>Overview of Feasibility (Cont. 5)</vt:lpstr>
      <vt:lpstr>Overview of Feasibility (Cont. 6)</vt:lpstr>
      <vt:lpstr>Evaluating Feasibility</vt:lpstr>
      <vt:lpstr>Setting Priorities</vt:lpstr>
      <vt:lpstr>Setting Priorities (Cont.)</vt:lpstr>
      <vt:lpstr>Preliminary Investigation Overview</vt:lpstr>
      <vt:lpstr>Model of a preliminary investigation. Note the importance of fact-finding in each of the four areas.</vt:lpstr>
      <vt:lpstr>Six main steps in a typical preliminary investigation</vt:lpstr>
      <vt:lpstr>Preliminary Investigation Overview (Cont. 2)</vt:lpstr>
      <vt:lpstr>A fishbone diagram displays the causes of a problem. Typically, you must dig deeper to identify actual causes rather than just symptoms.</vt:lpstr>
      <vt:lpstr>Preliminary Investigation Overview (Cont. 4)</vt:lpstr>
      <vt:lpstr>Example of various types of constraints</vt:lpstr>
      <vt:lpstr>Preliminary Investigation Overview (Cont. 6)</vt:lpstr>
      <vt:lpstr>A Pareto chart displays the causes of a problem, in priority order, so an analyst can tackle the most important cases first.</vt:lpstr>
      <vt:lpstr>An XY chart shows correlation between variables, which is very important in problem solving. Conversely, a lack of correlation suggests that the variables are independent and you should look somewhere else for the cause</vt:lpstr>
      <vt:lpstr>Preliminary Investigation Overview (Cont. 8)</vt:lpstr>
      <vt:lpstr>Preliminary Investigation Overview (Cont. 9)</vt:lpstr>
      <vt:lpstr>Preliminary Investigation Overview (Cont. 10)</vt:lpstr>
      <vt:lpstr>Chapter Summary</vt:lpstr>
      <vt:lpstr>Chapter Summary (Cont.)</vt:lpstr>
      <vt:lpstr>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Galathara A. Kahanda</cp:lastModifiedBy>
  <cp:revision>192</cp:revision>
  <cp:lastPrinted>2019-02-07T18:36:09Z</cp:lastPrinted>
  <dcterms:created xsi:type="dcterms:W3CDTF">2009-02-03T18:32:10Z</dcterms:created>
  <dcterms:modified xsi:type="dcterms:W3CDTF">2024-02-04T16:30:01Z</dcterms:modified>
</cp:coreProperties>
</file>