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6"/>
  </p:notesMasterIdLst>
  <p:handoutMasterIdLst>
    <p:handoutMasterId r:id="rId27"/>
  </p:handoutMasterIdLst>
  <p:sldIdLst>
    <p:sldId id="267" r:id="rId2"/>
    <p:sldId id="260" r:id="rId3"/>
    <p:sldId id="283" r:id="rId4"/>
    <p:sldId id="282" r:id="rId5"/>
    <p:sldId id="264" r:id="rId6"/>
    <p:sldId id="259" r:id="rId7"/>
    <p:sldId id="262" r:id="rId8"/>
    <p:sldId id="261" r:id="rId9"/>
    <p:sldId id="263" r:id="rId10"/>
    <p:sldId id="266" r:id="rId11"/>
    <p:sldId id="265" r:id="rId12"/>
    <p:sldId id="276" r:id="rId13"/>
    <p:sldId id="269" r:id="rId14"/>
    <p:sldId id="270" r:id="rId15"/>
    <p:sldId id="271" r:id="rId16"/>
    <p:sldId id="272" r:id="rId17"/>
    <p:sldId id="273" r:id="rId18"/>
    <p:sldId id="274" r:id="rId19"/>
    <p:sldId id="275" r:id="rId20"/>
    <p:sldId id="277" r:id="rId21"/>
    <p:sldId id="280" r:id="rId22"/>
    <p:sldId id="278" r:id="rId23"/>
    <p:sldId id="279" r:id="rId24"/>
    <p:sldId id="28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03FF"/>
    <a:srgbClr val="074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6" autoAdjust="0"/>
    <p:restoredTop sz="75955" autoAdjust="0"/>
  </p:normalViewPr>
  <p:slideViewPr>
    <p:cSldViewPr snapToGrid="0" snapToObjects="1">
      <p:cViewPr>
        <p:scale>
          <a:sx n="125" d="100"/>
          <a:sy n="125" d="100"/>
        </p:scale>
        <p:origin x="-168" y="-4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12E7EB-4ABE-8E41-A99F-1ED7C6B978EC}"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en-US"/>
        </a:p>
      </dgm:t>
    </dgm:pt>
    <dgm:pt modelId="{22D7BB01-BE74-D74B-8E5B-6DBEF3339DF2}">
      <dgm:prSet/>
      <dgm:spPr/>
      <dgm:t>
        <a:bodyPr/>
        <a:lstStyle/>
        <a:p>
          <a:r>
            <a:rPr lang="en-US" dirty="0" smtClean="0"/>
            <a:t>Gaussview</a:t>
          </a:r>
          <a:endParaRPr lang="en-US" dirty="0"/>
        </a:p>
      </dgm:t>
    </dgm:pt>
    <dgm:pt modelId="{F3A07DB2-A7CE-C741-8AAB-43CFFC28CCAE}" type="parTrans" cxnId="{8E3E48E3-3598-1A4C-9534-4C9E1CD2A078}">
      <dgm:prSet/>
      <dgm:spPr/>
      <dgm:t>
        <a:bodyPr/>
        <a:lstStyle/>
        <a:p>
          <a:endParaRPr lang="en-US"/>
        </a:p>
      </dgm:t>
    </dgm:pt>
    <dgm:pt modelId="{1E48CBCE-23CD-614B-BECA-086F708A768B}" type="sibTrans" cxnId="{8E3E48E3-3598-1A4C-9534-4C9E1CD2A078}">
      <dgm:prSet/>
      <dgm:spPr/>
      <dgm:t>
        <a:bodyPr/>
        <a:lstStyle/>
        <a:p>
          <a:endParaRPr lang="en-US"/>
        </a:p>
      </dgm:t>
    </dgm:pt>
    <dgm:pt modelId="{63AEB1EF-CCE0-DC43-BC86-715E333D7AAA}" type="pres">
      <dgm:prSet presAssocID="{4112E7EB-4ABE-8E41-A99F-1ED7C6B978EC}" presName="diagram" presStyleCnt="0">
        <dgm:presLayoutVars>
          <dgm:dir/>
          <dgm:resizeHandles val="exact"/>
        </dgm:presLayoutVars>
      </dgm:prSet>
      <dgm:spPr/>
      <dgm:t>
        <a:bodyPr/>
        <a:lstStyle/>
        <a:p>
          <a:endParaRPr lang="en-US"/>
        </a:p>
      </dgm:t>
    </dgm:pt>
    <dgm:pt modelId="{E1EC13EB-A46E-F945-A256-7254DA59584C}" type="pres">
      <dgm:prSet presAssocID="{22D7BB01-BE74-D74B-8E5B-6DBEF3339DF2}" presName="node" presStyleLbl="node1" presStyleIdx="0" presStyleCnt="1" custLinFactNeighborX="-4438">
        <dgm:presLayoutVars>
          <dgm:bulletEnabled val="1"/>
        </dgm:presLayoutVars>
      </dgm:prSet>
      <dgm:spPr/>
      <dgm:t>
        <a:bodyPr/>
        <a:lstStyle/>
        <a:p>
          <a:endParaRPr lang="en-US"/>
        </a:p>
      </dgm:t>
    </dgm:pt>
  </dgm:ptLst>
  <dgm:cxnLst>
    <dgm:cxn modelId="{8E3E48E3-3598-1A4C-9534-4C9E1CD2A078}" srcId="{4112E7EB-4ABE-8E41-A99F-1ED7C6B978EC}" destId="{22D7BB01-BE74-D74B-8E5B-6DBEF3339DF2}" srcOrd="0" destOrd="0" parTransId="{F3A07DB2-A7CE-C741-8AAB-43CFFC28CCAE}" sibTransId="{1E48CBCE-23CD-614B-BECA-086F708A768B}"/>
    <dgm:cxn modelId="{6AB04EC9-E686-1545-B46D-FE0EE2A0260C}" type="presOf" srcId="{22D7BB01-BE74-D74B-8E5B-6DBEF3339DF2}" destId="{E1EC13EB-A46E-F945-A256-7254DA59584C}" srcOrd="0" destOrd="0" presId="urn:microsoft.com/office/officeart/2005/8/layout/process5"/>
    <dgm:cxn modelId="{0D1FC91D-0013-5645-A0B8-38BCC456E1E9}" type="presOf" srcId="{4112E7EB-4ABE-8E41-A99F-1ED7C6B978EC}" destId="{63AEB1EF-CCE0-DC43-BC86-715E333D7AAA}" srcOrd="0" destOrd="0" presId="urn:microsoft.com/office/officeart/2005/8/layout/process5"/>
    <dgm:cxn modelId="{D196A0E9-F942-9C4E-A270-362A9018B908}" type="presParOf" srcId="{63AEB1EF-CCE0-DC43-BC86-715E333D7AAA}" destId="{E1EC13EB-A46E-F945-A256-7254DA59584C}" srcOrd="0"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112E7EB-4ABE-8E41-A99F-1ED7C6B978EC}"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en-US"/>
        </a:p>
      </dgm:t>
    </dgm:pt>
    <dgm:pt modelId="{22D7BB01-BE74-D74B-8E5B-6DBEF3339DF2}">
      <dgm:prSet custT="1"/>
      <dgm:spPr/>
      <dgm:t>
        <a:bodyPr/>
        <a:lstStyle/>
        <a:p>
          <a:r>
            <a:rPr lang="en-US" sz="3500" dirty="0" smtClean="0"/>
            <a:t>tLEaP</a:t>
          </a:r>
          <a:endParaRPr lang="en-US" sz="3500" dirty="0"/>
        </a:p>
      </dgm:t>
    </dgm:pt>
    <dgm:pt modelId="{F3A07DB2-A7CE-C741-8AAB-43CFFC28CCAE}" type="parTrans" cxnId="{8E3E48E3-3598-1A4C-9534-4C9E1CD2A078}">
      <dgm:prSet/>
      <dgm:spPr/>
      <dgm:t>
        <a:bodyPr/>
        <a:lstStyle/>
        <a:p>
          <a:endParaRPr lang="en-US"/>
        </a:p>
      </dgm:t>
    </dgm:pt>
    <dgm:pt modelId="{1E48CBCE-23CD-614B-BECA-086F708A768B}" type="sibTrans" cxnId="{8E3E48E3-3598-1A4C-9534-4C9E1CD2A078}">
      <dgm:prSet/>
      <dgm:spPr/>
      <dgm:t>
        <a:bodyPr/>
        <a:lstStyle/>
        <a:p>
          <a:endParaRPr lang="en-US"/>
        </a:p>
      </dgm:t>
    </dgm:pt>
    <dgm:pt modelId="{63AEB1EF-CCE0-DC43-BC86-715E333D7AAA}" type="pres">
      <dgm:prSet presAssocID="{4112E7EB-4ABE-8E41-A99F-1ED7C6B978EC}" presName="diagram" presStyleCnt="0">
        <dgm:presLayoutVars>
          <dgm:dir/>
          <dgm:resizeHandles val="exact"/>
        </dgm:presLayoutVars>
      </dgm:prSet>
      <dgm:spPr/>
      <dgm:t>
        <a:bodyPr/>
        <a:lstStyle/>
        <a:p>
          <a:endParaRPr lang="en-US"/>
        </a:p>
      </dgm:t>
    </dgm:pt>
    <dgm:pt modelId="{E1EC13EB-A46E-F945-A256-7254DA59584C}" type="pres">
      <dgm:prSet presAssocID="{22D7BB01-BE74-D74B-8E5B-6DBEF3339DF2}" presName="node" presStyleLbl="node1" presStyleIdx="0" presStyleCnt="1" custLinFactNeighborX="-4438">
        <dgm:presLayoutVars>
          <dgm:bulletEnabled val="1"/>
        </dgm:presLayoutVars>
      </dgm:prSet>
      <dgm:spPr/>
      <dgm:t>
        <a:bodyPr/>
        <a:lstStyle/>
        <a:p>
          <a:endParaRPr lang="en-US"/>
        </a:p>
      </dgm:t>
    </dgm:pt>
  </dgm:ptLst>
  <dgm:cxnLst>
    <dgm:cxn modelId="{4E1E1646-A16B-3B43-BA99-0C8D586534A6}" type="presOf" srcId="{4112E7EB-4ABE-8E41-A99F-1ED7C6B978EC}" destId="{63AEB1EF-CCE0-DC43-BC86-715E333D7AAA}" srcOrd="0" destOrd="0" presId="urn:microsoft.com/office/officeart/2005/8/layout/process5"/>
    <dgm:cxn modelId="{8E3E48E3-3598-1A4C-9534-4C9E1CD2A078}" srcId="{4112E7EB-4ABE-8E41-A99F-1ED7C6B978EC}" destId="{22D7BB01-BE74-D74B-8E5B-6DBEF3339DF2}" srcOrd="0" destOrd="0" parTransId="{F3A07DB2-A7CE-C741-8AAB-43CFFC28CCAE}" sibTransId="{1E48CBCE-23CD-614B-BECA-086F708A768B}"/>
    <dgm:cxn modelId="{A7D6C0FB-053A-8444-9957-84A214C5F5F7}" type="presOf" srcId="{22D7BB01-BE74-D74B-8E5B-6DBEF3339DF2}" destId="{E1EC13EB-A46E-F945-A256-7254DA59584C}" srcOrd="0" destOrd="0" presId="urn:microsoft.com/office/officeart/2005/8/layout/process5"/>
    <dgm:cxn modelId="{64268124-99FC-904E-B460-54D36C9D84F0}" type="presParOf" srcId="{63AEB1EF-CCE0-DC43-BC86-715E333D7AAA}" destId="{E1EC13EB-A46E-F945-A256-7254DA59584C}"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112E7EB-4ABE-8E41-A99F-1ED7C6B978EC}"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en-US"/>
        </a:p>
      </dgm:t>
    </dgm:pt>
    <dgm:pt modelId="{22D7BB01-BE74-D74B-8E5B-6DBEF3339DF2}">
      <dgm:prSet custT="1"/>
      <dgm:spPr/>
      <dgm:t>
        <a:bodyPr/>
        <a:lstStyle/>
        <a:p>
          <a:r>
            <a:rPr lang="en-US" sz="3500" dirty="0" smtClean="0"/>
            <a:t>Packmol</a:t>
          </a:r>
          <a:endParaRPr lang="en-US" sz="3500" dirty="0"/>
        </a:p>
      </dgm:t>
    </dgm:pt>
    <dgm:pt modelId="{F3A07DB2-A7CE-C741-8AAB-43CFFC28CCAE}" type="parTrans" cxnId="{8E3E48E3-3598-1A4C-9534-4C9E1CD2A078}">
      <dgm:prSet/>
      <dgm:spPr/>
      <dgm:t>
        <a:bodyPr/>
        <a:lstStyle/>
        <a:p>
          <a:endParaRPr lang="en-US"/>
        </a:p>
      </dgm:t>
    </dgm:pt>
    <dgm:pt modelId="{1E48CBCE-23CD-614B-BECA-086F708A768B}" type="sibTrans" cxnId="{8E3E48E3-3598-1A4C-9534-4C9E1CD2A078}">
      <dgm:prSet/>
      <dgm:spPr/>
      <dgm:t>
        <a:bodyPr/>
        <a:lstStyle/>
        <a:p>
          <a:endParaRPr lang="en-US"/>
        </a:p>
      </dgm:t>
    </dgm:pt>
    <dgm:pt modelId="{63AEB1EF-CCE0-DC43-BC86-715E333D7AAA}" type="pres">
      <dgm:prSet presAssocID="{4112E7EB-4ABE-8E41-A99F-1ED7C6B978EC}" presName="diagram" presStyleCnt="0">
        <dgm:presLayoutVars>
          <dgm:dir/>
          <dgm:resizeHandles val="exact"/>
        </dgm:presLayoutVars>
      </dgm:prSet>
      <dgm:spPr/>
      <dgm:t>
        <a:bodyPr/>
        <a:lstStyle/>
        <a:p>
          <a:endParaRPr lang="en-US"/>
        </a:p>
      </dgm:t>
    </dgm:pt>
    <dgm:pt modelId="{E1EC13EB-A46E-F945-A256-7254DA59584C}" type="pres">
      <dgm:prSet presAssocID="{22D7BB01-BE74-D74B-8E5B-6DBEF3339DF2}" presName="node" presStyleLbl="node1" presStyleIdx="0" presStyleCnt="1" custLinFactNeighborX="-4438">
        <dgm:presLayoutVars>
          <dgm:bulletEnabled val="1"/>
        </dgm:presLayoutVars>
      </dgm:prSet>
      <dgm:spPr/>
      <dgm:t>
        <a:bodyPr/>
        <a:lstStyle/>
        <a:p>
          <a:endParaRPr lang="en-US"/>
        </a:p>
      </dgm:t>
    </dgm:pt>
  </dgm:ptLst>
  <dgm:cxnLst>
    <dgm:cxn modelId="{3339EBEB-B8FB-174F-B90F-92AEB2CAF478}" type="presOf" srcId="{22D7BB01-BE74-D74B-8E5B-6DBEF3339DF2}" destId="{E1EC13EB-A46E-F945-A256-7254DA59584C}" srcOrd="0" destOrd="0" presId="urn:microsoft.com/office/officeart/2005/8/layout/process5"/>
    <dgm:cxn modelId="{8E3E48E3-3598-1A4C-9534-4C9E1CD2A078}" srcId="{4112E7EB-4ABE-8E41-A99F-1ED7C6B978EC}" destId="{22D7BB01-BE74-D74B-8E5B-6DBEF3339DF2}" srcOrd="0" destOrd="0" parTransId="{F3A07DB2-A7CE-C741-8AAB-43CFFC28CCAE}" sibTransId="{1E48CBCE-23CD-614B-BECA-086F708A768B}"/>
    <dgm:cxn modelId="{1F1EDF8E-6241-7C48-9CA4-372EDAD19B4F}" type="presOf" srcId="{4112E7EB-4ABE-8E41-A99F-1ED7C6B978EC}" destId="{63AEB1EF-CCE0-DC43-BC86-715E333D7AAA}" srcOrd="0" destOrd="0" presId="urn:microsoft.com/office/officeart/2005/8/layout/process5"/>
    <dgm:cxn modelId="{6D93BE81-C454-D444-9A22-16052B0D7F7A}" type="presParOf" srcId="{63AEB1EF-CCE0-DC43-BC86-715E333D7AAA}" destId="{E1EC13EB-A46E-F945-A256-7254DA59584C}"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112E7EB-4ABE-8E41-A99F-1ED7C6B978EC}"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en-US"/>
        </a:p>
      </dgm:t>
    </dgm:pt>
    <dgm:pt modelId="{22D7BB01-BE74-D74B-8E5B-6DBEF3339DF2}">
      <dgm:prSet custT="1"/>
      <dgm:spPr/>
      <dgm:t>
        <a:bodyPr/>
        <a:lstStyle/>
        <a:p>
          <a:r>
            <a:rPr lang="en-US" sz="3500" dirty="0" smtClean="0"/>
            <a:t>tLEaP</a:t>
          </a:r>
          <a:endParaRPr lang="en-US" sz="3500" dirty="0"/>
        </a:p>
      </dgm:t>
    </dgm:pt>
    <dgm:pt modelId="{F3A07DB2-A7CE-C741-8AAB-43CFFC28CCAE}" type="parTrans" cxnId="{8E3E48E3-3598-1A4C-9534-4C9E1CD2A078}">
      <dgm:prSet/>
      <dgm:spPr/>
      <dgm:t>
        <a:bodyPr/>
        <a:lstStyle/>
        <a:p>
          <a:endParaRPr lang="en-US"/>
        </a:p>
      </dgm:t>
    </dgm:pt>
    <dgm:pt modelId="{1E48CBCE-23CD-614B-BECA-086F708A768B}" type="sibTrans" cxnId="{8E3E48E3-3598-1A4C-9534-4C9E1CD2A078}">
      <dgm:prSet/>
      <dgm:spPr/>
      <dgm:t>
        <a:bodyPr/>
        <a:lstStyle/>
        <a:p>
          <a:endParaRPr lang="en-US"/>
        </a:p>
      </dgm:t>
    </dgm:pt>
    <dgm:pt modelId="{63AEB1EF-CCE0-DC43-BC86-715E333D7AAA}" type="pres">
      <dgm:prSet presAssocID="{4112E7EB-4ABE-8E41-A99F-1ED7C6B978EC}" presName="diagram" presStyleCnt="0">
        <dgm:presLayoutVars>
          <dgm:dir/>
          <dgm:resizeHandles val="exact"/>
        </dgm:presLayoutVars>
      </dgm:prSet>
      <dgm:spPr/>
      <dgm:t>
        <a:bodyPr/>
        <a:lstStyle/>
        <a:p>
          <a:endParaRPr lang="en-US"/>
        </a:p>
      </dgm:t>
    </dgm:pt>
    <dgm:pt modelId="{E1EC13EB-A46E-F945-A256-7254DA59584C}" type="pres">
      <dgm:prSet presAssocID="{22D7BB01-BE74-D74B-8E5B-6DBEF3339DF2}" presName="node" presStyleLbl="node1" presStyleIdx="0" presStyleCnt="1" custLinFactNeighborX="-4438">
        <dgm:presLayoutVars>
          <dgm:bulletEnabled val="1"/>
        </dgm:presLayoutVars>
      </dgm:prSet>
      <dgm:spPr/>
      <dgm:t>
        <a:bodyPr/>
        <a:lstStyle/>
        <a:p>
          <a:endParaRPr lang="en-US"/>
        </a:p>
      </dgm:t>
    </dgm:pt>
  </dgm:ptLst>
  <dgm:cxnLst>
    <dgm:cxn modelId="{4B971E2B-5BA9-A043-9E5E-918FAE82019C}" type="presOf" srcId="{4112E7EB-4ABE-8E41-A99F-1ED7C6B978EC}" destId="{63AEB1EF-CCE0-DC43-BC86-715E333D7AAA}" srcOrd="0" destOrd="0" presId="urn:microsoft.com/office/officeart/2005/8/layout/process5"/>
    <dgm:cxn modelId="{0A61AE5A-FE02-6C45-AE38-A6D80A3C53E6}" type="presOf" srcId="{22D7BB01-BE74-D74B-8E5B-6DBEF3339DF2}" destId="{E1EC13EB-A46E-F945-A256-7254DA59584C}" srcOrd="0" destOrd="0" presId="urn:microsoft.com/office/officeart/2005/8/layout/process5"/>
    <dgm:cxn modelId="{8E3E48E3-3598-1A4C-9534-4C9E1CD2A078}" srcId="{4112E7EB-4ABE-8E41-A99F-1ED7C6B978EC}" destId="{22D7BB01-BE74-D74B-8E5B-6DBEF3339DF2}" srcOrd="0" destOrd="0" parTransId="{F3A07DB2-A7CE-C741-8AAB-43CFFC28CCAE}" sibTransId="{1E48CBCE-23CD-614B-BECA-086F708A768B}"/>
    <dgm:cxn modelId="{E28625A7-529B-F545-8506-728D0B02DE33}" type="presParOf" srcId="{63AEB1EF-CCE0-DC43-BC86-715E333D7AAA}" destId="{E1EC13EB-A46E-F945-A256-7254DA59584C}"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112E7EB-4ABE-8E41-A99F-1ED7C6B978EC}"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en-US"/>
        </a:p>
      </dgm:t>
    </dgm:pt>
    <dgm:pt modelId="{22D7BB01-BE74-D74B-8E5B-6DBEF3339DF2}">
      <dgm:prSet custT="1"/>
      <dgm:spPr/>
      <dgm:t>
        <a:bodyPr/>
        <a:lstStyle/>
        <a:p>
          <a:r>
            <a:rPr lang="en-US" sz="3500" dirty="0" smtClean="0"/>
            <a:t>tLEaP</a:t>
          </a:r>
          <a:endParaRPr lang="en-US" sz="3500" dirty="0"/>
        </a:p>
      </dgm:t>
    </dgm:pt>
    <dgm:pt modelId="{F3A07DB2-A7CE-C741-8AAB-43CFFC28CCAE}" type="parTrans" cxnId="{8E3E48E3-3598-1A4C-9534-4C9E1CD2A078}">
      <dgm:prSet/>
      <dgm:spPr/>
      <dgm:t>
        <a:bodyPr/>
        <a:lstStyle/>
        <a:p>
          <a:endParaRPr lang="en-US"/>
        </a:p>
      </dgm:t>
    </dgm:pt>
    <dgm:pt modelId="{1E48CBCE-23CD-614B-BECA-086F708A768B}" type="sibTrans" cxnId="{8E3E48E3-3598-1A4C-9534-4C9E1CD2A078}">
      <dgm:prSet/>
      <dgm:spPr/>
      <dgm:t>
        <a:bodyPr/>
        <a:lstStyle/>
        <a:p>
          <a:endParaRPr lang="en-US"/>
        </a:p>
      </dgm:t>
    </dgm:pt>
    <dgm:pt modelId="{63AEB1EF-CCE0-DC43-BC86-715E333D7AAA}" type="pres">
      <dgm:prSet presAssocID="{4112E7EB-4ABE-8E41-A99F-1ED7C6B978EC}" presName="diagram" presStyleCnt="0">
        <dgm:presLayoutVars>
          <dgm:dir/>
          <dgm:resizeHandles val="exact"/>
        </dgm:presLayoutVars>
      </dgm:prSet>
      <dgm:spPr/>
      <dgm:t>
        <a:bodyPr/>
        <a:lstStyle/>
        <a:p>
          <a:endParaRPr lang="en-US"/>
        </a:p>
      </dgm:t>
    </dgm:pt>
    <dgm:pt modelId="{E1EC13EB-A46E-F945-A256-7254DA59584C}" type="pres">
      <dgm:prSet presAssocID="{22D7BB01-BE74-D74B-8E5B-6DBEF3339DF2}" presName="node" presStyleLbl="node1" presStyleIdx="0" presStyleCnt="1" custLinFactNeighborX="-4438">
        <dgm:presLayoutVars>
          <dgm:bulletEnabled val="1"/>
        </dgm:presLayoutVars>
      </dgm:prSet>
      <dgm:spPr/>
      <dgm:t>
        <a:bodyPr/>
        <a:lstStyle/>
        <a:p>
          <a:endParaRPr lang="en-US"/>
        </a:p>
      </dgm:t>
    </dgm:pt>
  </dgm:ptLst>
  <dgm:cxnLst>
    <dgm:cxn modelId="{9179CDEB-2525-6C4D-9D4E-DB4DDBC7AC8D}" type="presOf" srcId="{4112E7EB-4ABE-8E41-A99F-1ED7C6B978EC}" destId="{63AEB1EF-CCE0-DC43-BC86-715E333D7AAA}" srcOrd="0" destOrd="0" presId="urn:microsoft.com/office/officeart/2005/8/layout/process5"/>
    <dgm:cxn modelId="{8E3E48E3-3598-1A4C-9534-4C9E1CD2A078}" srcId="{4112E7EB-4ABE-8E41-A99F-1ED7C6B978EC}" destId="{22D7BB01-BE74-D74B-8E5B-6DBEF3339DF2}" srcOrd="0" destOrd="0" parTransId="{F3A07DB2-A7CE-C741-8AAB-43CFFC28CCAE}" sibTransId="{1E48CBCE-23CD-614B-BECA-086F708A768B}"/>
    <dgm:cxn modelId="{36706F51-9528-6841-836E-1383970439AA}" type="presOf" srcId="{22D7BB01-BE74-D74B-8E5B-6DBEF3339DF2}" destId="{E1EC13EB-A46E-F945-A256-7254DA59584C}" srcOrd="0" destOrd="0" presId="urn:microsoft.com/office/officeart/2005/8/layout/process5"/>
    <dgm:cxn modelId="{517430AB-BDE7-1249-9FC9-3BA2B6E27EC7}" type="presParOf" srcId="{63AEB1EF-CCE0-DC43-BC86-715E333D7AAA}" destId="{E1EC13EB-A46E-F945-A256-7254DA59584C}"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112E7EB-4ABE-8E41-A99F-1ED7C6B978EC}"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en-US"/>
        </a:p>
      </dgm:t>
    </dgm:pt>
    <dgm:pt modelId="{22D7BB01-BE74-D74B-8E5B-6DBEF3339DF2}">
      <dgm:prSet custT="1"/>
      <dgm:spPr/>
      <dgm:t>
        <a:bodyPr/>
        <a:lstStyle/>
        <a:p>
          <a:r>
            <a:rPr lang="en-US" sz="3500" dirty="0" smtClean="0"/>
            <a:t>ACPYPE</a:t>
          </a:r>
          <a:endParaRPr lang="en-US" sz="3500" dirty="0"/>
        </a:p>
      </dgm:t>
    </dgm:pt>
    <dgm:pt modelId="{F3A07DB2-A7CE-C741-8AAB-43CFFC28CCAE}" type="parTrans" cxnId="{8E3E48E3-3598-1A4C-9534-4C9E1CD2A078}">
      <dgm:prSet/>
      <dgm:spPr/>
      <dgm:t>
        <a:bodyPr/>
        <a:lstStyle/>
        <a:p>
          <a:endParaRPr lang="en-US"/>
        </a:p>
      </dgm:t>
    </dgm:pt>
    <dgm:pt modelId="{1E48CBCE-23CD-614B-BECA-086F708A768B}" type="sibTrans" cxnId="{8E3E48E3-3598-1A4C-9534-4C9E1CD2A078}">
      <dgm:prSet/>
      <dgm:spPr/>
      <dgm:t>
        <a:bodyPr/>
        <a:lstStyle/>
        <a:p>
          <a:endParaRPr lang="en-US"/>
        </a:p>
      </dgm:t>
    </dgm:pt>
    <dgm:pt modelId="{63AEB1EF-CCE0-DC43-BC86-715E333D7AAA}" type="pres">
      <dgm:prSet presAssocID="{4112E7EB-4ABE-8E41-A99F-1ED7C6B978EC}" presName="diagram" presStyleCnt="0">
        <dgm:presLayoutVars>
          <dgm:dir/>
          <dgm:resizeHandles val="exact"/>
        </dgm:presLayoutVars>
      </dgm:prSet>
      <dgm:spPr/>
      <dgm:t>
        <a:bodyPr/>
        <a:lstStyle/>
        <a:p>
          <a:endParaRPr lang="en-US"/>
        </a:p>
      </dgm:t>
    </dgm:pt>
    <dgm:pt modelId="{E1EC13EB-A46E-F945-A256-7254DA59584C}" type="pres">
      <dgm:prSet presAssocID="{22D7BB01-BE74-D74B-8E5B-6DBEF3339DF2}" presName="node" presStyleLbl="node1" presStyleIdx="0" presStyleCnt="1" custLinFactNeighborX="-4438">
        <dgm:presLayoutVars>
          <dgm:bulletEnabled val="1"/>
        </dgm:presLayoutVars>
      </dgm:prSet>
      <dgm:spPr/>
      <dgm:t>
        <a:bodyPr/>
        <a:lstStyle/>
        <a:p>
          <a:endParaRPr lang="en-US"/>
        </a:p>
      </dgm:t>
    </dgm:pt>
  </dgm:ptLst>
  <dgm:cxnLst>
    <dgm:cxn modelId="{BABBC79C-56EC-6942-974B-BF0868BAC9CE}" type="presOf" srcId="{22D7BB01-BE74-D74B-8E5B-6DBEF3339DF2}" destId="{E1EC13EB-A46E-F945-A256-7254DA59584C}" srcOrd="0" destOrd="0" presId="urn:microsoft.com/office/officeart/2005/8/layout/process5"/>
    <dgm:cxn modelId="{63379F57-DFD1-B849-912D-E0BF2A04826B}" type="presOf" srcId="{4112E7EB-4ABE-8E41-A99F-1ED7C6B978EC}" destId="{63AEB1EF-CCE0-DC43-BC86-715E333D7AAA}" srcOrd="0" destOrd="0" presId="urn:microsoft.com/office/officeart/2005/8/layout/process5"/>
    <dgm:cxn modelId="{8E3E48E3-3598-1A4C-9534-4C9E1CD2A078}" srcId="{4112E7EB-4ABE-8E41-A99F-1ED7C6B978EC}" destId="{22D7BB01-BE74-D74B-8E5B-6DBEF3339DF2}" srcOrd="0" destOrd="0" parTransId="{F3A07DB2-A7CE-C741-8AAB-43CFFC28CCAE}" sibTransId="{1E48CBCE-23CD-614B-BECA-086F708A768B}"/>
    <dgm:cxn modelId="{B0F6D330-868C-2042-BEF3-00A0F9510F35}" type="presParOf" srcId="{63AEB1EF-CCE0-DC43-BC86-715E333D7AAA}" destId="{E1EC13EB-A46E-F945-A256-7254DA59584C}"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112E7EB-4ABE-8E41-A99F-1ED7C6B978EC}"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en-US"/>
        </a:p>
      </dgm:t>
    </dgm:pt>
    <dgm:pt modelId="{22D7BB01-BE74-D74B-8E5B-6DBEF3339DF2}">
      <dgm:prSet custT="1"/>
      <dgm:spPr>
        <a:solidFill>
          <a:schemeClr val="tx1"/>
        </a:solidFill>
      </dgm:spPr>
      <dgm:t>
        <a:bodyPr/>
        <a:lstStyle/>
        <a:p>
          <a:r>
            <a:rPr lang="en-US" sz="3500" dirty="0" err="1" smtClean="0"/>
            <a:t>boxmaker.bash</a:t>
          </a:r>
          <a:endParaRPr lang="en-US" sz="3500" dirty="0"/>
        </a:p>
      </dgm:t>
    </dgm:pt>
    <dgm:pt modelId="{F3A07DB2-A7CE-C741-8AAB-43CFFC28CCAE}" type="parTrans" cxnId="{8E3E48E3-3598-1A4C-9534-4C9E1CD2A078}">
      <dgm:prSet/>
      <dgm:spPr/>
      <dgm:t>
        <a:bodyPr/>
        <a:lstStyle/>
        <a:p>
          <a:endParaRPr lang="en-US"/>
        </a:p>
      </dgm:t>
    </dgm:pt>
    <dgm:pt modelId="{1E48CBCE-23CD-614B-BECA-086F708A768B}" type="sibTrans" cxnId="{8E3E48E3-3598-1A4C-9534-4C9E1CD2A078}">
      <dgm:prSet/>
      <dgm:spPr/>
      <dgm:t>
        <a:bodyPr/>
        <a:lstStyle/>
        <a:p>
          <a:endParaRPr lang="en-US"/>
        </a:p>
      </dgm:t>
    </dgm:pt>
    <dgm:pt modelId="{63AEB1EF-CCE0-DC43-BC86-715E333D7AAA}" type="pres">
      <dgm:prSet presAssocID="{4112E7EB-4ABE-8E41-A99F-1ED7C6B978EC}" presName="diagram" presStyleCnt="0">
        <dgm:presLayoutVars>
          <dgm:dir/>
          <dgm:resizeHandles val="exact"/>
        </dgm:presLayoutVars>
      </dgm:prSet>
      <dgm:spPr/>
      <dgm:t>
        <a:bodyPr/>
        <a:lstStyle/>
        <a:p>
          <a:endParaRPr lang="en-US"/>
        </a:p>
      </dgm:t>
    </dgm:pt>
    <dgm:pt modelId="{E1EC13EB-A46E-F945-A256-7254DA59584C}" type="pres">
      <dgm:prSet presAssocID="{22D7BB01-BE74-D74B-8E5B-6DBEF3339DF2}" presName="node" presStyleLbl="node1" presStyleIdx="0" presStyleCnt="1" custScaleX="124726" custScaleY="100103" custLinFactNeighborX="408" custLinFactNeighborY="94">
        <dgm:presLayoutVars>
          <dgm:bulletEnabled val="1"/>
        </dgm:presLayoutVars>
      </dgm:prSet>
      <dgm:spPr/>
      <dgm:t>
        <a:bodyPr/>
        <a:lstStyle/>
        <a:p>
          <a:endParaRPr lang="en-US"/>
        </a:p>
      </dgm:t>
    </dgm:pt>
  </dgm:ptLst>
  <dgm:cxnLst>
    <dgm:cxn modelId="{46194B07-D2D8-8D41-8A23-C40272B59135}" type="presOf" srcId="{22D7BB01-BE74-D74B-8E5B-6DBEF3339DF2}" destId="{E1EC13EB-A46E-F945-A256-7254DA59584C}" srcOrd="0" destOrd="0" presId="urn:microsoft.com/office/officeart/2005/8/layout/process5"/>
    <dgm:cxn modelId="{8E3E48E3-3598-1A4C-9534-4C9E1CD2A078}" srcId="{4112E7EB-4ABE-8E41-A99F-1ED7C6B978EC}" destId="{22D7BB01-BE74-D74B-8E5B-6DBEF3339DF2}" srcOrd="0" destOrd="0" parTransId="{F3A07DB2-A7CE-C741-8AAB-43CFFC28CCAE}" sibTransId="{1E48CBCE-23CD-614B-BECA-086F708A768B}"/>
    <dgm:cxn modelId="{CF5F01B1-047E-8945-8612-955427763268}" type="presOf" srcId="{4112E7EB-4ABE-8E41-A99F-1ED7C6B978EC}" destId="{63AEB1EF-CCE0-DC43-BC86-715E333D7AAA}" srcOrd="0" destOrd="0" presId="urn:microsoft.com/office/officeart/2005/8/layout/process5"/>
    <dgm:cxn modelId="{91CCC893-3B51-554F-9636-D2C8CE77ACA1}" type="presParOf" srcId="{63AEB1EF-CCE0-DC43-BC86-715E333D7AAA}" destId="{E1EC13EB-A46E-F945-A256-7254DA59584C}"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112E7EB-4ABE-8E41-A99F-1ED7C6B978EC}"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en-US"/>
        </a:p>
      </dgm:t>
    </dgm:pt>
    <dgm:pt modelId="{22D7BB01-BE74-D74B-8E5B-6DBEF3339DF2}">
      <dgm:prSet custT="1"/>
      <dgm:spPr/>
      <dgm:t>
        <a:bodyPr/>
        <a:lstStyle/>
        <a:p>
          <a:r>
            <a:rPr lang="en-US" sz="3500" dirty="0" smtClean="0"/>
            <a:t>Pdb2gmx</a:t>
          </a:r>
          <a:endParaRPr lang="en-US" sz="3500" dirty="0"/>
        </a:p>
      </dgm:t>
    </dgm:pt>
    <dgm:pt modelId="{F3A07DB2-A7CE-C741-8AAB-43CFFC28CCAE}" type="parTrans" cxnId="{8E3E48E3-3598-1A4C-9534-4C9E1CD2A078}">
      <dgm:prSet/>
      <dgm:spPr/>
      <dgm:t>
        <a:bodyPr/>
        <a:lstStyle/>
        <a:p>
          <a:endParaRPr lang="en-US"/>
        </a:p>
      </dgm:t>
    </dgm:pt>
    <dgm:pt modelId="{1E48CBCE-23CD-614B-BECA-086F708A768B}" type="sibTrans" cxnId="{8E3E48E3-3598-1A4C-9534-4C9E1CD2A078}">
      <dgm:prSet/>
      <dgm:spPr/>
      <dgm:t>
        <a:bodyPr/>
        <a:lstStyle/>
        <a:p>
          <a:endParaRPr lang="en-US"/>
        </a:p>
      </dgm:t>
    </dgm:pt>
    <dgm:pt modelId="{63AEB1EF-CCE0-DC43-BC86-715E333D7AAA}" type="pres">
      <dgm:prSet presAssocID="{4112E7EB-4ABE-8E41-A99F-1ED7C6B978EC}" presName="diagram" presStyleCnt="0">
        <dgm:presLayoutVars>
          <dgm:dir/>
          <dgm:resizeHandles val="exact"/>
        </dgm:presLayoutVars>
      </dgm:prSet>
      <dgm:spPr/>
      <dgm:t>
        <a:bodyPr/>
        <a:lstStyle/>
        <a:p>
          <a:endParaRPr lang="en-US"/>
        </a:p>
      </dgm:t>
    </dgm:pt>
    <dgm:pt modelId="{E1EC13EB-A46E-F945-A256-7254DA59584C}" type="pres">
      <dgm:prSet presAssocID="{22D7BB01-BE74-D74B-8E5B-6DBEF3339DF2}" presName="node" presStyleLbl="node1" presStyleIdx="0" presStyleCnt="1" custLinFactNeighborX="-4438">
        <dgm:presLayoutVars>
          <dgm:bulletEnabled val="1"/>
        </dgm:presLayoutVars>
      </dgm:prSet>
      <dgm:spPr/>
      <dgm:t>
        <a:bodyPr/>
        <a:lstStyle/>
        <a:p>
          <a:endParaRPr lang="en-US"/>
        </a:p>
      </dgm:t>
    </dgm:pt>
  </dgm:ptLst>
  <dgm:cxnLst>
    <dgm:cxn modelId="{B5244844-B7E4-5547-B277-1FE14065C539}" type="presOf" srcId="{22D7BB01-BE74-D74B-8E5B-6DBEF3339DF2}" destId="{E1EC13EB-A46E-F945-A256-7254DA59584C}" srcOrd="0" destOrd="0" presId="urn:microsoft.com/office/officeart/2005/8/layout/process5"/>
    <dgm:cxn modelId="{07949615-5F59-9C41-9A5A-00B341B08BF6}" type="presOf" srcId="{4112E7EB-4ABE-8E41-A99F-1ED7C6B978EC}" destId="{63AEB1EF-CCE0-DC43-BC86-715E333D7AAA}" srcOrd="0" destOrd="0" presId="urn:microsoft.com/office/officeart/2005/8/layout/process5"/>
    <dgm:cxn modelId="{8E3E48E3-3598-1A4C-9534-4C9E1CD2A078}" srcId="{4112E7EB-4ABE-8E41-A99F-1ED7C6B978EC}" destId="{22D7BB01-BE74-D74B-8E5B-6DBEF3339DF2}" srcOrd="0" destOrd="0" parTransId="{F3A07DB2-A7CE-C741-8AAB-43CFFC28CCAE}" sibTransId="{1E48CBCE-23CD-614B-BECA-086F708A768B}"/>
    <dgm:cxn modelId="{00F1FC9E-FF17-724E-9242-EFB443F2D53B}" type="presParOf" srcId="{63AEB1EF-CCE0-DC43-BC86-715E333D7AAA}" destId="{E1EC13EB-A46E-F945-A256-7254DA59584C}" srcOrd="0"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12E7EB-4ABE-8E41-A99F-1ED7C6B978EC}"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en-US"/>
        </a:p>
      </dgm:t>
    </dgm:pt>
    <dgm:pt modelId="{63AEB1EF-CCE0-DC43-BC86-715E333D7AAA}" type="pres">
      <dgm:prSet presAssocID="{4112E7EB-4ABE-8E41-A99F-1ED7C6B978EC}" presName="diagram" presStyleCnt="0">
        <dgm:presLayoutVars>
          <dgm:dir/>
          <dgm:resizeHandles val="exact"/>
        </dgm:presLayoutVars>
      </dgm:prSet>
      <dgm:spPr/>
      <dgm:t>
        <a:bodyPr/>
        <a:lstStyle/>
        <a:p>
          <a:endParaRPr lang="en-US"/>
        </a:p>
      </dgm:t>
    </dgm:pt>
  </dgm:ptLst>
  <dgm:cxnLst>
    <dgm:cxn modelId="{25AE4131-5DE7-B84C-94D0-64274D3F5647}" type="presOf" srcId="{4112E7EB-4ABE-8E41-A99F-1ED7C6B978EC}" destId="{63AEB1EF-CCE0-DC43-BC86-715E333D7AAA}"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12E7EB-4ABE-8E41-A99F-1ED7C6B978EC}"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en-US"/>
        </a:p>
      </dgm:t>
    </dgm:pt>
    <dgm:pt modelId="{22D7BB01-BE74-D74B-8E5B-6DBEF3339DF2}">
      <dgm:prSet custT="1"/>
      <dgm:spPr/>
      <dgm:t>
        <a:bodyPr/>
        <a:lstStyle/>
        <a:p>
          <a:r>
            <a:rPr lang="en-US" sz="3500" dirty="0" smtClean="0"/>
            <a:t>Gaussian</a:t>
          </a:r>
          <a:endParaRPr lang="en-US" sz="3500" dirty="0"/>
        </a:p>
      </dgm:t>
    </dgm:pt>
    <dgm:pt modelId="{F3A07DB2-A7CE-C741-8AAB-43CFFC28CCAE}" type="parTrans" cxnId="{8E3E48E3-3598-1A4C-9534-4C9E1CD2A078}">
      <dgm:prSet/>
      <dgm:spPr/>
      <dgm:t>
        <a:bodyPr/>
        <a:lstStyle/>
        <a:p>
          <a:endParaRPr lang="en-US"/>
        </a:p>
      </dgm:t>
    </dgm:pt>
    <dgm:pt modelId="{1E48CBCE-23CD-614B-BECA-086F708A768B}" type="sibTrans" cxnId="{8E3E48E3-3598-1A4C-9534-4C9E1CD2A078}">
      <dgm:prSet/>
      <dgm:spPr/>
      <dgm:t>
        <a:bodyPr/>
        <a:lstStyle/>
        <a:p>
          <a:endParaRPr lang="en-US"/>
        </a:p>
      </dgm:t>
    </dgm:pt>
    <dgm:pt modelId="{63AEB1EF-CCE0-DC43-BC86-715E333D7AAA}" type="pres">
      <dgm:prSet presAssocID="{4112E7EB-4ABE-8E41-A99F-1ED7C6B978EC}" presName="diagram" presStyleCnt="0">
        <dgm:presLayoutVars>
          <dgm:dir/>
          <dgm:resizeHandles val="exact"/>
        </dgm:presLayoutVars>
      </dgm:prSet>
      <dgm:spPr/>
      <dgm:t>
        <a:bodyPr/>
        <a:lstStyle/>
        <a:p>
          <a:endParaRPr lang="en-US"/>
        </a:p>
      </dgm:t>
    </dgm:pt>
    <dgm:pt modelId="{E1EC13EB-A46E-F945-A256-7254DA59584C}" type="pres">
      <dgm:prSet presAssocID="{22D7BB01-BE74-D74B-8E5B-6DBEF3339DF2}" presName="node" presStyleLbl="node1" presStyleIdx="0" presStyleCnt="1" custLinFactNeighborX="-4438">
        <dgm:presLayoutVars>
          <dgm:bulletEnabled val="1"/>
        </dgm:presLayoutVars>
      </dgm:prSet>
      <dgm:spPr/>
      <dgm:t>
        <a:bodyPr/>
        <a:lstStyle/>
        <a:p>
          <a:endParaRPr lang="en-US"/>
        </a:p>
      </dgm:t>
    </dgm:pt>
  </dgm:ptLst>
  <dgm:cxnLst>
    <dgm:cxn modelId="{8FC44016-91B5-4E4D-9D8B-B5A946489713}" type="presOf" srcId="{22D7BB01-BE74-D74B-8E5B-6DBEF3339DF2}" destId="{E1EC13EB-A46E-F945-A256-7254DA59584C}" srcOrd="0" destOrd="0" presId="urn:microsoft.com/office/officeart/2005/8/layout/process5"/>
    <dgm:cxn modelId="{8E3E48E3-3598-1A4C-9534-4C9E1CD2A078}" srcId="{4112E7EB-4ABE-8E41-A99F-1ED7C6B978EC}" destId="{22D7BB01-BE74-D74B-8E5B-6DBEF3339DF2}" srcOrd="0" destOrd="0" parTransId="{F3A07DB2-A7CE-C741-8AAB-43CFFC28CCAE}" sibTransId="{1E48CBCE-23CD-614B-BECA-086F708A768B}"/>
    <dgm:cxn modelId="{F5EC75FE-68E8-BA47-BA80-315135703EF6}" type="presOf" srcId="{4112E7EB-4ABE-8E41-A99F-1ED7C6B978EC}" destId="{63AEB1EF-CCE0-DC43-BC86-715E333D7AAA}" srcOrd="0" destOrd="0" presId="urn:microsoft.com/office/officeart/2005/8/layout/process5"/>
    <dgm:cxn modelId="{8734918E-7031-D042-8F30-ADEE554FBF62}" type="presParOf" srcId="{63AEB1EF-CCE0-DC43-BC86-715E333D7AAA}" destId="{E1EC13EB-A46E-F945-A256-7254DA59584C}" srcOrd="0"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12E7EB-4ABE-8E41-A99F-1ED7C6B978EC}"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en-US"/>
        </a:p>
      </dgm:t>
    </dgm:pt>
    <dgm:pt modelId="{22D7BB01-BE74-D74B-8E5B-6DBEF3339DF2}">
      <dgm:prSet custT="1"/>
      <dgm:spPr/>
      <dgm:t>
        <a:bodyPr/>
        <a:lstStyle/>
        <a:p>
          <a:r>
            <a:rPr lang="en-US" sz="3500" dirty="0" smtClean="0"/>
            <a:t>Parmchk</a:t>
          </a:r>
          <a:endParaRPr lang="en-US" sz="3500" dirty="0"/>
        </a:p>
      </dgm:t>
    </dgm:pt>
    <dgm:pt modelId="{F3A07DB2-A7CE-C741-8AAB-43CFFC28CCAE}" type="parTrans" cxnId="{8E3E48E3-3598-1A4C-9534-4C9E1CD2A078}">
      <dgm:prSet/>
      <dgm:spPr/>
      <dgm:t>
        <a:bodyPr/>
        <a:lstStyle/>
        <a:p>
          <a:endParaRPr lang="en-US"/>
        </a:p>
      </dgm:t>
    </dgm:pt>
    <dgm:pt modelId="{1E48CBCE-23CD-614B-BECA-086F708A768B}" type="sibTrans" cxnId="{8E3E48E3-3598-1A4C-9534-4C9E1CD2A078}">
      <dgm:prSet/>
      <dgm:spPr/>
      <dgm:t>
        <a:bodyPr/>
        <a:lstStyle/>
        <a:p>
          <a:endParaRPr lang="en-US"/>
        </a:p>
      </dgm:t>
    </dgm:pt>
    <dgm:pt modelId="{63AEB1EF-CCE0-DC43-BC86-715E333D7AAA}" type="pres">
      <dgm:prSet presAssocID="{4112E7EB-4ABE-8E41-A99F-1ED7C6B978EC}" presName="diagram" presStyleCnt="0">
        <dgm:presLayoutVars>
          <dgm:dir/>
          <dgm:resizeHandles val="exact"/>
        </dgm:presLayoutVars>
      </dgm:prSet>
      <dgm:spPr/>
      <dgm:t>
        <a:bodyPr/>
        <a:lstStyle/>
        <a:p>
          <a:endParaRPr lang="en-US"/>
        </a:p>
      </dgm:t>
    </dgm:pt>
    <dgm:pt modelId="{E1EC13EB-A46E-F945-A256-7254DA59584C}" type="pres">
      <dgm:prSet presAssocID="{22D7BB01-BE74-D74B-8E5B-6DBEF3339DF2}" presName="node" presStyleLbl="node1" presStyleIdx="0" presStyleCnt="1" custLinFactNeighborX="-4438">
        <dgm:presLayoutVars>
          <dgm:bulletEnabled val="1"/>
        </dgm:presLayoutVars>
      </dgm:prSet>
      <dgm:spPr/>
      <dgm:t>
        <a:bodyPr/>
        <a:lstStyle/>
        <a:p>
          <a:endParaRPr lang="en-US"/>
        </a:p>
      </dgm:t>
    </dgm:pt>
  </dgm:ptLst>
  <dgm:cxnLst>
    <dgm:cxn modelId="{751E406A-F7F3-DC42-B3F6-BE14B6CAA952}" type="presOf" srcId="{4112E7EB-4ABE-8E41-A99F-1ED7C6B978EC}" destId="{63AEB1EF-CCE0-DC43-BC86-715E333D7AAA}" srcOrd="0" destOrd="0" presId="urn:microsoft.com/office/officeart/2005/8/layout/process5"/>
    <dgm:cxn modelId="{F99E4D73-FD95-DF4C-AA6E-026292DDA0C0}" type="presOf" srcId="{22D7BB01-BE74-D74B-8E5B-6DBEF3339DF2}" destId="{E1EC13EB-A46E-F945-A256-7254DA59584C}" srcOrd="0" destOrd="0" presId="urn:microsoft.com/office/officeart/2005/8/layout/process5"/>
    <dgm:cxn modelId="{8E3E48E3-3598-1A4C-9534-4C9E1CD2A078}" srcId="{4112E7EB-4ABE-8E41-A99F-1ED7C6B978EC}" destId="{22D7BB01-BE74-D74B-8E5B-6DBEF3339DF2}" srcOrd="0" destOrd="0" parTransId="{F3A07DB2-A7CE-C741-8AAB-43CFFC28CCAE}" sibTransId="{1E48CBCE-23CD-614B-BECA-086F708A768B}"/>
    <dgm:cxn modelId="{DE6D023C-3872-1348-A6A7-C8E77BA3F636}" type="presParOf" srcId="{63AEB1EF-CCE0-DC43-BC86-715E333D7AAA}" destId="{E1EC13EB-A46E-F945-A256-7254DA59584C}"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12E7EB-4ABE-8E41-A99F-1ED7C6B978EC}"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en-US"/>
        </a:p>
      </dgm:t>
    </dgm:pt>
    <dgm:pt modelId="{22D7BB01-BE74-D74B-8E5B-6DBEF3339DF2}">
      <dgm:prSet custT="1"/>
      <dgm:spPr/>
      <dgm:t>
        <a:bodyPr/>
        <a:lstStyle/>
        <a:p>
          <a:r>
            <a:rPr lang="en-US" sz="2800" dirty="0" smtClean="0"/>
            <a:t>Antechamber</a:t>
          </a:r>
          <a:endParaRPr lang="en-US" sz="2800" dirty="0"/>
        </a:p>
      </dgm:t>
    </dgm:pt>
    <dgm:pt modelId="{F3A07DB2-A7CE-C741-8AAB-43CFFC28CCAE}" type="parTrans" cxnId="{8E3E48E3-3598-1A4C-9534-4C9E1CD2A078}">
      <dgm:prSet/>
      <dgm:spPr/>
      <dgm:t>
        <a:bodyPr/>
        <a:lstStyle/>
        <a:p>
          <a:endParaRPr lang="en-US"/>
        </a:p>
      </dgm:t>
    </dgm:pt>
    <dgm:pt modelId="{1E48CBCE-23CD-614B-BECA-086F708A768B}" type="sibTrans" cxnId="{8E3E48E3-3598-1A4C-9534-4C9E1CD2A078}">
      <dgm:prSet/>
      <dgm:spPr/>
      <dgm:t>
        <a:bodyPr/>
        <a:lstStyle/>
        <a:p>
          <a:endParaRPr lang="en-US"/>
        </a:p>
      </dgm:t>
    </dgm:pt>
    <dgm:pt modelId="{63AEB1EF-CCE0-DC43-BC86-715E333D7AAA}" type="pres">
      <dgm:prSet presAssocID="{4112E7EB-4ABE-8E41-A99F-1ED7C6B978EC}" presName="diagram" presStyleCnt="0">
        <dgm:presLayoutVars>
          <dgm:dir/>
          <dgm:resizeHandles val="exact"/>
        </dgm:presLayoutVars>
      </dgm:prSet>
      <dgm:spPr/>
      <dgm:t>
        <a:bodyPr/>
        <a:lstStyle/>
        <a:p>
          <a:endParaRPr lang="en-US"/>
        </a:p>
      </dgm:t>
    </dgm:pt>
    <dgm:pt modelId="{E1EC13EB-A46E-F945-A256-7254DA59584C}" type="pres">
      <dgm:prSet presAssocID="{22D7BB01-BE74-D74B-8E5B-6DBEF3339DF2}" presName="node" presStyleLbl="node1" presStyleIdx="0" presStyleCnt="1" custLinFactNeighborX="-4438">
        <dgm:presLayoutVars>
          <dgm:bulletEnabled val="1"/>
        </dgm:presLayoutVars>
      </dgm:prSet>
      <dgm:spPr/>
      <dgm:t>
        <a:bodyPr/>
        <a:lstStyle/>
        <a:p>
          <a:endParaRPr lang="en-US"/>
        </a:p>
      </dgm:t>
    </dgm:pt>
  </dgm:ptLst>
  <dgm:cxnLst>
    <dgm:cxn modelId="{DA02B587-9C72-4C40-964A-2D46DE5A7EC6}" type="presOf" srcId="{22D7BB01-BE74-D74B-8E5B-6DBEF3339DF2}" destId="{E1EC13EB-A46E-F945-A256-7254DA59584C}" srcOrd="0" destOrd="0" presId="urn:microsoft.com/office/officeart/2005/8/layout/process5"/>
    <dgm:cxn modelId="{476740F0-1089-EC4D-BB1E-60E85AB696EE}" type="presOf" srcId="{4112E7EB-4ABE-8E41-A99F-1ED7C6B978EC}" destId="{63AEB1EF-CCE0-DC43-BC86-715E333D7AAA}" srcOrd="0" destOrd="0" presId="urn:microsoft.com/office/officeart/2005/8/layout/process5"/>
    <dgm:cxn modelId="{8E3E48E3-3598-1A4C-9534-4C9E1CD2A078}" srcId="{4112E7EB-4ABE-8E41-A99F-1ED7C6B978EC}" destId="{22D7BB01-BE74-D74B-8E5B-6DBEF3339DF2}" srcOrd="0" destOrd="0" parTransId="{F3A07DB2-A7CE-C741-8AAB-43CFFC28CCAE}" sibTransId="{1E48CBCE-23CD-614B-BECA-086F708A768B}"/>
    <dgm:cxn modelId="{2687F138-1591-F44E-90B0-033C477C6E47}" type="presParOf" srcId="{63AEB1EF-CCE0-DC43-BC86-715E333D7AAA}" destId="{E1EC13EB-A46E-F945-A256-7254DA59584C}" srcOrd="0"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12E7EB-4ABE-8E41-A99F-1ED7C6B978EC}"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en-US"/>
        </a:p>
      </dgm:t>
    </dgm:pt>
    <dgm:pt modelId="{22D7BB01-BE74-D74B-8E5B-6DBEF3339DF2}">
      <dgm:prSet custT="1"/>
      <dgm:spPr/>
      <dgm:t>
        <a:bodyPr/>
        <a:lstStyle/>
        <a:p>
          <a:r>
            <a:rPr lang="en-US" sz="3500" dirty="0" smtClean="0"/>
            <a:t>(t)</a:t>
          </a:r>
          <a:r>
            <a:rPr lang="en-US" sz="3500" dirty="0" err="1" smtClean="0"/>
            <a:t>LEaP</a:t>
          </a:r>
          <a:endParaRPr lang="en-US" sz="3500" dirty="0"/>
        </a:p>
      </dgm:t>
    </dgm:pt>
    <dgm:pt modelId="{F3A07DB2-A7CE-C741-8AAB-43CFFC28CCAE}" type="parTrans" cxnId="{8E3E48E3-3598-1A4C-9534-4C9E1CD2A078}">
      <dgm:prSet/>
      <dgm:spPr/>
      <dgm:t>
        <a:bodyPr/>
        <a:lstStyle/>
        <a:p>
          <a:endParaRPr lang="en-US"/>
        </a:p>
      </dgm:t>
    </dgm:pt>
    <dgm:pt modelId="{1E48CBCE-23CD-614B-BECA-086F708A768B}" type="sibTrans" cxnId="{8E3E48E3-3598-1A4C-9534-4C9E1CD2A078}">
      <dgm:prSet/>
      <dgm:spPr/>
      <dgm:t>
        <a:bodyPr/>
        <a:lstStyle/>
        <a:p>
          <a:endParaRPr lang="en-US"/>
        </a:p>
      </dgm:t>
    </dgm:pt>
    <dgm:pt modelId="{63AEB1EF-CCE0-DC43-BC86-715E333D7AAA}" type="pres">
      <dgm:prSet presAssocID="{4112E7EB-4ABE-8E41-A99F-1ED7C6B978EC}" presName="diagram" presStyleCnt="0">
        <dgm:presLayoutVars>
          <dgm:dir/>
          <dgm:resizeHandles val="exact"/>
        </dgm:presLayoutVars>
      </dgm:prSet>
      <dgm:spPr/>
      <dgm:t>
        <a:bodyPr/>
        <a:lstStyle/>
        <a:p>
          <a:endParaRPr lang="en-US"/>
        </a:p>
      </dgm:t>
    </dgm:pt>
    <dgm:pt modelId="{E1EC13EB-A46E-F945-A256-7254DA59584C}" type="pres">
      <dgm:prSet presAssocID="{22D7BB01-BE74-D74B-8E5B-6DBEF3339DF2}" presName="node" presStyleLbl="node1" presStyleIdx="0" presStyleCnt="1" custLinFactNeighborX="-4438">
        <dgm:presLayoutVars>
          <dgm:bulletEnabled val="1"/>
        </dgm:presLayoutVars>
      </dgm:prSet>
      <dgm:spPr/>
      <dgm:t>
        <a:bodyPr/>
        <a:lstStyle/>
        <a:p>
          <a:endParaRPr lang="en-US"/>
        </a:p>
      </dgm:t>
    </dgm:pt>
  </dgm:ptLst>
  <dgm:cxnLst>
    <dgm:cxn modelId="{5D90849B-A3BA-B54E-B79D-B35794EAEDFA}" type="presOf" srcId="{22D7BB01-BE74-D74B-8E5B-6DBEF3339DF2}" destId="{E1EC13EB-A46E-F945-A256-7254DA59584C}" srcOrd="0" destOrd="0" presId="urn:microsoft.com/office/officeart/2005/8/layout/process5"/>
    <dgm:cxn modelId="{898A48AF-E06A-7441-BE35-50E755629067}" type="presOf" srcId="{4112E7EB-4ABE-8E41-A99F-1ED7C6B978EC}" destId="{63AEB1EF-CCE0-DC43-BC86-715E333D7AAA}" srcOrd="0" destOrd="0" presId="urn:microsoft.com/office/officeart/2005/8/layout/process5"/>
    <dgm:cxn modelId="{8E3E48E3-3598-1A4C-9534-4C9E1CD2A078}" srcId="{4112E7EB-4ABE-8E41-A99F-1ED7C6B978EC}" destId="{22D7BB01-BE74-D74B-8E5B-6DBEF3339DF2}" srcOrd="0" destOrd="0" parTransId="{F3A07DB2-A7CE-C741-8AAB-43CFFC28CCAE}" sibTransId="{1E48CBCE-23CD-614B-BECA-086F708A768B}"/>
    <dgm:cxn modelId="{8C31EE1F-88A5-F642-94A6-38D1F7F41590}" type="presParOf" srcId="{63AEB1EF-CCE0-DC43-BC86-715E333D7AAA}" destId="{E1EC13EB-A46E-F945-A256-7254DA59584C}"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112E7EB-4ABE-8E41-A99F-1ED7C6B978EC}"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en-US"/>
        </a:p>
      </dgm:t>
    </dgm:pt>
    <dgm:pt modelId="{63AEB1EF-CCE0-DC43-BC86-715E333D7AAA}" type="pres">
      <dgm:prSet presAssocID="{4112E7EB-4ABE-8E41-A99F-1ED7C6B978EC}" presName="diagram" presStyleCnt="0">
        <dgm:presLayoutVars>
          <dgm:dir/>
          <dgm:resizeHandles val="exact"/>
        </dgm:presLayoutVars>
      </dgm:prSet>
      <dgm:spPr/>
      <dgm:t>
        <a:bodyPr/>
        <a:lstStyle/>
        <a:p>
          <a:endParaRPr lang="en-US"/>
        </a:p>
      </dgm:t>
    </dgm:pt>
  </dgm:ptLst>
  <dgm:cxnLst>
    <dgm:cxn modelId="{F7DAB2D7-E8DC-B046-9AB3-28B810AF99A2}" type="presOf" srcId="{4112E7EB-4ABE-8E41-A99F-1ED7C6B978EC}" destId="{63AEB1EF-CCE0-DC43-BC86-715E333D7AAA}"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2725FA-A5F4-234C-8428-79EB124BD24D}"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en-US"/>
        </a:p>
      </dgm:t>
    </dgm:pt>
    <dgm:pt modelId="{7CEEA29B-8168-3D4F-82A3-ACB4C8FC7E7D}">
      <dgm:prSet phldrT="[Text]" custT="1"/>
      <dgm:spPr/>
      <dgm:t>
        <a:bodyPr/>
        <a:lstStyle/>
        <a:p>
          <a:r>
            <a:rPr lang="en-US" sz="3500" dirty="0" smtClean="0"/>
            <a:t>Gaussview</a:t>
          </a:r>
          <a:endParaRPr lang="en-US" sz="3500" dirty="0"/>
        </a:p>
      </dgm:t>
    </dgm:pt>
    <dgm:pt modelId="{1CC31C74-8C42-2240-8354-AC42EE526BE3}" type="parTrans" cxnId="{733CE2BD-55AE-9441-8AD4-1EFB10CF21BB}">
      <dgm:prSet/>
      <dgm:spPr/>
      <dgm:t>
        <a:bodyPr/>
        <a:lstStyle/>
        <a:p>
          <a:endParaRPr lang="en-US"/>
        </a:p>
      </dgm:t>
    </dgm:pt>
    <dgm:pt modelId="{767CD0D0-ABF8-234E-B46E-571F4133F9FC}" type="sibTrans" cxnId="{733CE2BD-55AE-9441-8AD4-1EFB10CF21BB}">
      <dgm:prSet/>
      <dgm:spPr/>
      <dgm:t>
        <a:bodyPr/>
        <a:lstStyle/>
        <a:p>
          <a:endParaRPr lang="en-US" dirty="0"/>
        </a:p>
      </dgm:t>
    </dgm:pt>
    <dgm:pt modelId="{E4DC0976-FBCF-AD42-8B9A-54B953A78F49}">
      <dgm:prSet phldrT="[Text]" custT="1"/>
      <dgm:spPr/>
      <dgm:t>
        <a:bodyPr/>
        <a:lstStyle/>
        <a:p>
          <a:r>
            <a:rPr lang="en-US" sz="3500" dirty="0" smtClean="0"/>
            <a:t>Gaussian</a:t>
          </a:r>
          <a:endParaRPr lang="en-US" sz="3500" dirty="0"/>
        </a:p>
      </dgm:t>
    </dgm:pt>
    <dgm:pt modelId="{0130EAD8-0DE8-3F4F-8CC9-E92151ABBD3A}" type="parTrans" cxnId="{E269B5DB-17E2-5A4B-A06A-3744DCAE0D18}">
      <dgm:prSet/>
      <dgm:spPr/>
      <dgm:t>
        <a:bodyPr/>
        <a:lstStyle/>
        <a:p>
          <a:endParaRPr lang="en-US"/>
        </a:p>
      </dgm:t>
    </dgm:pt>
    <dgm:pt modelId="{2ED22D54-340E-5E40-9EFD-D0694788A235}" type="sibTrans" cxnId="{E269B5DB-17E2-5A4B-A06A-3744DCAE0D18}">
      <dgm:prSet/>
      <dgm:spPr/>
      <dgm:t>
        <a:bodyPr/>
        <a:lstStyle/>
        <a:p>
          <a:endParaRPr lang="en-US" dirty="0"/>
        </a:p>
      </dgm:t>
    </dgm:pt>
    <dgm:pt modelId="{433132F9-C0D1-0A46-9B96-29BD4E9EE725}">
      <dgm:prSet phldrT="[Text]" custT="1"/>
      <dgm:spPr/>
      <dgm:t>
        <a:bodyPr/>
        <a:lstStyle/>
        <a:p>
          <a:r>
            <a:rPr lang="en-US" sz="2900" dirty="0" smtClean="0"/>
            <a:t>Antechamber</a:t>
          </a:r>
          <a:endParaRPr lang="en-US" sz="2900" dirty="0"/>
        </a:p>
      </dgm:t>
    </dgm:pt>
    <dgm:pt modelId="{E90460D9-18A6-1D4B-870E-87034B6041A1}" type="parTrans" cxnId="{234BB466-CEBA-894D-9BF5-BADCACEEAC7C}">
      <dgm:prSet/>
      <dgm:spPr/>
      <dgm:t>
        <a:bodyPr/>
        <a:lstStyle/>
        <a:p>
          <a:endParaRPr lang="en-US"/>
        </a:p>
      </dgm:t>
    </dgm:pt>
    <dgm:pt modelId="{8196C140-D582-8F4D-9153-A470C8E98435}" type="sibTrans" cxnId="{234BB466-CEBA-894D-9BF5-BADCACEEAC7C}">
      <dgm:prSet/>
      <dgm:spPr/>
      <dgm:t>
        <a:bodyPr/>
        <a:lstStyle/>
        <a:p>
          <a:endParaRPr lang="en-US" dirty="0"/>
        </a:p>
      </dgm:t>
    </dgm:pt>
    <dgm:pt modelId="{5803FF5E-5B0E-7B42-B8F9-A9199AF7573F}">
      <dgm:prSet phldrT="[Text]" custT="1"/>
      <dgm:spPr/>
      <dgm:t>
        <a:bodyPr/>
        <a:lstStyle/>
        <a:p>
          <a:r>
            <a:rPr lang="en-US" sz="3500" dirty="0" smtClean="0"/>
            <a:t>Parmchk</a:t>
          </a:r>
          <a:endParaRPr lang="en-US" sz="3500" dirty="0"/>
        </a:p>
      </dgm:t>
    </dgm:pt>
    <dgm:pt modelId="{8E50ADC0-1DF4-4D42-B0F1-E1F8CB21731A}" type="parTrans" cxnId="{0293C353-7153-D344-B0BF-C9318A73BBBA}">
      <dgm:prSet/>
      <dgm:spPr/>
      <dgm:t>
        <a:bodyPr/>
        <a:lstStyle/>
        <a:p>
          <a:endParaRPr lang="en-US"/>
        </a:p>
      </dgm:t>
    </dgm:pt>
    <dgm:pt modelId="{464D8148-08DB-DC44-8923-26DAB89C7C91}" type="sibTrans" cxnId="{0293C353-7153-D344-B0BF-C9318A73BBBA}">
      <dgm:prSet/>
      <dgm:spPr/>
      <dgm:t>
        <a:bodyPr/>
        <a:lstStyle/>
        <a:p>
          <a:endParaRPr lang="en-US" dirty="0"/>
        </a:p>
      </dgm:t>
    </dgm:pt>
    <dgm:pt modelId="{589C9CB7-EF33-4B4D-B5D2-124CDEC32810}">
      <dgm:prSet phldrT="[Text]" custT="1"/>
      <dgm:spPr/>
      <dgm:t>
        <a:bodyPr/>
        <a:lstStyle/>
        <a:p>
          <a:r>
            <a:rPr lang="en-US" sz="3500" dirty="0" smtClean="0"/>
            <a:t>tLEaP</a:t>
          </a:r>
          <a:endParaRPr lang="en-US" sz="3500" dirty="0"/>
        </a:p>
      </dgm:t>
    </dgm:pt>
    <dgm:pt modelId="{45711618-5211-CB4B-BC58-B664CC65D9ED}" type="parTrans" cxnId="{6DF89BC0-45E0-0947-BA38-7AB55A89CD29}">
      <dgm:prSet/>
      <dgm:spPr/>
      <dgm:t>
        <a:bodyPr/>
        <a:lstStyle/>
        <a:p>
          <a:endParaRPr lang="en-US"/>
        </a:p>
      </dgm:t>
    </dgm:pt>
    <dgm:pt modelId="{E21D6A4B-FD97-5943-96D1-67A6EE2041C8}" type="sibTrans" cxnId="{6DF89BC0-45E0-0947-BA38-7AB55A89CD29}">
      <dgm:prSet/>
      <dgm:spPr/>
      <dgm:t>
        <a:bodyPr/>
        <a:lstStyle/>
        <a:p>
          <a:endParaRPr lang="en-US"/>
        </a:p>
      </dgm:t>
    </dgm:pt>
    <dgm:pt modelId="{AE057D5D-F1E9-C44B-9523-054146E0185B}" type="pres">
      <dgm:prSet presAssocID="{6C2725FA-A5F4-234C-8428-79EB124BD24D}" presName="diagram" presStyleCnt="0">
        <dgm:presLayoutVars>
          <dgm:dir/>
          <dgm:resizeHandles val="exact"/>
        </dgm:presLayoutVars>
      </dgm:prSet>
      <dgm:spPr/>
      <dgm:t>
        <a:bodyPr/>
        <a:lstStyle/>
        <a:p>
          <a:endParaRPr lang="en-US"/>
        </a:p>
      </dgm:t>
    </dgm:pt>
    <dgm:pt modelId="{F588C2C4-2732-F54B-85E2-A850FC2C2CBD}" type="pres">
      <dgm:prSet presAssocID="{7CEEA29B-8168-3D4F-82A3-ACB4C8FC7E7D}" presName="node" presStyleLbl="node1" presStyleIdx="0" presStyleCnt="5" custScaleX="190848" custScaleY="138721">
        <dgm:presLayoutVars>
          <dgm:bulletEnabled val="1"/>
        </dgm:presLayoutVars>
      </dgm:prSet>
      <dgm:spPr/>
      <dgm:t>
        <a:bodyPr/>
        <a:lstStyle/>
        <a:p>
          <a:endParaRPr lang="en-US"/>
        </a:p>
      </dgm:t>
    </dgm:pt>
    <dgm:pt modelId="{39A061F7-1D69-4F4F-885A-58E10BFEC6F9}" type="pres">
      <dgm:prSet presAssocID="{767CD0D0-ABF8-234E-B46E-571F4133F9FC}" presName="sibTrans" presStyleLbl="sibTrans2D1" presStyleIdx="0" presStyleCnt="4" custScaleX="146860" custScaleY="106748"/>
      <dgm:spPr/>
      <dgm:t>
        <a:bodyPr/>
        <a:lstStyle/>
        <a:p>
          <a:endParaRPr lang="en-US"/>
        </a:p>
      </dgm:t>
    </dgm:pt>
    <dgm:pt modelId="{6E2ECA51-9440-D345-8FB1-4EB6019F222A}" type="pres">
      <dgm:prSet presAssocID="{767CD0D0-ABF8-234E-B46E-571F4133F9FC}" presName="connectorText" presStyleLbl="sibTrans2D1" presStyleIdx="0" presStyleCnt="4"/>
      <dgm:spPr/>
      <dgm:t>
        <a:bodyPr/>
        <a:lstStyle/>
        <a:p>
          <a:endParaRPr lang="en-US"/>
        </a:p>
      </dgm:t>
    </dgm:pt>
    <dgm:pt modelId="{8D5EA99B-0805-3E4D-B276-B5E76A8A2088}" type="pres">
      <dgm:prSet presAssocID="{E4DC0976-FBCF-AD42-8B9A-54B953A78F49}" presName="node" presStyleLbl="node1" presStyleIdx="1" presStyleCnt="5" custScaleX="190848" custScaleY="138721">
        <dgm:presLayoutVars>
          <dgm:bulletEnabled val="1"/>
        </dgm:presLayoutVars>
      </dgm:prSet>
      <dgm:spPr/>
      <dgm:t>
        <a:bodyPr/>
        <a:lstStyle/>
        <a:p>
          <a:endParaRPr lang="en-US"/>
        </a:p>
      </dgm:t>
    </dgm:pt>
    <dgm:pt modelId="{40085E05-7A8D-1A4D-A303-03FF5BD5DE4E}" type="pres">
      <dgm:prSet presAssocID="{2ED22D54-340E-5E40-9EFD-D0694788A235}" presName="sibTrans" presStyleLbl="sibTrans2D1" presStyleIdx="1" presStyleCnt="4" custScaleX="146860" custScaleY="106748"/>
      <dgm:spPr/>
      <dgm:t>
        <a:bodyPr/>
        <a:lstStyle/>
        <a:p>
          <a:endParaRPr lang="en-US"/>
        </a:p>
      </dgm:t>
    </dgm:pt>
    <dgm:pt modelId="{623AC516-DCF4-2E4A-B9B0-DB2455DC4CF9}" type="pres">
      <dgm:prSet presAssocID="{2ED22D54-340E-5E40-9EFD-D0694788A235}" presName="connectorText" presStyleLbl="sibTrans2D1" presStyleIdx="1" presStyleCnt="4"/>
      <dgm:spPr/>
      <dgm:t>
        <a:bodyPr/>
        <a:lstStyle/>
        <a:p>
          <a:endParaRPr lang="en-US"/>
        </a:p>
      </dgm:t>
    </dgm:pt>
    <dgm:pt modelId="{36D6FF04-B942-B046-8655-64EE3F2F5501}" type="pres">
      <dgm:prSet presAssocID="{433132F9-C0D1-0A46-9B96-29BD4E9EE725}" presName="node" presStyleLbl="node1" presStyleIdx="2" presStyleCnt="5" custScaleX="190848" custScaleY="138721">
        <dgm:presLayoutVars>
          <dgm:bulletEnabled val="1"/>
        </dgm:presLayoutVars>
      </dgm:prSet>
      <dgm:spPr/>
      <dgm:t>
        <a:bodyPr/>
        <a:lstStyle/>
        <a:p>
          <a:endParaRPr lang="en-US"/>
        </a:p>
      </dgm:t>
    </dgm:pt>
    <dgm:pt modelId="{F3AB82FA-E56C-9F49-96E8-128E63E6691F}" type="pres">
      <dgm:prSet presAssocID="{8196C140-D582-8F4D-9153-A470C8E98435}" presName="sibTrans" presStyleLbl="sibTrans2D1" presStyleIdx="2" presStyleCnt="4" custScaleX="146860" custScaleY="106748"/>
      <dgm:spPr/>
      <dgm:t>
        <a:bodyPr/>
        <a:lstStyle/>
        <a:p>
          <a:endParaRPr lang="en-US"/>
        </a:p>
      </dgm:t>
    </dgm:pt>
    <dgm:pt modelId="{436B2778-EDE7-9949-8BE0-22CA99241427}" type="pres">
      <dgm:prSet presAssocID="{8196C140-D582-8F4D-9153-A470C8E98435}" presName="connectorText" presStyleLbl="sibTrans2D1" presStyleIdx="2" presStyleCnt="4"/>
      <dgm:spPr/>
      <dgm:t>
        <a:bodyPr/>
        <a:lstStyle/>
        <a:p>
          <a:endParaRPr lang="en-US"/>
        </a:p>
      </dgm:t>
    </dgm:pt>
    <dgm:pt modelId="{644365C0-5DD7-FF45-A23E-9F145DF462D3}" type="pres">
      <dgm:prSet presAssocID="{5803FF5E-5B0E-7B42-B8F9-A9199AF7573F}" presName="node" presStyleLbl="node1" presStyleIdx="3" presStyleCnt="5" custScaleX="190848" custScaleY="138721">
        <dgm:presLayoutVars>
          <dgm:bulletEnabled val="1"/>
        </dgm:presLayoutVars>
      </dgm:prSet>
      <dgm:spPr/>
      <dgm:t>
        <a:bodyPr/>
        <a:lstStyle/>
        <a:p>
          <a:endParaRPr lang="en-US"/>
        </a:p>
      </dgm:t>
    </dgm:pt>
    <dgm:pt modelId="{84228544-54C9-C24B-8D3C-69AD3D7BEB10}" type="pres">
      <dgm:prSet presAssocID="{464D8148-08DB-DC44-8923-26DAB89C7C91}" presName="sibTrans" presStyleLbl="sibTrans2D1" presStyleIdx="3" presStyleCnt="4" custScaleX="146860" custScaleY="106748"/>
      <dgm:spPr/>
      <dgm:t>
        <a:bodyPr/>
        <a:lstStyle/>
        <a:p>
          <a:endParaRPr lang="en-US"/>
        </a:p>
      </dgm:t>
    </dgm:pt>
    <dgm:pt modelId="{F7093292-4552-9941-B9FC-B1B8E8F674C5}" type="pres">
      <dgm:prSet presAssocID="{464D8148-08DB-DC44-8923-26DAB89C7C91}" presName="connectorText" presStyleLbl="sibTrans2D1" presStyleIdx="3" presStyleCnt="4"/>
      <dgm:spPr/>
      <dgm:t>
        <a:bodyPr/>
        <a:lstStyle/>
        <a:p>
          <a:endParaRPr lang="en-US"/>
        </a:p>
      </dgm:t>
    </dgm:pt>
    <dgm:pt modelId="{0CC7F595-13D9-4040-9048-664078256DF0}" type="pres">
      <dgm:prSet presAssocID="{589C9CB7-EF33-4B4D-B5D2-124CDEC32810}" presName="node" presStyleLbl="node1" presStyleIdx="4" presStyleCnt="5" custScaleX="190848" custScaleY="138721">
        <dgm:presLayoutVars>
          <dgm:bulletEnabled val="1"/>
        </dgm:presLayoutVars>
      </dgm:prSet>
      <dgm:spPr/>
      <dgm:t>
        <a:bodyPr/>
        <a:lstStyle/>
        <a:p>
          <a:endParaRPr lang="en-US"/>
        </a:p>
      </dgm:t>
    </dgm:pt>
  </dgm:ptLst>
  <dgm:cxnLst>
    <dgm:cxn modelId="{6DF89BC0-45E0-0947-BA38-7AB55A89CD29}" srcId="{6C2725FA-A5F4-234C-8428-79EB124BD24D}" destId="{589C9CB7-EF33-4B4D-B5D2-124CDEC32810}" srcOrd="4" destOrd="0" parTransId="{45711618-5211-CB4B-BC58-B664CC65D9ED}" sibTransId="{E21D6A4B-FD97-5943-96D1-67A6EE2041C8}"/>
    <dgm:cxn modelId="{733CE2BD-55AE-9441-8AD4-1EFB10CF21BB}" srcId="{6C2725FA-A5F4-234C-8428-79EB124BD24D}" destId="{7CEEA29B-8168-3D4F-82A3-ACB4C8FC7E7D}" srcOrd="0" destOrd="0" parTransId="{1CC31C74-8C42-2240-8354-AC42EE526BE3}" sibTransId="{767CD0D0-ABF8-234E-B46E-571F4133F9FC}"/>
    <dgm:cxn modelId="{A96D96E7-6ECA-D54E-9B43-4EBEF923EC5F}" type="presOf" srcId="{464D8148-08DB-DC44-8923-26DAB89C7C91}" destId="{F7093292-4552-9941-B9FC-B1B8E8F674C5}" srcOrd="1" destOrd="0" presId="urn:microsoft.com/office/officeart/2005/8/layout/process5"/>
    <dgm:cxn modelId="{1F3D9F71-04AE-394F-94AB-08000120D011}" type="presOf" srcId="{2ED22D54-340E-5E40-9EFD-D0694788A235}" destId="{623AC516-DCF4-2E4A-B9B0-DB2455DC4CF9}" srcOrd="1" destOrd="0" presId="urn:microsoft.com/office/officeart/2005/8/layout/process5"/>
    <dgm:cxn modelId="{0293C353-7153-D344-B0BF-C9318A73BBBA}" srcId="{6C2725FA-A5F4-234C-8428-79EB124BD24D}" destId="{5803FF5E-5B0E-7B42-B8F9-A9199AF7573F}" srcOrd="3" destOrd="0" parTransId="{8E50ADC0-1DF4-4D42-B0F1-E1F8CB21731A}" sibTransId="{464D8148-08DB-DC44-8923-26DAB89C7C91}"/>
    <dgm:cxn modelId="{3232FB6C-7463-2F49-A139-B4087F3BE56E}" type="presOf" srcId="{7CEEA29B-8168-3D4F-82A3-ACB4C8FC7E7D}" destId="{F588C2C4-2732-F54B-85E2-A850FC2C2CBD}" srcOrd="0" destOrd="0" presId="urn:microsoft.com/office/officeart/2005/8/layout/process5"/>
    <dgm:cxn modelId="{92854184-6BAC-0C4D-AC46-EF9F141754D1}" type="presOf" srcId="{E4DC0976-FBCF-AD42-8B9A-54B953A78F49}" destId="{8D5EA99B-0805-3E4D-B276-B5E76A8A2088}" srcOrd="0" destOrd="0" presId="urn:microsoft.com/office/officeart/2005/8/layout/process5"/>
    <dgm:cxn modelId="{DCE63563-2DCF-B945-8212-F0EE030531C2}" type="presOf" srcId="{767CD0D0-ABF8-234E-B46E-571F4133F9FC}" destId="{39A061F7-1D69-4F4F-885A-58E10BFEC6F9}" srcOrd="0" destOrd="0" presId="urn:microsoft.com/office/officeart/2005/8/layout/process5"/>
    <dgm:cxn modelId="{40AD10D1-7E49-A54F-8F48-345DD74570E4}" type="presOf" srcId="{8196C140-D582-8F4D-9153-A470C8E98435}" destId="{436B2778-EDE7-9949-8BE0-22CA99241427}" srcOrd="1" destOrd="0" presId="urn:microsoft.com/office/officeart/2005/8/layout/process5"/>
    <dgm:cxn modelId="{2F3B352C-D335-F24A-8311-F596B6288F8A}" type="presOf" srcId="{464D8148-08DB-DC44-8923-26DAB89C7C91}" destId="{84228544-54C9-C24B-8D3C-69AD3D7BEB10}" srcOrd="0" destOrd="0" presId="urn:microsoft.com/office/officeart/2005/8/layout/process5"/>
    <dgm:cxn modelId="{E269B5DB-17E2-5A4B-A06A-3744DCAE0D18}" srcId="{6C2725FA-A5F4-234C-8428-79EB124BD24D}" destId="{E4DC0976-FBCF-AD42-8B9A-54B953A78F49}" srcOrd="1" destOrd="0" parTransId="{0130EAD8-0DE8-3F4F-8CC9-E92151ABBD3A}" sibTransId="{2ED22D54-340E-5E40-9EFD-D0694788A235}"/>
    <dgm:cxn modelId="{234BB466-CEBA-894D-9BF5-BADCACEEAC7C}" srcId="{6C2725FA-A5F4-234C-8428-79EB124BD24D}" destId="{433132F9-C0D1-0A46-9B96-29BD4E9EE725}" srcOrd="2" destOrd="0" parTransId="{E90460D9-18A6-1D4B-870E-87034B6041A1}" sibTransId="{8196C140-D582-8F4D-9153-A470C8E98435}"/>
    <dgm:cxn modelId="{89872E6D-7771-3940-B64B-4D3A963A9A0D}" type="presOf" srcId="{2ED22D54-340E-5E40-9EFD-D0694788A235}" destId="{40085E05-7A8D-1A4D-A303-03FF5BD5DE4E}" srcOrd="0" destOrd="0" presId="urn:microsoft.com/office/officeart/2005/8/layout/process5"/>
    <dgm:cxn modelId="{911F5771-26A1-1845-ADCD-911E38E32FC8}" type="presOf" srcId="{5803FF5E-5B0E-7B42-B8F9-A9199AF7573F}" destId="{644365C0-5DD7-FF45-A23E-9F145DF462D3}" srcOrd="0" destOrd="0" presId="urn:microsoft.com/office/officeart/2005/8/layout/process5"/>
    <dgm:cxn modelId="{38743A7B-BA67-B444-AE0C-5D40DB125015}" type="presOf" srcId="{6C2725FA-A5F4-234C-8428-79EB124BD24D}" destId="{AE057D5D-F1E9-C44B-9523-054146E0185B}" srcOrd="0" destOrd="0" presId="urn:microsoft.com/office/officeart/2005/8/layout/process5"/>
    <dgm:cxn modelId="{71B06580-4C32-C545-B7AB-9C3DE0AA8BC9}" type="presOf" srcId="{767CD0D0-ABF8-234E-B46E-571F4133F9FC}" destId="{6E2ECA51-9440-D345-8FB1-4EB6019F222A}" srcOrd="1" destOrd="0" presId="urn:microsoft.com/office/officeart/2005/8/layout/process5"/>
    <dgm:cxn modelId="{62E8FD04-3348-B646-A62C-9B10F6068B73}" type="presOf" srcId="{433132F9-C0D1-0A46-9B96-29BD4E9EE725}" destId="{36D6FF04-B942-B046-8655-64EE3F2F5501}" srcOrd="0" destOrd="0" presId="urn:microsoft.com/office/officeart/2005/8/layout/process5"/>
    <dgm:cxn modelId="{6924F003-DB7F-4545-958C-66C55780CF5F}" type="presOf" srcId="{8196C140-D582-8F4D-9153-A470C8E98435}" destId="{F3AB82FA-E56C-9F49-96E8-128E63E6691F}" srcOrd="0" destOrd="0" presId="urn:microsoft.com/office/officeart/2005/8/layout/process5"/>
    <dgm:cxn modelId="{56C475AA-0BAA-7442-8598-217D22197598}" type="presOf" srcId="{589C9CB7-EF33-4B4D-B5D2-124CDEC32810}" destId="{0CC7F595-13D9-4040-9048-664078256DF0}" srcOrd="0" destOrd="0" presId="urn:microsoft.com/office/officeart/2005/8/layout/process5"/>
    <dgm:cxn modelId="{835CB900-F211-E941-A4A3-D6340E900C41}" type="presParOf" srcId="{AE057D5D-F1E9-C44B-9523-054146E0185B}" destId="{F588C2C4-2732-F54B-85E2-A850FC2C2CBD}" srcOrd="0" destOrd="0" presId="urn:microsoft.com/office/officeart/2005/8/layout/process5"/>
    <dgm:cxn modelId="{38369B25-A0CD-444D-B48B-3A9219848058}" type="presParOf" srcId="{AE057D5D-F1E9-C44B-9523-054146E0185B}" destId="{39A061F7-1D69-4F4F-885A-58E10BFEC6F9}" srcOrd="1" destOrd="0" presId="urn:microsoft.com/office/officeart/2005/8/layout/process5"/>
    <dgm:cxn modelId="{113FDBB6-B06C-5B47-A5BD-CDCAF7630A8F}" type="presParOf" srcId="{39A061F7-1D69-4F4F-885A-58E10BFEC6F9}" destId="{6E2ECA51-9440-D345-8FB1-4EB6019F222A}" srcOrd="0" destOrd="0" presId="urn:microsoft.com/office/officeart/2005/8/layout/process5"/>
    <dgm:cxn modelId="{D8C55059-7F74-464E-BD53-CF5ACC732CED}" type="presParOf" srcId="{AE057D5D-F1E9-C44B-9523-054146E0185B}" destId="{8D5EA99B-0805-3E4D-B276-B5E76A8A2088}" srcOrd="2" destOrd="0" presId="urn:microsoft.com/office/officeart/2005/8/layout/process5"/>
    <dgm:cxn modelId="{9F32E0ED-D8FD-ED4B-9ABF-13658CB90D1B}" type="presParOf" srcId="{AE057D5D-F1E9-C44B-9523-054146E0185B}" destId="{40085E05-7A8D-1A4D-A303-03FF5BD5DE4E}" srcOrd="3" destOrd="0" presId="urn:microsoft.com/office/officeart/2005/8/layout/process5"/>
    <dgm:cxn modelId="{284A0948-925A-1F42-BC0C-D938BC3D3870}" type="presParOf" srcId="{40085E05-7A8D-1A4D-A303-03FF5BD5DE4E}" destId="{623AC516-DCF4-2E4A-B9B0-DB2455DC4CF9}" srcOrd="0" destOrd="0" presId="urn:microsoft.com/office/officeart/2005/8/layout/process5"/>
    <dgm:cxn modelId="{135F657C-62C1-CC42-BF71-94EEAC548930}" type="presParOf" srcId="{AE057D5D-F1E9-C44B-9523-054146E0185B}" destId="{36D6FF04-B942-B046-8655-64EE3F2F5501}" srcOrd="4" destOrd="0" presId="urn:microsoft.com/office/officeart/2005/8/layout/process5"/>
    <dgm:cxn modelId="{B90C4A67-E46B-6D43-A317-4AB5859F83B0}" type="presParOf" srcId="{AE057D5D-F1E9-C44B-9523-054146E0185B}" destId="{F3AB82FA-E56C-9F49-96E8-128E63E6691F}" srcOrd="5" destOrd="0" presId="urn:microsoft.com/office/officeart/2005/8/layout/process5"/>
    <dgm:cxn modelId="{CF336DE0-3F46-4948-9157-01A1AA9A2B10}" type="presParOf" srcId="{F3AB82FA-E56C-9F49-96E8-128E63E6691F}" destId="{436B2778-EDE7-9949-8BE0-22CA99241427}" srcOrd="0" destOrd="0" presId="urn:microsoft.com/office/officeart/2005/8/layout/process5"/>
    <dgm:cxn modelId="{CB189710-198F-534D-A76B-DAEED47C168F}" type="presParOf" srcId="{AE057D5D-F1E9-C44B-9523-054146E0185B}" destId="{644365C0-5DD7-FF45-A23E-9F145DF462D3}" srcOrd="6" destOrd="0" presId="urn:microsoft.com/office/officeart/2005/8/layout/process5"/>
    <dgm:cxn modelId="{A61470C9-9C6B-954C-84BD-2AE5993BB8DF}" type="presParOf" srcId="{AE057D5D-F1E9-C44B-9523-054146E0185B}" destId="{84228544-54C9-C24B-8D3C-69AD3D7BEB10}" srcOrd="7" destOrd="0" presId="urn:microsoft.com/office/officeart/2005/8/layout/process5"/>
    <dgm:cxn modelId="{BB598635-EC59-2143-B13C-E26CD7348590}" type="presParOf" srcId="{84228544-54C9-C24B-8D3C-69AD3D7BEB10}" destId="{F7093292-4552-9941-B9FC-B1B8E8F674C5}" srcOrd="0" destOrd="0" presId="urn:microsoft.com/office/officeart/2005/8/layout/process5"/>
    <dgm:cxn modelId="{EF484D10-AFDC-4045-803A-228C443B2F4E}" type="presParOf" srcId="{AE057D5D-F1E9-C44B-9523-054146E0185B}" destId="{0CC7F595-13D9-4040-9048-664078256DF0}" srcOrd="8"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112E7EB-4ABE-8E41-A99F-1ED7C6B978EC}"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en-US"/>
        </a:p>
      </dgm:t>
    </dgm:pt>
    <dgm:pt modelId="{22D7BB01-BE74-D74B-8E5B-6DBEF3339DF2}">
      <dgm:prSet custT="1"/>
      <dgm:spPr>
        <a:solidFill>
          <a:schemeClr val="tx1"/>
        </a:solidFill>
      </dgm:spPr>
      <dgm:t>
        <a:bodyPr/>
        <a:lstStyle/>
        <a:p>
          <a:r>
            <a:rPr lang="en-US" sz="3500" dirty="0" err="1" smtClean="0"/>
            <a:t>ffmaker.bash</a:t>
          </a:r>
          <a:endParaRPr lang="en-US" sz="3500" dirty="0"/>
        </a:p>
      </dgm:t>
    </dgm:pt>
    <dgm:pt modelId="{F3A07DB2-A7CE-C741-8AAB-43CFFC28CCAE}" type="parTrans" cxnId="{8E3E48E3-3598-1A4C-9534-4C9E1CD2A078}">
      <dgm:prSet/>
      <dgm:spPr/>
      <dgm:t>
        <a:bodyPr/>
        <a:lstStyle/>
        <a:p>
          <a:endParaRPr lang="en-US"/>
        </a:p>
      </dgm:t>
    </dgm:pt>
    <dgm:pt modelId="{1E48CBCE-23CD-614B-BECA-086F708A768B}" type="sibTrans" cxnId="{8E3E48E3-3598-1A4C-9534-4C9E1CD2A078}">
      <dgm:prSet/>
      <dgm:spPr/>
      <dgm:t>
        <a:bodyPr/>
        <a:lstStyle/>
        <a:p>
          <a:endParaRPr lang="en-US"/>
        </a:p>
      </dgm:t>
    </dgm:pt>
    <dgm:pt modelId="{63AEB1EF-CCE0-DC43-BC86-715E333D7AAA}" type="pres">
      <dgm:prSet presAssocID="{4112E7EB-4ABE-8E41-A99F-1ED7C6B978EC}" presName="diagram" presStyleCnt="0">
        <dgm:presLayoutVars>
          <dgm:dir/>
          <dgm:resizeHandles val="exact"/>
        </dgm:presLayoutVars>
      </dgm:prSet>
      <dgm:spPr/>
      <dgm:t>
        <a:bodyPr/>
        <a:lstStyle/>
        <a:p>
          <a:endParaRPr lang="en-US"/>
        </a:p>
      </dgm:t>
    </dgm:pt>
    <dgm:pt modelId="{E1EC13EB-A46E-F945-A256-7254DA59584C}" type="pres">
      <dgm:prSet presAssocID="{22D7BB01-BE74-D74B-8E5B-6DBEF3339DF2}" presName="node" presStyleLbl="node1" presStyleIdx="0" presStyleCnt="1" custScaleX="111668" custScaleY="100103" custLinFactNeighborX="0" custLinFactNeighborY="28480">
        <dgm:presLayoutVars>
          <dgm:bulletEnabled val="1"/>
        </dgm:presLayoutVars>
      </dgm:prSet>
      <dgm:spPr/>
      <dgm:t>
        <a:bodyPr/>
        <a:lstStyle/>
        <a:p>
          <a:endParaRPr lang="en-US"/>
        </a:p>
      </dgm:t>
    </dgm:pt>
  </dgm:ptLst>
  <dgm:cxnLst>
    <dgm:cxn modelId="{54883A77-C2D0-C640-8378-23151BF8F5C0}" type="presOf" srcId="{4112E7EB-4ABE-8E41-A99F-1ED7C6B978EC}" destId="{63AEB1EF-CCE0-DC43-BC86-715E333D7AAA}" srcOrd="0" destOrd="0" presId="urn:microsoft.com/office/officeart/2005/8/layout/process5"/>
    <dgm:cxn modelId="{77E4A5D2-10D7-084D-A4A8-921009B25494}" type="presOf" srcId="{22D7BB01-BE74-D74B-8E5B-6DBEF3339DF2}" destId="{E1EC13EB-A46E-F945-A256-7254DA59584C}" srcOrd="0" destOrd="0" presId="urn:microsoft.com/office/officeart/2005/8/layout/process5"/>
    <dgm:cxn modelId="{8E3E48E3-3598-1A4C-9534-4C9E1CD2A078}" srcId="{4112E7EB-4ABE-8E41-A99F-1ED7C6B978EC}" destId="{22D7BB01-BE74-D74B-8E5B-6DBEF3339DF2}" srcOrd="0" destOrd="0" parTransId="{F3A07DB2-A7CE-C741-8AAB-43CFFC28CCAE}" sibTransId="{1E48CBCE-23CD-614B-BECA-086F708A768B}"/>
    <dgm:cxn modelId="{8F3EA4A3-308B-8B47-BFFD-61EE147304C2}" type="presParOf" srcId="{63AEB1EF-CCE0-DC43-BC86-715E333D7AAA}" destId="{E1EC13EB-A46E-F945-A256-7254DA59584C}"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C13EB-A46E-F945-A256-7254DA59584C}">
      <dsp:nvSpPr>
        <dsp:cNvPr id="0" name=""/>
        <dsp:cNvSpPr/>
      </dsp:nvSpPr>
      <dsp:spPr>
        <a:xfrm>
          <a:off x="0" y="213064"/>
          <a:ext cx="2320084" cy="139205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Gaussview</a:t>
          </a:r>
          <a:endParaRPr lang="en-US" sz="3500" kern="1200" dirty="0"/>
        </a:p>
      </dsp:txBody>
      <dsp:txXfrm>
        <a:off x="40772" y="253836"/>
        <a:ext cx="2238540" cy="13105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C13EB-A46E-F945-A256-7254DA59584C}">
      <dsp:nvSpPr>
        <dsp:cNvPr id="0" name=""/>
        <dsp:cNvSpPr/>
      </dsp:nvSpPr>
      <dsp:spPr>
        <a:xfrm>
          <a:off x="0" y="213064"/>
          <a:ext cx="2320084" cy="139205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tLEaP</a:t>
          </a:r>
          <a:endParaRPr lang="en-US" sz="3500" kern="1200" dirty="0"/>
        </a:p>
      </dsp:txBody>
      <dsp:txXfrm>
        <a:off x="40772" y="253836"/>
        <a:ext cx="2238540" cy="13105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C13EB-A46E-F945-A256-7254DA59584C}">
      <dsp:nvSpPr>
        <dsp:cNvPr id="0" name=""/>
        <dsp:cNvSpPr/>
      </dsp:nvSpPr>
      <dsp:spPr>
        <a:xfrm>
          <a:off x="0" y="213064"/>
          <a:ext cx="2320084" cy="139205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Packmol</a:t>
          </a:r>
          <a:endParaRPr lang="en-US" sz="3500" kern="1200" dirty="0"/>
        </a:p>
      </dsp:txBody>
      <dsp:txXfrm>
        <a:off x="40772" y="253836"/>
        <a:ext cx="2238540" cy="13105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C13EB-A46E-F945-A256-7254DA59584C}">
      <dsp:nvSpPr>
        <dsp:cNvPr id="0" name=""/>
        <dsp:cNvSpPr/>
      </dsp:nvSpPr>
      <dsp:spPr>
        <a:xfrm>
          <a:off x="0" y="213064"/>
          <a:ext cx="2320084" cy="139205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tLEaP</a:t>
          </a:r>
          <a:endParaRPr lang="en-US" sz="3500" kern="1200" dirty="0"/>
        </a:p>
      </dsp:txBody>
      <dsp:txXfrm>
        <a:off x="40772" y="253836"/>
        <a:ext cx="2238540" cy="13105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C13EB-A46E-F945-A256-7254DA59584C}">
      <dsp:nvSpPr>
        <dsp:cNvPr id="0" name=""/>
        <dsp:cNvSpPr/>
      </dsp:nvSpPr>
      <dsp:spPr>
        <a:xfrm>
          <a:off x="0" y="213064"/>
          <a:ext cx="2320084" cy="139205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tLEaP</a:t>
          </a:r>
          <a:endParaRPr lang="en-US" sz="3500" kern="1200" dirty="0"/>
        </a:p>
      </dsp:txBody>
      <dsp:txXfrm>
        <a:off x="40772" y="253836"/>
        <a:ext cx="2238540" cy="13105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C13EB-A46E-F945-A256-7254DA59584C}">
      <dsp:nvSpPr>
        <dsp:cNvPr id="0" name=""/>
        <dsp:cNvSpPr/>
      </dsp:nvSpPr>
      <dsp:spPr>
        <a:xfrm>
          <a:off x="0" y="213064"/>
          <a:ext cx="2320084" cy="139205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ACPYPE</a:t>
          </a:r>
          <a:endParaRPr lang="en-US" sz="3500" kern="1200" dirty="0"/>
        </a:p>
      </dsp:txBody>
      <dsp:txXfrm>
        <a:off x="40772" y="253836"/>
        <a:ext cx="2238540" cy="131050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C13EB-A46E-F945-A256-7254DA59584C}">
      <dsp:nvSpPr>
        <dsp:cNvPr id="0" name=""/>
        <dsp:cNvSpPr/>
      </dsp:nvSpPr>
      <dsp:spPr>
        <a:xfrm>
          <a:off x="3876" y="2878"/>
          <a:ext cx="3179588" cy="153113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err="1" smtClean="0"/>
            <a:t>boxmaker.bash</a:t>
          </a:r>
          <a:endParaRPr lang="en-US" sz="3500" kern="1200" dirty="0"/>
        </a:p>
      </dsp:txBody>
      <dsp:txXfrm>
        <a:off x="48721" y="47723"/>
        <a:ext cx="3089898" cy="14414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C13EB-A46E-F945-A256-7254DA59584C}">
      <dsp:nvSpPr>
        <dsp:cNvPr id="0" name=""/>
        <dsp:cNvSpPr/>
      </dsp:nvSpPr>
      <dsp:spPr>
        <a:xfrm>
          <a:off x="0" y="213064"/>
          <a:ext cx="2320084" cy="139205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Pdb2gmx</a:t>
          </a:r>
          <a:endParaRPr lang="en-US" sz="3500" kern="1200" dirty="0"/>
        </a:p>
      </dsp:txBody>
      <dsp:txXfrm>
        <a:off x="40772" y="253836"/>
        <a:ext cx="2238540" cy="1310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C13EB-A46E-F945-A256-7254DA59584C}">
      <dsp:nvSpPr>
        <dsp:cNvPr id="0" name=""/>
        <dsp:cNvSpPr/>
      </dsp:nvSpPr>
      <dsp:spPr>
        <a:xfrm>
          <a:off x="0" y="213064"/>
          <a:ext cx="2320084" cy="139205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Gaussian</a:t>
          </a:r>
          <a:endParaRPr lang="en-US" sz="3500" kern="1200" dirty="0"/>
        </a:p>
      </dsp:txBody>
      <dsp:txXfrm>
        <a:off x="40772" y="253836"/>
        <a:ext cx="2238540" cy="13105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C13EB-A46E-F945-A256-7254DA59584C}">
      <dsp:nvSpPr>
        <dsp:cNvPr id="0" name=""/>
        <dsp:cNvSpPr/>
      </dsp:nvSpPr>
      <dsp:spPr>
        <a:xfrm>
          <a:off x="0" y="213064"/>
          <a:ext cx="2320084" cy="139205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Parmchk</a:t>
          </a:r>
          <a:endParaRPr lang="en-US" sz="3500" kern="1200" dirty="0"/>
        </a:p>
      </dsp:txBody>
      <dsp:txXfrm>
        <a:off x="40772" y="253836"/>
        <a:ext cx="2238540" cy="13105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C13EB-A46E-F945-A256-7254DA59584C}">
      <dsp:nvSpPr>
        <dsp:cNvPr id="0" name=""/>
        <dsp:cNvSpPr/>
      </dsp:nvSpPr>
      <dsp:spPr>
        <a:xfrm>
          <a:off x="0" y="213064"/>
          <a:ext cx="2320084" cy="139205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Antechamber</a:t>
          </a:r>
          <a:endParaRPr lang="en-US" sz="2800" kern="1200" dirty="0"/>
        </a:p>
      </dsp:txBody>
      <dsp:txXfrm>
        <a:off x="40772" y="253836"/>
        <a:ext cx="2238540" cy="13105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C13EB-A46E-F945-A256-7254DA59584C}">
      <dsp:nvSpPr>
        <dsp:cNvPr id="0" name=""/>
        <dsp:cNvSpPr/>
      </dsp:nvSpPr>
      <dsp:spPr>
        <a:xfrm>
          <a:off x="0" y="213064"/>
          <a:ext cx="2320084" cy="139205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(t)</a:t>
          </a:r>
          <a:r>
            <a:rPr lang="en-US" sz="3500" kern="1200" dirty="0" err="1" smtClean="0"/>
            <a:t>LEaP</a:t>
          </a:r>
          <a:endParaRPr lang="en-US" sz="3500" kern="1200" dirty="0"/>
        </a:p>
      </dsp:txBody>
      <dsp:txXfrm>
        <a:off x="40772" y="253836"/>
        <a:ext cx="2238540" cy="13105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8C2C4-2732-F54B-85E2-A850FC2C2CBD}">
      <dsp:nvSpPr>
        <dsp:cNvPr id="0" name=""/>
        <dsp:cNvSpPr/>
      </dsp:nvSpPr>
      <dsp:spPr>
        <a:xfrm>
          <a:off x="449726" y="572"/>
          <a:ext cx="2351813" cy="102567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Gaussview</a:t>
          </a:r>
          <a:endParaRPr lang="en-US" sz="3500" kern="1200" dirty="0"/>
        </a:p>
      </dsp:txBody>
      <dsp:txXfrm>
        <a:off x="479767" y="30613"/>
        <a:ext cx="2291731" cy="965590"/>
      </dsp:txXfrm>
    </dsp:sp>
    <dsp:sp modelId="{39A061F7-1D69-4F4F-885A-58E10BFEC6F9}">
      <dsp:nvSpPr>
        <dsp:cNvPr id="0" name=""/>
        <dsp:cNvSpPr/>
      </dsp:nvSpPr>
      <dsp:spPr>
        <a:xfrm>
          <a:off x="2848772" y="350292"/>
          <a:ext cx="383667" cy="326232"/>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2848772" y="415538"/>
        <a:ext cx="285797" cy="195740"/>
      </dsp:txXfrm>
    </dsp:sp>
    <dsp:sp modelId="{8D5EA99B-0805-3E4D-B276-B5E76A8A2088}">
      <dsp:nvSpPr>
        <dsp:cNvPr id="0" name=""/>
        <dsp:cNvSpPr/>
      </dsp:nvSpPr>
      <dsp:spPr>
        <a:xfrm>
          <a:off x="3294459" y="572"/>
          <a:ext cx="2351813" cy="102567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Gaussian</a:t>
          </a:r>
          <a:endParaRPr lang="en-US" sz="3500" kern="1200" dirty="0"/>
        </a:p>
      </dsp:txBody>
      <dsp:txXfrm>
        <a:off x="3324500" y="30613"/>
        <a:ext cx="2291731" cy="965590"/>
      </dsp:txXfrm>
    </dsp:sp>
    <dsp:sp modelId="{40085E05-7A8D-1A4D-A303-03FF5BD5DE4E}">
      <dsp:nvSpPr>
        <dsp:cNvPr id="0" name=""/>
        <dsp:cNvSpPr/>
      </dsp:nvSpPr>
      <dsp:spPr>
        <a:xfrm rot="5400000">
          <a:off x="4278532" y="1102194"/>
          <a:ext cx="383667" cy="326232"/>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5400000">
        <a:off x="4372495" y="1073477"/>
        <a:ext cx="195740" cy="285797"/>
      </dsp:txXfrm>
    </dsp:sp>
    <dsp:sp modelId="{36D6FF04-B942-B046-8655-64EE3F2F5501}">
      <dsp:nvSpPr>
        <dsp:cNvPr id="0" name=""/>
        <dsp:cNvSpPr/>
      </dsp:nvSpPr>
      <dsp:spPr>
        <a:xfrm>
          <a:off x="3294459" y="1519163"/>
          <a:ext cx="2351813" cy="102567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Antechamber</a:t>
          </a:r>
          <a:endParaRPr lang="en-US" sz="2900" kern="1200" dirty="0"/>
        </a:p>
      </dsp:txBody>
      <dsp:txXfrm>
        <a:off x="3324500" y="1549204"/>
        <a:ext cx="2291731" cy="965590"/>
      </dsp:txXfrm>
    </dsp:sp>
    <dsp:sp modelId="{F3AB82FA-E56C-9F49-96E8-128E63E6691F}">
      <dsp:nvSpPr>
        <dsp:cNvPr id="0" name=""/>
        <dsp:cNvSpPr/>
      </dsp:nvSpPr>
      <dsp:spPr>
        <a:xfrm rot="10800000">
          <a:off x="2863560" y="1868883"/>
          <a:ext cx="383667" cy="326232"/>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10800000">
        <a:off x="2961430" y="1934129"/>
        <a:ext cx="285797" cy="195740"/>
      </dsp:txXfrm>
    </dsp:sp>
    <dsp:sp modelId="{644365C0-5DD7-FF45-A23E-9F145DF462D3}">
      <dsp:nvSpPr>
        <dsp:cNvPr id="0" name=""/>
        <dsp:cNvSpPr/>
      </dsp:nvSpPr>
      <dsp:spPr>
        <a:xfrm>
          <a:off x="449726" y="1519163"/>
          <a:ext cx="2351813" cy="102567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Parmchk</a:t>
          </a:r>
          <a:endParaRPr lang="en-US" sz="3500" kern="1200" dirty="0"/>
        </a:p>
      </dsp:txBody>
      <dsp:txXfrm>
        <a:off x="479767" y="1549204"/>
        <a:ext cx="2291731" cy="965590"/>
      </dsp:txXfrm>
    </dsp:sp>
    <dsp:sp modelId="{84228544-54C9-C24B-8D3C-69AD3D7BEB10}">
      <dsp:nvSpPr>
        <dsp:cNvPr id="0" name=""/>
        <dsp:cNvSpPr/>
      </dsp:nvSpPr>
      <dsp:spPr>
        <a:xfrm rot="5400000">
          <a:off x="1433800" y="2620785"/>
          <a:ext cx="383667" cy="326232"/>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5400000">
        <a:off x="1527763" y="2592068"/>
        <a:ext cx="195740" cy="285797"/>
      </dsp:txXfrm>
    </dsp:sp>
    <dsp:sp modelId="{0CC7F595-13D9-4040-9048-664078256DF0}">
      <dsp:nvSpPr>
        <dsp:cNvPr id="0" name=""/>
        <dsp:cNvSpPr/>
      </dsp:nvSpPr>
      <dsp:spPr>
        <a:xfrm>
          <a:off x="449726" y="3037755"/>
          <a:ext cx="2351813" cy="102567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tLEaP</a:t>
          </a:r>
          <a:endParaRPr lang="en-US" sz="3500" kern="1200" dirty="0"/>
        </a:p>
      </dsp:txBody>
      <dsp:txXfrm>
        <a:off x="479767" y="3067796"/>
        <a:ext cx="2291731" cy="9655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C13EB-A46E-F945-A256-7254DA59584C}">
      <dsp:nvSpPr>
        <dsp:cNvPr id="0" name=""/>
        <dsp:cNvSpPr/>
      </dsp:nvSpPr>
      <dsp:spPr>
        <a:xfrm>
          <a:off x="6" y="66"/>
          <a:ext cx="2851939" cy="1533945"/>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err="1" smtClean="0"/>
            <a:t>ffmaker.bash</a:t>
          </a:r>
          <a:endParaRPr lang="en-US" sz="3500" kern="1200" dirty="0"/>
        </a:p>
      </dsp:txBody>
      <dsp:txXfrm>
        <a:off x="44934" y="44994"/>
        <a:ext cx="2762083" cy="14440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 Id="rId3"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D460E8-FDD2-994F-B465-6420B6CDC953}" type="datetimeFigureOut">
              <a:rPr lang="en-US" smtClean="0"/>
              <a:t>3/5/15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360686E-4DBC-EF41-979F-703F475DC701}" type="slidenum">
              <a:rPr lang="en-US" smtClean="0"/>
              <a:t>‹#›</a:t>
            </a:fld>
            <a:endParaRPr lang="en-US"/>
          </a:p>
        </p:txBody>
      </p:sp>
    </p:spTree>
    <p:extLst>
      <p:ext uri="{BB962C8B-B14F-4D97-AF65-F5344CB8AC3E}">
        <p14:creationId xmlns:p14="http://schemas.microsoft.com/office/powerpoint/2010/main" val="35676780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8AB5EC-4894-7C4F-A076-63960A91AD2C}" type="datetimeFigureOut">
              <a:rPr lang="en-US" smtClean="0"/>
              <a:t>3/5/15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FC6412-8908-AA4E-837A-ED02B710F9FD}" type="slidenum">
              <a:rPr lang="en-US" smtClean="0"/>
              <a:t>‹#›</a:t>
            </a:fld>
            <a:endParaRPr lang="en-US" dirty="0"/>
          </a:p>
        </p:txBody>
      </p:sp>
    </p:spTree>
    <p:extLst>
      <p:ext uri="{BB962C8B-B14F-4D97-AF65-F5344CB8AC3E}">
        <p14:creationId xmlns:p14="http://schemas.microsoft.com/office/powerpoint/2010/main" val="4914529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9D43C7-DDF3-2946-9168-69A8DD0626BD}" type="slidenum">
              <a:rPr lang="en-US" smtClean="0"/>
              <a:t>0</a:t>
            </a:fld>
            <a:endParaRPr lang="en-US" dirty="0"/>
          </a:p>
        </p:txBody>
      </p:sp>
    </p:spTree>
    <p:extLst>
      <p:ext uri="{BB962C8B-B14F-4D97-AF65-F5344CB8AC3E}">
        <p14:creationId xmlns:p14="http://schemas.microsoft.com/office/powerpoint/2010/main" val="130371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10</a:t>
            </a:fld>
            <a:endParaRPr lang="en-US" dirty="0"/>
          </a:p>
        </p:txBody>
      </p:sp>
    </p:spTree>
    <p:extLst>
      <p:ext uri="{BB962C8B-B14F-4D97-AF65-F5344CB8AC3E}">
        <p14:creationId xmlns:p14="http://schemas.microsoft.com/office/powerpoint/2010/main" val="415268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11</a:t>
            </a:fld>
            <a:endParaRPr lang="en-US" dirty="0"/>
          </a:p>
        </p:txBody>
      </p:sp>
    </p:spTree>
    <p:extLst>
      <p:ext uri="{BB962C8B-B14F-4D97-AF65-F5344CB8AC3E}">
        <p14:creationId xmlns:p14="http://schemas.microsoft.com/office/powerpoint/2010/main" val="2950681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a:t>
            </a:r>
            <a:r>
              <a:rPr lang="en-US" baseline="0" dirty="0" smtClean="0"/>
              <a:t> crystallographic waters and ligand. easy to make box of protein/water b/c program knows density/mass of water molecules, etc., but doesn’t know that for ILs.</a:t>
            </a:r>
          </a:p>
          <a:p>
            <a:r>
              <a:rPr lang="en-US" baseline="0" dirty="0" smtClean="0"/>
              <a:t>solvate with </a:t>
            </a:r>
            <a:r>
              <a:rPr lang="en-US" baseline="0" dirty="0" err="1" smtClean="0"/>
              <a:t>tleap</a:t>
            </a:r>
            <a:r>
              <a:rPr lang="en-US" baseline="0" dirty="0" smtClean="0"/>
              <a:t>. amber force field files this time. </a:t>
            </a:r>
          </a:p>
          <a:p>
            <a:r>
              <a:rPr lang="en-US" baseline="0" dirty="0" smtClean="0"/>
              <a:t>white space </a:t>
            </a:r>
            <a:r>
              <a:rPr lang="en-US" baseline="0" dirty="0" smtClean="0">
                <a:sym typeface="Wingdings"/>
              </a:rPr>
              <a:t> set buffer. </a:t>
            </a:r>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12</a:t>
            </a:fld>
            <a:endParaRPr lang="en-US" dirty="0"/>
          </a:p>
        </p:txBody>
      </p:sp>
    </p:spTree>
    <p:extLst>
      <p:ext uri="{BB962C8B-B14F-4D97-AF65-F5344CB8AC3E}">
        <p14:creationId xmlns:p14="http://schemas.microsoft.com/office/powerpoint/2010/main" val="25624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Packmol</a:t>
            </a:r>
            <a:r>
              <a:rPr lang="en-US" dirty="0" smtClean="0"/>
              <a:t> is a program that packs molecules in defined regions of space</a:t>
            </a:r>
            <a:r>
              <a:rPr lang="en-US" baseline="0" dirty="0" smtClean="0"/>
              <a:t> and</a:t>
            </a:r>
            <a:r>
              <a:rPr lang="en-US" dirty="0" smtClean="0"/>
              <a:t> guarantees that short range repulsive interactions do not disrupt the simulations.</a:t>
            </a:r>
          </a:p>
          <a:p>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13</a:t>
            </a:fld>
            <a:endParaRPr lang="en-US" dirty="0"/>
          </a:p>
        </p:txBody>
      </p:sp>
    </p:spTree>
    <p:extLst>
      <p:ext uri="{BB962C8B-B14F-4D97-AF65-F5344CB8AC3E}">
        <p14:creationId xmlns:p14="http://schemas.microsoft.com/office/powerpoint/2010/main" val="1641427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user must provide only the coordinates of one molecule of each type, the number of molecules of each type and the spatial constraints that each type of molecule must satisfy.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Spatial constraints are easy to implement in Packmol, so you can do all kinds of things with </a:t>
            </a:r>
            <a:r>
              <a:rPr lang="en-US" dirty="0" err="1" smtClean="0"/>
              <a:t>packmol</a:t>
            </a:r>
            <a:r>
              <a:rPr lang="en-US" dirty="0" smtClean="0"/>
              <a:t>, such as spherical or tubular lipid bilayers, etc. </a:t>
            </a:r>
          </a:p>
          <a:p>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14</a:t>
            </a:fld>
            <a:endParaRPr lang="en-US" dirty="0"/>
          </a:p>
        </p:txBody>
      </p:sp>
    </p:spTree>
    <p:extLst>
      <p:ext uri="{BB962C8B-B14F-4D97-AF65-F5344CB8AC3E}">
        <p14:creationId xmlns:p14="http://schemas.microsoft.com/office/powerpoint/2010/main" val="2663472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parameter</a:t>
            </a:r>
            <a:r>
              <a:rPr lang="en-US" baseline="0" dirty="0" smtClean="0"/>
              <a:t> topology files and input coordinate files. </a:t>
            </a:r>
            <a:r>
              <a:rPr lang="en-US" baseline="0" dirty="0" smtClean="0"/>
              <a:t>almost </a:t>
            </a:r>
            <a:r>
              <a:rPr lang="en-US" baseline="0" dirty="0" smtClean="0"/>
              <a:t>what you need for an md </a:t>
            </a:r>
            <a:r>
              <a:rPr lang="en-US" baseline="0" dirty="0" err="1" smtClean="0"/>
              <a:t>sim</a:t>
            </a:r>
            <a:r>
              <a:rPr lang="en-US" baseline="0" dirty="0" smtClean="0"/>
              <a:t> w/ </a:t>
            </a:r>
            <a:r>
              <a:rPr lang="en-US" baseline="0" dirty="0" err="1" smtClean="0"/>
              <a:t>gromacs</a:t>
            </a:r>
            <a:r>
              <a:rPr lang="en-US" baseline="0" dirty="0" smtClean="0"/>
              <a:t>…coordinates </a:t>
            </a:r>
            <a:r>
              <a:rPr lang="en-US" baseline="0" dirty="0" smtClean="0"/>
              <a:t>and topology. </a:t>
            </a:r>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15</a:t>
            </a:fld>
            <a:endParaRPr lang="en-US" dirty="0"/>
          </a:p>
        </p:txBody>
      </p:sp>
    </p:spTree>
    <p:extLst>
      <p:ext uri="{BB962C8B-B14F-4D97-AF65-F5344CB8AC3E}">
        <p14:creationId xmlns:p14="http://schemas.microsoft.com/office/powerpoint/2010/main" val="3527615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chemistry, a disulfide bond is a covalent bond, usually derived by the coupling of two </a:t>
            </a:r>
            <a:r>
              <a:rPr lang="en-US" dirty="0" err="1" smtClean="0"/>
              <a:t>thiol</a:t>
            </a:r>
            <a:r>
              <a:rPr lang="en-US" dirty="0" smtClean="0"/>
              <a:t> groups. The linkage is also called an SS-bond or disulfide bridge. If there are any of these bonds, it’ll say so in the pdb</a:t>
            </a:r>
            <a:r>
              <a:rPr lang="en-US" baseline="0" dirty="0" smtClean="0"/>
              <a:t> file that you download directly from the PDB. </a:t>
            </a:r>
          </a:p>
          <a:p>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16</a:t>
            </a:fld>
            <a:endParaRPr lang="en-US" dirty="0"/>
          </a:p>
        </p:txBody>
      </p:sp>
    </p:spTree>
    <p:extLst>
      <p:ext uri="{BB962C8B-B14F-4D97-AF65-F5344CB8AC3E}">
        <p14:creationId xmlns:p14="http://schemas.microsoft.com/office/powerpoint/2010/main" val="2638513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tool based on Python to use Antechamber to generate topologies for chemical compounds</a:t>
            </a:r>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17</a:t>
            </a:fld>
            <a:endParaRPr lang="en-US" dirty="0"/>
          </a:p>
        </p:txBody>
      </p:sp>
    </p:spTree>
    <p:extLst>
      <p:ext uri="{BB962C8B-B14F-4D97-AF65-F5344CB8AC3E}">
        <p14:creationId xmlns:p14="http://schemas.microsoft.com/office/powerpoint/2010/main" val="1444019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18</a:t>
            </a:fld>
            <a:endParaRPr lang="en-US" dirty="0"/>
          </a:p>
        </p:txBody>
      </p:sp>
    </p:spTree>
    <p:extLst>
      <p:ext uri="{BB962C8B-B14F-4D97-AF65-F5344CB8AC3E}">
        <p14:creationId xmlns:p14="http://schemas.microsoft.com/office/powerpoint/2010/main" val="3104262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direct insertion into force field, then can use </a:t>
            </a:r>
            <a:r>
              <a:rPr lang="en-US" baseline="0" dirty="0" err="1" smtClean="0"/>
              <a:t>gromacs</a:t>
            </a:r>
            <a:r>
              <a:rPr lang="en-US" baseline="0" dirty="0" smtClean="0"/>
              <a:t> tools, i.e. pdb2gmx, etc., to create </a:t>
            </a:r>
            <a:r>
              <a:rPr lang="en-US" baseline="0" dirty="0" err="1" smtClean="0"/>
              <a:t>toopology</a:t>
            </a:r>
            <a:r>
              <a:rPr lang="en-US" baseline="0" dirty="0" smtClean="0"/>
              <a:t> files. </a:t>
            </a:r>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19</a:t>
            </a:fld>
            <a:endParaRPr lang="en-US" dirty="0"/>
          </a:p>
        </p:txBody>
      </p:sp>
    </p:spTree>
    <p:extLst>
      <p:ext uri="{BB962C8B-B14F-4D97-AF65-F5344CB8AC3E}">
        <p14:creationId xmlns:p14="http://schemas.microsoft.com/office/powerpoint/2010/main" val="3104262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charge, 3 CL ions</a:t>
            </a:r>
            <a:r>
              <a:rPr lang="en-US" baseline="0" dirty="0" smtClean="0"/>
              <a:t> added for neutralization </a:t>
            </a:r>
            <a:r>
              <a:rPr lang="en-US" baseline="0" dirty="0" smtClean="0">
                <a:sym typeface="Wingdings"/>
              </a:rPr>
              <a:t> distinguish between CHL/CL (scaling at 0.8)</a:t>
            </a:r>
            <a:endParaRPr lang="en-US" baseline="0" dirty="0" smtClean="0"/>
          </a:p>
          <a:p>
            <a:r>
              <a:rPr lang="en-US" dirty="0" smtClean="0"/>
              <a:t>bacterium found in soil and water,</a:t>
            </a:r>
            <a:r>
              <a:rPr lang="en-US" baseline="0" dirty="0" smtClean="0"/>
              <a:t> </a:t>
            </a:r>
            <a:r>
              <a:rPr lang="en-US" dirty="0" smtClean="0"/>
              <a:t>and in association with plants. The organism is of</a:t>
            </a:r>
            <a:r>
              <a:rPr lang="en-US" baseline="0" dirty="0" smtClean="0"/>
              <a:t> </a:t>
            </a:r>
            <a:r>
              <a:rPr lang="en-US" dirty="0" smtClean="0"/>
              <a:t>substantial commercial interest because of its</a:t>
            </a:r>
            <a:r>
              <a:rPr lang="en-US" baseline="0" dirty="0" smtClean="0"/>
              <a:t> </a:t>
            </a:r>
            <a:r>
              <a:rPr lang="en-US" dirty="0" smtClean="0"/>
              <a:t>highly efficient protein secretion system.</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protein ligand is an atom, a molecule or an ion which can bind to a specific site (the binding site) on a protein. also deleted crystallographic waters.</a:t>
            </a:r>
          </a:p>
          <a:p>
            <a:endParaRPr lang="en-US" dirty="0" smtClean="0"/>
          </a:p>
        </p:txBody>
      </p:sp>
      <p:sp>
        <p:nvSpPr>
          <p:cNvPr id="4" name="Slide Number Placeholder 3"/>
          <p:cNvSpPr>
            <a:spLocks noGrp="1"/>
          </p:cNvSpPr>
          <p:nvPr>
            <p:ph type="sldNum" sz="quarter" idx="10"/>
          </p:nvPr>
        </p:nvSpPr>
        <p:spPr/>
        <p:txBody>
          <a:bodyPr/>
          <a:lstStyle/>
          <a:p>
            <a:fld id="{4FFC6412-8908-AA4E-837A-ED02B710F9FD}" type="slidenum">
              <a:rPr lang="en-US" smtClean="0"/>
              <a:t>1</a:t>
            </a:fld>
            <a:endParaRPr lang="en-US" dirty="0"/>
          </a:p>
        </p:txBody>
      </p:sp>
    </p:spTree>
    <p:extLst>
      <p:ext uri="{BB962C8B-B14F-4D97-AF65-F5344CB8AC3E}">
        <p14:creationId xmlns:p14="http://schemas.microsoft.com/office/powerpoint/2010/main" val="1025943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21</a:t>
            </a:fld>
            <a:endParaRPr lang="en-US" dirty="0"/>
          </a:p>
        </p:txBody>
      </p:sp>
    </p:spTree>
    <p:extLst>
      <p:ext uri="{BB962C8B-B14F-4D97-AF65-F5344CB8AC3E}">
        <p14:creationId xmlns:p14="http://schemas.microsoft.com/office/powerpoint/2010/main" val="3104262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22</a:t>
            </a:fld>
            <a:endParaRPr lang="en-US" dirty="0"/>
          </a:p>
        </p:txBody>
      </p:sp>
    </p:spTree>
    <p:extLst>
      <p:ext uri="{BB962C8B-B14F-4D97-AF65-F5344CB8AC3E}">
        <p14:creationId xmlns:p14="http://schemas.microsoft.com/office/powerpoint/2010/main" val="3104262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trjconv</a:t>
            </a:r>
            <a:r>
              <a:rPr lang="en-US" baseline="0" dirty="0" smtClean="0"/>
              <a:t> tool of GROMACS. add air. let interface form itself. or, put the molecules at the interface to start. </a:t>
            </a:r>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23</a:t>
            </a:fld>
            <a:endParaRPr lang="en-US" dirty="0"/>
          </a:p>
        </p:txBody>
      </p:sp>
    </p:spTree>
    <p:extLst>
      <p:ext uri="{BB962C8B-B14F-4D97-AF65-F5344CB8AC3E}">
        <p14:creationId xmlns:p14="http://schemas.microsoft.com/office/powerpoint/2010/main" val="310426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pitchFamily="34" charset="0"/>
                <a:cs typeface="Helvetica" pitchFamily="34" charset="0"/>
                <a:sym typeface="Wingdings"/>
              </a:rPr>
              <a:t>originally created for rational drug design, and thus is a great choice for simulating organic molecules.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GAFF has bonded and LJ parameters, and we are really looking for the electrostatic parameters here.</a:t>
            </a:r>
          </a:p>
          <a:p>
            <a:endParaRPr lang="en-US" dirty="0" smtClean="0"/>
          </a:p>
        </p:txBody>
      </p:sp>
      <p:sp>
        <p:nvSpPr>
          <p:cNvPr id="4" name="Slide Number Placeholder 3"/>
          <p:cNvSpPr>
            <a:spLocks noGrp="1"/>
          </p:cNvSpPr>
          <p:nvPr>
            <p:ph type="sldNum" sz="quarter" idx="10"/>
          </p:nvPr>
        </p:nvSpPr>
        <p:spPr/>
        <p:txBody>
          <a:bodyPr/>
          <a:lstStyle/>
          <a:p>
            <a:fld id="{4FFC6412-8908-AA4E-837A-ED02B710F9FD}" type="slidenum">
              <a:rPr lang="en-US" smtClean="0"/>
              <a:t>2</a:t>
            </a:fld>
            <a:endParaRPr lang="en-US" dirty="0"/>
          </a:p>
        </p:txBody>
      </p:sp>
    </p:spTree>
    <p:extLst>
      <p:ext uri="{BB962C8B-B14F-4D97-AF65-F5344CB8AC3E}">
        <p14:creationId xmlns:p14="http://schemas.microsoft.com/office/powerpoint/2010/main" val="1025943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4</a:t>
            </a:fld>
            <a:endParaRPr lang="en-US" dirty="0"/>
          </a:p>
        </p:txBody>
      </p:sp>
    </p:spTree>
    <p:extLst>
      <p:ext uri="{BB962C8B-B14F-4D97-AF65-F5344CB8AC3E}">
        <p14:creationId xmlns:p14="http://schemas.microsoft.com/office/powerpoint/2010/main" val="151904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coordinates</a:t>
            </a:r>
            <a:r>
              <a:rPr lang="en-US" baseline="0" dirty="0" smtClean="0"/>
              <a:t> of points and values of quantum chemically-generated electrostatic potential around the molecule, or “density” or “cloud” </a:t>
            </a:r>
            <a:r>
              <a:rPr lang="en-US" baseline="0" dirty="0" smtClean="0">
                <a:sym typeface="Wingdings"/>
              </a:rPr>
              <a:t> </a:t>
            </a:r>
            <a:r>
              <a:rPr lang="en-US" baseline="0" dirty="0" err="1" smtClean="0">
                <a:sym typeface="Wingdings"/>
              </a:rPr>
              <a:t>vance</a:t>
            </a:r>
            <a:r>
              <a:rPr lang="en-US" baseline="0" dirty="0" smtClean="0">
                <a:sym typeface="Wingdings"/>
              </a:rPr>
              <a:t>?</a:t>
            </a:r>
            <a:endParaRPr lang="en-US" baseline="0" dirty="0" smtClean="0"/>
          </a:p>
          <a:p>
            <a:r>
              <a:rPr lang="en-US" baseline="0" dirty="0" smtClean="0"/>
              <a:t>as shown here, you can actually visualize this electron potential in </a:t>
            </a:r>
            <a:r>
              <a:rPr lang="en-US" baseline="0" dirty="0" err="1" smtClean="0"/>
              <a:t>Gaussview</a:t>
            </a:r>
            <a:r>
              <a:rPr lang="en-US"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main input for geometry optimization and single point energy calculations: level of theory: HF/</a:t>
            </a:r>
            <a:r>
              <a:rPr lang="en-US" baseline="0" dirty="0" smtClean="0">
                <a:sym typeface="Wingdings"/>
              </a:rPr>
              <a:t>6-31G* for amber99sb. other force fields require other levels of theory. (basis set: </a:t>
            </a:r>
            <a:r>
              <a:rPr lang="en-US" dirty="0" smtClean="0"/>
              <a:t>set of functions (called basis functions) which are combined in linear combinations (generally as part of a quantum chemical calculation) to create molecular orbitals. For convenience these functions are typically atomic orbitals centered on atoms, but can theoretically be any function; plane waves are frequently used in materials calculations.)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5</a:t>
            </a:fld>
            <a:endParaRPr lang="en-US" dirty="0"/>
          </a:p>
        </p:txBody>
      </p:sp>
    </p:spTree>
    <p:extLst>
      <p:ext uri="{BB962C8B-B14F-4D97-AF65-F5344CB8AC3E}">
        <p14:creationId xmlns:p14="http://schemas.microsoft.com/office/powerpoint/2010/main" val="146951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step</a:t>
            </a:r>
            <a:r>
              <a:rPr lang="en-US" baseline="0" dirty="0" smtClean="0"/>
              <a:t> represents another use of a program in the antechamber tools package. This program takes the file from antechamber, along with a force field file (</a:t>
            </a:r>
            <a:r>
              <a:rPr lang="en-US" baseline="0" dirty="0" err="1" smtClean="0"/>
              <a:t>gaff.dat</a:t>
            </a:r>
            <a:r>
              <a:rPr lang="en-US" baseline="0" dirty="0" smtClean="0"/>
              <a:t>) and writes out an additional force field file with information about any missing parameters. </a:t>
            </a:r>
          </a:p>
          <a:p>
            <a:endParaRPr lang="en-US" dirty="0" smtClean="0"/>
          </a:p>
          <a:p>
            <a:r>
              <a:rPr lang="en-US" dirty="0" smtClean="0"/>
              <a:t>If it can antechamber will fill in these missing parameters by analogy to a similar parameter. You should check these parameters carefully before running a simulation. If antechamber can't empirically calculate a value or has no analogy it will either add a default value that it thinks is reasonable or alternatively insert a place holder (with zeros everywhere) and the comment "ATTN: needs revision". In this case you will have to manually parameterize this yourself.</a:t>
            </a:r>
          </a:p>
          <a:p>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6</a:t>
            </a:fld>
            <a:endParaRPr lang="en-US" dirty="0"/>
          </a:p>
        </p:txBody>
      </p:sp>
    </p:spTree>
    <p:extLst>
      <p:ext uri="{BB962C8B-B14F-4D97-AF65-F5344CB8AC3E}">
        <p14:creationId xmlns:p14="http://schemas.microsoft.com/office/powerpoint/2010/main" val="557020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antechamber is</a:t>
            </a:r>
            <a:r>
              <a:rPr lang="en-US" baseline="0" dirty="0" smtClean="0"/>
              <a:t> the most important (i.e. main) program within the set of programs in Antechamber Tools, which is a toolkit, along with GAFF, that helps us run AMBER more efficiently (part of </a:t>
            </a:r>
            <a:r>
              <a:rPr lang="en-US" baseline="0" dirty="0" err="1" smtClean="0"/>
              <a:t>AmberTools</a:t>
            </a:r>
            <a:r>
              <a:rPr lang="en-US" baseline="0" dirty="0" smtClean="0"/>
              <a:t>), and thus </a:t>
            </a:r>
            <a:r>
              <a:rPr lang="en-US" baseline="0" dirty="0" err="1" smtClean="0"/>
              <a:t>gromacs</a:t>
            </a:r>
            <a:r>
              <a:rPr lang="en-US" baseline="0" dirty="0" smtClean="0"/>
              <a:t>. can do all kinds of things, like assign atom </a:t>
            </a:r>
            <a:r>
              <a:rPr lang="en-US" baseline="0" dirty="0" smtClean="0"/>
              <a:t>types, </a:t>
            </a:r>
            <a:r>
              <a:rPr lang="en-US" baseline="0" dirty="0" smtClean="0"/>
              <a:t>file conversions, and charge generations. We use it here to take that electrostatic potential generated by </a:t>
            </a:r>
            <a:r>
              <a:rPr lang="en-US" baseline="0" dirty="0" err="1" smtClean="0"/>
              <a:t>gaussian</a:t>
            </a:r>
            <a:r>
              <a:rPr lang="en-US" baseline="0" dirty="0" smtClean="0"/>
              <a:t> and calculate the electrostatic point charge of each individual atom. </a:t>
            </a:r>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7</a:t>
            </a:fld>
            <a:endParaRPr lang="en-US" dirty="0"/>
          </a:p>
        </p:txBody>
      </p:sp>
    </p:spTree>
    <p:extLst>
      <p:ext uri="{BB962C8B-B14F-4D97-AF65-F5344CB8AC3E}">
        <p14:creationId xmlns:p14="http://schemas.microsoft.com/office/powerpoint/2010/main" val="3874407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 in parenthesis b/c</a:t>
            </a:r>
            <a:r>
              <a:rPr lang="en-US" baseline="0" dirty="0" smtClean="0"/>
              <a:t> main program is leap, a basic preparation program for Amber simulations – </a:t>
            </a:r>
            <a:r>
              <a:rPr lang="en-US" baseline="0" dirty="0" err="1" smtClean="0"/>
              <a:t>tleap</a:t>
            </a:r>
            <a:r>
              <a:rPr lang="en-US" baseline="0" dirty="0" smtClean="0"/>
              <a:t> is terminal version, </a:t>
            </a:r>
            <a:r>
              <a:rPr lang="en-US" baseline="0" dirty="0" err="1" smtClean="0"/>
              <a:t>xleap</a:t>
            </a:r>
            <a:r>
              <a:rPr lang="en-US" baseline="0" dirty="0" smtClean="0"/>
              <a:t> is graphical version. reads in </a:t>
            </a:r>
            <a:r>
              <a:rPr lang="en-US" baseline="0" dirty="0" err="1" smtClean="0"/>
              <a:t>ff</a:t>
            </a:r>
            <a:r>
              <a:rPr lang="en-US" baseline="0" dirty="0" smtClean="0"/>
              <a:t>, topology, and coordinates, and produces files necessary for production </a:t>
            </a:r>
            <a:r>
              <a:rPr lang="en-US" baseline="0" dirty="0" err="1" smtClean="0"/>
              <a:t>calcs</a:t>
            </a:r>
            <a:r>
              <a:rPr lang="en-US" baseline="0" dirty="0" smtClean="0"/>
              <a:t>. </a:t>
            </a:r>
            <a:r>
              <a:rPr lang="en-US" dirty="0" smtClean="0"/>
              <a:t>can add missing parameters, i.e. add bonds</a:t>
            </a:r>
            <a:r>
              <a:rPr lang="en-US" baseline="0" dirty="0" smtClean="0"/>
              <a:t> like these depictions show in </a:t>
            </a:r>
            <a:r>
              <a:rPr lang="en-US" baseline="0" dirty="0" err="1" smtClean="0"/>
              <a:t>xleap</a:t>
            </a:r>
            <a:r>
              <a:rPr lang="en-US" baseline="0" dirty="0" smtClean="0"/>
              <a:t>.</a:t>
            </a:r>
          </a:p>
          <a:p>
            <a:r>
              <a:rPr lang="en-US" baseline="0" dirty="0" smtClean="0"/>
              <a:t>when ready, save out library file for new residue/molecule. </a:t>
            </a:r>
          </a:p>
          <a:p>
            <a:endParaRPr lang="en-US" baseline="0" dirty="0" smtClean="0"/>
          </a:p>
          <a:p>
            <a:r>
              <a:rPr lang="en-US" baseline="0" dirty="0" smtClean="0"/>
              <a:t>(lib file is scaled, backup lib has full charges) </a:t>
            </a:r>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8</a:t>
            </a:fld>
            <a:endParaRPr lang="en-US" dirty="0"/>
          </a:p>
        </p:txBody>
      </p:sp>
    </p:spTree>
    <p:extLst>
      <p:ext uri="{BB962C8B-B14F-4D97-AF65-F5344CB8AC3E}">
        <p14:creationId xmlns:p14="http://schemas.microsoft.com/office/powerpoint/2010/main" val="124043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FC6412-8908-AA4E-837A-ED02B710F9FD}" type="slidenum">
              <a:rPr lang="en-US" smtClean="0"/>
              <a:t>9</a:t>
            </a:fld>
            <a:endParaRPr lang="en-US" dirty="0"/>
          </a:p>
        </p:txBody>
      </p:sp>
    </p:spTree>
    <p:extLst>
      <p:ext uri="{BB962C8B-B14F-4D97-AF65-F5344CB8AC3E}">
        <p14:creationId xmlns:p14="http://schemas.microsoft.com/office/powerpoint/2010/main" val="1842663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4C9146-66DA-494A-9325-73BB6B1726B6}" type="datetime1">
              <a:rPr lang="en-US" smtClean="0"/>
              <a:t>3/5/15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21C0B8-0E8E-184A-AC47-415D7392EF3F}" type="slidenum">
              <a:rPr lang="en-US" smtClean="0"/>
              <a:t>‹#›</a:t>
            </a:fld>
            <a:endParaRPr lang="en-US" dirty="0"/>
          </a:p>
        </p:txBody>
      </p:sp>
    </p:spTree>
    <p:extLst>
      <p:ext uri="{BB962C8B-B14F-4D97-AF65-F5344CB8AC3E}">
        <p14:creationId xmlns:p14="http://schemas.microsoft.com/office/powerpoint/2010/main" val="3713440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B6C3C-116C-BB4E-ABD3-E6E2303F6C9A}" type="datetime1">
              <a:rPr lang="en-US" smtClean="0"/>
              <a:t>3/5/15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21C0B8-0E8E-184A-AC47-415D7392EF3F}" type="slidenum">
              <a:rPr lang="en-US" smtClean="0"/>
              <a:t>‹#›</a:t>
            </a:fld>
            <a:endParaRPr lang="en-US" dirty="0"/>
          </a:p>
        </p:txBody>
      </p:sp>
    </p:spTree>
    <p:extLst>
      <p:ext uri="{BB962C8B-B14F-4D97-AF65-F5344CB8AC3E}">
        <p14:creationId xmlns:p14="http://schemas.microsoft.com/office/powerpoint/2010/main" val="123693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2C0404-DEA7-C74F-A1D6-CE69FEE508E6}" type="datetime1">
              <a:rPr lang="en-US" smtClean="0"/>
              <a:t>3/5/15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21C0B8-0E8E-184A-AC47-415D7392EF3F}" type="slidenum">
              <a:rPr lang="en-US" smtClean="0"/>
              <a:t>‹#›</a:t>
            </a:fld>
            <a:endParaRPr lang="en-US" dirty="0"/>
          </a:p>
        </p:txBody>
      </p:sp>
    </p:spTree>
    <p:extLst>
      <p:ext uri="{BB962C8B-B14F-4D97-AF65-F5344CB8AC3E}">
        <p14:creationId xmlns:p14="http://schemas.microsoft.com/office/powerpoint/2010/main" val="255395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2A9684-584E-E94E-AF95-B409CE9D7E8C}" type="datetime1">
              <a:rPr lang="en-US" smtClean="0"/>
              <a:t>3/5/15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21C0B8-0E8E-184A-AC47-415D7392EF3F}" type="slidenum">
              <a:rPr lang="en-US" smtClean="0"/>
              <a:t>‹#›</a:t>
            </a:fld>
            <a:endParaRPr lang="en-US" dirty="0"/>
          </a:p>
        </p:txBody>
      </p:sp>
    </p:spTree>
    <p:extLst>
      <p:ext uri="{BB962C8B-B14F-4D97-AF65-F5344CB8AC3E}">
        <p14:creationId xmlns:p14="http://schemas.microsoft.com/office/powerpoint/2010/main" val="295326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BDCA97-4441-D341-9B1E-D86E50535F32}" type="datetime1">
              <a:rPr lang="en-US" smtClean="0"/>
              <a:t>3/5/15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21C0B8-0E8E-184A-AC47-415D7392EF3F}" type="slidenum">
              <a:rPr lang="en-US" smtClean="0"/>
              <a:t>‹#›</a:t>
            </a:fld>
            <a:endParaRPr lang="en-US" dirty="0"/>
          </a:p>
        </p:txBody>
      </p:sp>
    </p:spTree>
    <p:extLst>
      <p:ext uri="{BB962C8B-B14F-4D97-AF65-F5344CB8AC3E}">
        <p14:creationId xmlns:p14="http://schemas.microsoft.com/office/powerpoint/2010/main" val="367765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FC4265-F64F-EF4E-B53D-C98AC79CA19B}" type="datetime1">
              <a:rPr lang="en-US" smtClean="0"/>
              <a:t>3/5/15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21C0B8-0E8E-184A-AC47-415D7392EF3F}" type="slidenum">
              <a:rPr lang="en-US" smtClean="0"/>
              <a:t>‹#›</a:t>
            </a:fld>
            <a:endParaRPr lang="en-US" dirty="0"/>
          </a:p>
        </p:txBody>
      </p:sp>
    </p:spTree>
    <p:extLst>
      <p:ext uri="{BB962C8B-B14F-4D97-AF65-F5344CB8AC3E}">
        <p14:creationId xmlns:p14="http://schemas.microsoft.com/office/powerpoint/2010/main" val="390426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3E1352-A77F-7D44-BF3A-54A8856D67F4}" type="datetime1">
              <a:rPr lang="en-US" smtClean="0"/>
              <a:t>3/5/15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821C0B8-0E8E-184A-AC47-415D7392EF3F}" type="slidenum">
              <a:rPr lang="en-US" smtClean="0"/>
              <a:t>‹#›</a:t>
            </a:fld>
            <a:endParaRPr lang="en-US" dirty="0"/>
          </a:p>
        </p:txBody>
      </p:sp>
    </p:spTree>
    <p:extLst>
      <p:ext uri="{BB962C8B-B14F-4D97-AF65-F5344CB8AC3E}">
        <p14:creationId xmlns:p14="http://schemas.microsoft.com/office/powerpoint/2010/main" val="390835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FE4B8C-5D80-F145-BCDF-127BBEA9CEAA}" type="datetime1">
              <a:rPr lang="en-US" smtClean="0"/>
              <a:t>3/5/15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821C0B8-0E8E-184A-AC47-415D7392EF3F}" type="slidenum">
              <a:rPr lang="en-US" smtClean="0"/>
              <a:t>‹#›</a:t>
            </a:fld>
            <a:endParaRPr lang="en-US" dirty="0"/>
          </a:p>
        </p:txBody>
      </p:sp>
    </p:spTree>
    <p:extLst>
      <p:ext uri="{BB962C8B-B14F-4D97-AF65-F5344CB8AC3E}">
        <p14:creationId xmlns:p14="http://schemas.microsoft.com/office/powerpoint/2010/main" val="3156612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AF6C17-8E63-C34A-8C48-238690D02022}" type="datetime1">
              <a:rPr lang="en-US" smtClean="0"/>
              <a:t>3/5/15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821C0B8-0E8E-184A-AC47-415D7392EF3F}" type="slidenum">
              <a:rPr lang="en-US" smtClean="0"/>
              <a:t>‹#›</a:t>
            </a:fld>
            <a:endParaRPr lang="en-US" dirty="0"/>
          </a:p>
        </p:txBody>
      </p:sp>
    </p:spTree>
    <p:extLst>
      <p:ext uri="{BB962C8B-B14F-4D97-AF65-F5344CB8AC3E}">
        <p14:creationId xmlns:p14="http://schemas.microsoft.com/office/powerpoint/2010/main" val="255374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86B6C3-5A3F-464A-9C25-185C83FDD5D2}" type="datetime1">
              <a:rPr lang="en-US" smtClean="0"/>
              <a:t>3/5/15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21C0B8-0E8E-184A-AC47-415D7392EF3F}" type="slidenum">
              <a:rPr lang="en-US" smtClean="0"/>
              <a:t>‹#›</a:t>
            </a:fld>
            <a:endParaRPr lang="en-US" dirty="0"/>
          </a:p>
        </p:txBody>
      </p:sp>
    </p:spTree>
    <p:extLst>
      <p:ext uri="{BB962C8B-B14F-4D97-AF65-F5344CB8AC3E}">
        <p14:creationId xmlns:p14="http://schemas.microsoft.com/office/powerpoint/2010/main" val="90414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937876-7CBA-7F4B-9F02-10A8F493B033}" type="datetime1">
              <a:rPr lang="en-US" smtClean="0"/>
              <a:t>3/5/15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21C0B8-0E8E-184A-AC47-415D7392EF3F}" type="slidenum">
              <a:rPr lang="en-US" smtClean="0"/>
              <a:t>‹#›</a:t>
            </a:fld>
            <a:endParaRPr lang="en-US" dirty="0"/>
          </a:p>
        </p:txBody>
      </p:sp>
    </p:spTree>
    <p:extLst>
      <p:ext uri="{BB962C8B-B14F-4D97-AF65-F5344CB8AC3E}">
        <p14:creationId xmlns:p14="http://schemas.microsoft.com/office/powerpoint/2010/main" val="13642989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8A087E-9313-F742-9646-108592BADC06}" type="datetime1">
              <a:rPr lang="en-US" smtClean="0"/>
              <a:t>3/5/15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1C0B8-0E8E-184A-AC47-415D7392EF3F}" type="slidenum">
              <a:rPr lang="en-US" smtClean="0"/>
              <a:t>‹#›</a:t>
            </a:fld>
            <a:endParaRPr lang="en-US" dirty="0"/>
          </a:p>
        </p:txBody>
      </p:sp>
    </p:spTree>
    <p:extLst>
      <p:ext uri="{BB962C8B-B14F-4D97-AF65-F5344CB8AC3E}">
        <p14:creationId xmlns:p14="http://schemas.microsoft.com/office/powerpoint/2010/main" val="1594675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diagramColors" Target="../diagrams/colors8.xml"/><Relationship Id="rId12"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8" Type="http://schemas.openxmlformats.org/officeDocument/2006/relationships/diagramData" Target="../diagrams/data8.xml"/><Relationship Id="rId9" Type="http://schemas.openxmlformats.org/officeDocument/2006/relationships/diagramLayout" Target="../diagrams/layout8.xml"/><Relationship Id="rId10"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8"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8"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8" Type="http://schemas.openxmlformats.org/officeDocument/2006/relationships/image" Target="../media/image3.png"/><Relationship Id="rId9"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8"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5.xml"/><Relationship Id="rId4" Type="http://schemas.openxmlformats.org/officeDocument/2006/relationships/diagramLayout" Target="../diagrams/layout15.xml"/><Relationship Id="rId5" Type="http://schemas.openxmlformats.org/officeDocument/2006/relationships/diagramQuickStyle" Target="../diagrams/quickStyle15.xml"/><Relationship Id="rId6" Type="http://schemas.openxmlformats.org/officeDocument/2006/relationships/diagramColors" Target="../diagrams/colors15.xml"/><Relationship Id="rId7" Type="http://schemas.microsoft.com/office/2007/relationships/diagramDrawing" Target="../diagrams/drawing15.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diagramData" Target="../diagrams/data16.xml"/><Relationship Id="rId5" Type="http://schemas.openxmlformats.org/officeDocument/2006/relationships/diagramLayout" Target="../diagrams/layout16.xml"/><Relationship Id="rId6" Type="http://schemas.openxmlformats.org/officeDocument/2006/relationships/diagramQuickStyle" Target="../diagrams/quickStyle16.xml"/><Relationship Id="rId7" Type="http://schemas.openxmlformats.org/officeDocument/2006/relationships/diagramColors" Target="../diagrams/colors16.xml"/><Relationship Id="rId8" Type="http://schemas.microsoft.com/office/2007/relationships/diagramDrawing" Target="../diagrams/drawing16.xm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7.emf"/><Relationship Id="rId6" Type="http://schemas.openxmlformats.org/officeDocument/2006/relationships/oleObject" Target="../embeddings/oleObject2.bin"/><Relationship Id="rId7" Type="http://schemas.openxmlformats.org/officeDocument/2006/relationships/image" Target="../media/image8.emf"/><Relationship Id="rId8" Type="http://schemas.openxmlformats.org/officeDocument/2006/relationships/oleObject" Target="../embeddings/oleObject3.bin"/><Relationship Id="rId9" Type="http://schemas.openxmlformats.org/officeDocument/2006/relationships/image" Target="../media/image9.emf"/><Relationship Id="rId10"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1" Type="http://schemas.openxmlformats.org/officeDocument/2006/relationships/diagramColors" Target="../diagrams/colors3.xml"/><Relationship Id="rId12" Type="http://schemas.microsoft.com/office/2007/relationships/diagramDrawing" Target="../diagrams/drawing3.xml"/><Relationship Id="rId13"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diagramData" Target="../diagrams/data3.xml"/><Relationship Id="rId9" Type="http://schemas.openxmlformats.org/officeDocument/2006/relationships/diagramLayout" Target="../diagrams/layout3.xml"/><Relationship Id="rId10"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diagramData" Target="../diagrams/data5.xml"/><Relationship Id="rId5" Type="http://schemas.openxmlformats.org/officeDocument/2006/relationships/diagramLayout" Target="../diagrams/layout5.xml"/><Relationship Id="rId6" Type="http://schemas.openxmlformats.org/officeDocument/2006/relationships/diagramQuickStyle" Target="../diagrams/quickStyle5.xml"/><Relationship Id="rId7" Type="http://schemas.openxmlformats.org/officeDocument/2006/relationships/diagramColors" Target="../diagrams/colors5.xml"/><Relationship Id="rId8"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image" Target="../media/image17.gif"/><Relationship Id="rId9" Type="http://schemas.openxmlformats.org/officeDocument/2006/relationships/image" Target="../media/image18.gi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71757" y="1424934"/>
            <a:ext cx="7717872" cy="2641756"/>
          </a:xfrm>
          <a:prstGeom prst="rect">
            <a:avLst/>
          </a:prstGeom>
        </p:spPr>
        <p:txBody>
          <a:bodyPr vert="horz" lIns="91440" tIns="45720" rIns="91440" bIns="45720" rtlCol="0" anchor="ctr">
            <a:normAutofit fontScale="25000" lnSpcReduction="20000"/>
          </a:bodyP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400" b="1" dirty="0" smtClean="0">
                <a:solidFill>
                  <a:schemeClr val="accent1"/>
                </a:solidFill>
                <a:latin typeface="Encode Sans"/>
                <a:cs typeface="Encode Sans"/>
              </a:rPr>
              <a:t>Creating systems of proteins and enzymes in ionic liquid/water mixtures</a:t>
            </a:r>
            <a:endParaRPr lang="en-US" sz="9600" b="1" dirty="0" smtClean="0">
              <a:solidFill>
                <a:srgbClr val="3D2456"/>
              </a:solidFill>
              <a:latin typeface="Encode Sans"/>
              <a:cs typeface="Encode Sans"/>
            </a:endParaRPr>
          </a:p>
          <a:p>
            <a:endParaRPr lang="en-US" sz="3100" b="1" dirty="0" smtClean="0">
              <a:solidFill>
                <a:schemeClr val="accent4">
                  <a:lumMod val="75000"/>
                </a:schemeClr>
              </a:solidFill>
              <a:latin typeface="Encode Sans"/>
              <a:cs typeface="Encode Sans"/>
            </a:endParaRPr>
          </a:p>
          <a:p>
            <a:endParaRPr lang="en-US" sz="3100" b="1" dirty="0" smtClean="0">
              <a:solidFill>
                <a:schemeClr val="accent4">
                  <a:lumMod val="75000"/>
                </a:schemeClr>
              </a:solidFill>
              <a:latin typeface="Encode Sans"/>
              <a:cs typeface="Encode Sans"/>
            </a:endParaRPr>
          </a:p>
          <a:p>
            <a:endParaRPr lang="en-US" sz="3100" b="1" dirty="0" smtClean="0">
              <a:solidFill>
                <a:schemeClr val="accent4">
                  <a:lumMod val="75000"/>
                </a:schemeClr>
              </a:solidFill>
              <a:latin typeface="Encode Sans"/>
              <a:cs typeface="Encode Sans"/>
            </a:endParaRPr>
          </a:p>
          <a:p>
            <a:pPr>
              <a:lnSpc>
                <a:spcPct val="120000"/>
              </a:lnSpc>
            </a:pPr>
            <a:endParaRPr lang="en-US" sz="3100" b="1" dirty="0" smtClean="0">
              <a:solidFill>
                <a:schemeClr val="accent4">
                  <a:lumMod val="75000"/>
                </a:schemeClr>
              </a:solidFill>
              <a:latin typeface="Encode Sans"/>
              <a:cs typeface="Encode Sans"/>
            </a:endParaRPr>
          </a:p>
          <a:p>
            <a:pPr>
              <a:lnSpc>
                <a:spcPct val="120000"/>
              </a:lnSpc>
            </a:pPr>
            <a:r>
              <a:rPr lang="en-US" sz="7200" dirty="0" smtClean="0">
                <a:solidFill>
                  <a:srgbClr val="000000"/>
                </a:solidFill>
                <a:latin typeface="Encode Sans"/>
                <a:cs typeface="Encode Sans"/>
              </a:rPr>
              <a:t>Kayla Sprenger</a:t>
            </a:r>
          </a:p>
          <a:p>
            <a:pPr>
              <a:lnSpc>
                <a:spcPct val="120000"/>
              </a:lnSpc>
            </a:pPr>
            <a:r>
              <a:rPr lang="en-US" sz="7200" dirty="0" smtClean="0">
                <a:solidFill>
                  <a:srgbClr val="000000"/>
                </a:solidFill>
                <a:latin typeface="Encode Sans"/>
                <a:cs typeface="Encode Sans"/>
              </a:rPr>
              <a:t>PRG Group Meeting</a:t>
            </a:r>
          </a:p>
          <a:p>
            <a:pPr>
              <a:lnSpc>
                <a:spcPct val="120000"/>
              </a:lnSpc>
            </a:pPr>
            <a:r>
              <a:rPr lang="en-US" sz="7200" dirty="0" smtClean="0">
                <a:solidFill>
                  <a:srgbClr val="000000"/>
                </a:solidFill>
                <a:latin typeface="Encode Sans"/>
                <a:cs typeface="Encode Sans"/>
              </a:rPr>
              <a:t>2.13.2015 </a:t>
            </a:r>
          </a:p>
          <a:p>
            <a:endParaRPr lang="en-US" sz="3100" b="1" dirty="0" smtClean="0">
              <a:solidFill>
                <a:schemeClr val="accent4">
                  <a:lumMod val="75000"/>
                </a:schemeClr>
              </a:solidFill>
              <a:latin typeface="Encode Sans"/>
              <a:cs typeface="Encode Sans"/>
            </a:endParaRPr>
          </a:p>
          <a:p>
            <a:r>
              <a:rPr lang="en-US" sz="3100" b="1" dirty="0" smtClean="0">
                <a:solidFill>
                  <a:schemeClr val="accent4">
                    <a:lumMod val="75000"/>
                  </a:schemeClr>
                </a:solidFill>
                <a:latin typeface="Encode Sans"/>
                <a:cs typeface="Encode Sans"/>
              </a:rPr>
              <a:t> </a:t>
            </a:r>
          </a:p>
          <a:p>
            <a:endParaRPr lang="en-US" sz="3100" dirty="0">
              <a:solidFill>
                <a:schemeClr val="accent4">
                  <a:lumMod val="75000"/>
                </a:schemeClr>
              </a:solidFill>
              <a:latin typeface="Encode Sans"/>
              <a:cs typeface="Encode Sans"/>
            </a:endParaRPr>
          </a:p>
        </p:txBody>
      </p:sp>
      <p:sp>
        <p:nvSpPr>
          <p:cNvPr id="5" name="Rectangular Callout 4"/>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grpSp>
        <p:nvGrpSpPr>
          <p:cNvPr id="2" name="Group 1"/>
          <p:cNvGrpSpPr/>
          <p:nvPr/>
        </p:nvGrpSpPr>
        <p:grpSpPr>
          <a:xfrm>
            <a:off x="130282" y="6046739"/>
            <a:ext cx="3481981" cy="721726"/>
            <a:chOff x="671757" y="6135344"/>
            <a:chExt cx="3481981" cy="721726"/>
          </a:xfrm>
        </p:grpSpPr>
        <p:pic>
          <p:nvPicPr>
            <p:cNvPr id="7" name="Picture 6" descr="CHEM_UW_purp.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757" y="6135344"/>
              <a:ext cx="3190315" cy="457200"/>
            </a:xfrm>
            <a:prstGeom prst="rect">
              <a:avLst/>
            </a:prstGeom>
            <a:solidFill>
              <a:srgbClr val="FFFFFF"/>
            </a:solidFill>
          </p:spPr>
        </p:pic>
        <p:sp>
          <p:nvSpPr>
            <p:cNvPr id="8" name="Rectangle 7"/>
            <p:cNvSpPr/>
            <p:nvPr/>
          </p:nvSpPr>
          <p:spPr>
            <a:xfrm>
              <a:off x="671757" y="6564682"/>
              <a:ext cx="3481981" cy="292388"/>
            </a:xfrm>
            <a:prstGeom prst="rect">
              <a:avLst/>
            </a:prstGeom>
          </p:spPr>
          <p:txBody>
            <a:bodyPr wrap="square">
              <a:spAutoFit/>
            </a:bodyPr>
            <a:lstStyle/>
            <a:p>
              <a:r>
                <a:rPr lang="en-US" sz="1300" i="1" dirty="0" smtClean="0">
                  <a:solidFill>
                    <a:schemeClr val="bg2">
                      <a:lumMod val="50000"/>
                    </a:schemeClr>
                  </a:solidFill>
                  <a:latin typeface="Franklin Gothic Book"/>
                  <a:cs typeface="Franklin Gothic Book"/>
                </a:rPr>
                <a:t>Knowledge and solutions for a changing world</a:t>
              </a:r>
              <a:endParaRPr lang="en-US" sz="1300" i="1" dirty="0">
                <a:solidFill>
                  <a:schemeClr val="bg2">
                    <a:lumMod val="50000"/>
                  </a:schemeClr>
                </a:solidFill>
                <a:latin typeface="Franklin Gothic Book"/>
                <a:cs typeface="Franklin Gothic Book"/>
              </a:endParaRPr>
            </a:p>
          </p:txBody>
        </p:sp>
      </p:grpSp>
      <p:pic>
        <p:nvPicPr>
          <p:cNvPr id="12" name="Picture 11" descr="Screenshot 2014-11-12 10.50.2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08" y="3924476"/>
            <a:ext cx="1770997" cy="265176"/>
          </a:xfrm>
          <a:prstGeom prst="rect">
            <a:avLst/>
          </a:prstGeom>
        </p:spPr>
      </p:pic>
      <p:pic>
        <p:nvPicPr>
          <p:cNvPr id="9" name="Picture 8" descr="blah3.pdf"/>
          <p:cNvPicPr>
            <a:picLocks noChangeAspect="1"/>
          </p:cNvPicPr>
          <p:nvPr/>
        </p:nvPicPr>
        <p:blipFill rotWithShape="1">
          <a:blip r:embed="rId5">
            <a:extLst>
              <a:ext uri="{28A0092B-C50C-407E-A947-70E740481C1C}">
                <a14:useLocalDpi xmlns:a14="http://schemas.microsoft.com/office/drawing/2010/main" val="0"/>
              </a:ext>
            </a:extLst>
          </a:blip>
          <a:srcRect l="2072" t="21365" r="29290" b="13650"/>
          <a:stretch/>
        </p:blipFill>
        <p:spPr>
          <a:xfrm>
            <a:off x="4145663" y="2846339"/>
            <a:ext cx="3874718" cy="3657600"/>
          </a:xfrm>
          <a:prstGeom prst="rect">
            <a:avLst/>
          </a:prstGeom>
        </p:spPr>
      </p:pic>
    </p:spTree>
    <p:extLst>
      <p:ext uri="{BB962C8B-B14F-4D97-AF65-F5344CB8AC3E}">
        <p14:creationId xmlns:p14="http://schemas.microsoft.com/office/powerpoint/2010/main" val="442731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0104"/>
            <a:ext cx="8500888" cy="783694"/>
          </a:xfrm>
        </p:spPr>
        <p:txBody>
          <a:bodyPr>
            <a:normAutofit/>
          </a:bodyPr>
          <a:lstStyle/>
          <a:p>
            <a:pPr algn="l"/>
            <a:r>
              <a:rPr lang="en-US" sz="4000" dirty="0" smtClean="0"/>
              <a:t>Step 6: repeat Steps 1-5 for anion</a:t>
            </a:r>
            <a:endParaRPr lang="en-US" sz="4000" dirty="0"/>
          </a:p>
        </p:txBody>
      </p:sp>
      <p:graphicFrame>
        <p:nvGraphicFramePr>
          <p:cNvPr id="4" name="Diagram 3"/>
          <p:cNvGraphicFramePr/>
          <p:nvPr>
            <p:extLst>
              <p:ext uri="{D42A27DB-BD31-4B8C-83A1-F6EECF244321}">
                <p14:modId xmlns:p14="http://schemas.microsoft.com/office/powerpoint/2010/main" val="1951638043"/>
              </p:ext>
            </p:extLst>
          </p:nvPr>
        </p:nvGraphicFramePr>
        <p:xfrm>
          <a:off x="3748334" y="2953101"/>
          <a:ext cx="2320084" cy="18181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1936548906"/>
              </p:ext>
            </p:extLst>
          </p:nvPr>
        </p:nvGraphicFramePr>
        <p:xfrm>
          <a:off x="1769544" y="1905000"/>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ectangular Callout 4"/>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sp>
        <p:nvSpPr>
          <p:cNvPr id="8" name="TextBox 7"/>
          <p:cNvSpPr txBox="1"/>
          <p:nvPr/>
        </p:nvSpPr>
        <p:spPr>
          <a:xfrm>
            <a:off x="592672" y="1939976"/>
            <a:ext cx="1185337" cy="830997"/>
          </a:xfrm>
          <a:prstGeom prst="rect">
            <a:avLst/>
          </a:prstGeom>
          <a:noFill/>
        </p:spPr>
        <p:txBody>
          <a:bodyPr wrap="square" rtlCol="0">
            <a:spAutoFit/>
          </a:bodyPr>
          <a:lstStyle/>
          <a:p>
            <a:r>
              <a:rPr lang="en-US" sz="2400" dirty="0" smtClean="0"/>
              <a:t>Inputs: </a:t>
            </a:r>
          </a:p>
          <a:p>
            <a:r>
              <a:rPr lang="en-US" sz="2400" dirty="0" smtClean="0"/>
              <a:t>none</a:t>
            </a:r>
            <a:endParaRPr lang="en-US" sz="2400" dirty="0"/>
          </a:p>
        </p:txBody>
      </p:sp>
      <p:sp>
        <p:nvSpPr>
          <p:cNvPr id="9" name="TextBox 8"/>
          <p:cNvSpPr txBox="1"/>
          <p:nvPr/>
        </p:nvSpPr>
        <p:spPr>
          <a:xfrm>
            <a:off x="5239166" y="4786771"/>
            <a:ext cx="1999833" cy="1200328"/>
          </a:xfrm>
          <a:prstGeom prst="rect">
            <a:avLst/>
          </a:prstGeom>
          <a:noFill/>
        </p:spPr>
        <p:txBody>
          <a:bodyPr wrap="square" rtlCol="0">
            <a:spAutoFit/>
          </a:bodyPr>
          <a:lstStyle/>
          <a:p>
            <a:r>
              <a:rPr lang="en-US" sz="2400" dirty="0" smtClean="0"/>
              <a:t>Outputs: </a:t>
            </a:r>
            <a:r>
              <a:rPr lang="en-US" sz="2400" dirty="0" err="1" smtClean="0"/>
              <a:t>CHL.lib</a:t>
            </a:r>
            <a:endParaRPr lang="en-US" sz="2400" dirty="0" smtClean="0"/>
          </a:p>
          <a:p>
            <a:r>
              <a:rPr lang="en-US" sz="2400" dirty="0" smtClean="0"/>
              <a:t>(</a:t>
            </a:r>
            <a:r>
              <a:rPr lang="en-US" sz="2400" dirty="0" err="1" smtClean="0"/>
              <a:t>CHL.frcmod</a:t>
            </a:r>
            <a:r>
              <a:rPr lang="en-US" sz="2400" dirty="0" smtClean="0"/>
              <a:t>)</a:t>
            </a:r>
          </a:p>
        </p:txBody>
      </p:sp>
      <p:grpSp>
        <p:nvGrpSpPr>
          <p:cNvPr id="10" name="Group 9"/>
          <p:cNvGrpSpPr/>
          <p:nvPr/>
        </p:nvGrpSpPr>
        <p:grpSpPr>
          <a:xfrm>
            <a:off x="1736507" y="2245677"/>
            <a:ext cx="383667" cy="326232"/>
            <a:chOff x="2848772" y="350292"/>
            <a:chExt cx="383667" cy="326232"/>
          </a:xfrm>
        </p:grpSpPr>
        <p:sp>
          <p:nvSpPr>
            <p:cNvPr id="11" name="Right Arrow 10"/>
            <p:cNvSpPr/>
            <p:nvPr/>
          </p:nvSpPr>
          <p:spPr>
            <a:xfrm>
              <a:off x="2848772" y="350292"/>
              <a:ext cx="383667" cy="326232"/>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2" name="Right Arrow 4"/>
            <p:cNvSpPr/>
            <p:nvPr/>
          </p:nvSpPr>
          <p:spPr>
            <a:xfrm>
              <a:off x="2848772" y="415538"/>
              <a:ext cx="285797" cy="1957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p:txBody>
        </p:sp>
      </p:grpSp>
      <p:grpSp>
        <p:nvGrpSpPr>
          <p:cNvPr id="13" name="Group 12"/>
          <p:cNvGrpSpPr/>
          <p:nvPr/>
        </p:nvGrpSpPr>
        <p:grpSpPr>
          <a:xfrm>
            <a:off x="4613933" y="5310615"/>
            <a:ext cx="383667" cy="326232"/>
            <a:chOff x="2848772" y="350292"/>
            <a:chExt cx="383667" cy="326232"/>
          </a:xfrm>
        </p:grpSpPr>
        <p:sp>
          <p:nvSpPr>
            <p:cNvPr id="14" name="Right Arrow 13"/>
            <p:cNvSpPr/>
            <p:nvPr/>
          </p:nvSpPr>
          <p:spPr>
            <a:xfrm>
              <a:off x="2848772" y="350292"/>
              <a:ext cx="383667" cy="326232"/>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5" name="Right Arrow 4"/>
            <p:cNvSpPr/>
            <p:nvPr/>
          </p:nvSpPr>
          <p:spPr>
            <a:xfrm>
              <a:off x="2848772" y="415538"/>
              <a:ext cx="285797" cy="1957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p:txBody>
        </p:sp>
      </p:grpSp>
      <p:sp>
        <p:nvSpPr>
          <p:cNvPr id="6" name="Slide Number Placeholder 5"/>
          <p:cNvSpPr>
            <a:spLocks noGrp="1"/>
          </p:cNvSpPr>
          <p:nvPr>
            <p:ph type="sldNum" sz="quarter" idx="12"/>
          </p:nvPr>
        </p:nvSpPr>
        <p:spPr/>
        <p:txBody>
          <a:bodyPr/>
          <a:lstStyle/>
          <a:p>
            <a:fld id="{D821C0B8-0E8E-184A-AC47-415D7392EF3F}" type="slidenum">
              <a:rPr lang="en-US" smtClean="0"/>
              <a:t>9</a:t>
            </a:fld>
            <a:endParaRPr lang="en-US" dirty="0"/>
          </a:p>
        </p:txBody>
      </p:sp>
    </p:spTree>
    <p:extLst>
      <p:ext uri="{BB962C8B-B14F-4D97-AF65-F5344CB8AC3E}">
        <p14:creationId xmlns:p14="http://schemas.microsoft.com/office/powerpoint/2010/main" val="5376188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194"/>
            <a:ext cx="8500888" cy="740204"/>
          </a:xfrm>
        </p:spPr>
        <p:txBody>
          <a:bodyPr>
            <a:normAutofit/>
          </a:bodyPr>
          <a:lstStyle/>
          <a:p>
            <a:pPr algn="l"/>
            <a:r>
              <a:rPr lang="en-US" sz="4000" dirty="0" smtClean="0"/>
              <a:t>Easier route: ffmaker</a:t>
            </a:r>
            <a:r>
              <a:rPr lang="en-US" sz="4000" dirty="0"/>
              <a:t>!</a:t>
            </a:r>
          </a:p>
        </p:txBody>
      </p:sp>
      <p:sp>
        <p:nvSpPr>
          <p:cNvPr id="11" name="TextBox 10"/>
          <p:cNvSpPr txBox="1"/>
          <p:nvPr/>
        </p:nvSpPr>
        <p:spPr>
          <a:xfrm>
            <a:off x="2333100" y="1571632"/>
            <a:ext cx="1820363" cy="830997"/>
          </a:xfrm>
          <a:prstGeom prst="rect">
            <a:avLst/>
          </a:prstGeom>
          <a:noFill/>
        </p:spPr>
        <p:txBody>
          <a:bodyPr wrap="square" rtlCol="0">
            <a:spAutoFit/>
          </a:bodyPr>
          <a:lstStyle/>
          <a:p>
            <a:r>
              <a:rPr lang="en-US" sz="2400" dirty="0" err="1" smtClean="0"/>
              <a:t>BMI.pdb</a:t>
            </a:r>
            <a:endParaRPr lang="en-US" sz="2400" dirty="0" smtClean="0"/>
          </a:p>
          <a:p>
            <a:r>
              <a:rPr lang="en-US" sz="2400" dirty="0" err="1" smtClean="0"/>
              <a:t>ffmaker.inp</a:t>
            </a:r>
            <a:endParaRPr lang="en-US" sz="2400" dirty="0" smtClean="0"/>
          </a:p>
        </p:txBody>
      </p:sp>
      <p:sp>
        <p:nvSpPr>
          <p:cNvPr id="13" name="TextBox 12"/>
          <p:cNvSpPr txBox="1"/>
          <p:nvPr/>
        </p:nvSpPr>
        <p:spPr>
          <a:xfrm>
            <a:off x="5249583" y="1571632"/>
            <a:ext cx="1876487" cy="830997"/>
          </a:xfrm>
          <a:prstGeom prst="rect">
            <a:avLst/>
          </a:prstGeom>
          <a:noFill/>
        </p:spPr>
        <p:txBody>
          <a:bodyPr wrap="square" rtlCol="0">
            <a:spAutoFit/>
          </a:bodyPr>
          <a:lstStyle/>
          <a:p>
            <a:r>
              <a:rPr lang="en-US" sz="2400" dirty="0" err="1" smtClean="0"/>
              <a:t>CHL.pdb</a:t>
            </a:r>
            <a:endParaRPr lang="en-US" sz="2400" dirty="0" smtClean="0"/>
          </a:p>
          <a:p>
            <a:r>
              <a:rPr lang="en-US" sz="2400" dirty="0" err="1" smtClean="0"/>
              <a:t>ffmaker.inp</a:t>
            </a:r>
            <a:endParaRPr lang="en-US" sz="2400" dirty="0" smtClean="0"/>
          </a:p>
        </p:txBody>
      </p:sp>
      <p:graphicFrame>
        <p:nvGraphicFramePr>
          <p:cNvPr id="15" name="Diagram 14"/>
          <p:cNvGraphicFramePr/>
          <p:nvPr>
            <p:extLst>
              <p:ext uri="{D42A27DB-BD31-4B8C-83A1-F6EECF244321}">
                <p14:modId xmlns:p14="http://schemas.microsoft.com/office/powerpoint/2010/main" val="4158078013"/>
              </p:ext>
            </p:extLst>
          </p:nvPr>
        </p:nvGraphicFramePr>
        <p:xfrm>
          <a:off x="3124200" y="3031057"/>
          <a:ext cx="2851952" cy="1534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6" name="Group 15"/>
          <p:cNvGrpSpPr/>
          <p:nvPr/>
        </p:nvGrpSpPr>
        <p:grpSpPr>
          <a:xfrm>
            <a:off x="5277846" y="4719010"/>
            <a:ext cx="397144" cy="339494"/>
            <a:chOff x="5091374" y="1852644"/>
            <a:chExt cx="397144" cy="339494"/>
          </a:xfrm>
          <a:solidFill>
            <a:schemeClr val="accent1">
              <a:lumMod val="60000"/>
              <a:lumOff val="40000"/>
            </a:schemeClr>
          </a:solidFill>
        </p:grpSpPr>
        <p:sp>
          <p:nvSpPr>
            <p:cNvPr id="17" name="Right Arrow 16"/>
            <p:cNvSpPr/>
            <p:nvPr/>
          </p:nvSpPr>
          <p:spPr>
            <a:xfrm rot="5400000">
              <a:off x="5120199" y="1823819"/>
              <a:ext cx="339494" cy="397144"/>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8" name="Right Arrow 4"/>
            <p:cNvSpPr/>
            <p:nvPr/>
          </p:nvSpPr>
          <p:spPr>
            <a:xfrm>
              <a:off x="5170803" y="1852644"/>
              <a:ext cx="238286" cy="23764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p:txBody>
        </p:sp>
      </p:grpSp>
      <p:grpSp>
        <p:nvGrpSpPr>
          <p:cNvPr id="19" name="Group 18"/>
          <p:cNvGrpSpPr/>
          <p:nvPr/>
        </p:nvGrpSpPr>
        <p:grpSpPr>
          <a:xfrm>
            <a:off x="3498090" y="4719010"/>
            <a:ext cx="397144" cy="339494"/>
            <a:chOff x="5091374" y="1852644"/>
            <a:chExt cx="397144" cy="339494"/>
          </a:xfrm>
          <a:solidFill>
            <a:schemeClr val="accent4">
              <a:lumMod val="40000"/>
              <a:lumOff val="60000"/>
            </a:schemeClr>
          </a:solidFill>
        </p:grpSpPr>
        <p:sp>
          <p:nvSpPr>
            <p:cNvPr id="20" name="Right Arrow 19"/>
            <p:cNvSpPr/>
            <p:nvPr/>
          </p:nvSpPr>
          <p:spPr>
            <a:xfrm rot="5400000">
              <a:off x="5120199" y="1823819"/>
              <a:ext cx="339494" cy="397144"/>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1" name="Right Arrow 4"/>
            <p:cNvSpPr/>
            <p:nvPr/>
          </p:nvSpPr>
          <p:spPr>
            <a:xfrm>
              <a:off x="5170803" y="1852644"/>
              <a:ext cx="238286" cy="23764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p:txBody>
        </p:sp>
      </p:grpSp>
      <p:grpSp>
        <p:nvGrpSpPr>
          <p:cNvPr id="22" name="Group 21"/>
          <p:cNvGrpSpPr/>
          <p:nvPr/>
        </p:nvGrpSpPr>
        <p:grpSpPr>
          <a:xfrm>
            <a:off x="3498090" y="2552568"/>
            <a:ext cx="397144" cy="339494"/>
            <a:chOff x="5091374" y="1852644"/>
            <a:chExt cx="397144" cy="339494"/>
          </a:xfrm>
          <a:solidFill>
            <a:schemeClr val="accent4">
              <a:lumMod val="40000"/>
              <a:lumOff val="60000"/>
            </a:schemeClr>
          </a:solidFill>
        </p:grpSpPr>
        <p:sp>
          <p:nvSpPr>
            <p:cNvPr id="23" name="Right Arrow 22"/>
            <p:cNvSpPr/>
            <p:nvPr/>
          </p:nvSpPr>
          <p:spPr>
            <a:xfrm rot="5400000">
              <a:off x="5120199" y="1823819"/>
              <a:ext cx="339494" cy="397144"/>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4" name="Right Arrow 4"/>
            <p:cNvSpPr/>
            <p:nvPr/>
          </p:nvSpPr>
          <p:spPr>
            <a:xfrm>
              <a:off x="5170803" y="1852644"/>
              <a:ext cx="238286" cy="23764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p:txBody>
        </p:sp>
      </p:grpSp>
      <p:grpSp>
        <p:nvGrpSpPr>
          <p:cNvPr id="25" name="Group 24"/>
          <p:cNvGrpSpPr/>
          <p:nvPr/>
        </p:nvGrpSpPr>
        <p:grpSpPr>
          <a:xfrm>
            <a:off x="5277846" y="2552568"/>
            <a:ext cx="397144" cy="339494"/>
            <a:chOff x="5091374" y="1852644"/>
            <a:chExt cx="397144" cy="339494"/>
          </a:xfrm>
          <a:solidFill>
            <a:schemeClr val="accent1">
              <a:lumMod val="60000"/>
              <a:lumOff val="40000"/>
            </a:schemeClr>
          </a:solidFill>
        </p:grpSpPr>
        <p:sp>
          <p:nvSpPr>
            <p:cNvPr id="26" name="Right Arrow 25"/>
            <p:cNvSpPr/>
            <p:nvPr/>
          </p:nvSpPr>
          <p:spPr>
            <a:xfrm rot="5400000">
              <a:off x="5120199" y="1823819"/>
              <a:ext cx="339494" cy="397144"/>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7" name="Right Arrow 4"/>
            <p:cNvSpPr/>
            <p:nvPr/>
          </p:nvSpPr>
          <p:spPr>
            <a:xfrm>
              <a:off x="5170803" y="1852644"/>
              <a:ext cx="238286" cy="23764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p:txBody>
        </p:sp>
      </p:grpSp>
      <p:sp>
        <p:nvSpPr>
          <p:cNvPr id="28" name="TextBox 27"/>
          <p:cNvSpPr txBox="1"/>
          <p:nvPr/>
        </p:nvSpPr>
        <p:spPr>
          <a:xfrm>
            <a:off x="2333100" y="5153827"/>
            <a:ext cx="1709387" cy="830997"/>
          </a:xfrm>
          <a:prstGeom prst="rect">
            <a:avLst/>
          </a:prstGeom>
          <a:noFill/>
        </p:spPr>
        <p:txBody>
          <a:bodyPr wrap="square" rtlCol="0">
            <a:spAutoFit/>
          </a:bodyPr>
          <a:lstStyle/>
          <a:p>
            <a:r>
              <a:rPr lang="en-US" sz="2400" dirty="0" err="1" smtClean="0"/>
              <a:t>BMI.lib</a:t>
            </a:r>
            <a:endParaRPr lang="en-US" sz="2400" dirty="0" smtClean="0"/>
          </a:p>
          <a:p>
            <a:r>
              <a:rPr lang="en-US" sz="2400" dirty="0" err="1" smtClean="0"/>
              <a:t>BMI.frcmod</a:t>
            </a:r>
            <a:endParaRPr lang="en-US" sz="2400" dirty="0" smtClean="0"/>
          </a:p>
        </p:txBody>
      </p:sp>
      <p:sp>
        <p:nvSpPr>
          <p:cNvPr id="29" name="TextBox 28"/>
          <p:cNvSpPr txBox="1"/>
          <p:nvPr/>
        </p:nvSpPr>
        <p:spPr>
          <a:xfrm>
            <a:off x="5249583" y="5153827"/>
            <a:ext cx="1655234" cy="830997"/>
          </a:xfrm>
          <a:prstGeom prst="rect">
            <a:avLst/>
          </a:prstGeom>
          <a:noFill/>
        </p:spPr>
        <p:txBody>
          <a:bodyPr wrap="square" rtlCol="0">
            <a:spAutoFit/>
          </a:bodyPr>
          <a:lstStyle/>
          <a:p>
            <a:r>
              <a:rPr lang="en-US" sz="2400" dirty="0" err="1" smtClean="0"/>
              <a:t>CHL.lib</a:t>
            </a:r>
            <a:endParaRPr lang="en-US" sz="2400" dirty="0" smtClean="0"/>
          </a:p>
          <a:p>
            <a:r>
              <a:rPr lang="en-US" sz="2400" dirty="0" err="1" smtClean="0"/>
              <a:t>CHL.frcmod</a:t>
            </a:r>
            <a:r>
              <a:rPr lang="en-US" sz="2400" dirty="0" smtClean="0"/>
              <a:t> </a:t>
            </a:r>
          </a:p>
        </p:txBody>
      </p:sp>
      <p:sp>
        <p:nvSpPr>
          <p:cNvPr id="30" name="Rectangular Callout 29"/>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sp>
        <p:nvSpPr>
          <p:cNvPr id="3" name="Slide Number Placeholder 2"/>
          <p:cNvSpPr>
            <a:spLocks noGrp="1"/>
          </p:cNvSpPr>
          <p:nvPr>
            <p:ph type="sldNum" sz="quarter" idx="12"/>
          </p:nvPr>
        </p:nvSpPr>
        <p:spPr/>
        <p:txBody>
          <a:bodyPr/>
          <a:lstStyle/>
          <a:p>
            <a:fld id="{D821C0B8-0E8E-184A-AC47-415D7392EF3F}" type="slidenum">
              <a:rPr lang="en-US" smtClean="0"/>
              <a:t>10</a:t>
            </a:fld>
            <a:endParaRPr lang="en-US" dirty="0"/>
          </a:p>
        </p:txBody>
      </p:sp>
    </p:spTree>
    <p:extLst>
      <p:ext uri="{BB962C8B-B14F-4D97-AF65-F5344CB8AC3E}">
        <p14:creationId xmlns:p14="http://schemas.microsoft.com/office/powerpoint/2010/main" val="26086316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5570"/>
            <a:ext cx="8229600" cy="1143000"/>
          </a:xfrm>
        </p:spPr>
        <p:txBody>
          <a:bodyPr>
            <a:normAutofit fontScale="90000"/>
          </a:bodyPr>
          <a:lstStyle/>
          <a:p>
            <a:pPr algn="l"/>
            <a:r>
              <a:rPr lang="en-US" dirty="0" smtClean="0"/>
              <a:t>Process for creating systems of proteins/enzymes in IL/water mixtures</a:t>
            </a:r>
            <a:endParaRPr lang="en-US" dirty="0"/>
          </a:p>
        </p:txBody>
      </p:sp>
      <p:sp>
        <p:nvSpPr>
          <p:cNvPr id="13" name="Content Placeholder 2"/>
          <p:cNvSpPr>
            <a:spLocks noGrp="1"/>
          </p:cNvSpPr>
          <p:nvPr>
            <p:ph idx="1"/>
          </p:nvPr>
        </p:nvSpPr>
        <p:spPr>
          <a:xfrm>
            <a:off x="457200" y="2262287"/>
            <a:ext cx="8229600" cy="4100943"/>
          </a:xfrm>
        </p:spPr>
        <p:txBody>
          <a:bodyPr/>
          <a:lstStyle/>
          <a:p>
            <a:r>
              <a:rPr lang="en-US" dirty="0" smtClean="0"/>
              <a:t>Part 1: parameterize ionic liquid ions</a:t>
            </a:r>
          </a:p>
          <a:p>
            <a:pPr lvl="1"/>
            <a:r>
              <a:rPr lang="en-US" dirty="0" smtClean="0">
                <a:solidFill>
                  <a:srgbClr val="000000"/>
                </a:solidFill>
              </a:rPr>
              <a:t>6 steps</a:t>
            </a:r>
          </a:p>
          <a:p>
            <a:r>
              <a:rPr lang="en-US" dirty="0" smtClean="0"/>
              <a:t>Part 2: create box of solute in IL/water </a:t>
            </a:r>
          </a:p>
          <a:p>
            <a:pPr lvl="1"/>
            <a:r>
              <a:rPr lang="en-US" dirty="0" smtClean="0">
                <a:solidFill>
                  <a:srgbClr val="000000"/>
                </a:solidFill>
              </a:rPr>
              <a:t>6 steps</a:t>
            </a:r>
          </a:p>
          <a:p>
            <a:r>
              <a:rPr lang="en-US" dirty="0" smtClean="0"/>
              <a:t>(Part </a:t>
            </a:r>
            <a:r>
              <a:rPr lang="en-US" dirty="0"/>
              <a:t>3: proteins at the air/IL+water </a:t>
            </a:r>
            <a:r>
              <a:rPr lang="en-US" dirty="0" smtClean="0"/>
              <a:t>interface)</a:t>
            </a:r>
          </a:p>
          <a:p>
            <a:pPr lvl="1"/>
            <a:r>
              <a:rPr lang="en-US" dirty="0" smtClean="0"/>
              <a:t>3 steps</a:t>
            </a:r>
            <a:endParaRPr lang="en-US" dirty="0"/>
          </a:p>
          <a:p>
            <a:pPr marL="457200" lvl="1" indent="0">
              <a:buNone/>
            </a:pPr>
            <a:endParaRPr lang="en-US" dirty="0">
              <a:solidFill>
                <a:srgbClr val="000000"/>
              </a:solidFill>
            </a:endParaRPr>
          </a:p>
        </p:txBody>
      </p:sp>
      <p:sp>
        <p:nvSpPr>
          <p:cNvPr id="4" name="Rectangular Callout 3"/>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sp>
        <p:nvSpPr>
          <p:cNvPr id="3" name="Slide Number Placeholder 2"/>
          <p:cNvSpPr>
            <a:spLocks noGrp="1"/>
          </p:cNvSpPr>
          <p:nvPr>
            <p:ph type="sldNum" sz="quarter" idx="12"/>
          </p:nvPr>
        </p:nvSpPr>
        <p:spPr/>
        <p:txBody>
          <a:bodyPr/>
          <a:lstStyle/>
          <a:p>
            <a:fld id="{D821C0B8-0E8E-184A-AC47-415D7392EF3F}" type="slidenum">
              <a:rPr lang="en-US" smtClean="0"/>
              <a:t>11</a:t>
            </a:fld>
            <a:endParaRPr lang="en-US" dirty="0"/>
          </a:p>
        </p:txBody>
      </p:sp>
    </p:spTree>
    <p:extLst>
      <p:ext uri="{BB962C8B-B14F-4D97-AF65-F5344CB8AC3E}">
        <p14:creationId xmlns:p14="http://schemas.microsoft.com/office/powerpoint/2010/main" val="39541416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3">
                                            <p:txEl>
                                              <p:pRg st="0" end="0"/>
                                            </p:txEl>
                                          </p:spTgt>
                                        </p:tgtEl>
                                        <p:attrNameLst>
                                          <p:attrName>style.opacity</p:attrName>
                                        </p:attrNameLst>
                                      </p:cBhvr>
                                      <p:to>
                                        <p:strVal val="0.5"/>
                                      </p:to>
                                    </p:set>
                                    <p:animEffect filter="image" prLst="opacity: 0.5">
                                      <p:cBhvr rctx="IE">
                                        <p:cTn id="7" dur="indefinite"/>
                                        <p:tgtEl>
                                          <p:spTgt spid="13">
                                            <p:txEl>
                                              <p:pRg st="0" end="0"/>
                                            </p:txEl>
                                          </p:spTgt>
                                        </p:tgtEl>
                                      </p:cBhvr>
                                    </p:animEffect>
                                  </p:childTnLst>
                                </p:cTn>
                              </p:par>
                              <p:par>
                                <p:cTn id="8" presetID="9" presetClass="emph" presetSubtype="0" nodeType="withEffect">
                                  <p:stCondLst>
                                    <p:cond delay="0"/>
                                  </p:stCondLst>
                                  <p:childTnLst>
                                    <p:set>
                                      <p:cBhvr rctx="PPT">
                                        <p:cTn id="9" dur="indefinite"/>
                                        <p:tgtEl>
                                          <p:spTgt spid="13">
                                            <p:txEl>
                                              <p:pRg st="1" end="1"/>
                                            </p:txEl>
                                          </p:spTgt>
                                        </p:tgtEl>
                                        <p:attrNameLst>
                                          <p:attrName>style.opacity</p:attrName>
                                        </p:attrNameLst>
                                      </p:cBhvr>
                                      <p:to>
                                        <p:strVal val="0.5"/>
                                      </p:to>
                                    </p:set>
                                    <p:animEffect filter="image" prLst="opacity: 0.5">
                                      <p:cBhvr rctx="IE">
                                        <p:cTn id="10" dur="indefinite"/>
                                        <p:tgtEl>
                                          <p:spTgt spid="13">
                                            <p:txEl>
                                              <p:pRg st="1" end="1"/>
                                            </p:txEl>
                                          </p:spTgt>
                                        </p:tgtEl>
                                      </p:cBhvr>
                                    </p:animEffect>
                                  </p:childTnLst>
                                </p:cTn>
                              </p:par>
                              <p:par>
                                <p:cTn id="11" presetID="9" presetClass="emph" presetSubtype="0" nodeType="withEffect">
                                  <p:stCondLst>
                                    <p:cond delay="0"/>
                                  </p:stCondLst>
                                  <p:childTnLst>
                                    <p:set>
                                      <p:cBhvr rctx="PPT">
                                        <p:cTn id="12" dur="indefinite"/>
                                        <p:tgtEl>
                                          <p:spTgt spid="13">
                                            <p:txEl>
                                              <p:pRg st="4" end="4"/>
                                            </p:txEl>
                                          </p:spTgt>
                                        </p:tgtEl>
                                        <p:attrNameLst>
                                          <p:attrName>style.opacity</p:attrName>
                                        </p:attrNameLst>
                                      </p:cBhvr>
                                      <p:to>
                                        <p:strVal val="0.5"/>
                                      </p:to>
                                    </p:set>
                                    <p:animEffect filter="image" prLst="opacity: 0.5">
                                      <p:cBhvr rctx="IE">
                                        <p:cTn id="13" dur="indefinite"/>
                                        <p:tgtEl>
                                          <p:spTgt spid="13">
                                            <p:txEl>
                                              <p:pRg st="4" end="4"/>
                                            </p:txEl>
                                          </p:spTgt>
                                        </p:tgtEl>
                                      </p:cBhvr>
                                    </p:animEffect>
                                  </p:childTnLst>
                                </p:cTn>
                              </p:par>
                              <p:par>
                                <p:cTn id="14" presetID="9" presetClass="emph" presetSubtype="0" nodeType="withEffect">
                                  <p:stCondLst>
                                    <p:cond delay="0"/>
                                  </p:stCondLst>
                                  <p:childTnLst>
                                    <p:set>
                                      <p:cBhvr rctx="PPT">
                                        <p:cTn id="15" dur="indefinite"/>
                                        <p:tgtEl>
                                          <p:spTgt spid="13">
                                            <p:txEl>
                                              <p:pRg st="5" end="5"/>
                                            </p:txEl>
                                          </p:spTgt>
                                        </p:tgtEl>
                                        <p:attrNameLst>
                                          <p:attrName>style.opacity</p:attrName>
                                        </p:attrNameLst>
                                      </p:cBhvr>
                                      <p:to>
                                        <p:strVal val="0.5"/>
                                      </p:to>
                                    </p:set>
                                    <p:animEffect filter="image" prLst="opacity: 0.5">
                                      <p:cBhvr rctx="IE">
                                        <p:cTn id="16" dur="indefinite"/>
                                        <p:tgtEl>
                                          <p:spTgt spid="13">
                                            <p:txEl>
                                              <p:pRg st="5" end="5"/>
                                            </p:txEl>
                                          </p:spTgt>
                                        </p:tgtEl>
                                      </p:cBhvr>
                                    </p:animEffect>
                                  </p:childTnLst>
                                </p:cTn>
                              </p:par>
                              <p:par>
                                <p:cTn id="17" presetID="9" presetClass="emph" presetSubtype="0" nodeType="withEffect">
                                  <p:stCondLst>
                                    <p:cond delay="0"/>
                                  </p:stCondLst>
                                  <p:childTnLst>
                                    <p:set>
                                      <p:cBhvr rctx="PPT">
                                        <p:cTn id="18" dur="indefinite"/>
                                        <p:tgtEl>
                                          <p:spTgt spid="13">
                                            <p:txEl>
                                              <p:pRg st="5" end="5"/>
                                            </p:txEl>
                                          </p:spTgt>
                                        </p:tgtEl>
                                        <p:attrNameLst>
                                          <p:attrName>style.opacity</p:attrName>
                                        </p:attrNameLst>
                                      </p:cBhvr>
                                      <p:to>
                                        <p:strVal val="0.5"/>
                                      </p:to>
                                    </p:set>
                                    <p:animEffect filter="image" prLst="opacity: 0.5">
                                      <p:cBhvr rctx="IE">
                                        <p:cTn id="19" dur="indefinite"/>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824169145"/>
              </p:ext>
            </p:extLst>
          </p:nvPr>
        </p:nvGraphicFramePr>
        <p:xfrm>
          <a:off x="3164113" y="2145724"/>
          <a:ext cx="2320084" cy="18181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p:cNvGrpSpPr/>
          <p:nvPr/>
        </p:nvGrpSpPr>
        <p:grpSpPr>
          <a:xfrm>
            <a:off x="5754069" y="2887329"/>
            <a:ext cx="423920" cy="397144"/>
            <a:chOff x="1747670" y="1032732"/>
            <a:chExt cx="423920" cy="397144"/>
          </a:xfrm>
        </p:grpSpPr>
        <p:sp>
          <p:nvSpPr>
            <p:cNvPr id="6" name="Right Arrow 5"/>
            <p:cNvSpPr/>
            <p:nvPr/>
          </p:nvSpPr>
          <p:spPr>
            <a:xfrm>
              <a:off x="1832096"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7"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grpSp>
        <p:nvGrpSpPr>
          <p:cNvPr id="8" name="Group 7"/>
          <p:cNvGrpSpPr/>
          <p:nvPr/>
        </p:nvGrpSpPr>
        <p:grpSpPr>
          <a:xfrm>
            <a:off x="2461622" y="2887329"/>
            <a:ext cx="339494" cy="397144"/>
            <a:chOff x="1720390" y="1032732"/>
            <a:chExt cx="339494" cy="397144"/>
          </a:xfrm>
        </p:grpSpPr>
        <p:sp>
          <p:nvSpPr>
            <p:cNvPr id="9" name="Right Arrow 8"/>
            <p:cNvSpPr/>
            <p:nvPr/>
          </p:nvSpPr>
          <p:spPr>
            <a:xfrm>
              <a:off x="1720390"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0"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sp>
        <p:nvSpPr>
          <p:cNvPr id="11" name="TextBox 10"/>
          <p:cNvSpPr txBox="1"/>
          <p:nvPr/>
        </p:nvSpPr>
        <p:spPr>
          <a:xfrm>
            <a:off x="601138" y="2655887"/>
            <a:ext cx="1792750" cy="1569660"/>
          </a:xfrm>
          <a:prstGeom prst="rect">
            <a:avLst/>
          </a:prstGeom>
          <a:noFill/>
        </p:spPr>
        <p:txBody>
          <a:bodyPr wrap="square" rtlCol="0">
            <a:spAutoFit/>
          </a:bodyPr>
          <a:lstStyle/>
          <a:p>
            <a:r>
              <a:rPr lang="en-US" sz="2400" dirty="0" smtClean="0"/>
              <a:t>Inputs: protein.pdb</a:t>
            </a:r>
          </a:p>
          <a:p>
            <a:r>
              <a:rPr lang="en-US" sz="2400" dirty="0" smtClean="0"/>
              <a:t>force field files</a:t>
            </a:r>
            <a:endParaRPr lang="en-US" sz="2400" dirty="0"/>
          </a:p>
        </p:txBody>
      </p:sp>
      <p:sp>
        <p:nvSpPr>
          <p:cNvPr id="12" name="TextBox 11"/>
          <p:cNvSpPr txBox="1"/>
          <p:nvPr/>
        </p:nvSpPr>
        <p:spPr>
          <a:xfrm>
            <a:off x="6503359" y="2655887"/>
            <a:ext cx="1836307" cy="1200328"/>
          </a:xfrm>
          <a:prstGeom prst="rect">
            <a:avLst/>
          </a:prstGeom>
          <a:noFill/>
        </p:spPr>
        <p:txBody>
          <a:bodyPr wrap="square" rtlCol="0">
            <a:spAutoFit/>
          </a:bodyPr>
          <a:lstStyle/>
          <a:p>
            <a:r>
              <a:rPr lang="en-US" sz="2400" dirty="0" smtClean="0"/>
              <a:t>Outputs: solvated.pdb</a:t>
            </a:r>
          </a:p>
          <a:p>
            <a:r>
              <a:rPr lang="en-US" sz="2400" dirty="0" smtClean="0"/>
              <a:t>leap.log</a:t>
            </a:r>
          </a:p>
        </p:txBody>
      </p:sp>
      <p:sp>
        <p:nvSpPr>
          <p:cNvPr id="14" name="Rectangular Callout 13"/>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sp>
        <p:nvSpPr>
          <p:cNvPr id="15" name="Title 1"/>
          <p:cNvSpPr txBox="1">
            <a:spLocks/>
          </p:cNvSpPr>
          <p:nvPr/>
        </p:nvSpPr>
        <p:spPr>
          <a:xfrm>
            <a:off x="457198" y="523872"/>
            <a:ext cx="8229600" cy="1143000"/>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smtClean="0"/>
              <a:t>Step 1: make generic box of protein in water</a:t>
            </a:r>
            <a:endParaRPr lang="en-US" dirty="0"/>
          </a:p>
        </p:txBody>
      </p:sp>
      <p:pic>
        <p:nvPicPr>
          <p:cNvPr id="13" name="Picture 12" descr="blah4.pdf"/>
          <p:cNvPicPr>
            <a:picLocks noChangeAspect="1"/>
          </p:cNvPicPr>
          <p:nvPr/>
        </p:nvPicPr>
        <p:blipFill rotWithShape="1">
          <a:blip r:embed="rId8">
            <a:extLst>
              <a:ext uri="{28A0092B-C50C-407E-A947-70E740481C1C}">
                <a14:useLocalDpi xmlns:a14="http://schemas.microsoft.com/office/drawing/2010/main" val="0"/>
              </a:ext>
            </a:extLst>
          </a:blip>
          <a:srcRect l="4438" t="20177" r="30473" b="12463"/>
          <a:stretch/>
        </p:blipFill>
        <p:spPr>
          <a:xfrm>
            <a:off x="2775716" y="3907015"/>
            <a:ext cx="2794000" cy="2882900"/>
          </a:xfrm>
          <a:prstGeom prst="rect">
            <a:avLst/>
          </a:prstGeom>
        </p:spPr>
      </p:pic>
      <p:sp>
        <p:nvSpPr>
          <p:cNvPr id="2" name="Slide Number Placeholder 1"/>
          <p:cNvSpPr>
            <a:spLocks noGrp="1"/>
          </p:cNvSpPr>
          <p:nvPr>
            <p:ph type="sldNum" sz="quarter" idx="12"/>
          </p:nvPr>
        </p:nvSpPr>
        <p:spPr/>
        <p:txBody>
          <a:bodyPr/>
          <a:lstStyle/>
          <a:p>
            <a:fld id="{D821C0B8-0E8E-184A-AC47-415D7392EF3F}" type="slidenum">
              <a:rPr lang="en-US" smtClean="0"/>
              <a:t>12</a:t>
            </a:fld>
            <a:endParaRPr lang="en-US" dirty="0"/>
          </a:p>
        </p:txBody>
      </p:sp>
    </p:spTree>
    <p:extLst>
      <p:ext uri="{BB962C8B-B14F-4D97-AF65-F5344CB8AC3E}">
        <p14:creationId xmlns:p14="http://schemas.microsoft.com/office/powerpoint/2010/main" val="111053096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943964" y="1762221"/>
            <a:ext cx="1256073" cy="461665"/>
          </a:xfrm>
          <a:prstGeom prst="rect">
            <a:avLst/>
          </a:prstGeom>
          <a:noFill/>
        </p:spPr>
        <p:txBody>
          <a:bodyPr wrap="square" rtlCol="0">
            <a:spAutoFit/>
          </a:bodyPr>
          <a:lstStyle/>
          <a:p>
            <a:r>
              <a:rPr lang="en-US" sz="2400" dirty="0" smtClean="0"/>
              <a:t>leap.log</a:t>
            </a:r>
            <a:endParaRPr lang="en-US" sz="2400" dirty="0"/>
          </a:p>
        </p:txBody>
      </p:sp>
      <p:sp>
        <p:nvSpPr>
          <p:cNvPr id="12" name="TextBox 11"/>
          <p:cNvSpPr txBox="1"/>
          <p:nvPr/>
        </p:nvSpPr>
        <p:spPr>
          <a:xfrm>
            <a:off x="2032611" y="4047589"/>
            <a:ext cx="4952042" cy="1200328"/>
          </a:xfrm>
          <a:prstGeom prst="rect">
            <a:avLst/>
          </a:prstGeom>
          <a:noFill/>
        </p:spPr>
        <p:txBody>
          <a:bodyPr wrap="square" rtlCol="0">
            <a:spAutoFit/>
          </a:bodyPr>
          <a:lstStyle/>
          <a:p>
            <a:pPr algn="ctr"/>
            <a:r>
              <a:rPr lang="en-US" sz="2400" dirty="0" smtClean="0"/>
              <a:t>With number/total mass of waters, and with specified %/ρ IL, calculate number of IL ions/waters in new box</a:t>
            </a:r>
          </a:p>
        </p:txBody>
      </p:sp>
      <p:sp>
        <p:nvSpPr>
          <p:cNvPr id="14" name="Rectangular Callout 13"/>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sp>
        <p:nvSpPr>
          <p:cNvPr id="15" name="Title 1"/>
          <p:cNvSpPr txBox="1">
            <a:spLocks/>
          </p:cNvSpPr>
          <p:nvPr/>
        </p:nvSpPr>
        <p:spPr>
          <a:xfrm>
            <a:off x="457198" y="523872"/>
            <a:ext cx="8229600" cy="1143000"/>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smtClean="0"/>
              <a:t>Step 2: create Packmol input file</a:t>
            </a:r>
          </a:p>
          <a:p>
            <a:pPr algn="l"/>
            <a:r>
              <a:rPr lang="en-US" dirty="0" smtClean="0"/>
              <a:t> </a:t>
            </a:r>
          </a:p>
        </p:txBody>
      </p:sp>
      <p:sp>
        <p:nvSpPr>
          <p:cNvPr id="13" name="Left Brace 12"/>
          <p:cNvSpPr/>
          <p:nvPr/>
        </p:nvSpPr>
        <p:spPr>
          <a:xfrm rot="16200000">
            <a:off x="4349366" y="1930423"/>
            <a:ext cx="369334" cy="956259"/>
          </a:xfrm>
          <a:prstGeom prst="leftBrace">
            <a:avLst>
              <a:gd name="adj1" fmla="val 46618"/>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6" name="TextBox 15"/>
          <p:cNvSpPr txBox="1"/>
          <p:nvPr/>
        </p:nvSpPr>
        <p:spPr>
          <a:xfrm>
            <a:off x="2565532" y="2593218"/>
            <a:ext cx="3886200" cy="830997"/>
          </a:xfrm>
          <a:prstGeom prst="rect">
            <a:avLst/>
          </a:prstGeom>
          <a:noFill/>
        </p:spPr>
        <p:txBody>
          <a:bodyPr wrap="square" rtlCol="0">
            <a:spAutoFit/>
          </a:bodyPr>
          <a:lstStyle/>
          <a:p>
            <a:pPr algn="ctr"/>
            <a:r>
              <a:rPr lang="en-US" sz="2400" dirty="0" smtClean="0"/>
              <a:t>Get box dimensions</a:t>
            </a:r>
          </a:p>
          <a:p>
            <a:pPr algn="ctr"/>
            <a:r>
              <a:rPr lang="en-US" sz="2400" dirty="0" smtClean="0"/>
              <a:t>Find number of waters in box </a:t>
            </a:r>
          </a:p>
        </p:txBody>
      </p:sp>
      <p:grpSp>
        <p:nvGrpSpPr>
          <p:cNvPr id="17" name="Group 16"/>
          <p:cNvGrpSpPr/>
          <p:nvPr/>
        </p:nvGrpSpPr>
        <p:grpSpPr>
          <a:xfrm rot="5400000">
            <a:off x="4338885" y="3540595"/>
            <a:ext cx="339494" cy="397144"/>
            <a:chOff x="1720390" y="1032732"/>
            <a:chExt cx="339494" cy="397144"/>
          </a:xfrm>
        </p:grpSpPr>
        <p:sp>
          <p:nvSpPr>
            <p:cNvPr id="18" name="Right Arrow 17"/>
            <p:cNvSpPr/>
            <p:nvPr/>
          </p:nvSpPr>
          <p:spPr>
            <a:xfrm>
              <a:off x="1720390"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9"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grpSp>
        <p:nvGrpSpPr>
          <p:cNvPr id="20" name="Group 19"/>
          <p:cNvGrpSpPr/>
          <p:nvPr/>
        </p:nvGrpSpPr>
        <p:grpSpPr>
          <a:xfrm rot="5400000">
            <a:off x="4389581" y="5222074"/>
            <a:ext cx="339494" cy="397144"/>
            <a:chOff x="1720390" y="1032732"/>
            <a:chExt cx="339494" cy="397144"/>
          </a:xfrm>
        </p:grpSpPr>
        <p:sp>
          <p:nvSpPr>
            <p:cNvPr id="21" name="Right Arrow 20"/>
            <p:cNvSpPr/>
            <p:nvPr/>
          </p:nvSpPr>
          <p:spPr>
            <a:xfrm>
              <a:off x="1720390"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2"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sp>
        <p:nvSpPr>
          <p:cNvPr id="23" name="TextBox 22"/>
          <p:cNvSpPr txBox="1"/>
          <p:nvPr/>
        </p:nvSpPr>
        <p:spPr>
          <a:xfrm>
            <a:off x="3699934" y="5696374"/>
            <a:ext cx="1744133" cy="461665"/>
          </a:xfrm>
          <a:prstGeom prst="rect">
            <a:avLst/>
          </a:prstGeom>
          <a:noFill/>
        </p:spPr>
        <p:txBody>
          <a:bodyPr wrap="square" rtlCol="0">
            <a:spAutoFit/>
          </a:bodyPr>
          <a:lstStyle/>
          <a:p>
            <a:r>
              <a:rPr lang="en-US" sz="2400" dirty="0" smtClean="0"/>
              <a:t>packmol.inp</a:t>
            </a:r>
            <a:endParaRPr lang="en-US" sz="2400" dirty="0"/>
          </a:p>
        </p:txBody>
      </p:sp>
      <p:sp>
        <p:nvSpPr>
          <p:cNvPr id="2" name="Slide Number Placeholder 1"/>
          <p:cNvSpPr>
            <a:spLocks noGrp="1"/>
          </p:cNvSpPr>
          <p:nvPr>
            <p:ph type="sldNum" sz="quarter" idx="12"/>
          </p:nvPr>
        </p:nvSpPr>
        <p:spPr/>
        <p:txBody>
          <a:bodyPr/>
          <a:lstStyle/>
          <a:p>
            <a:fld id="{D821C0B8-0E8E-184A-AC47-415D7392EF3F}" type="slidenum">
              <a:rPr lang="en-US" smtClean="0"/>
              <a:t>13</a:t>
            </a:fld>
            <a:endParaRPr lang="en-US" dirty="0"/>
          </a:p>
        </p:txBody>
      </p:sp>
    </p:spTree>
    <p:extLst>
      <p:ext uri="{BB962C8B-B14F-4D97-AF65-F5344CB8AC3E}">
        <p14:creationId xmlns:p14="http://schemas.microsoft.com/office/powerpoint/2010/main" val="358371695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ular Callout 13"/>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sp>
        <p:nvSpPr>
          <p:cNvPr id="15" name="Title 1"/>
          <p:cNvSpPr txBox="1">
            <a:spLocks/>
          </p:cNvSpPr>
          <p:nvPr/>
        </p:nvSpPr>
        <p:spPr>
          <a:xfrm>
            <a:off x="457198" y="849841"/>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t>Step 3: “pack” system with protein and IL/water molecules</a:t>
            </a:r>
          </a:p>
          <a:p>
            <a:pPr algn="l"/>
            <a:r>
              <a:rPr lang="en-US" sz="4000" dirty="0" smtClean="0"/>
              <a:t> </a:t>
            </a:r>
          </a:p>
        </p:txBody>
      </p:sp>
      <p:graphicFrame>
        <p:nvGraphicFramePr>
          <p:cNvPr id="24" name="Diagram 23"/>
          <p:cNvGraphicFramePr/>
          <p:nvPr>
            <p:extLst>
              <p:ext uri="{D42A27DB-BD31-4B8C-83A1-F6EECF244321}">
                <p14:modId xmlns:p14="http://schemas.microsoft.com/office/powerpoint/2010/main" val="2342278657"/>
              </p:ext>
            </p:extLst>
          </p:nvPr>
        </p:nvGraphicFramePr>
        <p:xfrm>
          <a:off x="3164113" y="2145724"/>
          <a:ext cx="2320084" cy="18181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5" name="Group 24"/>
          <p:cNvGrpSpPr/>
          <p:nvPr/>
        </p:nvGrpSpPr>
        <p:grpSpPr>
          <a:xfrm>
            <a:off x="5754069" y="2887329"/>
            <a:ext cx="423920" cy="397144"/>
            <a:chOff x="1747670" y="1032732"/>
            <a:chExt cx="423920" cy="397144"/>
          </a:xfrm>
        </p:grpSpPr>
        <p:sp>
          <p:nvSpPr>
            <p:cNvPr id="26" name="Right Arrow 25"/>
            <p:cNvSpPr/>
            <p:nvPr/>
          </p:nvSpPr>
          <p:spPr>
            <a:xfrm>
              <a:off x="1832096"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7"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grpSp>
        <p:nvGrpSpPr>
          <p:cNvPr id="28" name="Group 27"/>
          <p:cNvGrpSpPr/>
          <p:nvPr/>
        </p:nvGrpSpPr>
        <p:grpSpPr>
          <a:xfrm>
            <a:off x="2461622" y="2887329"/>
            <a:ext cx="339494" cy="397144"/>
            <a:chOff x="1720390" y="1032732"/>
            <a:chExt cx="339494" cy="397144"/>
          </a:xfrm>
        </p:grpSpPr>
        <p:sp>
          <p:nvSpPr>
            <p:cNvPr id="29" name="Right Arrow 28"/>
            <p:cNvSpPr/>
            <p:nvPr/>
          </p:nvSpPr>
          <p:spPr>
            <a:xfrm>
              <a:off x="1720390"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0"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sp>
        <p:nvSpPr>
          <p:cNvPr id="31" name="TextBox 30"/>
          <p:cNvSpPr txBox="1"/>
          <p:nvPr/>
        </p:nvSpPr>
        <p:spPr>
          <a:xfrm>
            <a:off x="601138" y="2655887"/>
            <a:ext cx="1792750" cy="2308324"/>
          </a:xfrm>
          <a:prstGeom prst="rect">
            <a:avLst/>
          </a:prstGeom>
          <a:noFill/>
        </p:spPr>
        <p:txBody>
          <a:bodyPr wrap="square" rtlCol="0">
            <a:spAutoFit/>
          </a:bodyPr>
          <a:lstStyle/>
          <a:p>
            <a:r>
              <a:rPr lang="en-US" sz="2400" dirty="0" smtClean="0"/>
              <a:t>Inputs: packmol.inp</a:t>
            </a:r>
          </a:p>
          <a:p>
            <a:r>
              <a:rPr lang="en-US" sz="2400" dirty="0" err="1" smtClean="0"/>
              <a:t>BMI.pdb</a:t>
            </a:r>
            <a:endParaRPr lang="en-US" sz="2400" dirty="0" smtClean="0"/>
          </a:p>
          <a:p>
            <a:r>
              <a:rPr lang="en-US" sz="2400" dirty="0" err="1" smtClean="0"/>
              <a:t>CHL.pdb</a:t>
            </a:r>
            <a:endParaRPr lang="en-US" sz="2400" dirty="0" smtClean="0"/>
          </a:p>
          <a:p>
            <a:r>
              <a:rPr lang="en-US" sz="2400" dirty="0" smtClean="0"/>
              <a:t>protein.pdb</a:t>
            </a:r>
          </a:p>
          <a:p>
            <a:r>
              <a:rPr lang="en-US" sz="2400" dirty="0" err="1" smtClean="0"/>
              <a:t>wat.pdb</a:t>
            </a:r>
            <a:endParaRPr lang="en-US" sz="2400" dirty="0" smtClean="0"/>
          </a:p>
        </p:txBody>
      </p:sp>
      <p:sp>
        <p:nvSpPr>
          <p:cNvPr id="32" name="TextBox 31"/>
          <p:cNvSpPr txBox="1"/>
          <p:nvPr/>
        </p:nvSpPr>
        <p:spPr>
          <a:xfrm>
            <a:off x="6503359" y="2655887"/>
            <a:ext cx="1836307" cy="830997"/>
          </a:xfrm>
          <a:prstGeom prst="rect">
            <a:avLst/>
          </a:prstGeom>
          <a:noFill/>
        </p:spPr>
        <p:txBody>
          <a:bodyPr wrap="square" rtlCol="0">
            <a:spAutoFit/>
          </a:bodyPr>
          <a:lstStyle/>
          <a:p>
            <a:r>
              <a:rPr lang="en-US" sz="2400" dirty="0" smtClean="0"/>
              <a:t>Outputs: packed.pdb</a:t>
            </a:r>
          </a:p>
        </p:txBody>
      </p:sp>
      <p:pic>
        <p:nvPicPr>
          <p:cNvPr id="6" name="Picture 5" descr="blah2.pdf"/>
          <p:cNvPicPr>
            <a:picLocks noChangeAspect="1"/>
          </p:cNvPicPr>
          <p:nvPr/>
        </p:nvPicPr>
        <p:blipFill rotWithShape="1">
          <a:blip r:embed="rId8">
            <a:extLst>
              <a:ext uri="{28A0092B-C50C-407E-A947-70E740481C1C}">
                <a14:useLocalDpi xmlns:a14="http://schemas.microsoft.com/office/drawing/2010/main" val="0"/>
              </a:ext>
            </a:extLst>
          </a:blip>
          <a:srcRect l="5621" t="21234" r="29290" b="14837"/>
          <a:stretch/>
        </p:blipFill>
        <p:spPr>
          <a:xfrm>
            <a:off x="2845769" y="3963903"/>
            <a:ext cx="2794000" cy="2736116"/>
          </a:xfrm>
          <a:prstGeom prst="rect">
            <a:avLst/>
          </a:prstGeom>
        </p:spPr>
      </p:pic>
      <p:sp>
        <p:nvSpPr>
          <p:cNvPr id="2" name="Slide Number Placeholder 1"/>
          <p:cNvSpPr>
            <a:spLocks noGrp="1"/>
          </p:cNvSpPr>
          <p:nvPr>
            <p:ph type="sldNum" sz="quarter" idx="12"/>
          </p:nvPr>
        </p:nvSpPr>
        <p:spPr/>
        <p:txBody>
          <a:bodyPr/>
          <a:lstStyle/>
          <a:p>
            <a:fld id="{D821C0B8-0E8E-184A-AC47-415D7392EF3F}" type="slidenum">
              <a:rPr lang="en-US" smtClean="0"/>
              <a:t>14</a:t>
            </a:fld>
            <a:endParaRPr lang="en-US" dirty="0"/>
          </a:p>
        </p:txBody>
      </p:sp>
    </p:spTree>
    <p:extLst>
      <p:ext uri="{BB962C8B-B14F-4D97-AF65-F5344CB8AC3E}">
        <p14:creationId xmlns:p14="http://schemas.microsoft.com/office/powerpoint/2010/main" val="36562068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651691620"/>
              </p:ext>
            </p:extLst>
          </p:nvPr>
        </p:nvGraphicFramePr>
        <p:xfrm>
          <a:off x="3164113" y="2145724"/>
          <a:ext cx="2320084" cy="18181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p:cNvGrpSpPr/>
          <p:nvPr/>
        </p:nvGrpSpPr>
        <p:grpSpPr>
          <a:xfrm>
            <a:off x="5754069" y="2887329"/>
            <a:ext cx="423920" cy="397144"/>
            <a:chOff x="1747670" y="1032732"/>
            <a:chExt cx="423920" cy="397144"/>
          </a:xfrm>
        </p:grpSpPr>
        <p:sp>
          <p:nvSpPr>
            <p:cNvPr id="6" name="Right Arrow 5"/>
            <p:cNvSpPr/>
            <p:nvPr/>
          </p:nvSpPr>
          <p:spPr>
            <a:xfrm>
              <a:off x="1832096"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7"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grpSp>
        <p:nvGrpSpPr>
          <p:cNvPr id="8" name="Group 7"/>
          <p:cNvGrpSpPr/>
          <p:nvPr/>
        </p:nvGrpSpPr>
        <p:grpSpPr>
          <a:xfrm>
            <a:off x="2461622" y="2887329"/>
            <a:ext cx="339494" cy="397144"/>
            <a:chOff x="1720390" y="1032732"/>
            <a:chExt cx="339494" cy="397144"/>
          </a:xfrm>
        </p:grpSpPr>
        <p:sp>
          <p:nvSpPr>
            <p:cNvPr id="9" name="Right Arrow 8"/>
            <p:cNvSpPr/>
            <p:nvPr/>
          </p:nvSpPr>
          <p:spPr>
            <a:xfrm>
              <a:off x="1720390"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0"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sp>
        <p:nvSpPr>
          <p:cNvPr id="12" name="TextBox 11"/>
          <p:cNvSpPr txBox="1"/>
          <p:nvPr/>
        </p:nvSpPr>
        <p:spPr>
          <a:xfrm>
            <a:off x="6503359" y="2655887"/>
            <a:ext cx="2310441" cy="1569660"/>
          </a:xfrm>
          <a:prstGeom prst="rect">
            <a:avLst/>
          </a:prstGeom>
          <a:noFill/>
        </p:spPr>
        <p:txBody>
          <a:bodyPr wrap="square" rtlCol="0">
            <a:spAutoFit/>
          </a:bodyPr>
          <a:lstStyle/>
          <a:p>
            <a:r>
              <a:rPr lang="en-US" sz="2400" dirty="0" smtClean="0"/>
              <a:t>Outputs: solvated.pdb</a:t>
            </a:r>
          </a:p>
          <a:p>
            <a:r>
              <a:rPr lang="en-US" sz="2400" dirty="0" smtClean="0"/>
              <a:t>solvated.prmtop</a:t>
            </a:r>
          </a:p>
          <a:p>
            <a:r>
              <a:rPr lang="en-US" sz="2400" dirty="0" smtClean="0"/>
              <a:t>solvated.inpcrd</a:t>
            </a:r>
          </a:p>
        </p:txBody>
      </p:sp>
      <p:sp>
        <p:nvSpPr>
          <p:cNvPr id="14" name="Rectangular Callout 13"/>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sp>
        <p:nvSpPr>
          <p:cNvPr id="15" name="Title 1"/>
          <p:cNvSpPr txBox="1">
            <a:spLocks/>
          </p:cNvSpPr>
          <p:nvPr/>
        </p:nvSpPr>
        <p:spPr>
          <a:xfrm>
            <a:off x="457198" y="545039"/>
            <a:ext cx="8483602"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t>Step 4: </a:t>
            </a:r>
            <a:r>
              <a:rPr lang="en-US" sz="4000" dirty="0"/>
              <a:t>produce files necessary for production calculations (i.e. EM, MD, …)</a:t>
            </a:r>
          </a:p>
        </p:txBody>
      </p:sp>
      <p:sp>
        <p:nvSpPr>
          <p:cNvPr id="16" name="TextBox 15"/>
          <p:cNvSpPr txBox="1"/>
          <p:nvPr/>
        </p:nvSpPr>
        <p:spPr>
          <a:xfrm>
            <a:off x="601138" y="2655887"/>
            <a:ext cx="1792750" cy="3046988"/>
          </a:xfrm>
          <a:prstGeom prst="rect">
            <a:avLst/>
          </a:prstGeom>
          <a:noFill/>
        </p:spPr>
        <p:txBody>
          <a:bodyPr wrap="square" rtlCol="0">
            <a:spAutoFit/>
          </a:bodyPr>
          <a:lstStyle/>
          <a:p>
            <a:r>
              <a:rPr lang="en-US" sz="2400" dirty="0" smtClean="0"/>
              <a:t>Inputs: packed.pdb</a:t>
            </a:r>
          </a:p>
          <a:p>
            <a:r>
              <a:rPr lang="en-US" sz="2400" dirty="0" err="1" smtClean="0"/>
              <a:t>BMI.lib</a:t>
            </a:r>
            <a:endParaRPr lang="en-US" sz="2400" dirty="0" smtClean="0"/>
          </a:p>
          <a:p>
            <a:r>
              <a:rPr lang="en-US" sz="2400" dirty="0" err="1" smtClean="0"/>
              <a:t>BMI.frcmod</a:t>
            </a:r>
            <a:endParaRPr lang="en-US" sz="2400" dirty="0" smtClean="0"/>
          </a:p>
          <a:p>
            <a:r>
              <a:rPr lang="en-US" sz="2400" dirty="0" err="1" smtClean="0"/>
              <a:t>CHL.lib</a:t>
            </a:r>
            <a:endParaRPr lang="en-US" sz="2400" dirty="0" smtClean="0"/>
          </a:p>
          <a:p>
            <a:r>
              <a:rPr lang="en-US" sz="2400" dirty="0" err="1" smtClean="0"/>
              <a:t>CHL.frcmod</a:t>
            </a:r>
            <a:endParaRPr lang="en-US" sz="2400" dirty="0" smtClean="0"/>
          </a:p>
          <a:p>
            <a:r>
              <a:rPr lang="en-US" sz="2400" dirty="0" smtClean="0"/>
              <a:t>force field files</a:t>
            </a:r>
          </a:p>
        </p:txBody>
      </p:sp>
      <p:pic>
        <p:nvPicPr>
          <p:cNvPr id="13" name="Picture 12" descr="blah2.pdf"/>
          <p:cNvPicPr>
            <a:picLocks noChangeAspect="1"/>
          </p:cNvPicPr>
          <p:nvPr/>
        </p:nvPicPr>
        <p:blipFill rotWithShape="1">
          <a:blip r:embed="rId8">
            <a:extLst>
              <a:ext uri="{28A0092B-C50C-407E-A947-70E740481C1C}">
                <a14:useLocalDpi xmlns:a14="http://schemas.microsoft.com/office/drawing/2010/main" val="0"/>
              </a:ext>
            </a:extLst>
          </a:blip>
          <a:srcRect l="5621" t="21234" r="29290" b="14837"/>
          <a:stretch/>
        </p:blipFill>
        <p:spPr>
          <a:xfrm>
            <a:off x="2845769" y="3963903"/>
            <a:ext cx="2794000" cy="2736116"/>
          </a:xfrm>
          <a:prstGeom prst="rect">
            <a:avLst/>
          </a:prstGeom>
        </p:spPr>
      </p:pic>
      <p:sp>
        <p:nvSpPr>
          <p:cNvPr id="2" name="Slide Number Placeholder 1"/>
          <p:cNvSpPr>
            <a:spLocks noGrp="1"/>
          </p:cNvSpPr>
          <p:nvPr>
            <p:ph type="sldNum" sz="quarter" idx="12"/>
          </p:nvPr>
        </p:nvSpPr>
        <p:spPr/>
        <p:txBody>
          <a:bodyPr/>
          <a:lstStyle/>
          <a:p>
            <a:fld id="{D821C0B8-0E8E-184A-AC47-415D7392EF3F}" type="slidenum">
              <a:rPr lang="en-US" smtClean="0"/>
              <a:t>15</a:t>
            </a:fld>
            <a:endParaRPr lang="en-US" dirty="0"/>
          </a:p>
        </p:txBody>
      </p:sp>
    </p:spTree>
    <p:extLst>
      <p:ext uri="{BB962C8B-B14F-4D97-AF65-F5344CB8AC3E}">
        <p14:creationId xmlns:p14="http://schemas.microsoft.com/office/powerpoint/2010/main" val="29167433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ular Callout 13"/>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sp>
        <p:nvSpPr>
          <p:cNvPr id="15" name="Title 1"/>
          <p:cNvSpPr txBox="1">
            <a:spLocks/>
          </p:cNvSpPr>
          <p:nvPr/>
        </p:nvSpPr>
        <p:spPr>
          <a:xfrm>
            <a:off x="457198" y="545039"/>
            <a:ext cx="8483602"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t>Step 5: neutralize and account for disulfide bonds</a:t>
            </a:r>
            <a:endParaRPr lang="en-US" sz="4000" dirty="0"/>
          </a:p>
        </p:txBody>
      </p:sp>
      <p:graphicFrame>
        <p:nvGraphicFramePr>
          <p:cNvPr id="19" name="Diagram 18"/>
          <p:cNvGraphicFramePr/>
          <p:nvPr>
            <p:extLst>
              <p:ext uri="{D42A27DB-BD31-4B8C-83A1-F6EECF244321}">
                <p14:modId xmlns:p14="http://schemas.microsoft.com/office/powerpoint/2010/main" val="3664319950"/>
              </p:ext>
            </p:extLst>
          </p:nvPr>
        </p:nvGraphicFramePr>
        <p:xfrm>
          <a:off x="3164113" y="2145724"/>
          <a:ext cx="2320084" cy="18181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0" name="Group 19"/>
          <p:cNvGrpSpPr/>
          <p:nvPr/>
        </p:nvGrpSpPr>
        <p:grpSpPr>
          <a:xfrm>
            <a:off x="5754069" y="2887329"/>
            <a:ext cx="423920" cy="397144"/>
            <a:chOff x="1747670" y="1032732"/>
            <a:chExt cx="423920" cy="397144"/>
          </a:xfrm>
        </p:grpSpPr>
        <p:sp>
          <p:nvSpPr>
            <p:cNvPr id="21" name="Right Arrow 20"/>
            <p:cNvSpPr/>
            <p:nvPr/>
          </p:nvSpPr>
          <p:spPr>
            <a:xfrm>
              <a:off x="1832096"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2"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grpSp>
        <p:nvGrpSpPr>
          <p:cNvPr id="23" name="Group 22"/>
          <p:cNvGrpSpPr/>
          <p:nvPr/>
        </p:nvGrpSpPr>
        <p:grpSpPr>
          <a:xfrm>
            <a:off x="2461622" y="2887329"/>
            <a:ext cx="339494" cy="397144"/>
            <a:chOff x="1720390" y="1032732"/>
            <a:chExt cx="339494" cy="397144"/>
          </a:xfrm>
        </p:grpSpPr>
        <p:sp>
          <p:nvSpPr>
            <p:cNvPr id="24" name="Right Arrow 23"/>
            <p:cNvSpPr/>
            <p:nvPr/>
          </p:nvSpPr>
          <p:spPr>
            <a:xfrm>
              <a:off x="1720390"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5"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sp>
        <p:nvSpPr>
          <p:cNvPr id="26" name="TextBox 25"/>
          <p:cNvSpPr txBox="1"/>
          <p:nvPr/>
        </p:nvSpPr>
        <p:spPr>
          <a:xfrm>
            <a:off x="6503359" y="2655887"/>
            <a:ext cx="2310441" cy="1569660"/>
          </a:xfrm>
          <a:prstGeom prst="rect">
            <a:avLst/>
          </a:prstGeom>
          <a:noFill/>
        </p:spPr>
        <p:txBody>
          <a:bodyPr wrap="square" rtlCol="0">
            <a:spAutoFit/>
          </a:bodyPr>
          <a:lstStyle/>
          <a:p>
            <a:r>
              <a:rPr lang="en-US" sz="2400" dirty="0" smtClean="0"/>
              <a:t>Outputs: system.pdb</a:t>
            </a:r>
          </a:p>
          <a:p>
            <a:r>
              <a:rPr lang="en-US" sz="2400" dirty="0" smtClean="0"/>
              <a:t>system.prmtop</a:t>
            </a:r>
          </a:p>
          <a:p>
            <a:r>
              <a:rPr lang="en-US" sz="2400" dirty="0" smtClean="0"/>
              <a:t>system.inpcrd</a:t>
            </a:r>
          </a:p>
        </p:txBody>
      </p:sp>
      <p:sp>
        <p:nvSpPr>
          <p:cNvPr id="27" name="TextBox 26"/>
          <p:cNvSpPr txBox="1"/>
          <p:nvPr/>
        </p:nvSpPr>
        <p:spPr>
          <a:xfrm>
            <a:off x="601138" y="2655887"/>
            <a:ext cx="1792750" cy="3046988"/>
          </a:xfrm>
          <a:prstGeom prst="rect">
            <a:avLst/>
          </a:prstGeom>
          <a:noFill/>
        </p:spPr>
        <p:txBody>
          <a:bodyPr wrap="square" rtlCol="0">
            <a:spAutoFit/>
          </a:bodyPr>
          <a:lstStyle/>
          <a:p>
            <a:r>
              <a:rPr lang="en-US" sz="2400" dirty="0" smtClean="0"/>
              <a:t>Inputs: solvated.pdb</a:t>
            </a:r>
          </a:p>
          <a:p>
            <a:r>
              <a:rPr lang="en-US" sz="2400" dirty="0" err="1" smtClean="0"/>
              <a:t>BMI.lib</a:t>
            </a:r>
            <a:endParaRPr lang="en-US" sz="2400" dirty="0" smtClean="0"/>
          </a:p>
          <a:p>
            <a:r>
              <a:rPr lang="en-US" sz="2400" dirty="0" err="1" smtClean="0"/>
              <a:t>BMI.frcmod</a:t>
            </a:r>
            <a:endParaRPr lang="en-US" sz="2400" dirty="0" smtClean="0"/>
          </a:p>
          <a:p>
            <a:r>
              <a:rPr lang="en-US" sz="2400" dirty="0" err="1" smtClean="0"/>
              <a:t>CHL.lib</a:t>
            </a:r>
            <a:endParaRPr lang="en-US" sz="2400" dirty="0" smtClean="0"/>
          </a:p>
          <a:p>
            <a:r>
              <a:rPr lang="en-US" sz="2400" dirty="0" err="1" smtClean="0"/>
              <a:t>CHL.frcmod</a:t>
            </a:r>
            <a:endParaRPr lang="en-US" sz="2400" dirty="0" smtClean="0"/>
          </a:p>
          <a:p>
            <a:r>
              <a:rPr lang="en-US" sz="2400" dirty="0" smtClean="0"/>
              <a:t>force field files</a:t>
            </a:r>
          </a:p>
        </p:txBody>
      </p:sp>
      <p:pic>
        <p:nvPicPr>
          <p:cNvPr id="3" name="Picture 2" descr="blah3.pdf"/>
          <p:cNvPicPr>
            <a:picLocks noChangeAspect="1"/>
          </p:cNvPicPr>
          <p:nvPr/>
        </p:nvPicPr>
        <p:blipFill rotWithShape="1">
          <a:blip r:embed="rId8">
            <a:extLst>
              <a:ext uri="{28A0092B-C50C-407E-A947-70E740481C1C}">
                <a14:useLocalDpi xmlns:a14="http://schemas.microsoft.com/office/drawing/2010/main" val="0"/>
              </a:ext>
            </a:extLst>
          </a:blip>
          <a:srcRect l="2072" t="21365" r="29290" b="13650"/>
          <a:stretch/>
        </p:blipFill>
        <p:spPr>
          <a:xfrm>
            <a:off x="2685763" y="3975100"/>
            <a:ext cx="2946400" cy="2781300"/>
          </a:xfrm>
          <a:prstGeom prst="rect">
            <a:avLst/>
          </a:prstGeom>
        </p:spPr>
      </p:pic>
      <p:sp>
        <p:nvSpPr>
          <p:cNvPr id="2" name="Slide Number Placeholder 1"/>
          <p:cNvSpPr>
            <a:spLocks noGrp="1"/>
          </p:cNvSpPr>
          <p:nvPr>
            <p:ph type="sldNum" sz="quarter" idx="12"/>
          </p:nvPr>
        </p:nvSpPr>
        <p:spPr/>
        <p:txBody>
          <a:bodyPr/>
          <a:lstStyle/>
          <a:p>
            <a:fld id="{D821C0B8-0E8E-184A-AC47-415D7392EF3F}" type="slidenum">
              <a:rPr lang="en-US" smtClean="0"/>
              <a:t>16</a:t>
            </a:fld>
            <a:endParaRPr lang="en-US" dirty="0"/>
          </a:p>
        </p:txBody>
      </p:sp>
      <p:pic>
        <p:nvPicPr>
          <p:cNvPr id="5" name="Picture 4" descr="Disulfide_Bridges_(SCHEMATIC)_V.1.svg.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69429" y="4788475"/>
            <a:ext cx="1427417" cy="1828800"/>
          </a:xfrm>
          <a:prstGeom prst="rect">
            <a:avLst/>
          </a:prstGeom>
        </p:spPr>
      </p:pic>
    </p:spTree>
    <p:extLst>
      <p:ext uri="{BB962C8B-B14F-4D97-AF65-F5344CB8AC3E}">
        <p14:creationId xmlns:p14="http://schemas.microsoft.com/office/powerpoint/2010/main" val="35289909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ular Callout 13"/>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sp>
        <p:nvSpPr>
          <p:cNvPr id="15" name="Title 1"/>
          <p:cNvSpPr txBox="1">
            <a:spLocks/>
          </p:cNvSpPr>
          <p:nvPr/>
        </p:nvSpPr>
        <p:spPr>
          <a:xfrm>
            <a:off x="457198" y="545039"/>
            <a:ext cx="8483602"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t>Step 6: generate GROMACS input files for EM, MD, etc.</a:t>
            </a:r>
            <a:endParaRPr lang="en-US" sz="4000" dirty="0"/>
          </a:p>
        </p:txBody>
      </p:sp>
      <p:graphicFrame>
        <p:nvGraphicFramePr>
          <p:cNvPr id="19" name="Diagram 18"/>
          <p:cNvGraphicFramePr/>
          <p:nvPr>
            <p:extLst>
              <p:ext uri="{D42A27DB-BD31-4B8C-83A1-F6EECF244321}">
                <p14:modId xmlns:p14="http://schemas.microsoft.com/office/powerpoint/2010/main" val="2177275971"/>
              </p:ext>
            </p:extLst>
          </p:nvPr>
        </p:nvGraphicFramePr>
        <p:xfrm>
          <a:off x="3164113" y="2145724"/>
          <a:ext cx="2320084" cy="18181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0" name="Group 19"/>
          <p:cNvGrpSpPr/>
          <p:nvPr/>
        </p:nvGrpSpPr>
        <p:grpSpPr>
          <a:xfrm>
            <a:off x="5754069" y="2887329"/>
            <a:ext cx="423920" cy="397144"/>
            <a:chOff x="1747670" y="1032732"/>
            <a:chExt cx="423920" cy="397144"/>
          </a:xfrm>
        </p:grpSpPr>
        <p:sp>
          <p:nvSpPr>
            <p:cNvPr id="21" name="Right Arrow 20"/>
            <p:cNvSpPr/>
            <p:nvPr/>
          </p:nvSpPr>
          <p:spPr>
            <a:xfrm>
              <a:off x="1832096"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2"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grpSp>
        <p:nvGrpSpPr>
          <p:cNvPr id="23" name="Group 22"/>
          <p:cNvGrpSpPr/>
          <p:nvPr/>
        </p:nvGrpSpPr>
        <p:grpSpPr>
          <a:xfrm>
            <a:off x="2461622" y="2887329"/>
            <a:ext cx="339494" cy="397144"/>
            <a:chOff x="1720390" y="1032732"/>
            <a:chExt cx="339494" cy="397144"/>
          </a:xfrm>
        </p:grpSpPr>
        <p:sp>
          <p:nvSpPr>
            <p:cNvPr id="24" name="Right Arrow 23"/>
            <p:cNvSpPr/>
            <p:nvPr/>
          </p:nvSpPr>
          <p:spPr>
            <a:xfrm>
              <a:off x="1720390"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5"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sp>
        <p:nvSpPr>
          <p:cNvPr id="26" name="TextBox 25"/>
          <p:cNvSpPr txBox="1"/>
          <p:nvPr/>
        </p:nvSpPr>
        <p:spPr>
          <a:xfrm>
            <a:off x="6503359" y="2655887"/>
            <a:ext cx="2310441" cy="1200328"/>
          </a:xfrm>
          <a:prstGeom prst="rect">
            <a:avLst/>
          </a:prstGeom>
          <a:noFill/>
        </p:spPr>
        <p:txBody>
          <a:bodyPr wrap="square" rtlCol="0">
            <a:spAutoFit/>
          </a:bodyPr>
          <a:lstStyle/>
          <a:p>
            <a:r>
              <a:rPr lang="en-US" sz="2400" dirty="0" smtClean="0"/>
              <a:t>Outputs: topol.top</a:t>
            </a:r>
          </a:p>
          <a:p>
            <a:r>
              <a:rPr lang="en-US" sz="2400" dirty="0" smtClean="0"/>
              <a:t>conf.gro</a:t>
            </a:r>
          </a:p>
        </p:txBody>
      </p:sp>
      <p:sp>
        <p:nvSpPr>
          <p:cNvPr id="27" name="TextBox 26"/>
          <p:cNvSpPr txBox="1"/>
          <p:nvPr/>
        </p:nvSpPr>
        <p:spPr>
          <a:xfrm>
            <a:off x="338667" y="2655887"/>
            <a:ext cx="2150235" cy="1200328"/>
          </a:xfrm>
          <a:prstGeom prst="rect">
            <a:avLst/>
          </a:prstGeom>
          <a:noFill/>
        </p:spPr>
        <p:txBody>
          <a:bodyPr wrap="square" rtlCol="0">
            <a:spAutoFit/>
          </a:bodyPr>
          <a:lstStyle/>
          <a:p>
            <a:r>
              <a:rPr lang="en-US" sz="2400" dirty="0" smtClean="0"/>
              <a:t>Inputs: system.prmtop</a:t>
            </a:r>
          </a:p>
          <a:p>
            <a:r>
              <a:rPr lang="en-US" sz="2400" dirty="0" smtClean="0"/>
              <a:t>system.inpcrd</a:t>
            </a:r>
          </a:p>
        </p:txBody>
      </p:sp>
      <p:pic>
        <p:nvPicPr>
          <p:cNvPr id="2" name="Picture 1" descr="default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83848" y="5616928"/>
            <a:ext cx="609600" cy="609600"/>
          </a:xfrm>
          <a:prstGeom prst="rect">
            <a:avLst/>
          </a:prstGeom>
        </p:spPr>
      </p:pic>
      <p:sp>
        <p:nvSpPr>
          <p:cNvPr id="16" name="TextBox 15"/>
          <p:cNvSpPr txBox="1"/>
          <p:nvPr/>
        </p:nvSpPr>
        <p:spPr>
          <a:xfrm>
            <a:off x="2967848" y="4416600"/>
            <a:ext cx="2700603" cy="1200328"/>
          </a:xfrm>
          <a:prstGeom prst="rect">
            <a:avLst/>
          </a:prstGeom>
          <a:noFill/>
        </p:spPr>
        <p:txBody>
          <a:bodyPr wrap="square" rtlCol="0">
            <a:spAutoFit/>
          </a:bodyPr>
          <a:lstStyle/>
          <a:p>
            <a:pPr algn="ctr"/>
            <a:r>
              <a:rPr lang="en-US" sz="2400" dirty="0" smtClean="0"/>
              <a:t>“</a:t>
            </a:r>
            <a:r>
              <a:rPr lang="en-US" sz="2400" dirty="0" err="1" smtClean="0"/>
              <a:t>AnteChamber</a:t>
            </a:r>
            <a:r>
              <a:rPr lang="en-US" sz="2400" dirty="0" smtClean="0"/>
              <a:t> </a:t>
            </a:r>
            <a:r>
              <a:rPr lang="en-US" sz="2400" dirty="0" err="1"/>
              <a:t>PYthon</a:t>
            </a:r>
            <a:r>
              <a:rPr lang="en-US" sz="2400" dirty="0"/>
              <a:t> Parser </a:t>
            </a:r>
            <a:r>
              <a:rPr lang="en-US" sz="2400" dirty="0" err="1" smtClean="0"/>
              <a:t>interfacE</a:t>
            </a:r>
            <a:r>
              <a:rPr lang="en-US" sz="2400" dirty="0" smtClean="0"/>
              <a:t>”</a:t>
            </a:r>
          </a:p>
        </p:txBody>
      </p:sp>
      <p:sp>
        <p:nvSpPr>
          <p:cNvPr id="3" name="Slide Number Placeholder 2"/>
          <p:cNvSpPr>
            <a:spLocks noGrp="1"/>
          </p:cNvSpPr>
          <p:nvPr>
            <p:ph type="sldNum" sz="quarter" idx="12"/>
          </p:nvPr>
        </p:nvSpPr>
        <p:spPr/>
        <p:txBody>
          <a:bodyPr/>
          <a:lstStyle/>
          <a:p>
            <a:fld id="{D821C0B8-0E8E-184A-AC47-415D7392EF3F}" type="slidenum">
              <a:rPr lang="en-US" smtClean="0"/>
              <a:t>17</a:t>
            </a:fld>
            <a:endParaRPr lang="en-US" dirty="0"/>
          </a:p>
        </p:txBody>
      </p:sp>
    </p:spTree>
    <p:extLst>
      <p:ext uri="{BB962C8B-B14F-4D97-AF65-F5344CB8AC3E}">
        <p14:creationId xmlns:p14="http://schemas.microsoft.com/office/powerpoint/2010/main" val="25959148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194"/>
            <a:ext cx="8500888" cy="740204"/>
          </a:xfrm>
        </p:spPr>
        <p:txBody>
          <a:bodyPr>
            <a:normAutofit/>
          </a:bodyPr>
          <a:lstStyle/>
          <a:p>
            <a:pPr algn="l"/>
            <a:r>
              <a:rPr lang="en-US" sz="4000" dirty="0" smtClean="0"/>
              <a:t>Easier route: boxmaker!</a:t>
            </a:r>
            <a:endParaRPr lang="en-US" sz="4000" dirty="0"/>
          </a:p>
        </p:txBody>
      </p:sp>
      <p:sp>
        <p:nvSpPr>
          <p:cNvPr id="13" name="TextBox 12"/>
          <p:cNvSpPr txBox="1"/>
          <p:nvPr/>
        </p:nvSpPr>
        <p:spPr>
          <a:xfrm>
            <a:off x="1845734" y="1571632"/>
            <a:ext cx="5427134" cy="1200328"/>
          </a:xfrm>
          <a:prstGeom prst="rect">
            <a:avLst/>
          </a:prstGeom>
          <a:noFill/>
        </p:spPr>
        <p:txBody>
          <a:bodyPr wrap="square" numCol="3" rtlCol="0">
            <a:spAutoFit/>
          </a:bodyPr>
          <a:lstStyle/>
          <a:p>
            <a:r>
              <a:rPr lang="en-US" sz="2400" dirty="0" err="1" smtClean="0"/>
              <a:t>BMI.lib</a:t>
            </a:r>
            <a:endParaRPr lang="en-US" sz="2400" dirty="0"/>
          </a:p>
          <a:p>
            <a:r>
              <a:rPr lang="en-US" sz="2400" dirty="0" err="1" smtClean="0"/>
              <a:t>BMI.frcmod</a:t>
            </a:r>
            <a:endParaRPr lang="en-US" sz="2400" dirty="0" smtClean="0"/>
          </a:p>
          <a:p>
            <a:r>
              <a:rPr lang="en-US" sz="2400" dirty="0" err="1" smtClean="0"/>
              <a:t>BMI.pdb</a:t>
            </a:r>
            <a:endParaRPr lang="en-US" sz="2400" dirty="0" smtClean="0"/>
          </a:p>
          <a:p>
            <a:r>
              <a:rPr lang="en-US" sz="2400" dirty="0" err="1" smtClean="0"/>
              <a:t>CHL.lib</a:t>
            </a:r>
            <a:endParaRPr lang="en-US" sz="2400" dirty="0" smtClean="0"/>
          </a:p>
          <a:p>
            <a:r>
              <a:rPr lang="en-US" sz="2400" dirty="0" err="1" smtClean="0"/>
              <a:t>CHL.frcmod</a:t>
            </a:r>
            <a:endParaRPr lang="en-US" sz="2400" dirty="0" smtClean="0"/>
          </a:p>
          <a:p>
            <a:r>
              <a:rPr lang="en-US" sz="2400" dirty="0" err="1" smtClean="0"/>
              <a:t>CHL.pdb</a:t>
            </a:r>
            <a:endParaRPr lang="en-US" sz="2400" dirty="0" smtClean="0"/>
          </a:p>
          <a:p>
            <a:r>
              <a:rPr lang="en-US" sz="2400" dirty="0" smtClean="0"/>
              <a:t>protein.pdb</a:t>
            </a:r>
          </a:p>
          <a:p>
            <a:r>
              <a:rPr lang="en-US" sz="2400" dirty="0" smtClean="0"/>
              <a:t>boxmaker.inp</a:t>
            </a:r>
          </a:p>
          <a:p>
            <a:r>
              <a:rPr lang="en-US" sz="2400" dirty="0" err="1" smtClean="0"/>
              <a:t>acpype.py</a:t>
            </a:r>
            <a:endParaRPr lang="en-US" sz="2400" dirty="0" smtClean="0"/>
          </a:p>
        </p:txBody>
      </p:sp>
      <p:graphicFrame>
        <p:nvGraphicFramePr>
          <p:cNvPr id="15" name="Diagram 14"/>
          <p:cNvGraphicFramePr/>
          <p:nvPr>
            <p:extLst>
              <p:ext uri="{D42A27DB-BD31-4B8C-83A1-F6EECF244321}">
                <p14:modId xmlns:p14="http://schemas.microsoft.com/office/powerpoint/2010/main" val="3779457997"/>
              </p:ext>
            </p:extLst>
          </p:nvPr>
        </p:nvGraphicFramePr>
        <p:xfrm>
          <a:off x="2971802" y="3420539"/>
          <a:ext cx="3183465" cy="1534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6" name="Group 15"/>
          <p:cNvGrpSpPr/>
          <p:nvPr/>
        </p:nvGrpSpPr>
        <p:grpSpPr>
          <a:xfrm>
            <a:off x="4404758" y="5108492"/>
            <a:ext cx="397144" cy="339494"/>
            <a:chOff x="5091374" y="1852644"/>
            <a:chExt cx="397144" cy="339494"/>
          </a:xfrm>
          <a:solidFill>
            <a:schemeClr val="accent1">
              <a:lumMod val="60000"/>
              <a:lumOff val="40000"/>
            </a:schemeClr>
          </a:solidFill>
        </p:grpSpPr>
        <p:sp>
          <p:nvSpPr>
            <p:cNvPr id="17" name="Right Arrow 16"/>
            <p:cNvSpPr/>
            <p:nvPr/>
          </p:nvSpPr>
          <p:spPr>
            <a:xfrm rot="5400000">
              <a:off x="5120199" y="1823819"/>
              <a:ext cx="339494" cy="397144"/>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8" name="Right Arrow 4"/>
            <p:cNvSpPr/>
            <p:nvPr/>
          </p:nvSpPr>
          <p:spPr>
            <a:xfrm>
              <a:off x="5170803" y="1852644"/>
              <a:ext cx="238286" cy="23764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p:txBody>
        </p:sp>
      </p:grpSp>
      <p:grpSp>
        <p:nvGrpSpPr>
          <p:cNvPr id="25" name="Group 24"/>
          <p:cNvGrpSpPr/>
          <p:nvPr/>
        </p:nvGrpSpPr>
        <p:grpSpPr>
          <a:xfrm>
            <a:off x="4406883" y="2942050"/>
            <a:ext cx="397144" cy="339494"/>
            <a:chOff x="5091374" y="1852644"/>
            <a:chExt cx="397144" cy="339494"/>
          </a:xfrm>
          <a:solidFill>
            <a:schemeClr val="accent1">
              <a:lumMod val="60000"/>
              <a:lumOff val="40000"/>
            </a:schemeClr>
          </a:solidFill>
        </p:grpSpPr>
        <p:sp>
          <p:nvSpPr>
            <p:cNvPr id="26" name="Right Arrow 25"/>
            <p:cNvSpPr/>
            <p:nvPr/>
          </p:nvSpPr>
          <p:spPr>
            <a:xfrm rot="5400000">
              <a:off x="5120199" y="1823819"/>
              <a:ext cx="339494" cy="397144"/>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7" name="Right Arrow 4"/>
            <p:cNvSpPr/>
            <p:nvPr/>
          </p:nvSpPr>
          <p:spPr>
            <a:xfrm>
              <a:off x="5170803" y="1852644"/>
              <a:ext cx="238286" cy="23764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p:txBody>
        </p:sp>
      </p:grpSp>
      <p:sp>
        <p:nvSpPr>
          <p:cNvPr id="29" name="TextBox 28"/>
          <p:cNvSpPr txBox="1"/>
          <p:nvPr/>
        </p:nvSpPr>
        <p:spPr>
          <a:xfrm>
            <a:off x="3937191" y="5551772"/>
            <a:ext cx="1371411" cy="830997"/>
          </a:xfrm>
          <a:prstGeom prst="rect">
            <a:avLst/>
          </a:prstGeom>
          <a:noFill/>
        </p:spPr>
        <p:txBody>
          <a:bodyPr wrap="square" rtlCol="0">
            <a:spAutoFit/>
          </a:bodyPr>
          <a:lstStyle/>
          <a:p>
            <a:r>
              <a:rPr lang="en-US" sz="2400" dirty="0" smtClean="0"/>
              <a:t>topol.top</a:t>
            </a:r>
          </a:p>
          <a:p>
            <a:r>
              <a:rPr lang="en-US" sz="2400" dirty="0" smtClean="0"/>
              <a:t>conf.gro</a:t>
            </a:r>
          </a:p>
        </p:txBody>
      </p:sp>
      <p:sp>
        <p:nvSpPr>
          <p:cNvPr id="30" name="Rectangular Callout 29"/>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sp>
        <p:nvSpPr>
          <p:cNvPr id="3" name="Slide Number Placeholder 2"/>
          <p:cNvSpPr>
            <a:spLocks noGrp="1"/>
          </p:cNvSpPr>
          <p:nvPr>
            <p:ph type="sldNum" sz="quarter" idx="12"/>
          </p:nvPr>
        </p:nvSpPr>
        <p:spPr/>
        <p:txBody>
          <a:bodyPr/>
          <a:lstStyle/>
          <a:p>
            <a:fld id="{D821C0B8-0E8E-184A-AC47-415D7392EF3F}" type="slidenum">
              <a:rPr lang="en-US" smtClean="0"/>
              <a:t>18</a:t>
            </a:fld>
            <a:endParaRPr lang="en-US" dirty="0"/>
          </a:p>
        </p:txBody>
      </p:sp>
    </p:spTree>
    <p:extLst>
      <p:ext uri="{BB962C8B-B14F-4D97-AF65-F5344CB8AC3E}">
        <p14:creationId xmlns:p14="http://schemas.microsoft.com/office/powerpoint/2010/main" val="35024388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890"/>
            <a:ext cx="8229600" cy="983510"/>
          </a:xfrm>
        </p:spPr>
        <p:txBody>
          <a:bodyPr>
            <a:normAutofit/>
          </a:bodyPr>
          <a:lstStyle/>
          <a:p>
            <a:pPr algn="l"/>
            <a:r>
              <a:rPr lang="en-US" sz="4000" dirty="0" smtClean="0"/>
              <a:t>Model System</a:t>
            </a:r>
            <a:endParaRPr lang="en-US" sz="4000" dirty="0"/>
          </a:p>
        </p:txBody>
      </p:sp>
      <p:sp>
        <p:nvSpPr>
          <p:cNvPr id="13" name="Content Placeholder 2"/>
          <p:cNvSpPr>
            <a:spLocks noGrp="1"/>
          </p:cNvSpPr>
          <p:nvPr>
            <p:ph idx="1"/>
          </p:nvPr>
        </p:nvSpPr>
        <p:spPr>
          <a:xfrm>
            <a:off x="457200" y="1728887"/>
            <a:ext cx="8229600" cy="4100943"/>
          </a:xfrm>
        </p:spPr>
        <p:txBody>
          <a:bodyPr>
            <a:normAutofit/>
          </a:bodyPr>
          <a:lstStyle/>
          <a:p>
            <a:r>
              <a:rPr lang="en-US" dirty="0" smtClean="0">
                <a:latin typeface="Calibri (body)"/>
                <a:cs typeface="Calibri (body)"/>
              </a:rPr>
              <a:t>Solute: Bacillus </a:t>
            </a:r>
            <a:r>
              <a:rPr lang="en-US" dirty="0">
                <a:latin typeface="Calibri (body)"/>
                <a:cs typeface="Calibri (body)"/>
              </a:rPr>
              <a:t>subtilis lipase </a:t>
            </a:r>
            <a:r>
              <a:rPr lang="en-US" dirty="0" smtClean="0">
                <a:latin typeface="Calibri (body)"/>
                <a:cs typeface="Calibri (body)"/>
              </a:rPr>
              <a:t>(</a:t>
            </a:r>
            <a:r>
              <a:rPr lang="en-US" dirty="0">
                <a:latin typeface="Calibri (body)"/>
                <a:cs typeface="Calibri (body)"/>
              </a:rPr>
              <a:t>BsL</a:t>
            </a:r>
            <a:r>
              <a:rPr lang="en-US" dirty="0" smtClean="0">
                <a:latin typeface="Calibri (body)"/>
                <a:cs typeface="Calibri (body)"/>
              </a:rPr>
              <a:t>)</a:t>
            </a:r>
          </a:p>
          <a:p>
            <a:r>
              <a:rPr lang="en-US" dirty="0" smtClean="0">
                <a:latin typeface="Calibri (body)"/>
                <a:cs typeface="Calibri (body)"/>
              </a:rPr>
              <a:t>Solvent: 50% [BMI][CHL] in TIP3P water</a:t>
            </a:r>
            <a:endParaRPr lang="en-US" dirty="0">
              <a:latin typeface="Calibri (body)"/>
              <a:cs typeface="Calibri (body)"/>
            </a:endParaRPr>
          </a:p>
        </p:txBody>
      </p:sp>
      <p:sp>
        <p:nvSpPr>
          <p:cNvPr id="4" name="Rectangular Callout 3"/>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pic>
        <p:nvPicPr>
          <p:cNvPr id="3" name="Picture 2" descr="1isp_bio_r_5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908300"/>
            <a:ext cx="3657600" cy="3657600"/>
          </a:xfrm>
          <a:prstGeom prst="rect">
            <a:avLst/>
          </a:prstGeom>
        </p:spPr>
      </p:pic>
      <p:pic>
        <p:nvPicPr>
          <p:cNvPr id="6" name="Picture 5" descr="BMI.pdf"/>
          <p:cNvPicPr>
            <a:picLocks noChangeAspect="1"/>
          </p:cNvPicPr>
          <p:nvPr/>
        </p:nvPicPr>
        <p:blipFill rotWithShape="1">
          <a:blip r:embed="rId4">
            <a:extLst>
              <a:ext uri="{28A0092B-C50C-407E-A947-70E740481C1C}">
                <a14:useLocalDpi xmlns:a14="http://schemas.microsoft.com/office/drawing/2010/main" val="0"/>
              </a:ext>
            </a:extLst>
          </a:blip>
          <a:srcRect l="6696" t="39815" b="30556"/>
          <a:stretch/>
        </p:blipFill>
        <p:spPr>
          <a:xfrm>
            <a:off x="4114800" y="3696230"/>
            <a:ext cx="4952850" cy="2032000"/>
          </a:xfrm>
          <a:prstGeom prst="rect">
            <a:avLst/>
          </a:prstGeom>
        </p:spPr>
      </p:pic>
      <p:pic>
        <p:nvPicPr>
          <p:cNvPr id="7" name="Picture 6" descr="CHL.pdf"/>
          <p:cNvPicPr>
            <a:picLocks noChangeAspect="1"/>
          </p:cNvPicPr>
          <p:nvPr/>
        </p:nvPicPr>
        <p:blipFill rotWithShape="1">
          <a:blip r:embed="rId5">
            <a:extLst>
              <a:ext uri="{28A0092B-C50C-407E-A947-70E740481C1C}">
                <a14:useLocalDpi xmlns:a14="http://schemas.microsoft.com/office/drawing/2010/main" val="0"/>
              </a:ext>
            </a:extLst>
          </a:blip>
          <a:srcRect l="40191" t="47778" r="41387" b="42592"/>
          <a:stretch/>
        </p:blipFill>
        <p:spPr>
          <a:xfrm>
            <a:off x="4832500" y="5067830"/>
            <a:ext cx="977900" cy="660400"/>
          </a:xfrm>
          <a:prstGeom prst="rect">
            <a:avLst/>
          </a:prstGeom>
        </p:spPr>
      </p:pic>
      <p:sp>
        <p:nvSpPr>
          <p:cNvPr id="5" name="Slide Number Placeholder 4"/>
          <p:cNvSpPr>
            <a:spLocks noGrp="1"/>
          </p:cNvSpPr>
          <p:nvPr>
            <p:ph type="sldNum" sz="quarter" idx="12"/>
          </p:nvPr>
        </p:nvSpPr>
        <p:spPr/>
        <p:txBody>
          <a:bodyPr/>
          <a:lstStyle/>
          <a:p>
            <a:fld id="{D821C0B8-0E8E-184A-AC47-415D7392EF3F}" type="slidenum">
              <a:rPr lang="en-US" smtClean="0"/>
              <a:t>1</a:t>
            </a:fld>
            <a:endParaRPr lang="en-US" dirty="0"/>
          </a:p>
        </p:txBody>
      </p:sp>
    </p:spTree>
    <p:extLst>
      <p:ext uri="{BB962C8B-B14F-4D97-AF65-F5344CB8AC3E}">
        <p14:creationId xmlns:p14="http://schemas.microsoft.com/office/powerpoint/2010/main" val="1655887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731192"/>
            <a:ext cx="8500888" cy="740204"/>
          </a:xfrm>
        </p:spPr>
        <p:txBody>
          <a:bodyPr>
            <a:noAutofit/>
          </a:bodyPr>
          <a:lstStyle/>
          <a:p>
            <a:pPr algn="l"/>
            <a:r>
              <a:rPr lang="en-US" sz="4000" dirty="0" smtClean="0"/>
              <a:t>Alternative route to ffmaker/boxmaker: manual insertion into force field</a:t>
            </a:r>
            <a:endParaRPr lang="en-US" sz="4000" dirty="0"/>
          </a:p>
        </p:txBody>
      </p:sp>
      <p:sp>
        <p:nvSpPr>
          <p:cNvPr id="30" name="Rectangular Callout 29"/>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pic>
        <p:nvPicPr>
          <p:cNvPr id="5" name="Picture 4" descr="Screenshot 2015-02-05 21.32.06.png"/>
          <p:cNvPicPr>
            <a:picLocks noChangeAspect="1"/>
          </p:cNvPicPr>
          <p:nvPr/>
        </p:nvPicPr>
        <p:blipFill rotWithShape="1">
          <a:blip r:embed="rId3">
            <a:extLst>
              <a:ext uri="{28A0092B-C50C-407E-A947-70E740481C1C}">
                <a14:useLocalDpi xmlns:a14="http://schemas.microsoft.com/office/drawing/2010/main" val="0"/>
              </a:ext>
            </a:extLst>
          </a:blip>
          <a:srcRect b="6588"/>
          <a:stretch/>
        </p:blipFill>
        <p:spPr>
          <a:xfrm>
            <a:off x="1244600" y="1714500"/>
            <a:ext cx="3479800" cy="5041900"/>
          </a:xfrm>
          <a:prstGeom prst="rect">
            <a:avLst/>
          </a:prstGeom>
        </p:spPr>
      </p:pic>
      <p:graphicFrame>
        <p:nvGraphicFramePr>
          <p:cNvPr id="19" name="Diagram 18"/>
          <p:cNvGraphicFramePr/>
          <p:nvPr>
            <p:extLst>
              <p:ext uri="{D42A27DB-BD31-4B8C-83A1-F6EECF244321}">
                <p14:modId xmlns:p14="http://schemas.microsoft.com/office/powerpoint/2010/main" val="4153336981"/>
              </p:ext>
            </p:extLst>
          </p:nvPr>
        </p:nvGraphicFramePr>
        <p:xfrm>
          <a:off x="5338853" y="2375383"/>
          <a:ext cx="2320084" cy="18181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0" name="Group 19"/>
          <p:cNvGrpSpPr/>
          <p:nvPr/>
        </p:nvGrpSpPr>
        <p:grpSpPr>
          <a:xfrm rot="5400000">
            <a:off x="6277275" y="4234588"/>
            <a:ext cx="423920" cy="397144"/>
            <a:chOff x="1747670" y="1032732"/>
            <a:chExt cx="423920" cy="397144"/>
          </a:xfrm>
        </p:grpSpPr>
        <p:sp>
          <p:nvSpPr>
            <p:cNvPr id="21" name="Right Arrow 20"/>
            <p:cNvSpPr/>
            <p:nvPr/>
          </p:nvSpPr>
          <p:spPr>
            <a:xfrm>
              <a:off x="1832096"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2"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grpSp>
        <p:nvGrpSpPr>
          <p:cNvPr id="23" name="Group 22"/>
          <p:cNvGrpSpPr/>
          <p:nvPr/>
        </p:nvGrpSpPr>
        <p:grpSpPr>
          <a:xfrm>
            <a:off x="4806109" y="3116988"/>
            <a:ext cx="339494" cy="397144"/>
            <a:chOff x="1720390" y="1032732"/>
            <a:chExt cx="339494" cy="397144"/>
          </a:xfrm>
        </p:grpSpPr>
        <p:sp>
          <p:nvSpPr>
            <p:cNvPr id="24" name="Right Arrow 23"/>
            <p:cNvSpPr/>
            <p:nvPr/>
          </p:nvSpPr>
          <p:spPr>
            <a:xfrm>
              <a:off x="1720390"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8"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sp>
        <p:nvSpPr>
          <p:cNvPr id="31" name="TextBox 30"/>
          <p:cNvSpPr txBox="1"/>
          <p:nvPr/>
        </p:nvSpPr>
        <p:spPr>
          <a:xfrm>
            <a:off x="5828226" y="4714346"/>
            <a:ext cx="1560304" cy="830997"/>
          </a:xfrm>
          <a:prstGeom prst="rect">
            <a:avLst/>
          </a:prstGeom>
          <a:noFill/>
        </p:spPr>
        <p:txBody>
          <a:bodyPr wrap="square" rtlCol="0">
            <a:spAutoFit/>
          </a:bodyPr>
          <a:lstStyle/>
          <a:p>
            <a:r>
              <a:rPr lang="en-US" sz="2400" dirty="0" smtClean="0"/>
              <a:t>Outputs: topol.top</a:t>
            </a:r>
          </a:p>
        </p:txBody>
      </p:sp>
      <p:sp>
        <p:nvSpPr>
          <p:cNvPr id="3" name="Slide Number Placeholder 2"/>
          <p:cNvSpPr>
            <a:spLocks noGrp="1"/>
          </p:cNvSpPr>
          <p:nvPr>
            <p:ph type="sldNum" sz="quarter" idx="12"/>
          </p:nvPr>
        </p:nvSpPr>
        <p:spPr/>
        <p:txBody>
          <a:bodyPr/>
          <a:lstStyle/>
          <a:p>
            <a:fld id="{D821C0B8-0E8E-184A-AC47-415D7392EF3F}" type="slidenum">
              <a:rPr lang="en-US" smtClean="0"/>
              <a:t>19</a:t>
            </a:fld>
            <a:endParaRPr lang="en-US" dirty="0"/>
          </a:p>
        </p:txBody>
      </p:sp>
    </p:spTree>
    <p:extLst>
      <p:ext uri="{BB962C8B-B14F-4D97-AF65-F5344CB8AC3E}">
        <p14:creationId xmlns:p14="http://schemas.microsoft.com/office/powerpoint/2010/main" val="21318315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5570"/>
            <a:ext cx="8229600" cy="1143000"/>
          </a:xfrm>
        </p:spPr>
        <p:txBody>
          <a:bodyPr>
            <a:normAutofit fontScale="90000"/>
          </a:bodyPr>
          <a:lstStyle/>
          <a:p>
            <a:pPr algn="l"/>
            <a:r>
              <a:rPr lang="en-US" dirty="0" smtClean="0"/>
              <a:t>Process for creating systems of proteins/enzymes in IL/water mixtures</a:t>
            </a:r>
            <a:endParaRPr lang="en-US" dirty="0"/>
          </a:p>
        </p:txBody>
      </p:sp>
      <p:sp>
        <p:nvSpPr>
          <p:cNvPr id="13" name="Content Placeholder 2"/>
          <p:cNvSpPr>
            <a:spLocks noGrp="1"/>
          </p:cNvSpPr>
          <p:nvPr>
            <p:ph idx="1"/>
          </p:nvPr>
        </p:nvSpPr>
        <p:spPr>
          <a:xfrm>
            <a:off x="457200" y="2262287"/>
            <a:ext cx="8229600" cy="4100943"/>
          </a:xfrm>
        </p:spPr>
        <p:txBody>
          <a:bodyPr/>
          <a:lstStyle/>
          <a:p>
            <a:r>
              <a:rPr lang="en-US" dirty="0" smtClean="0"/>
              <a:t>Part 1: parameterize ionic liquid ions</a:t>
            </a:r>
          </a:p>
          <a:p>
            <a:pPr lvl="1"/>
            <a:r>
              <a:rPr lang="en-US" dirty="0" smtClean="0">
                <a:solidFill>
                  <a:srgbClr val="000000"/>
                </a:solidFill>
              </a:rPr>
              <a:t>6 steps</a:t>
            </a:r>
          </a:p>
          <a:p>
            <a:r>
              <a:rPr lang="en-US" dirty="0" smtClean="0"/>
              <a:t>Part 2: create box of solute in IL/water </a:t>
            </a:r>
          </a:p>
          <a:p>
            <a:pPr lvl="1"/>
            <a:r>
              <a:rPr lang="en-US" dirty="0" smtClean="0">
                <a:solidFill>
                  <a:srgbClr val="000000"/>
                </a:solidFill>
              </a:rPr>
              <a:t>6 steps</a:t>
            </a:r>
          </a:p>
          <a:p>
            <a:r>
              <a:rPr lang="en-US" dirty="0" smtClean="0"/>
              <a:t>(Part </a:t>
            </a:r>
            <a:r>
              <a:rPr lang="en-US" dirty="0"/>
              <a:t>3: proteins at the air/IL+water </a:t>
            </a:r>
            <a:r>
              <a:rPr lang="en-US" dirty="0" smtClean="0"/>
              <a:t>interface)</a:t>
            </a:r>
          </a:p>
          <a:p>
            <a:pPr lvl="1"/>
            <a:r>
              <a:rPr lang="en-US" dirty="0" smtClean="0"/>
              <a:t>3 steps</a:t>
            </a:r>
            <a:endParaRPr lang="en-US" dirty="0"/>
          </a:p>
          <a:p>
            <a:pPr marL="457200" lvl="1" indent="0">
              <a:buNone/>
            </a:pPr>
            <a:endParaRPr lang="en-US" dirty="0">
              <a:solidFill>
                <a:srgbClr val="000000"/>
              </a:solidFill>
            </a:endParaRPr>
          </a:p>
        </p:txBody>
      </p:sp>
      <p:sp>
        <p:nvSpPr>
          <p:cNvPr id="4" name="Rectangular Callout 3"/>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sp>
        <p:nvSpPr>
          <p:cNvPr id="3" name="Slide Number Placeholder 2"/>
          <p:cNvSpPr>
            <a:spLocks noGrp="1"/>
          </p:cNvSpPr>
          <p:nvPr>
            <p:ph type="sldNum" sz="quarter" idx="12"/>
          </p:nvPr>
        </p:nvSpPr>
        <p:spPr/>
        <p:txBody>
          <a:bodyPr/>
          <a:lstStyle/>
          <a:p>
            <a:fld id="{D821C0B8-0E8E-184A-AC47-415D7392EF3F}" type="slidenum">
              <a:rPr lang="en-US" smtClean="0"/>
              <a:t>20</a:t>
            </a:fld>
            <a:endParaRPr lang="en-US" dirty="0"/>
          </a:p>
        </p:txBody>
      </p:sp>
    </p:spTree>
    <p:extLst>
      <p:ext uri="{BB962C8B-B14F-4D97-AF65-F5344CB8AC3E}">
        <p14:creationId xmlns:p14="http://schemas.microsoft.com/office/powerpoint/2010/main" val="3254110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3">
                                            <p:txEl>
                                              <p:pRg st="0" end="0"/>
                                            </p:txEl>
                                          </p:spTgt>
                                        </p:tgtEl>
                                        <p:attrNameLst>
                                          <p:attrName>style.opacity</p:attrName>
                                        </p:attrNameLst>
                                      </p:cBhvr>
                                      <p:to>
                                        <p:strVal val="0.5"/>
                                      </p:to>
                                    </p:set>
                                    <p:animEffect filter="image" prLst="opacity: 0.5">
                                      <p:cBhvr rctx="IE">
                                        <p:cTn id="7" dur="indefinite"/>
                                        <p:tgtEl>
                                          <p:spTgt spid="13">
                                            <p:txEl>
                                              <p:pRg st="0" end="0"/>
                                            </p:txEl>
                                          </p:spTgt>
                                        </p:tgtEl>
                                      </p:cBhvr>
                                    </p:animEffect>
                                  </p:childTnLst>
                                </p:cTn>
                              </p:par>
                              <p:par>
                                <p:cTn id="8" presetID="9" presetClass="emph" presetSubtype="0" nodeType="withEffect">
                                  <p:stCondLst>
                                    <p:cond delay="0"/>
                                  </p:stCondLst>
                                  <p:childTnLst>
                                    <p:set>
                                      <p:cBhvr rctx="PPT">
                                        <p:cTn id="9" dur="indefinite"/>
                                        <p:tgtEl>
                                          <p:spTgt spid="13">
                                            <p:txEl>
                                              <p:pRg st="1" end="1"/>
                                            </p:txEl>
                                          </p:spTgt>
                                        </p:tgtEl>
                                        <p:attrNameLst>
                                          <p:attrName>style.opacity</p:attrName>
                                        </p:attrNameLst>
                                      </p:cBhvr>
                                      <p:to>
                                        <p:strVal val="0.5"/>
                                      </p:to>
                                    </p:set>
                                    <p:animEffect filter="image" prLst="opacity: 0.5">
                                      <p:cBhvr rctx="IE">
                                        <p:cTn id="10" dur="indefinite"/>
                                        <p:tgtEl>
                                          <p:spTgt spid="13">
                                            <p:txEl>
                                              <p:pRg st="1" end="1"/>
                                            </p:txEl>
                                          </p:spTgt>
                                        </p:tgtEl>
                                      </p:cBhvr>
                                    </p:animEffect>
                                  </p:childTnLst>
                                </p:cTn>
                              </p:par>
                              <p:par>
                                <p:cTn id="11" presetID="9" presetClass="emph" presetSubtype="0" nodeType="withEffect">
                                  <p:stCondLst>
                                    <p:cond delay="0"/>
                                  </p:stCondLst>
                                  <p:childTnLst>
                                    <p:set>
                                      <p:cBhvr rctx="PPT">
                                        <p:cTn id="12" dur="indefinite"/>
                                        <p:tgtEl>
                                          <p:spTgt spid="13">
                                            <p:txEl>
                                              <p:pRg st="2" end="2"/>
                                            </p:txEl>
                                          </p:spTgt>
                                        </p:tgtEl>
                                        <p:attrNameLst>
                                          <p:attrName>style.opacity</p:attrName>
                                        </p:attrNameLst>
                                      </p:cBhvr>
                                      <p:to>
                                        <p:strVal val="0.5"/>
                                      </p:to>
                                    </p:set>
                                    <p:animEffect filter="image" prLst="opacity: 0.5">
                                      <p:cBhvr rctx="IE">
                                        <p:cTn id="13" dur="indefinite"/>
                                        <p:tgtEl>
                                          <p:spTgt spid="13">
                                            <p:txEl>
                                              <p:pRg st="2" end="2"/>
                                            </p:txEl>
                                          </p:spTgt>
                                        </p:tgtEl>
                                      </p:cBhvr>
                                    </p:animEffect>
                                  </p:childTnLst>
                                </p:cTn>
                              </p:par>
                              <p:par>
                                <p:cTn id="14" presetID="9" presetClass="emph" presetSubtype="0" nodeType="withEffect">
                                  <p:stCondLst>
                                    <p:cond delay="0"/>
                                  </p:stCondLst>
                                  <p:childTnLst>
                                    <p:set>
                                      <p:cBhvr rctx="PPT">
                                        <p:cTn id="15" dur="indefinite"/>
                                        <p:tgtEl>
                                          <p:spTgt spid="13">
                                            <p:txEl>
                                              <p:pRg st="3" end="3"/>
                                            </p:txEl>
                                          </p:spTgt>
                                        </p:tgtEl>
                                        <p:attrNameLst>
                                          <p:attrName>style.opacity</p:attrName>
                                        </p:attrNameLst>
                                      </p:cBhvr>
                                      <p:to>
                                        <p:strVal val="0.5"/>
                                      </p:to>
                                    </p:set>
                                    <p:animEffect filter="image" prLst="opacity: 0.5">
                                      <p:cBhvr rctx="IE">
                                        <p:cTn id="16" dur="indefinite"/>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ular Callout 29"/>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grpSp>
        <p:nvGrpSpPr>
          <p:cNvPr id="11" name="Group 10"/>
          <p:cNvGrpSpPr/>
          <p:nvPr/>
        </p:nvGrpSpPr>
        <p:grpSpPr>
          <a:xfrm>
            <a:off x="177800" y="2623820"/>
            <a:ext cx="8971280" cy="3951486"/>
            <a:chOff x="147320" y="1524000"/>
            <a:chExt cx="8971280" cy="3951486"/>
          </a:xfrm>
        </p:grpSpPr>
        <p:sp>
          <p:nvSpPr>
            <p:cNvPr id="26" name="TextBox 25"/>
            <p:cNvSpPr txBox="1"/>
            <p:nvPr/>
          </p:nvSpPr>
          <p:spPr>
            <a:xfrm>
              <a:off x="147320" y="5106154"/>
              <a:ext cx="457200" cy="369332"/>
            </a:xfrm>
            <a:prstGeom prst="rect">
              <a:avLst/>
            </a:prstGeom>
            <a:noFill/>
          </p:spPr>
          <p:txBody>
            <a:bodyPr wrap="square" rtlCol="0">
              <a:spAutoFit/>
            </a:bodyPr>
            <a:lstStyle/>
            <a:p>
              <a:r>
                <a:rPr lang="en-US" dirty="0" smtClean="0">
                  <a:solidFill>
                    <a:schemeClr val="bg2">
                      <a:lumMod val="50000"/>
                    </a:schemeClr>
                  </a:solidFill>
                </a:rPr>
                <a:t>…</a:t>
              </a:r>
              <a:endParaRPr lang="en-US" dirty="0">
                <a:solidFill>
                  <a:schemeClr val="bg2">
                    <a:lumMod val="50000"/>
                  </a:schemeClr>
                </a:solidFill>
              </a:endParaRPr>
            </a:p>
          </p:txBody>
        </p:sp>
        <p:pic>
          <p:nvPicPr>
            <p:cNvPr id="10" name="Picture 9" descr="Screenshot 2015-02-05 21.51.13.png"/>
            <p:cNvPicPr>
              <a:picLocks noChangeAspect="1"/>
            </p:cNvPicPr>
            <p:nvPr/>
          </p:nvPicPr>
          <p:blipFill rotWithShape="1">
            <a:blip r:embed="rId3">
              <a:extLst>
                <a:ext uri="{28A0092B-C50C-407E-A947-70E740481C1C}">
                  <a14:useLocalDpi xmlns:a14="http://schemas.microsoft.com/office/drawing/2010/main" val="0"/>
                </a:ext>
              </a:extLst>
            </a:blip>
            <a:srcRect b="12508"/>
            <a:stretch/>
          </p:blipFill>
          <p:spPr>
            <a:xfrm>
              <a:off x="177800" y="1524000"/>
              <a:ext cx="8940800" cy="3766820"/>
            </a:xfrm>
            <a:prstGeom prst="rect">
              <a:avLst/>
            </a:prstGeom>
          </p:spPr>
        </p:pic>
      </p:grpSp>
      <p:sp>
        <p:nvSpPr>
          <p:cNvPr id="12" name="Rectangle 11"/>
          <p:cNvSpPr/>
          <p:nvPr/>
        </p:nvSpPr>
        <p:spPr>
          <a:xfrm>
            <a:off x="558800" y="4719320"/>
            <a:ext cx="787400" cy="215900"/>
          </a:xfrm>
          <a:prstGeom prst="rect">
            <a:avLst/>
          </a:prstGeom>
          <a:solidFill>
            <a:srgbClr val="0000FF">
              <a:alpha val="0"/>
            </a:srgbClr>
          </a:solidFill>
          <a:ln>
            <a:solidFill>
              <a:srgbClr val="2703FF"/>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2" name="Rectangle 31"/>
          <p:cNvSpPr/>
          <p:nvPr/>
        </p:nvSpPr>
        <p:spPr>
          <a:xfrm>
            <a:off x="558800" y="4935220"/>
            <a:ext cx="8534400" cy="215900"/>
          </a:xfrm>
          <a:prstGeom prst="rect">
            <a:avLst/>
          </a:prstGeom>
          <a:solidFill>
            <a:srgbClr val="0000FF">
              <a:alpha val="0"/>
            </a:srgbClr>
          </a:solidFill>
          <a:ln>
            <a:solidFill>
              <a:srgbClr val="2703FF"/>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6" name="Title 1"/>
          <p:cNvSpPr txBox="1">
            <a:spLocks/>
          </p:cNvSpPr>
          <p:nvPr/>
        </p:nvSpPr>
        <p:spPr>
          <a:xfrm>
            <a:off x="457200" y="686506"/>
            <a:ext cx="8229600" cy="83961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t>Step 1: complete Parts 1 and 2 but with an alteration to boxmaker.bash</a:t>
            </a:r>
            <a:endParaRPr lang="en-US" sz="4000" dirty="0"/>
          </a:p>
        </p:txBody>
      </p:sp>
      <p:sp>
        <p:nvSpPr>
          <p:cNvPr id="2" name="Slide Number Placeholder 1"/>
          <p:cNvSpPr>
            <a:spLocks noGrp="1"/>
          </p:cNvSpPr>
          <p:nvPr>
            <p:ph type="sldNum" sz="quarter" idx="12"/>
          </p:nvPr>
        </p:nvSpPr>
        <p:spPr/>
        <p:txBody>
          <a:bodyPr/>
          <a:lstStyle/>
          <a:p>
            <a:fld id="{D821C0B8-0E8E-184A-AC47-415D7392EF3F}" type="slidenum">
              <a:rPr lang="en-US" smtClean="0"/>
              <a:t>21</a:t>
            </a:fld>
            <a:endParaRPr lang="en-US" dirty="0"/>
          </a:p>
        </p:txBody>
      </p:sp>
      <p:pic>
        <p:nvPicPr>
          <p:cNvPr id="3" name="Picture 2" descr="box.pdf"/>
          <p:cNvPicPr>
            <a:picLocks noChangeAspect="1"/>
          </p:cNvPicPr>
          <p:nvPr/>
        </p:nvPicPr>
        <p:blipFill rotWithShape="1">
          <a:blip r:embed="rId4">
            <a:extLst>
              <a:ext uri="{28A0092B-C50C-407E-A947-70E740481C1C}">
                <a14:useLocalDpi xmlns:a14="http://schemas.microsoft.com/office/drawing/2010/main" val="0"/>
              </a:ext>
            </a:extLst>
          </a:blip>
          <a:srcRect l="15450" t="28333" r="15722" b="24889"/>
          <a:stretch/>
        </p:blipFill>
        <p:spPr>
          <a:xfrm>
            <a:off x="4897120" y="1864360"/>
            <a:ext cx="2859039" cy="2514600"/>
          </a:xfrm>
          <a:prstGeom prst="rect">
            <a:avLst/>
          </a:prstGeom>
        </p:spPr>
      </p:pic>
      <p:cxnSp>
        <p:nvCxnSpPr>
          <p:cNvPr id="5" name="Straight Arrow Connector 4"/>
          <p:cNvCxnSpPr/>
          <p:nvPr/>
        </p:nvCxnSpPr>
        <p:spPr>
          <a:xfrm>
            <a:off x="4958080" y="4470400"/>
            <a:ext cx="14224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826000" y="3149600"/>
            <a:ext cx="0" cy="115824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7325360" y="4318000"/>
            <a:ext cx="294640" cy="11684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435600" y="4434840"/>
            <a:ext cx="619760" cy="369332"/>
          </a:xfrm>
          <a:prstGeom prst="rect">
            <a:avLst/>
          </a:prstGeom>
          <a:noFill/>
        </p:spPr>
        <p:txBody>
          <a:bodyPr wrap="square" rtlCol="0">
            <a:spAutoFit/>
          </a:bodyPr>
          <a:lstStyle/>
          <a:p>
            <a:r>
              <a:rPr lang="en-US" dirty="0" smtClean="0"/>
              <a:t>x/2</a:t>
            </a:r>
            <a:endParaRPr lang="en-US" dirty="0"/>
          </a:p>
        </p:txBody>
      </p:sp>
      <p:sp>
        <p:nvSpPr>
          <p:cNvPr id="23" name="TextBox 22"/>
          <p:cNvSpPr txBox="1"/>
          <p:nvPr/>
        </p:nvSpPr>
        <p:spPr>
          <a:xfrm>
            <a:off x="4328160" y="3569732"/>
            <a:ext cx="619760" cy="369332"/>
          </a:xfrm>
          <a:prstGeom prst="rect">
            <a:avLst/>
          </a:prstGeom>
          <a:noFill/>
        </p:spPr>
        <p:txBody>
          <a:bodyPr wrap="square" rtlCol="0">
            <a:spAutoFit/>
          </a:bodyPr>
          <a:lstStyle/>
          <a:p>
            <a:r>
              <a:rPr lang="en-US" dirty="0"/>
              <a:t>y</a:t>
            </a:r>
            <a:r>
              <a:rPr lang="en-US" dirty="0" smtClean="0"/>
              <a:t>/2</a:t>
            </a:r>
            <a:endParaRPr lang="en-US" dirty="0"/>
          </a:p>
        </p:txBody>
      </p:sp>
      <p:sp>
        <p:nvSpPr>
          <p:cNvPr id="24" name="TextBox 23"/>
          <p:cNvSpPr txBox="1"/>
          <p:nvPr/>
        </p:nvSpPr>
        <p:spPr>
          <a:xfrm>
            <a:off x="7548880" y="4311412"/>
            <a:ext cx="619760" cy="369332"/>
          </a:xfrm>
          <a:prstGeom prst="rect">
            <a:avLst/>
          </a:prstGeom>
          <a:noFill/>
        </p:spPr>
        <p:txBody>
          <a:bodyPr wrap="square" rtlCol="0">
            <a:spAutoFit/>
          </a:bodyPr>
          <a:lstStyle/>
          <a:p>
            <a:r>
              <a:rPr lang="en-US" dirty="0"/>
              <a:t>z</a:t>
            </a:r>
            <a:r>
              <a:rPr lang="en-US" dirty="0" smtClean="0"/>
              <a:t>/2</a:t>
            </a:r>
            <a:endParaRPr lang="en-US" dirty="0"/>
          </a:p>
        </p:txBody>
      </p:sp>
    </p:spTree>
    <p:extLst>
      <p:ext uri="{BB962C8B-B14F-4D97-AF65-F5344CB8AC3E}">
        <p14:creationId xmlns:p14="http://schemas.microsoft.com/office/powerpoint/2010/main" val="399792295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ular Callout 29"/>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pic>
        <p:nvPicPr>
          <p:cNvPr id="3" name="Picture 2" descr="snap.tga"/>
          <p:cNvPicPr>
            <a:picLocks noChangeAspect="1"/>
          </p:cNvPicPr>
          <p:nvPr/>
        </p:nvPicPr>
        <p:blipFill rotWithShape="1">
          <a:blip r:embed="rId3">
            <a:extLst>
              <a:ext uri="{28A0092B-C50C-407E-A947-70E740481C1C}">
                <a14:useLocalDpi xmlns:a14="http://schemas.microsoft.com/office/drawing/2010/main" val="0"/>
              </a:ext>
            </a:extLst>
          </a:blip>
          <a:srcRect l="6137" t="22963" r="13063" b="15556"/>
          <a:stretch/>
        </p:blipFill>
        <p:spPr>
          <a:xfrm>
            <a:off x="855184" y="2810470"/>
            <a:ext cx="2891928" cy="2743200"/>
          </a:xfrm>
          <a:prstGeom prst="rect">
            <a:avLst/>
          </a:prstGeom>
        </p:spPr>
      </p:pic>
      <p:sp>
        <p:nvSpPr>
          <p:cNvPr id="17" name="TextBox 16"/>
          <p:cNvSpPr txBox="1"/>
          <p:nvPr/>
        </p:nvSpPr>
        <p:spPr>
          <a:xfrm>
            <a:off x="1612900" y="5322837"/>
            <a:ext cx="1866900" cy="461665"/>
          </a:xfrm>
          <a:prstGeom prst="rect">
            <a:avLst/>
          </a:prstGeom>
          <a:noFill/>
        </p:spPr>
        <p:txBody>
          <a:bodyPr wrap="square" rtlCol="0">
            <a:spAutoFit/>
          </a:bodyPr>
          <a:lstStyle/>
          <a:p>
            <a:r>
              <a:rPr lang="en-US" sz="2400" dirty="0" smtClean="0"/>
              <a:t>x=y=z=3.0nm</a:t>
            </a:r>
          </a:p>
        </p:txBody>
      </p:sp>
      <p:pic>
        <p:nvPicPr>
          <p:cNvPr id="18" name="Picture 17" descr="snap.tga"/>
          <p:cNvPicPr>
            <a:picLocks noChangeAspect="1"/>
          </p:cNvPicPr>
          <p:nvPr/>
        </p:nvPicPr>
        <p:blipFill rotWithShape="1">
          <a:blip r:embed="rId3">
            <a:extLst>
              <a:ext uri="{28A0092B-C50C-407E-A947-70E740481C1C}">
                <a14:useLocalDpi xmlns:a14="http://schemas.microsoft.com/office/drawing/2010/main" val="0"/>
              </a:ext>
            </a:extLst>
          </a:blip>
          <a:srcRect l="6137" t="22963" r="13063" b="15556"/>
          <a:stretch/>
        </p:blipFill>
        <p:spPr>
          <a:xfrm>
            <a:off x="4916736" y="2810470"/>
            <a:ext cx="2891928" cy="2743200"/>
          </a:xfrm>
          <a:prstGeom prst="rect">
            <a:avLst/>
          </a:prstGeom>
        </p:spPr>
      </p:pic>
      <p:sp>
        <p:nvSpPr>
          <p:cNvPr id="19" name="TextBox 18"/>
          <p:cNvSpPr txBox="1"/>
          <p:nvPr/>
        </p:nvSpPr>
        <p:spPr>
          <a:xfrm>
            <a:off x="5674452" y="5322837"/>
            <a:ext cx="2006600" cy="461665"/>
          </a:xfrm>
          <a:prstGeom prst="rect">
            <a:avLst/>
          </a:prstGeom>
          <a:noFill/>
        </p:spPr>
        <p:txBody>
          <a:bodyPr wrap="square" rtlCol="0">
            <a:spAutoFit/>
          </a:bodyPr>
          <a:lstStyle/>
          <a:p>
            <a:r>
              <a:rPr lang="en-US" sz="2400" dirty="0" smtClean="0"/>
              <a:t>x=y=z=2.95nm</a:t>
            </a:r>
          </a:p>
        </p:txBody>
      </p:sp>
      <p:sp>
        <p:nvSpPr>
          <p:cNvPr id="20" name="Title 1"/>
          <p:cNvSpPr txBox="1">
            <a:spLocks/>
          </p:cNvSpPr>
          <p:nvPr/>
        </p:nvSpPr>
        <p:spPr>
          <a:xfrm>
            <a:off x="457200" y="686506"/>
            <a:ext cx="8229600" cy="83961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t>Step 2: EM/NPT before adding interface</a:t>
            </a:r>
            <a:endParaRPr lang="en-US" sz="4000" dirty="0"/>
          </a:p>
        </p:txBody>
      </p:sp>
      <p:sp>
        <p:nvSpPr>
          <p:cNvPr id="21" name="TextBox 20"/>
          <p:cNvSpPr txBox="1"/>
          <p:nvPr/>
        </p:nvSpPr>
        <p:spPr>
          <a:xfrm>
            <a:off x="2146300" y="2242718"/>
            <a:ext cx="838200" cy="461665"/>
          </a:xfrm>
          <a:prstGeom prst="rect">
            <a:avLst/>
          </a:prstGeom>
          <a:noFill/>
        </p:spPr>
        <p:txBody>
          <a:bodyPr wrap="square" rtlCol="0">
            <a:spAutoFit/>
          </a:bodyPr>
          <a:lstStyle/>
          <a:p>
            <a:r>
              <a:rPr lang="en-US" sz="2400" dirty="0" smtClean="0"/>
              <a:t>EM</a:t>
            </a:r>
          </a:p>
        </p:txBody>
      </p:sp>
      <p:grpSp>
        <p:nvGrpSpPr>
          <p:cNvPr id="22" name="Group 21"/>
          <p:cNvGrpSpPr/>
          <p:nvPr/>
        </p:nvGrpSpPr>
        <p:grpSpPr>
          <a:xfrm>
            <a:off x="4234609" y="3739288"/>
            <a:ext cx="339494" cy="397144"/>
            <a:chOff x="1720390" y="1032732"/>
            <a:chExt cx="339494" cy="397144"/>
          </a:xfrm>
        </p:grpSpPr>
        <p:sp>
          <p:nvSpPr>
            <p:cNvPr id="23" name="Right Arrow 22"/>
            <p:cNvSpPr/>
            <p:nvPr/>
          </p:nvSpPr>
          <p:spPr>
            <a:xfrm>
              <a:off x="1720390"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4"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sp>
        <p:nvSpPr>
          <p:cNvPr id="25" name="TextBox 24"/>
          <p:cNvSpPr txBox="1"/>
          <p:nvPr/>
        </p:nvSpPr>
        <p:spPr>
          <a:xfrm>
            <a:off x="6235700" y="2242718"/>
            <a:ext cx="838200" cy="461665"/>
          </a:xfrm>
          <a:prstGeom prst="rect">
            <a:avLst/>
          </a:prstGeom>
          <a:noFill/>
        </p:spPr>
        <p:txBody>
          <a:bodyPr wrap="square" rtlCol="0">
            <a:spAutoFit/>
          </a:bodyPr>
          <a:lstStyle/>
          <a:p>
            <a:r>
              <a:rPr lang="en-US" sz="2400" dirty="0" smtClean="0"/>
              <a:t>NPT</a:t>
            </a:r>
          </a:p>
        </p:txBody>
      </p:sp>
      <p:sp>
        <p:nvSpPr>
          <p:cNvPr id="2" name="Slide Number Placeholder 1"/>
          <p:cNvSpPr>
            <a:spLocks noGrp="1"/>
          </p:cNvSpPr>
          <p:nvPr>
            <p:ph type="sldNum" sz="quarter" idx="12"/>
          </p:nvPr>
        </p:nvSpPr>
        <p:spPr/>
        <p:txBody>
          <a:bodyPr/>
          <a:lstStyle/>
          <a:p>
            <a:fld id="{D821C0B8-0E8E-184A-AC47-415D7392EF3F}" type="slidenum">
              <a:rPr lang="en-US" smtClean="0"/>
              <a:t>22</a:t>
            </a:fld>
            <a:endParaRPr lang="en-US" dirty="0"/>
          </a:p>
        </p:txBody>
      </p:sp>
    </p:spTree>
    <p:extLst>
      <p:ext uri="{BB962C8B-B14F-4D97-AF65-F5344CB8AC3E}">
        <p14:creationId xmlns:p14="http://schemas.microsoft.com/office/powerpoint/2010/main" val="35949507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ular Callout 29"/>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sp>
        <p:nvSpPr>
          <p:cNvPr id="20" name="Title 1"/>
          <p:cNvSpPr txBox="1">
            <a:spLocks/>
          </p:cNvSpPr>
          <p:nvPr/>
        </p:nvSpPr>
        <p:spPr>
          <a:xfrm>
            <a:off x="457200" y="686506"/>
            <a:ext cx="8229600" cy="83961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t>Step 3: make broken molecules whole and add vacuum space</a:t>
            </a:r>
            <a:endParaRPr lang="en-US" sz="4000" dirty="0"/>
          </a:p>
        </p:txBody>
      </p:sp>
      <p:pic>
        <p:nvPicPr>
          <p:cNvPr id="4" name="Picture 3" descr="blah.pdf"/>
          <p:cNvPicPr>
            <a:picLocks noChangeAspect="1"/>
          </p:cNvPicPr>
          <p:nvPr/>
        </p:nvPicPr>
        <p:blipFill rotWithShape="1">
          <a:blip r:embed="rId3">
            <a:extLst>
              <a:ext uri="{28A0092B-C50C-407E-A947-70E740481C1C}">
                <a14:useLocalDpi xmlns:a14="http://schemas.microsoft.com/office/drawing/2010/main" val="0"/>
              </a:ext>
            </a:extLst>
          </a:blip>
          <a:srcRect l="18420" t="3148" r="16505" b="25555"/>
          <a:stretch/>
        </p:blipFill>
        <p:spPr>
          <a:xfrm>
            <a:off x="838200" y="1830919"/>
            <a:ext cx="3454400" cy="4889500"/>
          </a:xfrm>
          <a:prstGeom prst="rect">
            <a:avLst/>
          </a:prstGeom>
        </p:spPr>
      </p:pic>
      <p:grpSp>
        <p:nvGrpSpPr>
          <p:cNvPr id="6" name="Group 5"/>
          <p:cNvGrpSpPr/>
          <p:nvPr/>
        </p:nvGrpSpPr>
        <p:grpSpPr>
          <a:xfrm>
            <a:off x="4749800" y="1625600"/>
            <a:ext cx="3787479" cy="5094819"/>
            <a:chOff x="5054600" y="1625600"/>
            <a:chExt cx="3787479" cy="5094819"/>
          </a:xfrm>
        </p:grpSpPr>
        <p:pic>
          <p:nvPicPr>
            <p:cNvPr id="15" name="Picture 14" descr="rar.pdf"/>
            <p:cNvPicPr>
              <a:picLocks noChangeAspect="1"/>
            </p:cNvPicPr>
            <p:nvPr/>
          </p:nvPicPr>
          <p:blipFill rotWithShape="1">
            <a:blip r:embed="rId4">
              <a:extLst>
                <a:ext uri="{28A0092B-C50C-407E-A947-70E740481C1C}">
                  <a14:useLocalDpi xmlns:a14="http://schemas.microsoft.com/office/drawing/2010/main" val="0"/>
                </a:ext>
              </a:extLst>
            </a:blip>
            <a:srcRect l="13871" r="12919" b="24185"/>
            <a:stretch/>
          </p:blipFill>
          <p:spPr>
            <a:xfrm>
              <a:off x="5054600" y="1625600"/>
              <a:ext cx="3787479" cy="5067300"/>
            </a:xfrm>
            <a:prstGeom prst="rect">
              <a:avLst/>
            </a:prstGeom>
          </p:spPr>
        </p:pic>
        <p:sp>
          <p:nvSpPr>
            <p:cNvPr id="5" name="Rectangle 4"/>
            <p:cNvSpPr/>
            <p:nvPr/>
          </p:nvSpPr>
          <p:spPr>
            <a:xfrm>
              <a:off x="5054600" y="6553200"/>
              <a:ext cx="368300" cy="1672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4404356" y="4126206"/>
            <a:ext cx="339494" cy="397144"/>
            <a:chOff x="1720390" y="1032732"/>
            <a:chExt cx="339494" cy="397144"/>
          </a:xfrm>
        </p:grpSpPr>
        <p:sp>
          <p:nvSpPr>
            <p:cNvPr id="27" name="Right Arrow 26"/>
            <p:cNvSpPr/>
            <p:nvPr/>
          </p:nvSpPr>
          <p:spPr>
            <a:xfrm>
              <a:off x="1720390"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8"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sp>
        <p:nvSpPr>
          <p:cNvPr id="2" name="Slide Number Placeholder 1"/>
          <p:cNvSpPr>
            <a:spLocks noGrp="1"/>
          </p:cNvSpPr>
          <p:nvPr>
            <p:ph type="sldNum" sz="quarter" idx="12"/>
          </p:nvPr>
        </p:nvSpPr>
        <p:spPr/>
        <p:txBody>
          <a:bodyPr/>
          <a:lstStyle/>
          <a:p>
            <a:fld id="{D821C0B8-0E8E-184A-AC47-415D7392EF3F}" type="slidenum">
              <a:rPr lang="en-US" smtClean="0"/>
              <a:t>23</a:t>
            </a:fld>
            <a:endParaRPr lang="en-US" dirty="0"/>
          </a:p>
        </p:txBody>
      </p:sp>
    </p:spTree>
    <p:extLst>
      <p:ext uri="{BB962C8B-B14F-4D97-AF65-F5344CB8AC3E}">
        <p14:creationId xmlns:p14="http://schemas.microsoft.com/office/powerpoint/2010/main" val="33805496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890"/>
            <a:ext cx="8229600" cy="983510"/>
          </a:xfrm>
        </p:spPr>
        <p:txBody>
          <a:bodyPr>
            <a:normAutofit/>
          </a:bodyPr>
          <a:lstStyle/>
          <a:p>
            <a:pPr algn="l"/>
            <a:r>
              <a:rPr lang="en-US" sz="4000" dirty="0" smtClean="0"/>
              <a:t>General Amber Force Field (GAFF)</a:t>
            </a:r>
            <a:endParaRPr lang="en-US" sz="4000" dirty="0"/>
          </a:p>
        </p:txBody>
      </p:sp>
      <p:sp>
        <p:nvSpPr>
          <p:cNvPr id="4" name="Rectangular Callout 3"/>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grpSp>
        <p:nvGrpSpPr>
          <p:cNvPr id="8" name="Group 7"/>
          <p:cNvGrpSpPr>
            <a:grpSpLocks noChangeAspect="1"/>
          </p:cNvGrpSpPr>
          <p:nvPr/>
        </p:nvGrpSpPr>
        <p:grpSpPr>
          <a:xfrm>
            <a:off x="523586" y="2580393"/>
            <a:ext cx="6946438" cy="2421274"/>
            <a:chOff x="1622425" y="27766964"/>
            <a:chExt cx="12504737" cy="4358695"/>
          </a:xfrm>
        </p:grpSpPr>
        <p:grpSp>
          <p:nvGrpSpPr>
            <p:cNvPr id="9" name="Group 8"/>
            <p:cNvGrpSpPr/>
            <p:nvPr/>
          </p:nvGrpSpPr>
          <p:grpSpPr>
            <a:xfrm>
              <a:off x="1622425" y="27766964"/>
              <a:ext cx="12504737" cy="4358695"/>
              <a:chOff x="1143000" y="28803602"/>
              <a:chExt cx="12504737" cy="4358695"/>
            </a:xfrm>
          </p:grpSpPr>
          <p:graphicFrame>
            <p:nvGraphicFramePr>
              <p:cNvPr id="11" name="Object 10"/>
              <p:cNvGraphicFramePr>
                <a:graphicFrameLocks noChangeAspect="1"/>
              </p:cNvGraphicFramePr>
              <p:nvPr>
                <p:extLst>
                  <p:ext uri="{D42A27DB-BD31-4B8C-83A1-F6EECF244321}">
                    <p14:modId xmlns:p14="http://schemas.microsoft.com/office/powerpoint/2010/main" val="3870846966"/>
                  </p:ext>
                </p:extLst>
              </p:nvPr>
            </p:nvGraphicFramePr>
            <p:xfrm>
              <a:off x="6402293" y="30974723"/>
              <a:ext cx="2822575" cy="2187574"/>
            </p:xfrm>
            <a:graphic>
              <a:graphicData uri="http://schemas.openxmlformats.org/presentationml/2006/ole">
                <mc:AlternateContent xmlns:mc="http://schemas.openxmlformats.org/markup-compatibility/2006">
                  <mc:Choice xmlns:v="urn:schemas-microsoft-com:vml" Requires="v">
                    <p:oleObj spid="_x0000_s1678" name="Equation" r:id="rId4" imgW="850900" imgH="660400" progId="Equation.3">
                      <p:embed/>
                    </p:oleObj>
                  </mc:Choice>
                  <mc:Fallback>
                    <p:oleObj name="Equation" r:id="rId4" imgW="850900" imgH="660400" progId="Equation.3">
                      <p:embed/>
                      <p:pic>
                        <p:nvPicPr>
                          <p:cNvPr id="0" name=""/>
                          <p:cNvPicPr/>
                          <p:nvPr/>
                        </p:nvPicPr>
                        <p:blipFill>
                          <a:blip r:embed="rId5"/>
                          <a:stretch>
                            <a:fillRect/>
                          </a:stretch>
                        </p:blipFill>
                        <p:spPr>
                          <a:xfrm>
                            <a:off x="6402293" y="30974723"/>
                            <a:ext cx="2822575" cy="2187574"/>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107964730"/>
                  </p:ext>
                </p:extLst>
              </p:nvPr>
            </p:nvGraphicFramePr>
            <p:xfrm>
              <a:off x="1143000" y="28803602"/>
              <a:ext cx="12504737" cy="1541462"/>
            </p:xfrm>
            <a:graphic>
              <a:graphicData uri="http://schemas.openxmlformats.org/presentationml/2006/ole">
                <mc:AlternateContent xmlns:mc="http://schemas.openxmlformats.org/markup-compatibility/2006">
                  <mc:Choice xmlns:v="urn:schemas-microsoft-com:vml" Requires="v">
                    <p:oleObj spid="_x0000_s1679" name="Equation" r:id="rId6" imgW="3911600" imgH="482600" progId="Equation.3">
                      <p:embed/>
                    </p:oleObj>
                  </mc:Choice>
                  <mc:Fallback>
                    <p:oleObj name="Equation" r:id="rId6" imgW="3911600" imgH="482600" progId="Equation.3">
                      <p:embed/>
                      <p:pic>
                        <p:nvPicPr>
                          <p:cNvPr id="0" name=""/>
                          <p:cNvPicPr/>
                          <p:nvPr/>
                        </p:nvPicPr>
                        <p:blipFill>
                          <a:blip r:embed="rId7"/>
                          <a:stretch>
                            <a:fillRect/>
                          </a:stretch>
                        </p:blipFill>
                        <p:spPr>
                          <a:xfrm>
                            <a:off x="1143000" y="28803602"/>
                            <a:ext cx="12504737" cy="1541462"/>
                          </a:xfrm>
                          <a:prstGeom prst="rect">
                            <a:avLst/>
                          </a:prstGeom>
                        </p:spPr>
                      </p:pic>
                    </p:oleObj>
                  </mc:Fallback>
                </mc:AlternateContent>
              </a:graphicData>
            </a:graphic>
          </p:graphicFrame>
        </p:grpSp>
        <p:graphicFrame>
          <p:nvGraphicFramePr>
            <p:cNvPr id="10" name="Object 9"/>
            <p:cNvGraphicFramePr>
              <a:graphicFrameLocks noChangeAspect="1"/>
            </p:cNvGraphicFramePr>
            <p:nvPr>
              <p:extLst>
                <p:ext uri="{D42A27DB-BD31-4B8C-83A1-F6EECF244321}">
                  <p14:modId xmlns:p14="http://schemas.microsoft.com/office/powerpoint/2010/main" val="3613450800"/>
                </p:ext>
              </p:extLst>
            </p:nvPr>
          </p:nvGraphicFramePr>
          <p:xfrm>
            <a:off x="1622425" y="29707789"/>
            <a:ext cx="4886776" cy="2103314"/>
          </p:xfrm>
          <a:graphic>
            <a:graphicData uri="http://schemas.openxmlformats.org/presentationml/2006/ole">
              <mc:AlternateContent xmlns:mc="http://schemas.openxmlformats.org/markup-compatibility/2006">
                <mc:Choice xmlns:v="urn:schemas-microsoft-com:vml" Requires="v">
                  <p:oleObj spid="_x0000_s1680" name="Equation" r:id="rId8" imgW="1473200" imgH="635000" progId="Equation.3">
                    <p:embed/>
                  </p:oleObj>
                </mc:Choice>
                <mc:Fallback>
                  <p:oleObj name="Equation" r:id="rId8" imgW="1473200" imgH="635000" progId="Equation.3">
                    <p:embed/>
                    <p:pic>
                      <p:nvPicPr>
                        <p:cNvPr id="0" name=""/>
                        <p:cNvPicPr/>
                        <p:nvPr/>
                      </p:nvPicPr>
                      <p:blipFill>
                        <a:blip r:embed="rId9"/>
                        <a:stretch>
                          <a:fillRect/>
                        </a:stretch>
                      </p:blipFill>
                      <p:spPr>
                        <a:xfrm>
                          <a:off x="1622425" y="29707789"/>
                          <a:ext cx="4886776" cy="2103314"/>
                        </a:xfrm>
                        <a:prstGeom prst="rect">
                          <a:avLst/>
                        </a:prstGeom>
                      </p:spPr>
                    </p:pic>
                  </p:oleObj>
                </mc:Fallback>
              </mc:AlternateContent>
            </a:graphicData>
          </a:graphic>
        </p:graphicFrame>
      </p:grpSp>
      <p:pic>
        <p:nvPicPr>
          <p:cNvPr id="35" name="Picture 34"/>
          <p:cNvPicPr>
            <a:picLocks noChangeAspect="1"/>
          </p:cNvPicPr>
          <p:nvPr/>
        </p:nvPicPr>
        <p:blipFill>
          <a:blip r:embed="rId10"/>
          <a:stretch>
            <a:fillRect/>
          </a:stretch>
        </p:blipFill>
        <p:spPr>
          <a:xfrm>
            <a:off x="3014274" y="1523444"/>
            <a:ext cx="1943505" cy="1188720"/>
          </a:xfrm>
          <a:prstGeom prst="rect">
            <a:avLst/>
          </a:prstGeom>
        </p:spPr>
      </p:pic>
      <p:pic>
        <p:nvPicPr>
          <p:cNvPr id="37" name="Picture 36"/>
          <p:cNvPicPr>
            <a:picLocks noChangeAspect="1"/>
          </p:cNvPicPr>
          <p:nvPr/>
        </p:nvPicPr>
        <p:blipFill>
          <a:blip r:embed="rId11"/>
          <a:stretch>
            <a:fillRect/>
          </a:stretch>
        </p:blipFill>
        <p:spPr>
          <a:xfrm>
            <a:off x="5540225" y="1523444"/>
            <a:ext cx="1890917" cy="1188720"/>
          </a:xfrm>
          <a:prstGeom prst="rect">
            <a:avLst/>
          </a:prstGeom>
        </p:spPr>
      </p:pic>
      <p:pic>
        <p:nvPicPr>
          <p:cNvPr id="47" name="Picture 46"/>
          <p:cNvPicPr>
            <a:picLocks noChangeAspect="1"/>
          </p:cNvPicPr>
          <p:nvPr/>
        </p:nvPicPr>
        <p:blipFill>
          <a:blip r:embed="rId12"/>
          <a:stretch>
            <a:fillRect/>
          </a:stretch>
        </p:blipFill>
        <p:spPr>
          <a:xfrm>
            <a:off x="558800" y="1523444"/>
            <a:ext cx="1925182" cy="1188720"/>
          </a:xfrm>
          <a:prstGeom prst="rect">
            <a:avLst/>
          </a:prstGeom>
        </p:spPr>
      </p:pic>
      <p:pic>
        <p:nvPicPr>
          <p:cNvPr id="49" name="Picture 48"/>
          <p:cNvPicPr>
            <a:picLocks noChangeAspect="1"/>
          </p:cNvPicPr>
          <p:nvPr/>
        </p:nvPicPr>
        <p:blipFill>
          <a:blip r:embed="rId13"/>
          <a:stretch>
            <a:fillRect/>
          </a:stretch>
        </p:blipFill>
        <p:spPr>
          <a:xfrm>
            <a:off x="5013100" y="3736517"/>
            <a:ext cx="2161412" cy="1265150"/>
          </a:xfrm>
          <a:prstGeom prst="rect">
            <a:avLst/>
          </a:prstGeom>
        </p:spPr>
      </p:pic>
      <p:sp>
        <p:nvSpPr>
          <p:cNvPr id="50" name="TextBox 49"/>
          <p:cNvSpPr txBox="1"/>
          <p:nvPr/>
        </p:nvSpPr>
        <p:spPr>
          <a:xfrm>
            <a:off x="6429142" y="4504330"/>
            <a:ext cx="405642" cy="246221"/>
          </a:xfrm>
          <a:prstGeom prst="rect">
            <a:avLst/>
          </a:prstGeom>
          <a:noFill/>
        </p:spPr>
        <p:txBody>
          <a:bodyPr wrap="none" rtlCol="0">
            <a:spAutoFit/>
          </a:bodyPr>
          <a:lstStyle/>
          <a:p>
            <a:r>
              <a:rPr lang="en-US" sz="1000" dirty="0" smtClean="0">
                <a:latin typeface="Helvetica"/>
                <a:cs typeface="Helvetica"/>
              </a:rPr>
              <a:t>-0.1</a:t>
            </a:r>
            <a:endParaRPr lang="en-US" sz="1000" dirty="0">
              <a:latin typeface="Helvetica"/>
              <a:cs typeface="Helvetica"/>
            </a:endParaRPr>
          </a:p>
        </p:txBody>
      </p:sp>
      <p:sp>
        <p:nvSpPr>
          <p:cNvPr id="51" name="TextBox 50"/>
          <p:cNvSpPr txBox="1"/>
          <p:nvPr/>
        </p:nvSpPr>
        <p:spPr>
          <a:xfrm>
            <a:off x="5559107" y="4533619"/>
            <a:ext cx="405642" cy="246221"/>
          </a:xfrm>
          <a:prstGeom prst="rect">
            <a:avLst/>
          </a:prstGeom>
          <a:noFill/>
        </p:spPr>
        <p:txBody>
          <a:bodyPr wrap="none" rtlCol="0">
            <a:spAutoFit/>
          </a:bodyPr>
          <a:lstStyle/>
          <a:p>
            <a:r>
              <a:rPr lang="en-US" sz="1000" dirty="0" smtClean="0">
                <a:latin typeface="Helvetica"/>
                <a:cs typeface="Helvetica"/>
              </a:rPr>
              <a:t>-0.1</a:t>
            </a:r>
            <a:endParaRPr lang="en-US" sz="1000" dirty="0">
              <a:latin typeface="Helvetica"/>
              <a:cs typeface="Helvetica"/>
            </a:endParaRPr>
          </a:p>
        </p:txBody>
      </p:sp>
      <p:sp>
        <p:nvSpPr>
          <p:cNvPr id="52" name="TextBox 51"/>
          <p:cNvSpPr txBox="1"/>
          <p:nvPr/>
        </p:nvSpPr>
        <p:spPr>
          <a:xfrm>
            <a:off x="6158723" y="3857590"/>
            <a:ext cx="405642" cy="246221"/>
          </a:xfrm>
          <a:prstGeom prst="rect">
            <a:avLst/>
          </a:prstGeom>
          <a:noFill/>
        </p:spPr>
        <p:txBody>
          <a:bodyPr wrap="none" rtlCol="0">
            <a:spAutoFit/>
          </a:bodyPr>
          <a:lstStyle/>
          <a:p>
            <a:r>
              <a:rPr lang="en-US" sz="1000" dirty="0" smtClean="0">
                <a:latin typeface="Helvetica"/>
                <a:cs typeface="Helvetica"/>
              </a:rPr>
              <a:t>-0.1</a:t>
            </a:r>
            <a:endParaRPr lang="en-US" sz="1000" dirty="0">
              <a:latin typeface="Helvetica"/>
              <a:cs typeface="Helvetica"/>
            </a:endParaRPr>
          </a:p>
        </p:txBody>
      </p:sp>
      <p:sp>
        <p:nvSpPr>
          <p:cNvPr id="53" name="TextBox 52"/>
          <p:cNvSpPr txBox="1"/>
          <p:nvPr/>
        </p:nvSpPr>
        <p:spPr>
          <a:xfrm>
            <a:off x="6487189" y="4269692"/>
            <a:ext cx="434259" cy="246221"/>
          </a:xfrm>
          <a:prstGeom prst="rect">
            <a:avLst/>
          </a:prstGeom>
          <a:noFill/>
        </p:spPr>
        <p:txBody>
          <a:bodyPr wrap="none" rtlCol="0">
            <a:spAutoFit/>
          </a:bodyPr>
          <a:lstStyle/>
          <a:p>
            <a:r>
              <a:rPr lang="en-US" sz="1000" dirty="0" smtClean="0">
                <a:latin typeface="Helvetica"/>
                <a:cs typeface="Helvetica"/>
              </a:rPr>
              <a:t>0.25</a:t>
            </a:r>
            <a:endParaRPr lang="en-US" sz="1000" dirty="0">
              <a:latin typeface="Helvetica"/>
              <a:cs typeface="Helvetica"/>
            </a:endParaRPr>
          </a:p>
        </p:txBody>
      </p:sp>
      <p:sp>
        <p:nvSpPr>
          <p:cNvPr id="54" name="TextBox 53"/>
          <p:cNvSpPr txBox="1"/>
          <p:nvPr/>
        </p:nvSpPr>
        <p:spPr>
          <a:xfrm>
            <a:off x="5612086" y="3980700"/>
            <a:ext cx="434259" cy="246221"/>
          </a:xfrm>
          <a:prstGeom prst="rect">
            <a:avLst/>
          </a:prstGeom>
          <a:noFill/>
        </p:spPr>
        <p:txBody>
          <a:bodyPr wrap="none" rtlCol="0">
            <a:spAutoFit/>
          </a:bodyPr>
          <a:lstStyle/>
          <a:p>
            <a:r>
              <a:rPr lang="en-US" sz="1000" dirty="0" smtClean="0">
                <a:latin typeface="Helvetica"/>
                <a:cs typeface="Helvetica"/>
              </a:rPr>
              <a:t>0.25</a:t>
            </a:r>
            <a:endParaRPr lang="en-US" sz="1000" dirty="0">
              <a:latin typeface="Helvetica"/>
              <a:cs typeface="Helvetica"/>
            </a:endParaRPr>
          </a:p>
        </p:txBody>
      </p:sp>
      <p:sp>
        <p:nvSpPr>
          <p:cNvPr id="57" name="Oval 56"/>
          <p:cNvSpPr/>
          <p:nvPr/>
        </p:nvSpPr>
        <p:spPr>
          <a:xfrm>
            <a:off x="3267347" y="3462082"/>
            <a:ext cx="4327253" cy="207511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4104957" y="5588695"/>
            <a:ext cx="2933027" cy="830997"/>
          </a:xfrm>
          <a:prstGeom prst="rect">
            <a:avLst/>
          </a:prstGeom>
          <a:noFill/>
        </p:spPr>
        <p:txBody>
          <a:bodyPr wrap="square" rtlCol="0">
            <a:spAutoFit/>
          </a:bodyPr>
          <a:lstStyle/>
          <a:p>
            <a:r>
              <a:rPr lang="en-US" sz="2400" dirty="0" smtClean="0">
                <a:solidFill>
                  <a:srgbClr val="FF0000"/>
                </a:solidFill>
              </a:rPr>
              <a:t>Need to do quantum calculations</a:t>
            </a:r>
            <a:endParaRPr lang="en-US" sz="2400" dirty="0">
              <a:solidFill>
                <a:srgbClr val="FF0000"/>
              </a:solidFill>
            </a:endParaRPr>
          </a:p>
        </p:txBody>
      </p:sp>
      <p:sp>
        <p:nvSpPr>
          <p:cNvPr id="3" name="Slide Number Placeholder 2"/>
          <p:cNvSpPr>
            <a:spLocks noGrp="1"/>
          </p:cNvSpPr>
          <p:nvPr>
            <p:ph type="sldNum" sz="quarter" idx="12"/>
          </p:nvPr>
        </p:nvSpPr>
        <p:spPr/>
        <p:txBody>
          <a:bodyPr/>
          <a:lstStyle/>
          <a:p>
            <a:fld id="{D821C0B8-0E8E-184A-AC47-415D7392EF3F}" type="slidenum">
              <a:rPr lang="en-US" smtClean="0"/>
              <a:t>2</a:t>
            </a:fld>
            <a:endParaRPr lang="en-US" dirty="0"/>
          </a:p>
        </p:txBody>
      </p:sp>
    </p:spTree>
    <p:extLst>
      <p:ext uri="{BB962C8B-B14F-4D97-AF65-F5344CB8AC3E}">
        <p14:creationId xmlns:p14="http://schemas.microsoft.com/office/powerpoint/2010/main" val="20611502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5570"/>
            <a:ext cx="8229600" cy="1143000"/>
          </a:xfrm>
        </p:spPr>
        <p:txBody>
          <a:bodyPr>
            <a:normAutofit fontScale="90000"/>
          </a:bodyPr>
          <a:lstStyle/>
          <a:p>
            <a:pPr algn="l"/>
            <a:r>
              <a:rPr lang="en-US" dirty="0" smtClean="0"/>
              <a:t>Process for creating systems of proteins/enzymes in IL/water mixtures</a:t>
            </a:r>
            <a:endParaRPr lang="en-US" dirty="0"/>
          </a:p>
        </p:txBody>
      </p:sp>
      <p:sp>
        <p:nvSpPr>
          <p:cNvPr id="13" name="Content Placeholder 2"/>
          <p:cNvSpPr>
            <a:spLocks noGrp="1"/>
          </p:cNvSpPr>
          <p:nvPr>
            <p:ph idx="1"/>
          </p:nvPr>
        </p:nvSpPr>
        <p:spPr>
          <a:xfrm>
            <a:off x="457200" y="2262287"/>
            <a:ext cx="8229600" cy="4100943"/>
          </a:xfrm>
        </p:spPr>
        <p:txBody>
          <a:bodyPr/>
          <a:lstStyle/>
          <a:p>
            <a:r>
              <a:rPr lang="en-US" dirty="0" smtClean="0"/>
              <a:t>Part 1: parameterize ionic liquid ions</a:t>
            </a:r>
          </a:p>
          <a:p>
            <a:pPr lvl="1"/>
            <a:r>
              <a:rPr lang="en-US" dirty="0" smtClean="0"/>
              <a:t>6 steps</a:t>
            </a:r>
          </a:p>
          <a:p>
            <a:r>
              <a:rPr lang="en-US" dirty="0" smtClean="0"/>
              <a:t>Part 2: create box of solute in IL/water </a:t>
            </a:r>
          </a:p>
          <a:p>
            <a:pPr lvl="1"/>
            <a:r>
              <a:rPr lang="en-US" dirty="0" smtClean="0"/>
              <a:t>6 steps</a:t>
            </a:r>
          </a:p>
          <a:p>
            <a:r>
              <a:rPr lang="en-US" dirty="0" smtClean="0"/>
              <a:t>(Part 3: proteins </a:t>
            </a:r>
            <a:r>
              <a:rPr lang="en-US" dirty="0"/>
              <a:t>at the air/IL+water </a:t>
            </a:r>
            <a:r>
              <a:rPr lang="en-US" dirty="0" smtClean="0"/>
              <a:t>interface)</a:t>
            </a:r>
          </a:p>
          <a:p>
            <a:pPr lvl="1"/>
            <a:r>
              <a:rPr lang="en-US" dirty="0" smtClean="0"/>
              <a:t>3 steps</a:t>
            </a:r>
            <a:endParaRPr lang="en-US" dirty="0"/>
          </a:p>
        </p:txBody>
      </p:sp>
      <p:sp>
        <p:nvSpPr>
          <p:cNvPr id="4" name="Rectangular Callout 3"/>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sp>
        <p:nvSpPr>
          <p:cNvPr id="3" name="Slide Number Placeholder 2"/>
          <p:cNvSpPr>
            <a:spLocks noGrp="1"/>
          </p:cNvSpPr>
          <p:nvPr>
            <p:ph type="sldNum" sz="quarter" idx="12"/>
          </p:nvPr>
        </p:nvSpPr>
        <p:spPr/>
        <p:txBody>
          <a:bodyPr/>
          <a:lstStyle/>
          <a:p>
            <a:fld id="{D821C0B8-0E8E-184A-AC47-415D7392EF3F}" type="slidenum">
              <a:rPr lang="en-US" smtClean="0"/>
              <a:t>3</a:t>
            </a:fld>
            <a:endParaRPr lang="en-US" dirty="0"/>
          </a:p>
        </p:txBody>
      </p:sp>
    </p:spTree>
    <p:extLst>
      <p:ext uri="{BB962C8B-B14F-4D97-AF65-F5344CB8AC3E}">
        <p14:creationId xmlns:p14="http://schemas.microsoft.com/office/powerpoint/2010/main" val="2898682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3">
                                            <p:txEl>
                                              <p:pRg st="2" end="2"/>
                                            </p:txEl>
                                          </p:spTgt>
                                        </p:tgtEl>
                                        <p:attrNameLst>
                                          <p:attrName>style.opacity</p:attrName>
                                        </p:attrNameLst>
                                      </p:cBhvr>
                                      <p:to>
                                        <p:strVal val="0.5"/>
                                      </p:to>
                                    </p:set>
                                    <p:animEffect filter="image" prLst="opacity: 0.5">
                                      <p:cBhvr rctx="IE">
                                        <p:cTn id="7" dur="indefinite"/>
                                        <p:tgtEl>
                                          <p:spTgt spid="13">
                                            <p:txEl>
                                              <p:pRg st="2" end="2"/>
                                            </p:txEl>
                                          </p:spTgt>
                                        </p:tgtEl>
                                      </p:cBhvr>
                                    </p:animEffect>
                                  </p:childTnLst>
                                </p:cTn>
                              </p:par>
                              <p:par>
                                <p:cTn id="8" presetID="9" presetClass="emph" presetSubtype="0" nodeType="withEffect">
                                  <p:stCondLst>
                                    <p:cond delay="0"/>
                                  </p:stCondLst>
                                  <p:childTnLst>
                                    <p:set>
                                      <p:cBhvr rctx="PPT">
                                        <p:cTn id="9" dur="indefinite"/>
                                        <p:tgtEl>
                                          <p:spTgt spid="13">
                                            <p:txEl>
                                              <p:pRg st="3" end="3"/>
                                            </p:txEl>
                                          </p:spTgt>
                                        </p:tgtEl>
                                        <p:attrNameLst>
                                          <p:attrName>style.opacity</p:attrName>
                                        </p:attrNameLst>
                                      </p:cBhvr>
                                      <p:to>
                                        <p:strVal val="0.5"/>
                                      </p:to>
                                    </p:set>
                                    <p:animEffect filter="image" prLst="opacity: 0.5">
                                      <p:cBhvr rctx="IE">
                                        <p:cTn id="10" dur="indefinite"/>
                                        <p:tgtEl>
                                          <p:spTgt spid="13">
                                            <p:txEl>
                                              <p:pRg st="3" end="3"/>
                                            </p:txEl>
                                          </p:spTgt>
                                        </p:tgtEl>
                                      </p:cBhvr>
                                    </p:animEffect>
                                  </p:childTnLst>
                                </p:cTn>
                              </p:par>
                              <p:par>
                                <p:cTn id="11" presetID="9" presetClass="emph" presetSubtype="0" nodeType="withEffect">
                                  <p:stCondLst>
                                    <p:cond delay="0"/>
                                  </p:stCondLst>
                                  <p:childTnLst>
                                    <p:set>
                                      <p:cBhvr rctx="PPT">
                                        <p:cTn id="12" dur="indefinite"/>
                                        <p:tgtEl>
                                          <p:spTgt spid="13">
                                            <p:txEl>
                                              <p:pRg st="4" end="4"/>
                                            </p:txEl>
                                          </p:spTgt>
                                        </p:tgtEl>
                                        <p:attrNameLst>
                                          <p:attrName>style.opacity</p:attrName>
                                        </p:attrNameLst>
                                      </p:cBhvr>
                                      <p:to>
                                        <p:strVal val="0.5"/>
                                      </p:to>
                                    </p:set>
                                    <p:animEffect filter="image" prLst="opacity: 0.5">
                                      <p:cBhvr rctx="IE">
                                        <p:cTn id="13" dur="indefinite"/>
                                        <p:tgtEl>
                                          <p:spTgt spid="13">
                                            <p:txEl>
                                              <p:pRg st="4" end="4"/>
                                            </p:txEl>
                                          </p:spTgt>
                                        </p:tgtEl>
                                      </p:cBhvr>
                                    </p:animEffect>
                                  </p:childTnLst>
                                </p:cTn>
                              </p:par>
                              <p:par>
                                <p:cTn id="14" presetID="9" presetClass="emph" presetSubtype="0" nodeType="withEffect">
                                  <p:stCondLst>
                                    <p:cond delay="0"/>
                                  </p:stCondLst>
                                  <p:childTnLst>
                                    <p:set>
                                      <p:cBhvr rctx="PPT">
                                        <p:cTn id="15" dur="indefinite"/>
                                        <p:tgtEl>
                                          <p:spTgt spid="13">
                                            <p:txEl>
                                              <p:pRg st="5" end="5"/>
                                            </p:txEl>
                                          </p:spTgt>
                                        </p:tgtEl>
                                        <p:attrNameLst>
                                          <p:attrName>style.opacity</p:attrName>
                                        </p:attrNameLst>
                                      </p:cBhvr>
                                      <p:to>
                                        <p:strVal val="0.5"/>
                                      </p:to>
                                    </p:set>
                                    <p:animEffect filter="image" prLst="opacity: 0.5">
                                      <p:cBhvr rctx="IE">
                                        <p:cTn id="16" dur="indefinite"/>
                                        <p:tgtEl>
                                          <p:spTgt spid="13">
                                            <p:txEl>
                                              <p:pRg st="5" end="5"/>
                                            </p:txEl>
                                          </p:spTgt>
                                        </p:tgtEl>
                                      </p:cBhvr>
                                    </p:animEffect>
                                  </p:childTnLst>
                                </p:cTn>
                              </p:par>
                              <p:par>
                                <p:cTn id="17" presetID="9" presetClass="emph" presetSubtype="0" nodeType="withEffect">
                                  <p:stCondLst>
                                    <p:cond delay="0"/>
                                  </p:stCondLst>
                                  <p:childTnLst>
                                    <p:set>
                                      <p:cBhvr rctx="PPT">
                                        <p:cTn id="18" dur="indefinite"/>
                                        <p:tgtEl>
                                          <p:spTgt spid="13">
                                            <p:txEl>
                                              <p:pRg st="4" end="4"/>
                                            </p:txEl>
                                          </p:spTgt>
                                        </p:tgtEl>
                                        <p:attrNameLst>
                                          <p:attrName>style.opacity</p:attrName>
                                        </p:attrNameLst>
                                      </p:cBhvr>
                                      <p:to>
                                        <p:strVal val="0.5"/>
                                      </p:to>
                                    </p:set>
                                    <p:animEffect filter="image" prLst="opacity: 0.5">
                                      <p:cBhvr rctx="IE">
                                        <p:cTn id="19" dur="indefinite"/>
                                        <p:tgtEl>
                                          <p:spTgt spid="13">
                                            <p:txEl>
                                              <p:pRg st="4" end="4"/>
                                            </p:txEl>
                                          </p:spTgt>
                                        </p:tgtEl>
                                      </p:cBhvr>
                                    </p:animEffect>
                                  </p:childTnLst>
                                </p:cTn>
                              </p:par>
                              <p:par>
                                <p:cTn id="20" presetID="9" presetClass="emph" presetSubtype="0" nodeType="withEffect">
                                  <p:stCondLst>
                                    <p:cond delay="0"/>
                                  </p:stCondLst>
                                  <p:childTnLst>
                                    <p:set>
                                      <p:cBhvr rctx="PPT">
                                        <p:cTn id="21" dur="indefinite"/>
                                        <p:tgtEl>
                                          <p:spTgt spid="13">
                                            <p:txEl>
                                              <p:pRg st="5" end="5"/>
                                            </p:txEl>
                                          </p:spTgt>
                                        </p:tgtEl>
                                        <p:attrNameLst>
                                          <p:attrName>style.opacity</p:attrName>
                                        </p:attrNameLst>
                                      </p:cBhvr>
                                      <p:to>
                                        <p:strVal val="0.5"/>
                                      </p:to>
                                    </p:set>
                                    <p:animEffect filter="image" prLst="opacity: 0.5">
                                      <p:cBhvr rctx="IE">
                                        <p:cTn id="22" dur="indefinite"/>
                                        <p:tgtEl>
                                          <p:spTgt spid="13">
                                            <p:txEl>
                                              <p:pRg st="5" end="5"/>
                                            </p:txEl>
                                          </p:spTgt>
                                        </p:tgtEl>
                                      </p:cBhvr>
                                    </p:animEffect>
                                  </p:childTnLst>
                                </p:cTn>
                              </p:par>
                              <p:par>
                                <p:cTn id="23" presetID="9" presetClass="emph" presetSubtype="0" nodeType="withEffect">
                                  <p:stCondLst>
                                    <p:cond delay="0"/>
                                  </p:stCondLst>
                                  <p:childTnLst>
                                    <p:set>
                                      <p:cBhvr rctx="PPT">
                                        <p:cTn id="24" dur="indefinite"/>
                                        <p:tgtEl>
                                          <p:spTgt spid="13">
                                            <p:txEl>
                                              <p:pRg st="5" end="5"/>
                                            </p:txEl>
                                          </p:spTgt>
                                        </p:tgtEl>
                                        <p:attrNameLst>
                                          <p:attrName>style.opacity</p:attrName>
                                        </p:attrNameLst>
                                      </p:cBhvr>
                                      <p:to>
                                        <p:strVal val="0.5"/>
                                      </p:to>
                                    </p:set>
                                    <p:animEffect filter="image" prLst="opacity: 0.5">
                                      <p:cBhvr rctx="IE">
                                        <p:cTn id="25" dur="indefinite"/>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00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722" y="3963903"/>
            <a:ext cx="3286125" cy="2628900"/>
          </a:xfrm>
          <a:prstGeom prst="rect">
            <a:avLst/>
          </a:prstGeom>
        </p:spPr>
      </p:pic>
      <p:sp>
        <p:nvSpPr>
          <p:cNvPr id="2" name="Title 1"/>
          <p:cNvSpPr>
            <a:spLocks noGrp="1"/>
          </p:cNvSpPr>
          <p:nvPr>
            <p:ph type="title"/>
          </p:nvPr>
        </p:nvSpPr>
        <p:spPr>
          <a:xfrm>
            <a:off x="457200" y="381000"/>
            <a:ext cx="8229600" cy="839613"/>
          </a:xfrm>
        </p:spPr>
        <p:txBody>
          <a:bodyPr>
            <a:normAutofit/>
          </a:bodyPr>
          <a:lstStyle/>
          <a:p>
            <a:pPr algn="l"/>
            <a:r>
              <a:rPr lang="en-US" sz="4000" dirty="0" smtClean="0"/>
              <a:t>Step 1: create pdb file of cation</a:t>
            </a:r>
            <a:endParaRPr lang="en-US" sz="4000" dirty="0"/>
          </a:p>
        </p:txBody>
      </p:sp>
      <p:graphicFrame>
        <p:nvGraphicFramePr>
          <p:cNvPr id="4" name="Diagram 3"/>
          <p:cNvGraphicFramePr/>
          <p:nvPr>
            <p:extLst>
              <p:ext uri="{D42A27DB-BD31-4B8C-83A1-F6EECF244321}">
                <p14:modId xmlns:p14="http://schemas.microsoft.com/office/powerpoint/2010/main" val="3563854551"/>
              </p:ext>
            </p:extLst>
          </p:nvPr>
        </p:nvGraphicFramePr>
        <p:xfrm>
          <a:off x="3164113" y="2145724"/>
          <a:ext cx="2320084" cy="18181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5" name="Group 4"/>
          <p:cNvGrpSpPr/>
          <p:nvPr/>
        </p:nvGrpSpPr>
        <p:grpSpPr>
          <a:xfrm>
            <a:off x="5754069" y="2887329"/>
            <a:ext cx="423920" cy="397144"/>
            <a:chOff x="1747670" y="1032732"/>
            <a:chExt cx="423920" cy="397144"/>
          </a:xfrm>
        </p:grpSpPr>
        <p:sp>
          <p:nvSpPr>
            <p:cNvPr id="6" name="Right Arrow 5"/>
            <p:cNvSpPr/>
            <p:nvPr/>
          </p:nvSpPr>
          <p:spPr>
            <a:xfrm>
              <a:off x="1832096"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7"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grpSp>
        <p:nvGrpSpPr>
          <p:cNvPr id="8" name="Group 7"/>
          <p:cNvGrpSpPr/>
          <p:nvPr/>
        </p:nvGrpSpPr>
        <p:grpSpPr>
          <a:xfrm>
            <a:off x="2461622" y="2887329"/>
            <a:ext cx="339494" cy="397144"/>
            <a:chOff x="1720390" y="1032732"/>
            <a:chExt cx="339494" cy="397144"/>
          </a:xfrm>
        </p:grpSpPr>
        <p:sp>
          <p:nvSpPr>
            <p:cNvPr id="9" name="Right Arrow 8"/>
            <p:cNvSpPr/>
            <p:nvPr/>
          </p:nvSpPr>
          <p:spPr>
            <a:xfrm>
              <a:off x="1720390"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0"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sp>
        <p:nvSpPr>
          <p:cNvPr id="11" name="TextBox 10"/>
          <p:cNvSpPr txBox="1"/>
          <p:nvPr/>
        </p:nvSpPr>
        <p:spPr>
          <a:xfrm>
            <a:off x="1113244" y="2655887"/>
            <a:ext cx="1162103" cy="830997"/>
          </a:xfrm>
          <a:prstGeom prst="rect">
            <a:avLst/>
          </a:prstGeom>
          <a:noFill/>
        </p:spPr>
        <p:txBody>
          <a:bodyPr wrap="square" rtlCol="0">
            <a:spAutoFit/>
          </a:bodyPr>
          <a:lstStyle/>
          <a:p>
            <a:r>
              <a:rPr lang="en-US" sz="2400" dirty="0" smtClean="0"/>
              <a:t>Inputs: none</a:t>
            </a:r>
            <a:endParaRPr lang="en-US" sz="2400" dirty="0"/>
          </a:p>
        </p:txBody>
      </p:sp>
      <p:sp>
        <p:nvSpPr>
          <p:cNvPr id="12" name="TextBox 11"/>
          <p:cNvSpPr txBox="1"/>
          <p:nvPr/>
        </p:nvSpPr>
        <p:spPr>
          <a:xfrm>
            <a:off x="6503360" y="2668587"/>
            <a:ext cx="1539964" cy="830997"/>
          </a:xfrm>
          <a:prstGeom prst="rect">
            <a:avLst/>
          </a:prstGeom>
          <a:noFill/>
        </p:spPr>
        <p:txBody>
          <a:bodyPr wrap="square" rtlCol="0">
            <a:spAutoFit/>
          </a:bodyPr>
          <a:lstStyle/>
          <a:p>
            <a:r>
              <a:rPr lang="en-US" sz="2400" dirty="0" smtClean="0"/>
              <a:t>Outputs: </a:t>
            </a:r>
            <a:r>
              <a:rPr lang="en-US" sz="2400" dirty="0" err="1" smtClean="0"/>
              <a:t>BMI.pdb</a:t>
            </a:r>
            <a:endParaRPr lang="en-US" sz="2400" dirty="0" smtClean="0"/>
          </a:p>
        </p:txBody>
      </p:sp>
      <p:sp>
        <p:nvSpPr>
          <p:cNvPr id="14" name="Rectangular Callout 13"/>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sp>
        <p:nvSpPr>
          <p:cNvPr id="13" name="Slide Number Placeholder 12"/>
          <p:cNvSpPr>
            <a:spLocks noGrp="1"/>
          </p:cNvSpPr>
          <p:nvPr>
            <p:ph type="sldNum" sz="quarter" idx="12"/>
          </p:nvPr>
        </p:nvSpPr>
        <p:spPr/>
        <p:txBody>
          <a:bodyPr/>
          <a:lstStyle/>
          <a:p>
            <a:fld id="{D821C0B8-0E8E-184A-AC47-415D7392EF3F}" type="slidenum">
              <a:rPr lang="en-US" smtClean="0"/>
              <a:t>4</a:t>
            </a:fld>
            <a:endParaRPr lang="en-US" dirty="0"/>
          </a:p>
        </p:txBody>
      </p:sp>
    </p:spTree>
    <p:extLst>
      <p:ext uri="{BB962C8B-B14F-4D97-AF65-F5344CB8AC3E}">
        <p14:creationId xmlns:p14="http://schemas.microsoft.com/office/powerpoint/2010/main" val="29190915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2771"/>
            <a:ext cx="8365067" cy="1143000"/>
          </a:xfrm>
        </p:spPr>
        <p:txBody>
          <a:bodyPr>
            <a:normAutofit fontScale="90000"/>
          </a:bodyPr>
          <a:lstStyle/>
          <a:p>
            <a:pPr algn="l"/>
            <a:r>
              <a:rPr lang="en-US" dirty="0" smtClean="0"/>
              <a:t>Step 2: optimize geometry &amp; calculate electrostatic potential around molecule</a:t>
            </a:r>
            <a:endParaRPr lang="en-US" dirty="0"/>
          </a:p>
        </p:txBody>
      </p:sp>
      <p:graphicFrame>
        <p:nvGraphicFramePr>
          <p:cNvPr id="4" name="Diagram 3"/>
          <p:cNvGraphicFramePr/>
          <p:nvPr>
            <p:extLst>
              <p:ext uri="{D42A27DB-BD31-4B8C-83A1-F6EECF244321}">
                <p14:modId xmlns:p14="http://schemas.microsoft.com/office/powerpoint/2010/main" val="1080377841"/>
              </p:ext>
            </p:extLst>
          </p:nvPr>
        </p:nvGraphicFramePr>
        <p:xfrm>
          <a:off x="3468923" y="2953101"/>
          <a:ext cx="2320084" cy="18181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ectangular Callout 12"/>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graphicFrame>
        <p:nvGraphicFramePr>
          <p:cNvPr id="14" name="Diagram 13"/>
          <p:cNvGraphicFramePr/>
          <p:nvPr>
            <p:extLst>
              <p:ext uri="{D42A27DB-BD31-4B8C-83A1-F6EECF244321}">
                <p14:modId xmlns:p14="http://schemas.microsoft.com/office/powerpoint/2010/main" val="204732061"/>
              </p:ext>
            </p:extLst>
          </p:nvPr>
        </p:nvGraphicFramePr>
        <p:xfrm>
          <a:off x="3164113" y="2144163"/>
          <a:ext cx="2320084" cy="18181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5" name="Group 14"/>
          <p:cNvGrpSpPr/>
          <p:nvPr/>
        </p:nvGrpSpPr>
        <p:grpSpPr>
          <a:xfrm>
            <a:off x="5754069" y="2885768"/>
            <a:ext cx="423920" cy="397144"/>
            <a:chOff x="1747670" y="1032732"/>
            <a:chExt cx="423920" cy="397144"/>
          </a:xfrm>
        </p:grpSpPr>
        <p:sp>
          <p:nvSpPr>
            <p:cNvPr id="16" name="Right Arrow 15"/>
            <p:cNvSpPr/>
            <p:nvPr/>
          </p:nvSpPr>
          <p:spPr>
            <a:xfrm>
              <a:off x="1832096"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7"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grpSp>
        <p:nvGrpSpPr>
          <p:cNvPr id="18" name="Group 17"/>
          <p:cNvGrpSpPr/>
          <p:nvPr/>
        </p:nvGrpSpPr>
        <p:grpSpPr>
          <a:xfrm>
            <a:off x="2461622" y="2885768"/>
            <a:ext cx="339494" cy="397144"/>
            <a:chOff x="1720390" y="1032732"/>
            <a:chExt cx="339494" cy="397144"/>
          </a:xfrm>
        </p:grpSpPr>
        <p:sp>
          <p:nvSpPr>
            <p:cNvPr id="19" name="Right Arrow 18"/>
            <p:cNvSpPr/>
            <p:nvPr/>
          </p:nvSpPr>
          <p:spPr>
            <a:xfrm>
              <a:off x="1720390"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0"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sp>
        <p:nvSpPr>
          <p:cNvPr id="21" name="TextBox 20"/>
          <p:cNvSpPr txBox="1"/>
          <p:nvPr/>
        </p:nvSpPr>
        <p:spPr>
          <a:xfrm>
            <a:off x="1104900" y="2650093"/>
            <a:ext cx="1293219" cy="830997"/>
          </a:xfrm>
          <a:prstGeom prst="rect">
            <a:avLst/>
          </a:prstGeom>
          <a:noFill/>
        </p:spPr>
        <p:txBody>
          <a:bodyPr wrap="square" rtlCol="0">
            <a:spAutoFit/>
          </a:bodyPr>
          <a:lstStyle/>
          <a:p>
            <a:r>
              <a:rPr lang="en-US" sz="2400" dirty="0" smtClean="0"/>
              <a:t>Inputs: </a:t>
            </a:r>
            <a:r>
              <a:rPr lang="en-US" sz="2400" dirty="0" err="1" smtClean="0"/>
              <a:t>BMI.pdb</a:t>
            </a:r>
            <a:endParaRPr lang="en-US" sz="2400" dirty="0"/>
          </a:p>
        </p:txBody>
      </p:sp>
      <p:sp>
        <p:nvSpPr>
          <p:cNvPr id="22" name="TextBox 21"/>
          <p:cNvSpPr txBox="1"/>
          <p:nvPr/>
        </p:nvSpPr>
        <p:spPr>
          <a:xfrm>
            <a:off x="6503359" y="2662793"/>
            <a:ext cx="1539964" cy="830997"/>
          </a:xfrm>
          <a:prstGeom prst="rect">
            <a:avLst/>
          </a:prstGeom>
          <a:noFill/>
        </p:spPr>
        <p:txBody>
          <a:bodyPr wrap="square" rtlCol="0">
            <a:spAutoFit/>
          </a:bodyPr>
          <a:lstStyle/>
          <a:p>
            <a:r>
              <a:rPr lang="en-US" sz="2400" dirty="0" smtClean="0"/>
              <a:t>Outputs: </a:t>
            </a:r>
            <a:r>
              <a:rPr lang="en-US" sz="2400" dirty="0" err="1" smtClean="0"/>
              <a:t>BMI.log</a:t>
            </a:r>
            <a:endParaRPr lang="en-US" sz="2400" dirty="0" smtClean="0"/>
          </a:p>
        </p:txBody>
      </p:sp>
      <p:pic>
        <p:nvPicPr>
          <p:cNvPr id="23" name="Picture 22" descr="image012.jpg"/>
          <p:cNvPicPr>
            <a:picLocks noChangeAspect="1"/>
          </p:cNvPicPr>
          <p:nvPr/>
        </p:nvPicPr>
        <p:blipFill rotWithShape="1">
          <a:blip r:embed="rId13">
            <a:extLst>
              <a:ext uri="{28A0092B-C50C-407E-A947-70E740481C1C}">
                <a14:useLocalDpi xmlns:a14="http://schemas.microsoft.com/office/drawing/2010/main" val="0"/>
              </a:ext>
            </a:extLst>
          </a:blip>
          <a:srcRect l="-700" t="37955" r="-799" b="-1133"/>
          <a:stretch/>
        </p:blipFill>
        <p:spPr>
          <a:xfrm>
            <a:off x="2646320" y="3955436"/>
            <a:ext cx="3362704" cy="2699364"/>
          </a:xfrm>
          <a:prstGeom prst="rect">
            <a:avLst/>
          </a:prstGeom>
        </p:spPr>
      </p:pic>
      <p:sp>
        <p:nvSpPr>
          <p:cNvPr id="3" name="Slide Number Placeholder 2"/>
          <p:cNvSpPr>
            <a:spLocks noGrp="1"/>
          </p:cNvSpPr>
          <p:nvPr>
            <p:ph type="sldNum" sz="quarter" idx="12"/>
          </p:nvPr>
        </p:nvSpPr>
        <p:spPr/>
        <p:txBody>
          <a:bodyPr/>
          <a:lstStyle/>
          <a:p>
            <a:fld id="{D821C0B8-0E8E-184A-AC47-415D7392EF3F}" type="slidenum">
              <a:rPr lang="en-US" smtClean="0"/>
              <a:t>5</a:t>
            </a:fld>
            <a:endParaRPr lang="en-US" dirty="0"/>
          </a:p>
        </p:txBody>
      </p:sp>
    </p:spTree>
    <p:extLst>
      <p:ext uri="{BB962C8B-B14F-4D97-AF65-F5344CB8AC3E}">
        <p14:creationId xmlns:p14="http://schemas.microsoft.com/office/powerpoint/2010/main" val="41427288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2774"/>
            <a:ext cx="8229600" cy="1143000"/>
          </a:xfrm>
        </p:spPr>
        <p:txBody>
          <a:bodyPr>
            <a:normAutofit fontScale="90000"/>
          </a:bodyPr>
          <a:lstStyle/>
          <a:p>
            <a:pPr lvl="0" algn="l"/>
            <a:r>
              <a:rPr lang="en-US" dirty="0" smtClean="0"/>
              <a:t>Step 4: create parameter file </a:t>
            </a:r>
            <a:r>
              <a:rPr lang="en-US" dirty="0"/>
              <a:t>for tLEaP</a:t>
            </a:r>
            <a:br>
              <a:rPr lang="en-US" dirty="0"/>
            </a:br>
            <a:r>
              <a:rPr lang="en-US" dirty="0"/>
              <a:t> </a:t>
            </a:r>
            <a:r>
              <a:rPr lang="en-US" dirty="0" smtClean="0"/>
              <a:t>with a list of missing parameters</a:t>
            </a:r>
            <a:endParaRPr lang="en-US" dirty="0"/>
          </a:p>
        </p:txBody>
      </p:sp>
      <p:sp>
        <p:nvSpPr>
          <p:cNvPr id="13" name="Rectangular Callout 12"/>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graphicFrame>
        <p:nvGraphicFramePr>
          <p:cNvPr id="14" name="Diagram 13"/>
          <p:cNvGraphicFramePr/>
          <p:nvPr>
            <p:extLst>
              <p:ext uri="{D42A27DB-BD31-4B8C-83A1-F6EECF244321}">
                <p14:modId xmlns:p14="http://schemas.microsoft.com/office/powerpoint/2010/main" val="2685542485"/>
              </p:ext>
            </p:extLst>
          </p:nvPr>
        </p:nvGraphicFramePr>
        <p:xfrm>
          <a:off x="3164115" y="2141268"/>
          <a:ext cx="2320084" cy="18181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a:off x="5754071" y="2882873"/>
            <a:ext cx="423920" cy="397144"/>
            <a:chOff x="1747670" y="1032732"/>
            <a:chExt cx="423920" cy="397144"/>
          </a:xfrm>
        </p:grpSpPr>
        <p:sp>
          <p:nvSpPr>
            <p:cNvPr id="16" name="Right Arrow 15"/>
            <p:cNvSpPr/>
            <p:nvPr/>
          </p:nvSpPr>
          <p:spPr>
            <a:xfrm>
              <a:off x="1832096"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7"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grpSp>
        <p:nvGrpSpPr>
          <p:cNvPr id="18" name="Group 17"/>
          <p:cNvGrpSpPr/>
          <p:nvPr/>
        </p:nvGrpSpPr>
        <p:grpSpPr>
          <a:xfrm>
            <a:off x="2461624" y="2882873"/>
            <a:ext cx="339494" cy="397144"/>
            <a:chOff x="1720390" y="1032732"/>
            <a:chExt cx="339494" cy="397144"/>
          </a:xfrm>
        </p:grpSpPr>
        <p:sp>
          <p:nvSpPr>
            <p:cNvPr id="19" name="Right Arrow 18"/>
            <p:cNvSpPr/>
            <p:nvPr/>
          </p:nvSpPr>
          <p:spPr>
            <a:xfrm>
              <a:off x="1720390"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0"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sp>
        <p:nvSpPr>
          <p:cNvPr id="21" name="TextBox 20"/>
          <p:cNvSpPr txBox="1"/>
          <p:nvPr/>
        </p:nvSpPr>
        <p:spPr>
          <a:xfrm>
            <a:off x="838201" y="2659898"/>
            <a:ext cx="1456265" cy="1569660"/>
          </a:xfrm>
          <a:prstGeom prst="rect">
            <a:avLst/>
          </a:prstGeom>
          <a:noFill/>
        </p:spPr>
        <p:txBody>
          <a:bodyPr wrap="square" rtlCol="0">
            <a:spAutoFit/>
          </a:bodyPr>
          <a:lstStyle/>
          <a:p>
            <a:r>
              <a:rPr lang="en-US" sz="2400" dirty="0" smtClean="0"/>
              <a:t>Inputs: BMI.mol2</a:t>
            </a:r>
          </a:p>
          <a:p>
            <a:r>
              <a:rPr lang="en-US" sz="2400" dirty="0" smtClean="0"/>
              <a:t>force field files</a:t>
            </a:r>
          </a:p>
        </p:txBody>
      </p:sp>
      <p:sp>
        <p:nvSpPr>
          <p:cNvPr id="22" name="TextBox 21"/>
          <p:cNvSpPr txBox="1"/>
          <p:nvPr/>
        </p:nvSpPr>
        <p:spPr>
          <a:xfrm>
            <a:off x="6503360" y="2659898"/>
            <a:ext cx="1751641" cy="830997"/>
          </a:xfrm>
          <a:prstGeom prst="rect">
            <a:avLst/>
          </a:prstGeom>
          <a:noFill/>
        </p:spPr>
        <p:txBody>
          <a:bodyPr wrap="square" rtlCol="0">
            <a:spAutoFit/>
          </a:bodyPr>
          <a:lstStyle/>
          <a:p>
            <a:r>
              <a:rPr lang="en-US" sz="2400" dirty="0" smtClean="0"/>
              <a:t>Outputs: </a:t>
            </a:r>
            <a:endParaRPr lang="en-US" sz="2400" dirty="0"/>
          </a:p>
          <a:p>
            <a:r>
              <a:rPr lang="en-US" sz="2400" dirty="0" err="1" smtClean="0"/>
              <a:t>BMI.frcmod</a:t>
            </a:r>
            <a:endParaRPr lang="en-US" sz="2400" dirty="0" smtClean="0"/>
          </a:p>
        </p:txBody>
      </p:sp>
      <p:sp>
        <p:nvSpPr>
          <p:cNvPr id="3" name="TextBox 2"/>
          <p:cNvSpPr txBox="1"/>
          <p:nvPr/>
        </p:nvSpPr>
        <p:spPr>
          <a:xfrm>
            <a:off x="2095500" y="4376434"/>
            <a:ext cx="4529668" cy="1107996"/>
          </a:xfrm>
          <a:prstGeom prst="rect">
            <a:avLst/>
          </a:prstGeom>
          <a:noFill/>
        </p:spPr>
        <p:txBody>
          <a:bodyPr wrap="square" rtlCol="0">
            <a:spAutoFit/>
          </a:bodyPr>
          <a:lstStyle/>
          <a:p>
            <a:pPr algn="ctr"/>
            <a:r>
              <a:rPr lang="en-US" sz="2200" dirty="0" smtClean="0"/>
              <a:t>“ATTN: needs revision”</a:t>
            </a:r>
          </a:p>
          <a:p>
            <a:pPr algn="ctr"/>
            <a:endParaRPr lang="en-US" sz="2200" dirty="0" smtClean="0"/>
          </a:p>
          <a:p>
            <a:pPr algn="ctr"/>
            <a:r>
              <a:rPr lang="en-US" sz="2200" dirty="0" smtClean="0"/>
              <a:t>“Calculated with empirical approach”</a:t>
            </a:r>
            <a:endParaRPr lang="en-US" sz="2200" dirty="0"/>
          </a:p>
        </p:txBody>
      </p:sp>
      <p:sp>
        <p:nvSpPr>
          <p:cNvPr id="4" name="Slide Number Placeholder 3"/>
          <p:cNvSpPr>
            <a:spLocks noGrp="1"/>
          </p:cNvSpPr>
          <p:nvPr>
            <p:ph type="sldNum" sz="quarter" idx="12"/>
          </p:nvPr>
        </p:nvSpPr>
        <p:spPr/>
        <p:txBody>
          <a:bodyPr/>
          <a:lstStyle/>
          <a:p>
            <a:fld id="{D821C0B8-0E8E-184A-AC47-415D7392EF3F}" type="slidenum">
              <a:rPr lang="en-US" smtClean="0"/>
              <a:t>6</a:t>
            </a:fld>
            <a:endParaRPr lang="en-US" dirty="0"/>
          </a:p>
        </p:txBody>
      </p:sp>
    </p:spTree>
    <p:extLst>
      <p:ext uri="{BB962C8B-B14F-4D97-AF65-F5344CB8AC3E}">
        <p14:creationId xmlns:p14="http://schemas.microsoft.com/office/powerpoint/2010/main" val="8292792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103"/>
            <a:ext cx="8229600" cy="1143000"/>
          </a:xfrm>
        </p:spPr>
        <p:txBody>
          <a:bodyPr>
            <a:normAutofit fontScale="90000"/>
          </a:bodyPr>
          <a:lstStyle/>
          <a:p>
            <a:pPr algn="l"/>
            <a:r>
              <a:rPr lang="en-US" dirty="0" smtClean="0"/>
              <a:t>Step </a:t>
            </a:r>
            <a:r>
              <a:rPr lang="en-US" dirty="0"/>
              <a:t>3</a:t>
            </a:r>
            <a:r>
              <a:rPr lang="en-US" dirty="0" smtClean="0"/>
              <a:t>: assign GAFF atom types and calculate RESP charges on each atom</a:t>
            </a:r>
            <a:endParaRPr lang="en-US" dirty="0"/>
          </a:p>
        </p:txBody>
      </p:sp>
      <p:pic>
        <p:nvPicPr>
          <p:cNvPr id="13" name="Picture 12" descr="partial_atomic_charg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9761" y="3903075"/>
            <a:ext cx="3456000" cy="2743200"/>
          </a:xfrm>
          <a:prstGeom prst="rect">
            <a:avLst/>
          </a:prstGeom>
        </p:spPr>
      </p:pic>
      <p:sp>
        <p:nvSpPr>
          <p:cNvPr id="14" name="Rectangular Callout 13"/>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grpSp>
        <p:nvGrpSpPr>
          <p:cNvPr id="24" name="Group 23"/>
          <p:cNvGrpSpPr/>
          <p:nvPr/>
        </p:nvGrpSpPr>
        <p:grpSpPr>
          <a:xfrm>
            <a:off x="1092200" y="2144163"/>
            <a:ext cx="6951123" cy="1818179"/>
            <a:chOff x="1092200" y="2144163"/>
            <a:chExt cx="6951123" cy="1818179"/>
          </a:xfrm>
        </p:grpSpPr>
        <p:graphicFrame>
          <p:nvGraphicFramePr>
            <p:cNvPr id="15" name="Diagram 14"/>
            <p:cNvGraphicFramePr/>
            <p:nvPr>
              <p:extLst>
                <p:ext uri="{D42A27DB-BD31-4B8C-83A1-F6EECF244321}">
                  <p14:modId xmlns:p14="http://schemas.microsoft.com/office/powerpoint/2010/main" val="1337180603"/>
                </p:ext>
              </p:extLst>
            </p:nvPr>
          </p:nvGraphicFramePr>
          <p:xfrm>
            <a:off x="3164113" y="2144163"/>
            <a:ext cx="2320084" cy="18181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6" name="Group 15"/>
            <p:cNvGrpSpPr/>
            <p:nvPr/>
          </p:nvGrpSpPr>
          <p:grpSpPr>
            <a:xfrm>
              <a:off x="5754069" y="2885768"/>
              <a:ext cx="423920" cy="397144"/>
              <a:chOff x="1747670" y="1032732"/>
              <a:chExt cx="423920" cy="397144"/>
            </a:xfrm>
          </p:grpSpPr>
          <p:sp>
            <p:nvSpPr>
              <p:cNvPr id="17" name="Right Arrow 16"/>
              <p:cNvSpPr/>
              <p:nvPr/>
            </p:nvSpPr>
            <p:spPr>
              <a:xfrm>
                <a:off x="1832096"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8"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grpSp>
          <p:nvGrpSpPr>
            <p:cNvPr id="19" name="Group 18"/>
            <p:cNvGrpSpPr/>
            <p:nvPr/>
          </p:nvGrpSpPr>
          <p:grpSpPr>
            <a:xfrm>
              <a:off x="2461622" y="2885768"/>
              <a:ext cx="339494" cy="397144"/>
              <a:chOff x="1720390" y="1032732"/>
              <a:chExt cx="339494" cy="397144"/>
            </a:xfrm>
          </p:grpSpPr>
          <p:sp>
            <p:nvSpPr>
              <p:cNvPr id="20" name="Right Arrow 19"/>
              <p:cNvSpPr/>
              <p:nvPr/>
            </p:nvSpPr>
            <p:spPr>
              <a:xfrm>
                <a:off x="1720390"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1"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sp>
          <p:nvSpPr>
            <p:cNvPr id="22" name="TextBox 21"/>
            <p:cNvSpPr txBox="1"/>
            <p:nvPr/>
          </p:nvSpPr>
          <p:spPr>
            <a:xfrm>
              <a:off x="1092200" y="2662793"/>
              <a:ext cx="1293219" cy="830997"/>
            </a:xfrm>
            <a:prstGeom prst="rect">
              <a:avLst/>
            </a:prstGeom>
            <a:noFill/>
          </p:spPr>
          <p:txBody>
            <a:bodyPr wrap="square" rtlCol="0">
              <a:spAutoFit/>
            </a:bodyPr>
            <a:lstStyle/>
            <a:p>
              <a:r>
                <a:rPr lang="en-US" sz="2400" dirty="0" smtClean="0"/>
                <a:t>Inputs: </a:t>
              </a:r>
              <a:r>
                <a:rPr lang="en-US" sz="2400" dirty="0" err="1" smtClean="0"/>
                <a:t>BMI.log</a:t>
              </a:r>
              <a:endParaRPr lang="en-US" sz="2400" dirty="0"/>
            </a:p>
          </p:txBody>
        </p:sp>
        <p:sp>
          <p:nvSpPr>
            <p:cNvPr id="23" name="TextBox 22"/>
            <p:cNvSpPr txBox="1"/>
            <p:nvPr/>
          </p:nvSpPr>
          <p:spPr>
            <a:xfrm>
              <a:off x="6503359" y="2662793"/>
              <a:ext cx="1539964" cy="830997"/>
            </a:xfrm>
            <a:prstGeom prst="rect">
              <a:avLst/>
            </a:prstGeom>
            <a:noFill/>
          </p:spPr>
          <p:txBody>
            <a:bodyPr wrap="square" rtlCol="0">
              <a:spAutoFit/>
            </a:bodyPr>
            <a:lstStyle/>
            <a:p>
              <a:r>
                <a:rPr lang="en-US" sz="2400" dirty="0" smtClean="0"/>
                <a:t>Outputs: BMI.mol2</a:t>
              </a:r>
            </a:p>
          </p:txBody>
        </p:sp>
      </p:grpSp>
      <p:sp>
        <p:nvSpPr>
          <p:cNvPr id="3" name="Slide Number Placeholder 2"/>
          <p:cNvSpPr>
            <a:spLocks noGrp="1"/>
          </p:cNvSpPr>
          <p:nvPr>
            <p:ph type="sldNum" sz="quarter" idx="12"/>
          </p:nvPr>
        </p:nvSpPr>
        <p:spPr/>
        <p:txBody>
          <a:bodyPr/>
          <a:lstStyle/>
          <a:p>
            <a:fld id="{D821C0B8-0E8E-184A-AC47-415D7392EF3F}" type="slidenum">
              <a:rPr lang="en-US" smtClean="0"/>
              <a:t>7</a:t>
            </a:fld>
            <a:endParaRPr lang="en-US" dirty="0"/>
          </a:p>
        </p:txBody>
      </p:sp>
    </p:spTree>
    <p:extLst>
      <p:ext uri="{BB962C8B-B14F-4D97-AF65-F5344CB8AC3E}">
        <p14:creationId xmlns:p14="http://schemas.microsoft.com/office/powerpoint/2010/main" val="303274133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104"/>
            <a:ext cx="8500888" cy="1143000"/>
          </a:xfrm>
        </p:spPr>
        <p:txBody>
          <a:bodyPr>
            <a:normAutofit fontScale="90000"/>
          </a:bodyPr>
          <a:lstStyle/>
          <a:p>
            <a:pPr algn="l"/>
            <a:r>
              <a:rPr lang="en-US" dirty="0" smtClean="0"/>
              <a:t>Step </a:t>
            </a:r>
            <a:r>
              <a:rPr lang="en-US" dirty="0"/>
              <a:t>5</a:t>
            </a:r>
            <a:r>
              <a:rPr lang="en-US" dirty="0" smtClean="0"/>
              <a:t>: produce files necessary for production calculations (i.e. EM, MD, …)</a:t>
            </a:r>
            <a:endParaRPr lang="en-US" dirty="0"/>
          </a:p>
        </p:txBody>
      </p:sp>
      <p:sp>
        <p:nvSpPr>
          <p:cNvPr id="13" name="Rectangular Callout 12"/>
          <p:cNvSpPr>
            <a:spLocks noChangeArrowheads="1"/>
          </p:cNvSpPr>
          <p:nvPr/>
        </p:nvSpPr>
        <p:spPr bwMode="auto">
          <a:xfrm flipH="1">
            <a:off x="0" y="0"/>
            <a:ext cx="9171433" cy="274320"/>
          </a:xfrm>
          <a:prstGeom prst="wedgeRectCallout">
            <a:avLst>
              <a:gd name="adj1" fmla="val 8525"/>
              <a:gd name="adj2" fmla="val 49865"/>
            </a:avLst>
          </a:prstGeom>
          <a:solidFill>
            <a:srgbClr val="3D2456"/>
          </a:solidFill>
          <a:ln w="9525">
            <a:noFill/>
            <a:round/>
            <a:headEnd/>
            <a:tailEnd/>
          </a:ln>
          <a:effectLst>
            <a:outerShdw blurRad="63500" dist="38100" dir="5400000" algn="t" rotWithShape="0">
              <a:srgbClr val="000000">
                <a:alpha val="39998"/>
              </a:srgbClr>
            </a:outerShdw>
          </a:effectLst>
        </p:spPr>
        <p:txBody>
          <a:bodyPr anchor="ctr"/>
          <a:lstStyle/>
          <a:p>
            <a:pPr>
              <a:spcBef>
                <a:spcPct val="50000"/>
              </a:spcBef>
              <a:defRPr/>
            </a:pPr>
            <a:endParaRPr lang="en-US" sz="5400" b="1" dirty="0">
              <a:latin typeface="Corbel" pitchFamily="34" charset="0"/>
              <a:ea typeface="+mn-ea"/>
              <a:cs typeface="+mn-cs"/>
            </a:endParaRPr>
          </a:p>
        </p:txBody>
      </p:sp>
      <p:grpSp>
        <p:nvGrpSpPr>
          <p:cNvPr id="14" name="Group 13"/>
          <p:cNvGrpSpPr/>
          <p:nvPr/>
        </p:nvGrpSpPr>
        <p:grpSpPr>
          <a:xfrm>
            <a:off x="838196" y="2144163"/>
            <a:ext cx="7476071" cy="2457622"/>
            <a:chOff x="838196" y="2144163"/>
            <a:chExt cx="7476071" cy="2457622"/>
          </a:xfrm>
        </p:grpSpPr>
        <p:graphicFrame>
          <p:nvGraphicFramePr>
            <p:cNvPr id="15" name="Diagram 14"/>
            <p:cNvGraphicFramePr/>
            <p:nvPr>
              <p:extLst>
                <p:ext uri="{D42A27DB-BD31-4B8C-83A1-F6EECF244321}">
                  <p14:modId xmlns:p14="http://schemas.microsoft.com/office/powerpoint/2010/main" val="3021174745"/>
                </p:ext>
              </p:extLst>
            </p:nvPr>
          </p:nvGraphicFramePr>
          <p:xfrm>
            <a:off x="3164113" y="2144163"/>
            <a:ext cx="2320084" cy="18181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6" name="Group 15"/>
            <p:cNvGrpSpPr/>
            <p:nvPr/>
          </p:nvGrpSpPr>
          <p:grpSpPr>
            <a:xfrm>
              <a:off x="5754069" y="2885768"/>
              <a:ext cx="423920" cy="397144"/>
              <a:chOff x="1747670" y="1032732"/>
              <a:chExt cx="423920" cy="397144"/>
            </a:xfrm>
          </p:grpSpPr>
          <p:sp>
            <p:nvSpPr>
              <p:cNvPr id="22" name="Right Arrow 21"/>
              <p:cNvSpPr/>
              <p:nvPr/>
            </p:nvSpPr>
            <p:spPr>
              <a:xfrm>
                <a:off x="1832096"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3"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grpSp>
          <p:nvGrpSpPr>
            <p:cNvPr id="17" name="Group 16"/>
            <p:cNvGrpSpPr/>
            <p:nvPr/>
          </p:nvGrpSpPr>
          <p:grpSpPr>
            <a:xfrm>
              <a:off x="2461622" y="2885768"/>
              <a:ext cx="339494" cy="397144"/>
              <a:chOff x="1720390" y="1032732"/>
              <a:chExt cx="339494" cy="397144"/>
            </a:xfrm>
          </p:grpSpPr>
          <p:sp>
            <p:nvSpPr>
              <p:cNvPr id="20" name="Right Arrow 19"/>
              <p:cNvSpPr/>
              <p:nvPr/>
            </p:nvSpPr>
            <p:spPr>
              <a:xfrm>
                <a:off x="1720390" y="1032732"/>
                <a:ext cx="339494" cy="39714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1" name="Right Arrow 4"/>
              <p:cNvSpPr/>
              <p:nvPr/>
            </p:nvSpPr>
            <p:spPr>
              <a:xfrm>
                <a:off x="1747670" y="1112161"/>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666750">
                  <a:lnSpc>
                    <a:spcPct val="90000"/>
                  </a:lnSpc>
                  <a:spcBef>
                    <a:spcPct val="0"/>
                  </a:spcBef>
                  <a:spcAft>
                    <a:spcPct val="35000"/>
                  </a:spcAft>
                </a:pPr>
                <a:endParaRPr lang="en-US" sz="1500" kern="1200" dirty="0"/>
              </a:p>
            </p:txBody>
          </p:sp>
        </p:grpSp>
        <p:sp>
          <p:nvSpPr>
            <p:cNvPr id="18" name="TextBox 17"/>
            <p:cNvSpPr txBox="1"/>
            <p:nvPr/>
          </p:nvSpPr>
          <p:spPr>
            <a:xfrm>
              <a:off x="838196" y="2662793"/>
              <a:ext cx="1650705" cy="1938992"/>
            </a:xfrm>
            <a:prstGeom prst="rect">
              <a:avLst/>
            </a:prstGeom>
            <a:noFill/>
          </p:spPr>
          <p:txBody>
            <a:bodyPr wrap="square" rtlCol="0">
              <a:spAutoFit/>
            </a:bodyPr>
            <a:lstStyle/>
            <a:p>
              <a:r>
                <a:rPr lang="en-US" sz="2400" dirty="0" smtClean="0"/>
                <a:t>Inputs: </a:t>
              </a:r>
            </a:p>
            <a:p>
              <a:r>
                <a:rPr lang="en-US" sz="2400" dirty="0" smtClean="0"/>
                <a:t>BMI.mol2</a:t>
              </a:r>
              <a:endParaRPr lang="en-US" sz="2400" dirty="0"/>
            </a:p>
            <a:p>
              <a:r>
                <a:rPr lang="en-US" sz="2400" dirty="0" err="1" smtClean="0"/>
                <a:t>BMI.frcmod</a:t>
              </a:r>
              <a:endParaRPr lang="en-US" sz="2400" dirty="0" smtClean="0"/>
            </a:p>
            <a:p>
              <a:r>
                <a:rPr lang="en-US" sz="2400" dirty="0" smtClean="0"/>
                <a:t>force field files</a:t>
              </a:r>
              <a:endParaRPr lang="en-US" sz="2400" dirty="0"/>
            </a:p>
          </p:txBody>
        </p:sp>
        <p:sp>
          <p:nvSpPr>
            <p:cNvPr id="19" name="TextBox 18"/>
            <p:cNvSpPr txBox="1"/>
            <p:nvPr/>
          </p:nvSpPr>
          <p:spPr>
            <a:xfrm>
              <a:off x="6503359" y="2662793"/>
              <a:ext cx="1810908" cy="830997"/>
            </a:xfrm>
            <a:prstGeom prst="rect">
              <a:avLst/>
            </a:prstGeom>
            <a:noFill/>
          </p:spPr>
          <p:txBody>
            <a:bodyPr wrap="square" rtlCol="0">
              <a:spAutoFit/>
            </a:bodyPr>
            <a:lstStyle/>
            <a:p>
              <a:r>
                <a:rPr lang="en-US" sz="2400" dirty="0" smtClean="0"/>
                <a:t>Outputs: </a:t>
              </a:r>
              <a:r>
                <a:rPr lang="en-US" sz="2400" dirty="0" err="1" smtClean="0"/>
                <a:t>BMI.lib</a:t>
              </a:r>
              <a:endParaRPr lang="en-US" sz="2400" dirty="0" smtClean="0"/>
            </a:p>
          </p:txBody>
        </p:sp>
      </p:grpSp>
      <p:pic>
        <p:nvPicPr>
          <p:cNvPr id="3" name="Picture 2" descr="unit-editor-sep-in-protein.gif"/>
          <p:cNvPicPr>
            <a:picLocks noChangeAspect="1"/>
          </p:cNvPicPr>
          <p:nvPr/>
        </p:nvPicPr>
        <p:blipFill rotWithShape="1">
          <a:blip r:embed="rId8">
            <a:extLst>
              <a:ext uri="{28A0092B-C50C-407E-A947-70E740481C1C}">
                <a14:useLocalDpi xmlns:a14="http://schemas.microsoft.com/office/drawing/2010/main" val="0"/>
              </a:ext>
            </a:extLst>
          </a:blip>
          <a:srcRect b="8418"/>
          <a:stretch/>
        </p:blipFill>
        <p:spPr>
          <a:xfrm>
            <a:off x="2488902" y="4027190"/>
            <a:ext cx="2605666" cy="2743200"/>
          </a:xfrm>
          <a:prstGeom prst="rect">
            <a:avLst/>
          </a:prstGeom>
        </p:spPr>
      </p:pic>
      <p:pic>
        <p:nvPicPr>
          <p:cNvPr id="4" name="Picture 3" descr="unit-editor-sep-add-bonds.gif"/>
          <p:cNvPicPr>
            <a:picLocks noChangeAspect="1"/>
          </p:cNvPicPr>
          <p:nvPr/>
        </p:nvPicPr>
        <p:blipFill rotWithShape="1">
          <a:blip r:embed="rId9">
            <a:extLst>
              <a:ext uri="{28A0092B-C50C-407E-A947-70E740481C1C}">
                <a14:useLocalDpi xmlns:a14="http://schemas.microsoft.com/office/drawing/2010/main" val="0"/>
              </a:ext>
            </a:extLst>
          </a:blip>
          <a:srcRect b="7592"/>
          <a:stretch/>
        </p:blipFill>
        <p:spPr>
          <a:xfrm>
            <a:off x="5484197" y="4027190"/>
            <a:ext cx="3241491" cy="2743200"/>
          </a:xfrm>
          <a:prstGeom prst="rect">
            <a:avLst/>
          </a:prstGeom>
        </p:spPr>
      </p:pic>
      <p:sp>
        <p:nvSpPr>
          <p:cNvPr id="24" name="Right Arrow 23"/>
          <p:cNvSpPr/>
          <p:nvPr/>
        </p:nvSpPr>
        <p:spPr>
          <a:xfrm>
            <a:off x="5187038" y="5307235"/>
            <a:ext cx="197764" cy="263832"/>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 name="Slide Number Placeholder 4"/>
          <p:cNvSpPr>
            <a:spLocks noGrp="1"/>
          </p:cNvSpPr>
          <p:nvPr>
            <p:ph type="sldNum" sz="quarter" idx="12"/>
          </p:nvPr>
        </p:nvSpPr>
        <p:spPr/>
        <p:txBody>
          <a:bodyPr/>
          <a:lstStyle/>
          <a:p>
            <a:fld id="{D821C0B8-0E8E-184A-AC47-415D7392EF3F}" type="slidenum">
              <a:rPr lang="en-US" smtClean="0"/>
              <a:t>8</a:t>
            </a:fld>
            <a:endParaRPr lang="en-US" dirty="0"/>
          </a:p>
        </p:txBody>
      </p:sp>
    </p:spTree>
    <p:extLst>
      <p:ext uri="{BB962C8B-B14F-4D97-AF65-F5344CB8AC3E}">
        <p14:creationId xmlns:p14="http://schemas.microsoft.com/office/powerpoint/2010/main" val="21766355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1065</TotalTime>
  <Words>1537</Words>
  <Application>Microsoft Macintosh PowerPoint</Application>
  <PresentationFormat>On-screen Show (4:3)</PresentationFormat>
  <Paragraphs>242</Paragraphs>
  <Slides>24</Slides>
  <Notes>22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Office Theme</vt:lpstr>
      <vt:lpstr>Equation</vt:lpstr>
      <vt:lpstr>PowerPoint Presentation</vt:lpstr>
      <vt:lpstr>Model System</vt:lpstr>
      <vt:lpstr>General Amber Force Field (GAFF)</vt:lpstr>
      <vt:lpstr>Process for creating systems of proteins/enzymes in IL/water mixtures</vt:lpstr>
      <vt:lpstr>Step 1: create pdb file of cation</vt:lpstr>
      <vt:lpstr>Step 2: optimize geometry &amp; calculate electrostatic potential around molecule</vt:lpstr>
      <vt:lpstr>Step 4: create parameter file for tLEaP  with a list of missing parameters</vt:lpstr>
      <vt:lpstr>Step 3: assign GAFF atom types and calculate RESP charges on each atom</vt:lpstr>
      <vt:lpstr>Step 5: produce files necessary for production calculations (i.e. EM, MD, …)</vt:lpstr>
      <vt:lpstr>Step 6: repeat Steps 1-5 for anion</vt:lpstr>
      <vt:lpstr>Easier route: ffmaker!</vt:lpstr>
      <vt:lpstr>Process for creating systems of proteins/enzymes in IL/water mixtures</vt:lpstr>
      <vt:lpstr>PowerPoint Presentation</vt:lpstr>
      <vt:lpstr>PowerPoint Presentation</vt:lpstr>
      <vt:lpstr>PowerPoint Presentation</vt:lpstr>
      <vt:lpstr>PowerPoint Presentation</vt:lpstr>
      <vt:lpstr>PowerPoint Presentation</vt:lpstr>
      <vt:lpstr>PowerPoint Presentation</vt:lpstr>
      <vt:lpstr>Easier route: boxmaker!</vt:lpstr>
      <vt:lpstr>Alternative route to ffmaker/boxmaker: manual insertion into force field</vt:lpstr>
      <vt:lpstr>Process for creating systems of proteins/enzymes in IL/water mixtures</vt:lpstr>
      <vt:lpstr>PowerPoint Presentation</vt:lpstr>
      <vt:lpstr>PowerPoint Presentation</vt:lpstr>
      <vt:lpstr>PowerPoint Presentation</vt:lpstr>
    </vt:vector>
  </TitlesOfParts>
  <Company>University of Washington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Kayla Vanous</dc:creator>
  <cp:lastModifiedBy>Kayla Sprenger</cp:lastModifiedBy>
  <cp:revision>336</cp:revision>
  <dcterms:created xsi:type="dcterms:W3CDTF">2015-02-05T16:35:18Z</dcterms:created>
  <dcterms:modified xsi:type="dcterms:W3CDTF">2015-03-05T23:17:51Z</dcterms:modified>
</cp:coreProperties>
</file>