
<file path=[Content_Types].xml><?xml version="1.0" encoding="utf-8"?>
<Types xmlns="http://schemas.openxmlformats.org/package/2006/content-types">
  <Default Extension="gif" ContentType="image/gif"/>
  <Default Extension="glb" ContentType="model/gltf.binary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313" r:id="rId2"/>
    <p:sldId id="336" r:id="rId3"/>
    <p:sldId id="264" r:id="rId4"/>
    <p:sldId id="331" r:id="rId5"/>
    <p:sldId id="265" r:id="rId6"/>
    <p:sldId id="332" r:id="rId7"/>
    <p:sldId id="326" r:id="rId8"/>
    <p:sldId id="763" r:id="rId9"/>
    <p:sldId id="766" r:id="rId10"/>
    <p:sldId id="769" r:id="rId11"/>
    <p:sldId id="328" r:id="rId12"/>
    <p:sldId id="767" r:id="rId13"/>
    <p:sldId id="770" r:id="rId14"/>
    <p:sldId id="768" r:id="rId15"/>
    <p:sldId id="764" r:id="rId16"/>
    <p:sldId id="7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FB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FD0845-0632-9E1F-424D-2212C99C5E23}" v="12" dt="2020-02-21T00:31:05.4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CE320-B924-314D-B6D9-BFBF510B94D5}" type="datetimeFigureOut">
              <a:rPr lang="en-US" smtClean="0"/>
              <a:t>7/11/22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52C487-B0ED-BA4E-B59A-2D03BD0B0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72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2C487-B0ED-BA4E-B59A-2D03BD0B00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82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2C487-B0ED-BA4E-B59A-2D03BD0B00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13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2C487-B0ED-BA4E-B59A-2D03BD0B00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972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2C487-B0ED-BA4E-B59A-2D03BD0B00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582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2C487-B0ED-BA4E-B59A-2D03BD0B00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072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C115-3F8C-6547-B09B-712675D54393}" type="datetime1">
              <a:rPr lang="en-US" smtClean="0"/>
              <a:t>7/11/22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5C69-C057-314E-A852-0056C52DE78F}" type="datetime1">
              <a:rPr lang="en-US" smtClean="0"/>
              <a:t>7/11/22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1DF64-713F-954D-867F-1D2C28B53B4C}" type="datetime1">
              <a:rPr lang="en-US" smtClean="0"/>
              <a:t>7/11/22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BE2E-2D9E-0A49-A8D2-7B5F1AEC3C13}" type="datetime1">
              <a:rPr lang="en-US" smtClean="0"/>
              <a:t>7/11/22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07CE4-0ADF-6A46-A6B5-FE530528895B}" type="datetime1">
              <a:rPr lang="en-US" smtClean="0"/>
              <a:t>7/11/22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5380B-3C66-5047-971D-2E3F4A7F36E1}" type="datetime1">
              <a:rPr lang="en-US" smtClean="0"/>
              <a:t>7/11/22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1363D-8228-DE4B-A713-0EC1234CAF7F}" type="datetime1">
              <a:rPr lang="en-US" smtClean="0"/>
              <a:t>7/11/22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1931A-759E-0043-88AF-90546466C0FA}" type="datetime1">
              <a:rPr lang="en-US" smtClean="0"/>
              <a:t>7/11/22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2663-8E6E-134C-A0F4-C0BF237C7ACA}" type="datetime1">
              <a:rPr lang="en-US" smtClean="0"/>
              <a:t>7/11/22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A808C-0DA7-BC4B-B8CA-3FE983558126}" type="datetime1">
              <a:rPr lang="en-US" smtClean="0"/>
              <a:t>7/11/22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76873-1F6B-8345-AFBD-72B02C5D62AF}" type="datetime1">
              <a:rPr lang="en-US" smtClean="0"/>
              <a:t>7/11/22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6B6D3-8449-4247-B0F7-2FD9E75D0F70}" type="datetime1">
              <a:rPr lang="en-US" smtClean="0"/>
              <a:t>7/11/22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17/06/relationships/model3d" Target="../media/model3d2.glb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12" Type="http://schemas.openxmlformats.org/officeDocument/2006/relationships/image" Target="../media/image12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0.png"/><Relationship Id="rId5" Type="http://schemas.microsoft.com/office/2017/06/relationships/model3d" Target="../media/model3d2.glb"/><Relationship Id="rId10" Type="http://schemas.openxmlformats.org/officeDocument/2006/relationships/image" Target="../media/image10.png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54B0A-CA64-467B-A536-6DAA0452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381" y="1373593"/>
            <a:ext cx="11210364" cy="149029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Clustering on chemical network, </a:t>
            </a:r>
            <a:b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theory and tutorial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2D6EA-667F-4C00-B70C-71CDD0530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15545" y="3994117"/>
            <a:ext cx="5760910" cy="19117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Nitesh KM </a:t>
            </a:r>
          </a:p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PhD Candidate (WSU-Chemistry)</a:t>
            </a:r>
          </a:p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Aurora Clark Group </a:t>
            </a:r>
          </a:p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The University of Utah</a:t>
            </a:r>
          </a:p>
          <a:p>
            <a:pPr algn="ctr"/>
            <a:endParaRPr lang="en-US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8E4FF-76FC-694E-B1F9-3F4302EC7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608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89E474-848E-497F-A819-35B9C1185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EF222FF-14E5-7A42-B35F-0C32B142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84" y="253344"/>
            <a:ext cx="10515600" cy="55107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Ligand clustering on test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3F0714-156E-5B46-981B-A3876F6662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16" t="13546" r="17643" b="11004"/>
          <a:stretch/>
        </p:blipFill>
        <p:spPr>
          <a:xfrm>
            <a:off x="1482811" y="1989438"/>
            <a:ext cx="3645244" cy="36699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3E8DBB-1490-BE4A-A457-39A5AB8041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89" t="13545" r="18769" b="13037"/>
          <a:stretch/>
        </p:blipFill>
        <p:spPr>
          <a:xfrm>
            <a:off x="6005382" y="1989438"/>
            <a:ext cx="3645245" cy="3571103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17AA01-BBDC-8F45-A02A-175B199642E1}"/>
              </a:ext>
            </a:extLst>
          </p:cNvPr>
          <p:cNvSpPr txBox="1">
            <a:spLocks/>
          </p:cNvSpPr>
          <p:nvPr/>
        </p:nvSpPr>
        <p:spPr bwMode="black">
          <a:xfrm>
            <a:off x="-2718199" y="1600225"/>
            <a:ext cx="11846983" cy="461665"/>
          </a:xfrm>
          <a:prstGeom prst="rect">
            <a:avLst/>
          </a:prstGeom>
          <a:noFill/>
          <a:ln>
            <a:noFill/>
          </a:ln>
        </p:spPr>
        <p:txBody>
          <a:bodyPr lIns="609600" rIns="609600" anchorCtr="1">
            <a:spAutoFit/>
          </a:bodyPr>
          <a:lstStyle>
            <a:lvl1pPr marL="344488" indent="-179388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C60C30"/>
              </a:buClr>
              <a:buSzPct val="100000"/>
              <a:buFont typeface="Arial" pitchFamily="34" charset="0"/>
              <a:buChar char="•"/>
              <a:defRPr lang="en-US" sz="2000" b="0">
                <a:solidFill>
                  <a:schemeClr val="bg2"/>
                </a:solidFill>
                <a:latin typeface="Lucida Sans" pitchFamily="34" charset="0"/>
                <a:ea typeface="MS PGothic" panose="020B0600070205080204" pitchFamily="34" charset="-128"/>
                <a:cs typeface="MS PGothic" charset="0"/>
              </a:defRPr>
            </a:lvl1pPr>
            <a:lvl2pPr marL="509588" indent="-165100" algn="l" rtl="0" eaLnBrk="0" fontAlgn="base" hangingPunct="0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rgbClr val="C60C30"/>
              </a:buClr>
              <a:buSzPct val="75000"/>
              <a:buFont typeface="Lucida Sans" panose="020B0602030504020204" pitchFamily="34" charset="0"/>
              <a:buChar char="–"/>
              <a:defRPr lang="en-US" sz="2000">
                <a:solidFill>
                  <a:schemeClr val="bg2"/>
                </a:solidFill>
                <a:latin typeface="Lucida Sans" pitchFamily="34" charset="0"/>
                <a:ea typeface="MS PGothic" panose="020B0600070205080204" pitchFamily="34" charset="-128"/>
                <a:cs typeface="MS PGothic" charset="0"/>
              </a:defRPr>
            </a:lvl2pPr>
            <a:lvl3pPr marL="795337" indent="-219456" algn="l" rtl="0" eaLnBrk="0" fontAlgn="base" hangingPunct="0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rgbClr val="C60C30"/>
              </a:buClr>
              <a:buSzPct val="100000"/>
              <a:buFont typeface="Arial" panose="020B0604020202020204" pitchFamily="34" charset="0"/>
              <a:buChar char="•"/>
              <a:defRPr lang="en-US" sz="1600">
                <a:solidFill>
                  <a:schemeClr val="bg2"/>
                </a:solidFill>
                <a:latin typeface="Lucida Sans" pitchFamily="34" charset="0"/>
                <a:ea typeface="MS PGothic" panose="020B0600070205080204" pitchFamily="34" charset="-128"/>
                <a:cs typeface="MS PGothic" charset="0"/>
              </a:defRPr>
            </a:lvl3pPr>
            <a:lvl4pPr marL="914400" indent="-165100" algn="l" rtl="0" eaLnBrk="0" fontAlgn="base" hangingPunct="0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rgbClr val="C60C30"/>
              </a:buClr>
              <a:buSzPct val="100000"/>
              <a:buFont typeface="Lucida Sans" panose="020B0602030504020204" pitchFamily="34" charset="0"/>
              <a:buChar char="–"/>
              <a:defRPr lang="en-US" sz="1600">
                <a:solidFill>
                  <a:schemeClr val="bg2"/>
                </a:solidFill>
                <a:latin typeface="Lucida Sans" pitchFamily="34" charset="0"/>
                <a:ea typeface="MS PGothic" panose="020B0600070205080204" pitchFamily="34" charset="-128"/>
                <a:cs typeface="MS PGothic" charset="0"/>
              </a:defRPr>
            </a:lvl4pPr>
            <a:lvl5pPr marL="1079500" indent="-165100" algn="l" rtl="0" eaLnBrk="0" fontAlgn="base" hangingPunct="0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rgbClr val="C60C30"/>
              </a:buClr>
              <a:buSzPct val="100000"/>
              <a:buFont typeface="Arial" pitchFamily="34" charset="0"/>
              <a:buChar char="•"/>
              <a:defRPr lang="en-US" sz="1600">
                <a:solidFill>
                  <a:schemeClr val="bg2"/>
                </a:solidFill>
                <a:latin typeface="Lucida Sans" pitchFamily="34" charset="0"/>
                <a:ea typeface="MS PGothic" panose="020B0600070205080204" pitchFamily="34" charset="-128"/>
                <a:cs typeface="MS PGothic" charset="0"/>
              </a:defRPr>
            </a:lvl5pPr>
            <a:lvl6pPr marL="1141413" indent="222250" algn="l" rtl="0" fontAlgn="base">
              <a:lnSpc>
                <a:spcPct val="95000"/>
              </a:lnSpc>
              <a:spcBef>
                <a:spcPct val="1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598613" indent="222250" algn="l" rtl="0" fontAlgn="base">
              <a:lnSpc>
                <a:spcPct val="95000"/>
              </a:lnSpc>
              <a:spcBef>
                <a:spcPct val="1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2055813" indent="222250" algn="l" rtl="0" fontAlgn="base">
              <a:lnSpc>
                <a:spcPct val="95000"/>
              </a:lnSpc>
              <a:spcBef>
                <a:spcPct val="1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2513013" indent="222250" algn="l" rtl="0" fontAlgn="base">
              <a:lnSpc>
                <a:spcPct val="95000"/>
              </a:lnSpc>
              <a:spcBef>
                <a:spcPct val="1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24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deprotonated</a:t>
            </a:r>
            <a:endParaRPr altLang="en-US" sz="2400" kern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AC7EDFC-C52E-0641-9279-1447E571AC49}"/>
              </a:ext>
            </a:extLst>
          </p:cNvPr>
          <p:cNvSpPr txBox="1">
            <a:spLocks/>
          </p:cNvSpPr>
          <p:nvPr/>
        </p:nvSpPr>
        <p:spPr bwMode="black">
          <a:xfrm>
            <a:off x="1904512" y="1600225"/>
            <a:ext cx="11846983" cy="461665"/>
          </a:xfrm>
          <a:prstGeom prst="rect">
            <a:avLst/>
          </a:prstGeom>
          <a:noFill/>
          <a:ln>
            <a:noFill/>
          </a:ln>
        </p:spPr>
        <p:txBody>
          <a:bodyPr lIns="609600" rIns="609600" anchorCtr="1">
            <a:spAutoFit/>
          </a:bodyPr>
          <a:lstStyle>
            <a:lvl1pPr marL="344488" indent="-179388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C60C30"/>
              </a:buClr>
              <a:buSzPct val="100000"/>
              <a:buFont typeface="Arial" pitchFamily="34" charset="0"/>
              <a:buChar char="•"/>
              <a:defRPr lang="en-US" sz="2000" b="0">
                <a:solidFill>
                  <a:schemeClr val="bg2"/>
                </a:solidFill>
                <a:latin typeface="Lucida Sans" pitchFamily="34" charset="0"/>
                <a:ea typeface="MS PGothic" panose="020B0600070205080204" pitchFamily="34" charset="-128"/>
                <a:cs typeface="MS PGothic" charset="0"/>
              </a:defRPr>
            </a:lvl1pPr>
            <a:lvl2pPr marL="509588" indent="-165100" algn="l" rtl="0" eaLnBrk="0" fontAlgn="base" hangingPunct="0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rgbClr val="C60C30"/>
              </a:buClr>
              <a:buSzPct val="75000"/>
              <a:buFont typeface="Lucida Sans" panose="020B0602030504020204" pitchFamily="34" charset="0"/>
              <a:buChar char="–"/>
              <a:defRPr lang="en-US" sz="2000">
                <a:solidFill>
                  <a:schemeClr val="bg2"/>
                </a:solidFill>
                <a:latin typeface="Lucida Sans" pitchFamily="34" charset="0"/>
                <a:ea typeface="MS PGothic" panose="020B0600070205080204" pitchFamily="34" charset="-128"/>
                <a:cs typeface="MS PGothic" charset="0"/>
              </a:defRPr>
            </a:lvl2pPr>
            <a:lvl3pPr marL="795337" indent="-219456" algn="l" rtl="0" eaLnBrk="0" fontAlgn="base" hangingPunct="0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rgbClr val="C60C30"/>
              </a:buClr>
              <a:buSzPct val="100000"/>
              <a:buFont typeface="Arial" panose="020B0604020202020204" pitchFamily="34" charset="0"/>
              <a:buChar char="•"/>
              <a:defRPr lang="en-US" sz="1600">
                <a:solidFill>
                  <a:schemeClr val="bg2"/>
                </a:solidFill>
                <a:latin typeface="Lucida Sans" pitchFamily="34" charset="0"/>
                <a:ea typeface="MS PGothic" panose="020B0600070205080204" pitchFamily="34" charset="-128"/>
                <a:cs typeface="MS PGothic" charset="0"/>
              </a:defRPr>
            </a:lvl3pPr>
            <a:lvl4pPr marL="914400" indent="-165100" algn="l" rtl="0" eaLnBrk="0" fontAlgn="base" hangingPunct="0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rgbClr val="C60C30"/>
              </a:buClr>
              <a:buSzPct val="100000"/>
              <a:buFont typeface="Lucida Sans" panose="020B0602030504020204" pitchFamily="34" charset="0"/>
              <a:buChar char="–"/>
              <a:defRPr lang="en-US" sz="1600">
                <a:solidFill>
                  <a:schemeClr val="bg2"/>
                </a:solidFill>
                <a:latin typeface="Lucida Sans" pitchFamily="34" charset="0"/>
                <a:ea typeface="MS PGothic" panose="020B0600070205080204" pitchFamily="34" charset="-128"/>
                <a:cs typeface="MS PGothic" charset="0"/>
              </a:defRPr>
            </a:lvl4pPr>
            <a:lvl5pPr marL="1079500" indent="-165100" algn="l" rtl="0" eaLnBrk="0" fontAlgn="base" hangingPunct="0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rgbClr val="C60C30"/>
              </a:buClr>
              <a:buSzPct val="100000"/>
              <a:buFont typeface="Arial" pitchFamily="34" charset="0"/>
              <a:buChar char="•"/>
              <a:defRPr lang="en-US" sz="1600">
                <a:solidFill>
                  <a:schemeClr val="bg2"/>
                </a:solidFill>
                <a:latin typeface="Lucida Sans" pitchFamily="34" charset="0"/>
                <a:ea typeface="MS PGothic" panose="020B0600070205080204" pitchFamily="34" charset="-128"/>
                <a:cs typeface="MS PGothic" charset="0"/>
              </a:defRPr>
            </a:lvl5pPr>
            <a:lvl6pPr marL="1141413" indent="222250" algn="l" rtl="0" fontAlgn="base">
              <a:lnSpc>
                <a:spcPct val="95000"/>
              </a:lnSpc>
              <a:spcBef>
                <a:spcPct val="1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598613" indent="222250" algn="l" rtl="0" fontAlgn="base">
              <a:lnSpc>
                <a:spcPct val="95000"/>
              </a:lnSpc>
              <a:spcBef>
                <a:spcPct val="1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2055813" indent="222250" algn="l" rtl="0" fontAlgn="base">
              <a:lnSpc>
                <a:spcPct val="95000"/>
              </a:lnSpc>
              <a:spcBef>
                <a:spcPct val="1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2513013" indent="222250" algn="l" rtl="0" fontAlgn="base">
              <a:lnSpc>
                <a:spcPct val="95000"/>
              </a:lnSpc>
              <a:spcBef>
                <a:spcPct val="1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24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protonated</a:t>
            </a:r>
            <a:endParaRPr altLang="en-US" sz="2400" kern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91611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89E474-848E-497F-A819-35B9C1185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11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EF222FF-14E5-7A42-B35F-0C32B142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84" y="253344"/>
            <a:ext cx="10515600" cy="55107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Ligand clustering on test data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585814A-CD3F-F445-9047-E49BCA3DA4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0" t="12000" r="18033" b="12804"/>
          <a:stretch/>
        </p:blipFill>
        <p:spPr>
          <a:xfrm>
            <a:off x="1595302" y="1940008"/>
            <a:ext cx="3619249" cy="36576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F2BE7C6-B673-8847-B217-3F54AD8C40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64" t="12000" r="17469" b="12804"/>
          <a:stretch/>
        </p:blipFill>
        <p:spPr>
          <a:xfrm>
            <a:off x="6450227" y="1940009"/>
            <a:ext cx="3707027" cy="3657601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CC41E1E-D997-FC40-A891-F929085A2B35}"/>
              </a:ext>
            </a:extLst>
          </p:cNvPr>
          <p:cNvSpPr txBox="1">
            <a:spLocks/>
          </p:cNvSpPr>
          <p:nvPr/>
        </p:nvSpPr>
        <p:spPr bwMode="black">
          <a:xfrm>
            <a:off x="-2518566" y="1563156"/>
            <a:ext cx="11846983" cy="461665"/>
          </a:xfrm>
          <a:prstGeom prst="rect">
            <a:avLst/>
          </a:prstGeom>
          <a:noFill/>
          <a:ln>
            <a:noFill/>
          </a:ln>
        </p:spPr>
        <p:txBody>
          <a:bodyPr lIns="609600" rIns="609600" anchorCtr="1">
            <a:spAutoFit/>
          </a:bodyPr>
          <a:lstStyle>
            <a:lvl1pPr marL="344488" indent="-179388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C60C30"/>
              </a:buClr>
              <a:buSzPct val="100000"/>
              <a:buFont typeface="Arial" pitchFamily="34" charset="0"/>
              <a:buChar char="•"/>
              <a:defRPr lang="en-US" sz="2000" b="0">
                <a:solidFill>
                  <a:schemeClr val="bg2"/>
                </a:solidFill>
                <a:latin typeface="Lucida Sans" pitchFamily="34" charset="0"/>
                <a:ea typeface="MS PGothic" panose="020B0600070205080204" pitchFamily="34" charset="-128"/>
                <a:cs typeface="MS PGothic" charset="0"/>
              </a:defRPr>
            </a:lvl1pPr>
            <a:lvl2pPr marL="509588" indent="-165100" algn="l" rtl="0" eaLnBrk="0" fontAlgn="base" hangingPunct="0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rgbClr val="C60C30"/>
              </a:buClr>
              <a:buSzPct val="75000"/>
              <a:buFont typeface="Lucida Sans" panose="020B0602030504020204" pitchFamily="34" charset="0"/>
              <a:buChar char="–"/>
              <a:defRPr lang="en-US" sz="2000">
                <a:solidFill>
                  <a:schemeClr val="bg2"/>
                </a:solidFill>
                <a:latin typeface="Lucida Sans" pitchFamily="34" charset="0"/>
                <a:ea typeface="MS PGothic" panose="020B0600070205080204" pitchFamily="34" charset="-128"/>
                <a:cs typeface="MS PGothic" charset="0"/>
              </a:defRPr>
            </a:lvl2pPr>
            <a:lvl3pPr marL="795337" indent="-219456" algn="l" rtl="0" eaLnBrk="0" fontAlgn="base" hangingPunct="0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rgbClr val="C60C30"/>
              </a:buClr>
              <a:buSzPct val="100000"/>
              <a:buFont typeface="Arial" panose="020B0604020202020204" pitchFamily="34" charset="0"/>
              <a:buChar char="•"/>
              <a:defRPr lang="en-US" sz="1600">
                <a:solidFill>
                  <a:schemeClr val="bg2"/>
                </a:solidFill>
                <a:latin typeface="Lucida Sans" pitchFamily="34" charset="0"/>
                <a:ea typeface="MS PGothic" panose="020B0600070205080204" pitchFamily="34" charset="-128"/>
                <a:cs typeface="MS PGothic" charset="0"/>
              </a:defRPr>
            </a:lvl3pPr>
            <a:lvl4pPr marL="914400" indent="-165100" algn="l" rtl="0" eaLnBrk="0" fontAlgn="base" hangingPunct="0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rgbClr val="C60C30"/>
              </a:buClr>
              <a:buSzPct val="100000"/>
              <a:buFont typeface="Lucida Sans" panose="020B0602030504020204" pitchFamily="34" charset="0"/>
              <a:buChar char="–"/>
              <a:defRPr lang="en-US" sz="1600">
                <a:solidFill>
                  <a:schemeClr val="bg2"/>
                </a:solidFill>
                <a:latin typeface="Lucida Sans" pitchFamily="34" charset="0"/>
                <a:ea typeface="MS PGothic" panose="020B0600070205080204" pitchFamily="34" charset="-128"/>
                <a:cs typeface="MS PGothic" charset="0"/>
              </a:defRPr>
            </a:lvl4pPr>
            <a:lvl5pPr marL="1079500" indent="-165100" algn="l" rtl="0" eaLnBrk="0" fontAlgn="base" hangingPunct="0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rgbClr val="C60C30"/>
              </a:buClr>
              <a:buSzPct val="100000"/>
              <a:buFont typeface="Arial" pitchFamily="34" charset="0"/>
              <a:buChar char="•"/>
              <a:defRPr lang="en-US" sz="1600">
                <a:solidFill>
                  <a:schemeClr val="bg2"/>
                </a:solidFill>
                <a:latin typeface="Lucida Sans" pitchFamily="34" charset="0"/>
                <a:ea typeface="MS PGothic" panose="020B0600070205080204" pitchFamily="34" charset="-128"/>
                <a:cs typeface="MS PGothic" charset="0"/>
              </a:defRPr>
            </a:lvl5pPr>
            <a:lvl6pPr marL="1141413" indent="222250" algn="l" rtl="0" fontAlgn="base">
              <a:lnSpc>
                <a:spcPct val="95000"/>
              </a:lnSpc>
              <a:spcBef>
                <a:spcPct val="1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598613" indent="222250" algn="l" rtl="0" fontAlgn="base">
              <a:lnSpc>
                <a:spcPct val="95000"/>
              </a:lnSpc>
              <a:spcBef>
                <a:spcPct val="1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2055813" indent="222250" algn="l" rtl="0" fontAlgn="base">
              <a:lnSpc>
                <a:spcPct val="95000"/>
              </a:lnSpc>
              <a:spcBef>
                <a:spcPct val="1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2513013" indent="222250" algn="l" rtl="0" fontAlgn="base">
              <a:lnSpc>
                <a:spcPct val="95000"/>
              </a:lnSpc>
              <a:spcBef>
                <a:spcPct val="1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24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Combined (50% by number)</a:t>
            </a:r>
            <a:endParaRPr altLang="en-US" sz="2400" kern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C0D6A41-63FD-664F-B10E-B68C2FFFDB44}"/>
              </a:ext>
            </a:extLst>
          </p:cNvPr>
          <p:cNvSpPr txBox="1">
            <a:spLocks/>
          </p:cNvSpPr>
          <p:nvPr/>
        </p:nvSpPr>
        <p:spPr bwMode="black">
          <a:xfrm>
            <a:off x="4242001" y="1563156"/>
            <a:ext cx="7949999" cy="461665"/>
          </a:xfrm>
          <a:prstGeom prst="rect">
            <a:avLst/>
          </a:prstGeom>
          <a:noFill/>
          <a:ln>
            <a:noFill/>
          </a:ln>
        </p:spPr>
        <p:txBody>
          <a:bodyPr wrap="square" lIns="609600" rIns="609600" anchorCtr="1">
            <a:spAutoFit/>
          </a:bodyPr>
          <a:lstStyle>
            <a:lvl1pPr marL="344488" indent="-179388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C60C30"/>
              </a:buClr>
              <a:buSzPct val="100000"/>
              <a:buFont typeface="Arial" pitchFamily="34" charset="0"/>
              <a:buChar char="•"/>
              <a:defRPr lang="en-US" sz="2000" b="0">
                <a:solidFill>
                  <a:schemeClr val="bg2"/>
                </a:solidFill>
                <a:latin typeface="Lucida Sans" pitchFamily="34" charset="0"/>
                <a:ea typeface="MS PGothic" panose="020B0600070205080204" pitchFamily="34" charset="-128"/>
                <a:cs typeface="MS PGothic" charset="0"/>
              </a:defRPr>
            </a:lvl1pPr>
            <a:lvl2pPr marL="509588" indent="-165100" algn="l" rtl="0" eaLnBrk="0" fontAlgn="base" hangingPunct="0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rgbClr val="C60C30"/>
              </a:buClr>
              <a:buSzPct val="75000"/>
              <a:buFont typeface="Lucida Sans" panose="020B0602030504020204" pitchFamily="34" charset="0"/>
              <a:buChar char="–"/>
              <a:defRPr lang="en-US" sz="2000">
                <a:solidFill>
                  <a:schemeClr val="bg2"/>
                </a:solidFill>
                <a:latin typeface="Lucida Sans" pitchFamily="34" charset="0"/>
                <a:ea typeface="MS PGothic" panose="020B0600070205080204" pitchFamily="34" charset="-128"/>
                <a:cs typeface="MS PGothic" charset="0"/>
              </a:defRPr>
            </a:lvl2pPr>
            <a:lvl3pPr marL="795337" indent="-219456" algn="l" rtl="0" eaLnBrk="0" fontAlgn="base" hangingPunct="0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rgbClr val="C60C30"/>
              </a:buClr>
              <a:buSzPct val="100000"/>
              <a:buFont typeface="Arial" panose="020B0604020202020204" pitchFamily="34" charset="0"/>
              <a:buChar char="•"/>
              <a:defRPr lang="en-US" sz="1600">
                <a:solidFill>
                  <a:schemeClr val="bg2"/>
                </a:solidFill>
                <a:latin typeface="Lucida Sans" pitchFamily="34" charset="0"/>
                <a:ea typeface="MS PGothic" panose="020B0600070205080204" pitchFamily="34" charset="-128"/>
                <a:cs typeface="MS PGothic" charset="0"/>
              </a:defRPr>
            </a:lvl3pPr>
            <a:lvl4pPr marL="914400" indent="-165100" algn="l" rtl="0" eaLnBrk="0" fontAlgn="base" hangingPunct="0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rgbClr val="C60C30"/>
              </a:buClr>
              <a:buSzPct val="100000"/>
              <a:buFont typeface="Lucida Sans" panose="020B0602030504020204" pitchFamily="34" charset="0"/>
              <a:buChar char="–"/>
              <a:defRPr lang="en-US" sz="1600">
                <a:solidFill>
                  <a:schemeClr val="bg2"/>
                </a:solidFill>
                <a:latin typeface="Lucida Sans" pitchFamily="34" charset="0"/>
                <a:ea typeface="MS PGothic" panose="020B0600070205080204" pitchFamily="34" charset="-128"/>
                <a:cs typeface="MS PGothic" charset="0"/>
              </a:defRPr>
            </a:lvl4pPr>
            <a:lvl5pPr marL="1079500" indent="-165100" algn="l" rtl="0" eaLnBrk="0" fontAlgn="base" hangingPunct="0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rgbClr val="C60C30"/>
              </a:buClr>
              <a:buSzPct val="100000"/>
              <a:buFont typeface="Arial" pitchFamily="34" charset="0"/>
              <a:buChar char="•"/>
              <a:defRPr lang="en-US" sz="1600">
                <a:solidFill>
                  <a:schemeClr val="bg2"/>
                </a:solidFill>
                <a:latin typeface="Lucida Sans" pitchFamily="34" charset="0"/>
                <a:ea typeface="MS PGothic" panose="020B0600070205080204" pitchFamily="34" charset="-128"/>
                <a:cs typeface="MS PGothic" charset="0"/>
              </a:defRPr>
            </a:lvl5pPr>
            <a:lvl6pPr marL="1141413" indent="222250" algn="l" rtl="0" fontAlgn="base">
              <a:lnSpc>
                <a:spcPct val="95000"/>
              </a:lnSpc>
              <a:spcBef>
                <a:spcPct val="1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598613" indent="222250" algn="l" rtl="0" fontAlgn="base">
              <a:lnSpc>
                <a:spcPct val="95000"/>
              </a:lnSpc>
              <a:spcBef>
                <a:spcPct val="1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2055813" indent="222250" algn="l" rtl="0" fontAlgn="base">
              <a:lnSpc>
                <a:spcPct val="95000"/>
              </a:lnSpc>
              <a:spcBef>
                <a:spcPct val="1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2513013" indent="222250" algn="l" rtl="0" fontAlgn="base">
              <a:lnSpc>
                <a:spcPct val="95000"/>
              </a:lnSpc>
              <a:spcBef>
                <a:spcPct val="1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24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N1 atoms to perform clustering</a:t>
            </a:r>
            <a:endParaRPr altLang="en-US" sz="2400" kern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47103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89E474-848E-497F-A819-35B9C1185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12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EF222FF-14E5-7A42-B35F-0C32B142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84" y="253344"/>
            <a:ext cx="10515600" cy="55107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Ligand clustering on test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3DEB0A-4E1E-1F47-9D24-A275BD01D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123" y="1748480"/>
            <a:ext cx="5933303" cy="395553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C2C9351-1330-AE4E-B910-03B44EF81E87}"/>
              </a:ext>
            </a:extLst>
          </p:cNvPr>
          <p:cNvSpPr/>
          <p:nvPr/>
        </p:nvSpPr>
        <p:spPr>
          <a:xfrm>
            <a:off x="5684108" y="1977081"/>
            <a:ext cx="3126260" cy="4324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761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89E474-848E-497F-A819-35B9C1185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13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EF222FF-14E5-7A42-B35F-0C32B142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84" y="253344"/>
            <a:ext cx="10515600" cy="55107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MSD (phenazine)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2C9351-1330-AE4E-B910-03B44EF81E87}"/>
              </a:ext>
            </a:extLst>
          </p:cNvPr>
          <p:cNvSpPr/>
          <p:nvPr/>
        </p:nvSpPr>
        <p:spPr>
          <a:xfrm>
            <a:off x="5684108" y="1977081"/>
            <a:ext cx="3126260" cy="4324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51DB2A-8813-E344-92E5-CD2EAEDEF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324" y="1486728"/>
            <a:ext cx="4445000" cy="388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727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4B1D1C8-ABC7-8446-BB7B-EF8E929B2E6D}"/>
              </a:ext>
            </a:extLst>
          </p:cNvPr>
          <p:cNvSpPr/>
          <p:nvPr/>
        </p:nvSpPr>
        <p:spPr>
          <a:xfrm>
            <a:off x="4872474" y="1241299"/>
            <a:ext cx="1501118" cy="430235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D6A671-0FA8-5242-B786-F41DC8406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7441" y="6251246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63532-F918-7644-902B-6C1ABB2E3946}"/>
              </a:ext>
            </a:extLst>
          </p:cNvPr>
          <p:cNvSpPr txBox="1"/>
          <p:nvPr/>
        </p:nvSpPr>
        <p:spPr>
          <a:xfrm>
            <a:off x="4876799" y="1271751"/>
            <a:ext cx="1501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888A6D-5B59-6E42-8AA2-E833058E0800}"/>
              </a:ext>
            </a:extLst>
          </p:cNvPr>
          <p:cNvSpPr txBox="1"/>
          <p:nvPr/>
        </p:nvSpPr>
        <p:spPr>
          <a:xfrm>
            <a:off x="4584031" y="2095613"/>
            <a:ext cx="2078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Atomic Coordinates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6A8A80-A473-794B-9134-69901CFEF30D}"/>
              </a:ext>
            </a:extLst>
          </p:cNvPr>
          <p:cNvSpPr txBox="1"/>
          <p:nvPr/>
        </p:nvSpPr>
        <p:spPr>
          <a:xfrm>
            <a:off x="3662711" y="2754672"/>
            <a:ext cx="4160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Generate graph based on RDF first minima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1994B4-537E-374C-8826-4405BEAA9C78}"/>
              </a:ext>
            </a:extLst>
          </p:cNvPr>
          <p:cNvSpPr txBox="1"/>
          <p:nvPr/>
        </p:nvSpPr>
        <p:spPr>
          <a:xfrm>
            <a:off x="3538575" y="3517631"/>
            <a:ext cx="4767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</a:t>
            </a:r>
            <a:r>
              <a:rPr lang="en-US" dirty="0" err="1"/>
              <a:t>Networkx</a:t>
            </a:r>
            <a:r>
              <a:rPr lang="en-US" dirty="0"/>
              <a:t> to count connected components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DC8118-952A-AD47-B197-15CEA66A51D5}"/>
              </a:ext>
            </a:extLst>
          </p:cNvPr>
          <p:cNvSpPr txBox="1"/>
          <p:nvPr/>
        </p:nvSpPr>
        <p:spPr>
          <a:xfrm>
            <a:off x="3538575" y="4377811"/>
            <a:ext cx="4643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 the variations of connected components </a:t>
            </a:r>
          </a:p>
          <a:p>
            <a:r>
              <a:rPr lang="en-US" dirty="0"/>
              <a:t>as a function of time and the total distribution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438301-506B-F24F-B74C-0D3B573CE1FD}"/>
              </a:ext>
            </a:extLst>
          </p:cNvPr>
          <p:cNvSpPr/>
          <p:nvPr/>
        </p:nvSpPr>
        <p:spPr>
          <a:xfrm>
            <a:off x="4584030" y="2048706"/>
            <a:ext cx="1961641" cy="430235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437A4A-8CEF-0142-A925-4FC87FD88058}"/>
              </a:ext>
            </a:extLst>
          </p:cNvPr>
          <p:cNvSpPr/>
          <p:nvPr/>
        </p:nvSpPr>
        <p:spPr>
          <a:xfrm>
            <a:off x="3661392" y="2740675"/>
            <a:ext cx="4160306" cy="430235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F96C39-A333-204E-B71A-CF40870D7824}"/>
              </a:ext>
            </a:extLst>
          </p:cNvPr>
          <p:cNvSpPr/>
          <p:nvPr/>
        </p:nvSpPr>
        <p:spPr>
          <a:xfrm>
            <a:off x="3420012" y="3487179"/>
            <a:ext cx="4643065" cy="430235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2A1358-F4AA-7D4C-9BE0-A41502F9669C}"/>
              </a:ext>
            </a:extLst>
          </p:cNvPr>
          <p:cNvSpPr/>
          <p:nvPr/>
        </p:nvSpPr>
        <p:spPr>
          <a:xfrm>
            <a:off x="3420012" y="4390826"/>
            <a:ext cx="4643065" cy="620300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57E7482-7AFA-F940-93E0-4941398881AC}"/>
              </a:ext>
            </a:extLst>
          </p:cNvPr>
          <p:cNvCxnSpPr>
            <a:cxnSpLocks/>
          </p:cNvCxnSpPr>
          <p:nvPr/>
        </p:nvCxnSpPr>
        <p:spPr>
          <a:xfrm>
            <a:off x="5623034" y="1671534"/>
            <a:ext cx="0" cy="377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1946741-BB35-6E45-8437-45E78850F38F}"/>
              </a:ext>
            </a:extLst>
          </p:cNvPr>
          <p:cNvCxnSpPr>
            <a:cxnSpLocks/>
          </p:cNvCxnSpPr>
          <p:nvPr/>
        </p:nvCxnSpPr>
        <p:spPr>
          <a:xfrm>
            <a:off x="5623034" y="2464945"/>
            <a:ext cx="0" cy="289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3939352-A66C-B642-9286-7B5BD0DC0799}"/>
              </a:ext>
            </a:extLst>
          </p:cNvPr>
          <p:cNvCxnSpPr>
            <a:cxnSpLocks/>
          </p:cNvCxnSpPr>
          <p:nvPr/>
        </p:nvCxnSpPr>
        <p:spPr>
          <a:xfrm>
            <a:off x="5623034" y="3170910"/>
            <a:ext cx="0" cy="289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CA3A10B-D650-E043-9D3C-762CC5123123}"/>
              </a:ext>
            </a:extLst>
          </p:cNvPr>
          <p:cNvCxnSpPr>
            <a:cxnSpLocks/>
          </p:cNvCxnSpPr>
          <p:nvPr/>
        </p:nvCxnSpPr>
        <p:spPr>
          <a:xfrm>
            <a:off x="5617779" y="3917414"/>
            <a:ext cx="0" cy="460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054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BB0B4C-F351-3343-B68D-94C8B4D5E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15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3A506D2-D552-E546-AA1D-891B2E433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84" y="253344"/>
            <a:ext cx="10515600" cy="55107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goals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341EFFE-7F91-874F-BC90-8B5424C799CC}"/>
              </a:ext>
            </a:extLst>
          </p:cNvPr>
          <p:cNvSpPr txBox="1">
            <a:spLocks/>
          </p:cNvSpPr>
          <p:nvPr/>
        </p:nvSpPr>
        <p:spPr>
          <a:xfrm>
            <a:off x="838200" y="528880"/>
            <a:ext cx="10515600" cy="39685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 for descriptors for studying the topology of clusters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Degree centrality as a connectivity descriptors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Patterns like cycles within the clusters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Variations in cluster size as a function of ligand concentration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354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1C43A-6857-C542-A478-8AF6FA7C0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845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73D9099A-8373-0D4D-A34E-B8AC63FD9E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8867" y="428826"/>
            <a:ext cx="11523133" cy="565151"/>
          </a:xfrm>
        </p:spPr>
        <p:txBody>
          <a:bodyPr>
            <a:normAutofit/>
          </a:bodyPr>
          <a:lstStyle/>
          <a:p>
            <a:r>
              <a:rPr lang="en-US" altLang="en-US" sz="3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 Theory Based Analysis </a:t>
            </a:r>
            <a:endParaRPr lang="en-US" altLang="en-US" sz="3000" dirty="0">
              <a:solidFill>
                <a:schemeClr val="accent1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53251" name="Group 4">
            <a:extLst>
              <a:ext uri="{FF2B5EF4-FFF2-40B4-BE49-F238E27FC236}">
                <a16:creationId xmlns:a16="http://schemas.microsoft.com/office/drawing/2014/main" id="{E43E5DB6-F50F-C546-82DE-F87883E135F7}"/>
              </a:ext>
            </a:extLst>
          </p:cNvPr>
          <p:cNvGrpSpPr>
            <a:grpSpLocks/>
          </p:cNvGrpSpPr>
          <p:nvPr/>
        </p:nvGrpSpPr>
        <p:grpSpPr bwMode="auto">
          <a:xfrm>
            <a:off x="1934634" y="2269067"/>
            <a:ext cx="8151284" cy="2637367"/>
            <a:chOff x="1615858" y="1753644"/>
            <a:chExt cx="6112701" cy="1979112"/>
          </a:xfrm>
          <a:solidFill>
            <a:schemeClr val="bg1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FCD4609-1534-414D-8F69-B51D60CA65E0}"/>
                </a:ext>
              </a:extLst>
            </p:cNvPr>
            <p:cNvSpPr/>
            <p:nvPr/>
          </p:nvSpPr>
          <p:spPr>
            <a:xfrm>
              <a:off x="1615858" y="1753644"/>
              <a:ext cx="6112701" cy="19791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>
                <a:solidFill>
                  <a:schemeClr val="tx1"/>
                </a:solidFill>
              </a:endParaRPr>
            </a:p>
          </p:txBody>
        </p:sp>
        <p:pic>
          <p:nvPicPr>
            <p:cNvPr id="53255" name="Picture 3" descr="Figure3.png">
              <a:extLst>
                <a:ext uri="{FF2B5EF4-FFF2-40B4-BE49-F238E27FC236}">
                  <a16:creationId xmlns:a16="http://schemas.microsoft.com/office/drawing/2014/main" id="{CE0EA36C-805C-B545-93C5-12098FDDE4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2239" y="1802813"/>
              <a:ext cx="5943600" cy="1841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09732A8-5A4A-9C4D-9BDE-2B4CE14082C4}"/>
              </a:ext>
            </a:extLst>
          </p:cNvPr>
          <p:cNvSpPr txBox="1">
            <a:spLocks/>
          </p:cNvSpPr>
          <p:nvPr/>
        </p:nvSpPr>
        <p:spPr bwMode="black">
          <a:xfrm>
            <a:off x="86785" y="5522385"/>
            <a:ext cx="11846983" cy="461665"/>
          </a:xfrm>
          <a:prstGeom prst="rect">
            <a:avLst/>
          </a:prstGeom>
          <a:noFill/>
          <a:ln>
            <a:noFill/>
          </a:ln>
        </p:spPr>
        <p:txBody>
          <a:bodyPr lIns="609600" rIns="609600" anchorCtr="1">
            <a:spAutoFit/>
          </a:bodyPr>
          <a:lstStyle>
            <a:lvl1pPr marL="344488" indent="-179388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C60C30"/>
              </a:buClr>
              <a:buSzPct val="100000"/>
              <a:buFont typeface="Arial" pitchFamily="34" charset="0"/>
              <a:buChar char="•"/>
              <a:defRPr lang="en-US" sz="2000" b="0">
                <a:solidFill>
                  <a:schemeClr val="bg2"/>
                </a:solidFill>
                <a:latin typeface="Lucida Sans" pitchFamily="34" charset="0"/>
                <a:ea typeface="MS PGothic" panose="020B0600070205080204" pitchFamily="34" charset="-128"/>
                <a:cs typeface="MS PGothic" charset="0"/>
              </a:defRPr>
            </a:lvl1pPr>
            <a:lvl2pPr marL="509588" indent="-165100" algn="l" rtl="0" eaLnBrk="0" fontAlgn="base" hangingPunct="0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rgbClr val="C60C30"/>
              </a:buClr>
              <a:buSzPct val="75000"/>
              <a:buFont typeface="Lucida Sans" panose="020B0602030504020204" pitchFamily="34" charset="0"/>
              <a:buChar char="–"/>
              <a:defRPr lang="en-US" sz="2000">
                <a:solidFill>
                  <a:schemeClr val="bg2"/>
                </a:solidFill>
                <a:latin typeface="Lucida Sans" pitchFamily="34" charset="0"/>
                <a:ea typeface="MS PGothic" panose="020B0600070205080204" pitchFamily="34" charset="-128"/>
                <a:cs typeface="MS PGothic" charset="0"/>
              </a:defRPr>
            </a:lvl2pPr>
            <a:lvl3pPr marL="795337" indent="-219456" algn="l" rtl="0" eaLnBrk="0" fontAlgn="base" hangingPunct="0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rgbClr val="C60C30"/>
              </a:buClr>
              <a:buSzPct val="100000"/>
              <a:buFont typeface="Arial" panose="020B0604020202020204" pitchFamily="34" charset="0"/>
              <a:buChar char="•"/>
              <a:defRPr lang="en-US" sz="1600">
                <a:solidFill>
                  <a:schemeClr val="bg2"/>
                </a:solidFill>
                <a:latin typeface="Lucida Sans" pitchFamily="34" charset="0"/>
                <a:ea typeface="MS PGothic" panose="020B0600070205080204" pitchFamily="34" charset="-128"/>
                <a:cs typeface="MS PGothic" charset="0"/>
              </a:defRPr>
            </a:lvl3pPr>
            <a:lvl4pPr marL="914400" indent="-165100" algn="l" rtl="0" eaLnBrk="0" fontAlgn="base" hangingPunct="0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rgbClr val="C60C30"/>
              </a:buClr>
              <a:buSzPct val="100000"/>
              <a:buFont typeface="Lucida Sans" panose="020B0602030504020204" pitchFamily="34" charset="0"/>
              <a:buChar char="–"/>
              <a:defRPr lang="en-US" sz="1600">
                <a:solidFill>
                  <a:schemeClr val="bg2"/>
                </a:solidFill>
                <a:latin typeface="Lucida Sans" pitchFamily="34" charset="0"/>
                <a:ea typeface="MS PGothic" panose="020B0600070205080204" pitchFamily="34" charset="-128"/>
                <a:cs typeface="MS PGothic" charset="0"/>
              </a:defRPr>
            </a:lvl4pPr>
            <a:lvl5pPr marL="1079500" indent="-165100" algn="l" rtl="0" eaLnBrk="0" fontAlgn="base" hangingPunct="0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rgbClr val="C60C30"/>
              </a:buClr>
              <a:buSzPct val="100000"/>
              <a:buFont typeface="Arial" pitchFamily="34" charset="0"/>
              <a:buChar char="•"/>
              <a:defRPr lang="en-US" sz="1600">
                <a:solidFill>
                  <a:schemeClr val="bg2"/>
                </a:solidFill>
                <a:latin typeface="Lucida Sans" pitchFamily="34" charset="0"/>
                <a:ea typeface="MS PGothic" panose="020B0600070205080204" pitchFamily="34" charset="-128"/>
                <a:cs typeface="MS PGothic" charset="0"/>
              </a:defRPr>
            </a:lvl5pPr>
            <a:lvl6pPr marL="1141413" indent="222250" algn="l" rtl="0" fontAlgn="base">
              <a:lnSpc>
                <a:spcPct val="95000"/>
              </a:lnSpc>
              <a:spcBef>
                <a:spcPct val="1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598613" indent="222250" algn="l" rtl="0" fontAlgn="base">
              <a:lnSpc>
                <a:spcPct val="95000"/>
              </a:lnSpc>
              <a:spcBef>
                <a:spcPct val="1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2055813" indent="222250" algn="l" rtl="0" fontAlgn="base">
              <a:lnSpc>
                <a:spcPct val="95000"/>
              </a:lnSpc>
              <a:spcBef>
                <a:spcPct val="1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2513013" indent="222250" algn="l" rtl="0" fontAlgn="base">
              <a:lnSpc>
                <a:spcPct val="95000"/>
              </a:lnSpc>
              <a:spcBef>
                <a:spcPct val="1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altLang="en-US" sz="24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Cartesian coordinates  </a:t>
            </a:r>
            <a:r>
              <a:rPr altLang="en-US" sz="24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Geometric/Energetic Criterions  graph/network</a:t>
            </a:r>
          </a:p>
        </p:txBody>
      </p:sp>
      <p:sp>
        <p:nvSpPr>
          <p:cNvPr id="53253" name="Slide Number Placeholder 1">
            <a:extLst>
              <a:ext uri="{FF2B5EF4-FFF2-40B4-BE49-F238E27FC236}">
                <a16:creationId xmlns:a16="http://schemas.microsoft.com/office/drawing/2014/main" id="{D6920DA8-2768-274B-A877-709AF2F9E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352716" indent="-304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962301" indent="-304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571886" indent="-304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5181470" indent="-304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2F91F70-22B2-A540-95A0-040E105A57C7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598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E9657-D1FB-43E8-AF27-B015E0062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4547"/>
          </a:xfrm>
        </p:spPr>
        <p:txBody>
          <a:bodyPr>
            <a:normAutofit fontScale="90000"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Interfacial Analysis Methods:</a:t>
            </a:r>
            <a:b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Topological analysis using Graph Theoretical approach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5947C3-03B3-4A62-8CE9-537D5530FF51}"/>
              </a:ext>
            </a:extLst>
          </p:cNvPr>
          <p:cNvSpPr txBox="1"/>
          <p:nvPr/>
        </p:nvSpPr>
        <p:spPr>
          <a:xfrm>
            <a:off x="593897" y="1295241"/>
            <a:ext cx="4283855" cy="132343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Criteria : Two water molecules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       O..O or O..H are hydrogen bonded if: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        - interaction distance less than 2.50Å 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                              and/or 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       - the O..O-H angle is greater than 150</a:t>
            </a:r>
          </a:p>
        </p:txBody>
      </p:sp>
      <p:pic>
        <p:nvPicPr>
          <p:cNvPr id="13" name="Picture 13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825B9087-2232-45C4-9D8B-E3E8FECC5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033" y="2840942"/>
            <a:ext cx="2743200" cy="195570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692F901-04F3-4570-A60B-B4960ACB3CE3}"/>
              </a:ext>
            </a:extLst>
          </p:cNvPr>
          <p:cNvSpPr txBox="1"/>
          <p:nvPr/>
        </p:nvSpPr>
        <p:spPr>
          <a:xfrm>
            <a:off x="1089083" y="3048883"/>
            <a:ext cx="2251856" cy="45720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cs typeface="Calibri"/>
              </a:rPr>
              <a:t>(O..H) &lt; 2.50Å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196A18-FBCA-4F25-8D57-8B467C2C186B}"/>
              </a:ext>
            </a:extLst>
          </p:cNvPr>
          <p:cNvSpPr txBox="1"/>
          <p:nvPr/>
        </p:nvSpPr>
        <p:spPr>
          <a:xfrm>
            <a:off x="397870" y="4139834"/>
            <a:ext cx="1444053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Acceptor water molecule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90B913-A160-4D3C-A9B0-F8ACB608A3E0}"/>
              </a:ext>
            </a:extLst>
          </p:cNvPr>
          <p:cNvSpPr txBox="1"/>
          <p:nvPr/>
        </p:nvSpPr>
        <p:spPr>
          <a:xfrm>
            <a:off x="3158558" y="3319539"/>
            <a:ext cx="2743200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Donor water molecule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BE7F555-65A4-4581-B09B-0D802B64B6CE}"/>
              </a:ext>
            </a:extLst>
          </p:cNvPr>
          <p:cNvSpPr txBox="1"/>
          <p:nvPr/>
        </p:nvSpPr>
        <p:spPr>
          <a:xfrm>
            <a:off x="706204" y="6381645"/>
            <a:ext cx="10235422" cy="70788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Clark, A. Intermolecular Network Theory: A General Approach for Understanding the Structural and Dynamic Properties of Liquids and Solutions. In 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Annual Reports in Computational Chemistry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; Dixon, D.A., Ed.; Elsevier: Massachusetts, 2015; 318.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E0BCB-063B-DB4A-BA02-9B978D12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66361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E9657-D1FB-43E8-AF27-B015E0062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4547"/>
          </a:xfrm>
        </p:spPr>
        <p:txBody>
          <a:bodyPr>
            <a:normAutofit fontScale="90000"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Interfacial Analysis Methods:</a:t>
            </a:r>
            <a:b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Topological analysis using Graph Theoretical approach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5947C3-03B3-4A62-8CE9-537D5530FF51}"/>
              </a:ext>
            </a:extLst>
          </p:cNvPr>
          <p:cNvSpPr txBox="1"/>
          <p:nvPr/>
        </p:nvSpPr>
        <p:spPr>
          <a:xfrm>
            <a:off x="593897" y="1295241"/>
            <a:ext cx="4283855" cy="132343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Criteria : Two water molecules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       O..O or O..H are hydrogen bonded if: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        - interaction distance less than 2.50Å 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                              and/or 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       - the O..O-H angle is greater than 150</a:t>
            </a:r>
          </a:p>
        </p:txBody>
      </p:sp>
      <p:pic>
        <p:nvPicPr>
          <p:cNvPr id="13" name="Picture 13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825B9087-2232-45C4-9D8B-E3E8FECC5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033" y="2840942"/>
            <a:ext cx="2743200" cy="195570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692F901-04F3-4570-A60B-B4960ACB3CE3}"/>
              </a:ext>
            </a:extLst>
          </p:cNvPr>
          <p:cNvSpPr txBox="1"/>
          <p:nvPr/>
        </p:nvSpPr>
        <p:spPr>
          <a:xfrm>
            <a:off x="1089083" y="3048883"/>
            <a:ext cx="2251856" cy="45720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cs typeface="Calibri"/>
              </a:rPr>
              <a:t>(O..H) &lt; 2.50Å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196A18-FBCA-4F25-8D57-8B467C2C186B}"/>
              </a:ext>
            </a:extLst>
          </p:cNvPr>
          <p:cNvSpPr txBox="1"/>
          <p:nvPr/>
        </p:nvSpPr>
        <p:spPr>
          <a:xfrm>
            <a:off x="397870" y="4139834"/>
            <a:ext cx="1444053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Acceptor water molecule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90B913-A160-4D3C-A9B0-F8ACB608A3E0}"/>
              </a:ext>
            </a:extLst>
          </p:cNvPr>
          <p:cNvSpPr txBox="1"/>
          <p:nvPr/>
        </p:nvSpPr>
        <p:spPr>
          <a:xfrm>
            <a:off x="3158558" y="3319539"/>
            <a:ext cx="2743200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Donor water molecule</a:t>
            </a:r>
          </a:p>
        </p:txBody>
      </p:sp>
      <p:pic>
        <p:nvPicPr>
          <p:cNvPr id="20" name="Picture 20" descr="A close up of a clock&#10;&#10;Description generated with high confidence">
            <a:extLst>
              <a:ext uri="{FF2B5EF4-FFF2-40B4-BE49-F238E27FC236}">
                <a16:creationId xmlns:a16="http://schemas.microsoft.com/office/drawing/2014/main" id="{FC292655-C528-4756-9B10-AA4631810A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0391" y="2048225"/>
            <a:ext cx="2743200" cy="70607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A292821-B8E6-4190-B7FC-92DAED0FE29A}"/>
              </a:ext>
            </a:extLst>
          </p:cNvPr>
          <p:cNvSpPr txBox="1"/>
          <p:nvPr/>
        </p:nvSpPr>
        <p:spPr>
          <a:xfrm>
            <a:off x="6410736" y="3815263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Adjacency Matrix 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79DB02-FD36-4D1A-999B-C58BB5CB15F6}"/>
              </a:ext>
            </a:extLst>
          </p:cNvPr>
          <p:cNvSpPr txBox="1"/>
          <p:nvPr/>
        </p:nvSpPr>
        <p:spPr>
          <a:xfrm>
            <a:off x="8854903" y="1126548"/>
            <a:ext cx="2743200" cy="280076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 x N adjacency matrix A 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Where N = total # vertices in a network</a:t>
            </a:r>
          </a:p>
          <a:p>
            <a:pPr algn="ctr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  </a:t>
            </a:r>
          </a:p>
          <a:p>
            <a:pPr algn="ctr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ab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= defines the edge between vertices a and b 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(edge exists = 1 and no edge = 0)</a:t>
            </a:r>
          </a:p>
        </p:txBody>
      </p:sp>
      <p:pic>
        <p:nvPicPr>
          <p:cNvPr id="26" name="Picture 26" descr="A close up of a device&#10;&#10;Description generated with high confidence">
            <a:extLst>
              <a:ext uri="{FF2B5EF4-FFF2-40B4-BE49-F238E27FC236}">
                <a16:creationId xmlns:a16="http://schemas.microsoft.com/office/drawing/2014/main" id="{5D864A05-DA21-4814-B175-5DFA861325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7284" y="4189722"/>
            <a:ext cx="2852057" cy="210330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43E28F0-758E-41F2-9858-145B64DD1E7F}"/>
              </a:ext>
            </a:extLst>
          </p:cNvPr>
          <p:cNvSpPr txBox="1"/>
          <p:nvPr/>
        </p:nvSpPr>
        <p:spPr>
          <a:xfrm>
            <a:off x="8354630" y="4599532"/>
            <a:ext cx="3875790" cy="86177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Matrix A is symmetrical for an undirected simple graph</a:t>
            </a:r>
          </a:p>
          <a:p>
            <a:pPr marL="285750" indent="-285750">
              <a:buFont typeface="Arial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Eigenvalues and eigenvectors can be obtained after diagonalization</a:t>
            </a:r>
          </a:p>
          <a:p>
            <a:pPr marL="285750" indent="-285750">
              <a:buFont typeface="Arial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Two networks are isomorphic if vertices can be renumbered or after transformation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BE7F555-65A4-4581-B09B-0D802B64B6CE}"/>
              </a:ext>
            </a:extLst>
          </p:cNvPr>
          <p:cNvSpPr txBox="1"/>
          <p:nvPr/>
        </p:nvSpPr>
        <p:spPr>
          <a:xfrm>
            <a:off x="706204" y="6381645"/>
            <a:ext cx="10235422" cy="70788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Clark, A. Intermolecular Network Theory: A General Approach for Understanding the Structural and Dynamic Properties of Liquids and Solutions. In 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Annual Reports in Computational Chemistry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; Dixon, D.A., Ed.; Elsevier: Massachusetts, 2015; 318.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E0BCB-063B-DB4A-BA02-9B978D12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980A603-AA4E-8741-86DC-CD609DF5BD94}"/>
              </a:ext>
            </a:extLst>
          </p:cNvPr>
          <p:cNvCxnSpPr/>
          <p:nvPr/>
        </p:nvCxnSpPr>
        <p:spPr>
          <a:xfrm>
            <a:off x="5780690" y="1369905"/>
            <a:ext cx="0" cy="4804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6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02D752BC-2935-4617-8A5D-863E7F05D1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0148" y="1702397"/>
            <a:ext cx="1897957" cy="164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881964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52933-33CD-4DA0-AF90-811031878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107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Analyzing the Graph of Hydrogen Bonds: Edge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D0ECF-1947-47DC-939D-3C8FBE532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5396"/>
            <a:ext cx="10515600" cy="52715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Using Adjacency matrix the edge distribution or the hydrogen bonding distribution within a specific part of the simulation system can be calculated. </a:t>
            </a:r>
          </a:p>
        </p:txBody>
      </p:sp>
      <p:pic>
        <p:nvPicPr>
          <p:cNvPr id="6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5DD415E-CCC8-4CAC-9CEA-F44F77EF2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35" y="1875679"/>
            <a:ext cx="7525295" cy="40473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FEFF7E-41EB-4749-95B9-60E6C8DFC731}"/>
              </a:ext>
            </a:extLst>
          </p:cNvPr>
          <p:cNvSpPr txBox="1"/>
          <p:nvPr/>
        </p:nvSpPr>
        <p:spPr>
          <a:xfrm>
            <a:off x="126235" y="4915023"/>
            <a:ext cx="2743200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Used to study interfacial structure 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D7FDF66-9A92-4ED7-8E0A-E472741822F0}"/>
              </a:ext>
            </a:extLst>
          </p:cNvPr>
          <p:cNvCxnSpPr/>
          <p:nvPr/>
        </p:nvCxnSpPr>
        <p:spPr>
          <a:xfrm flipH="1">
            <a:off x="686914" y="4224694"/>
            <a:ext cx="1666" cy="714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36DDEE-605C-BA4B-B850-46F52C35E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69910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2">
            <a:extLst>
              <a:ext uri="{FF2B5EF4-FFF2-40B4-BE49-F238E27FC236}">
                <a16:creationId xmlns:a16="http://schemas.microsoft.com/office/drawing/2014/main" id="{779366B3-8E20-4B32-B1F1-F57A16E97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1702" y="2168244"/>
            <a:ext cx="4857109" cy="25826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A52933-33CD-4DA0-AF90-811031878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107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Analyzing the Graph of Hydrogen Bonds: Edge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D0ECF-1947-47DC-939D-3C8FBE532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5396"/>
            <a:ext cx="10515600" cy="52715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Using Adjacency matrix the edge distribution or the hydrogen bonding distribution within a specific part of the simulation system can be calculated. </a:t>
            </a:r>
          </a:p>
        </p:txBody>
      </p:sp>
      <p:pic>
        <p:nvPicPr>
          <p:cNvPr id="6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5DD415E-CCC8-4CAC-9CEA-F44F77EF2A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36" y="1875679"/>
            <a:ext cx="7038108" cy="39165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FEFF7E-41EB-4749-95B9-60E6C8DFC731}"/>
              </a:ext>
            </a:extLst>
          </p:cNvPr>
          <p:cNvSpPr txBox="1"/>
          <p:nvPr/>
        </p:nvSpPr>
        <p:spPr>
          <a:xfrm>
            <a:off x="360597" y="4907612"/>
            <a:ext cx="2743200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Used to study bulk coordination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D7FDF66-9A92-4ED7-8E0A-E472741822F0}"/>
              </a:ext>
            </a:extLst>
          </p:cNvPr>
          <p:cNvCxnSpPr/>
          <p:nvPr/>
        </p:nvCxnSpPr>
        <p:spPr>
          <a:xfrm flipH="1">
            <a:off x="749976" y="4238937"/>
            <a:ext cx="1666" cy="714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25A1B66-7630-4465-B05A-095AAEEE8418}"/>
              </a:ext>
            </a:extLst>
          </p:cNvPr>
          <p:cNvSpPr txBox="1"/>
          <p:nvPr/>
        </p:nvSpPr>
        <p:spPr>
          <a:xfrm>
            <a:off x="7215144" y="4599835"/>
            <a:ext cx="4746111" cy="307777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Figure (A)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.The edge distribution of Tip3p/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eW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water.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36DDEE-605C-BA4B-B850-46F52C35E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8324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EE88F9-D5FB-4865-B440-C780A1FAB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C32BA6D-B2F7-EA4E-97EC-242B9B14F6B4}"/>
              </a:ext>
            </a:extLst>
          </p:cNvPr>
          <p:cNvCxnSpPr/>
          <p:nvPr/>
        </p:nvCxnSpPr>
        <p:spPr>
          <a:xfrm>
            <a:off x="2115226" y="2378888"/>
            <a:ext cx="0" cy="3436883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D434CE0-4838-7A4F-B89D-851B31043E25}"/>
              </a:ext>
            </a:extLst>
          </p:cNvPr>
          <p:cNvCxnSpPr>
            <a:cxnSpLocks/>
          </p:cNvCxnSpPr>
          <p:nvPr/>
        </p:nvCxnSpPr>
        <p:spPr>
          <a:xfrm>
            <a:off x="1841957" y="5563523"/>
            <a:ext cx="4256690" cy="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reeform 11">
            <a:extLst>
              <a:ext uri="{FF2B5EF4-FFF2-40B4-BE49-F238E27FC236}">
                <a16:creationId xmlns:a16="http://schemas.microsoft.com/office/drawing/2014/main" id="{891AADAD-D817-974D-BAB9-8D4C009F02EB}"/>
              </a:ext>
            </a:extLst>
          </p:cNvPr>
          <p:cNvSpPr/>
          <p:nvPr/>
        </p:nvSpPr>
        <p:spPr>
          <a:xfrm>
            <a:off x="2651112" y="2837063"/>
            <a:ext cx="3163330" cy="2520531"/>
          </a:xfrm>
          <a:custGeom>
            <a:avLst/>
            <a:gdLst>
              <a:gd name="connsiteX0" fmla="*/ 0 w 3163330"/>
              <a:gd name="connsiteY0" fmla="*/ 2520531 h 2520531"/>
              <a:gd name="connsiteX1" fmla="*/ 259492 w 3163330"/>
              <a:gd name="connsiteY1" fmla="*/ 160390 h 2520531"/>
              <a:gd name="connsiteX2" fmla="*/ 494270 w 3163330"/>
              <a:gd name="connsiteY2" fmla="*/ 358098 h 2520531"/>
              <a:gd name="connsiteX3" fmla="*/ 667265 w 3163330"/>
              <a:gd name="connsiteY3" fmla="*/ 1544347 h 2520531"/>
              <a:gd name="connsiteX4" fmla="*/ 1248032 w 3163330"/>
              <a:gd name="connsiteY4" fmla="*/ 963579 h 2520531"/>
              <a:gd name="connsiteX5" fmla="*/ 1952368 w 3163330"/>
              <a:gd name="connsiteY5" fmla="*/ 1618487 h 2520531"/>
              <a:gd name="connsiteX6" fmla="*/ 3163330 w 3163330"/>
              <a:gd name="connsiteY6" fmla="*/ 1667914 h 2520531"/>
              <a:gd name="connsiteX7" fmla="*/ 3163330 w 3163330"/>
              <a:gd name="connsiteY7" fmla="*/ 1667914 h 2520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63330" h="2520531">
                <a:moveTo>
                  <a:pt x="0" y="2520531"/>
                </a:moveTo>
                <a:cubicBezTo>
                  <a:pt x="88557" y="1520663"/>
                  <a:pt x="177114" y="520795"/>
                  <a:pt x="259492" y="160390"/>
                </a:cubicBezTo>
                <a:cubicBezTo>
                  <a:pt x="341870" y="-200016"/>
                  <a:pt x="426308" y="127439"/>
                  <a:pt x="494270" y="358098"/>
                </a:cubicBezTo>
                <a:cubicBezTo>
                  <a:pt x="562232" y="588757"/>
                  <a:pt x="541638" y="1443434"/>
                  <a:pt x="667265" y="1544347"/>
                </a:cubicBezTo>
                <a:cubicBezTo>
                  <a:pt x="792892" y="1645260"/>
                  <a:pt x="1033848" y="951222"/>
                  <a:pt x="1248032" y="963579"/>
                </a:cubicBezTo>
                <a:cubicBezTo>
                  <a:pt x="1462216" y="975936"/>
                  <a:pt x="1633152" y="1501098"/>
                  <a:pt x="1952368" y="1618487"/>
                </a:cubicBezTo>
                <a:cubicBezTo>
                  <a:pt x="2271584" y="1735876"/>
                  <a:pt x="3163330" y="1667914"/>
                  <a:pt x="3163330" y="1667914"/>
                </a:cubicBezTo>
                <a:lnTo>
                  <a:pt x="3163330" y="1667914"/>
                </a:lnTo>
              </a:path>
            </a:pathLst>
          </a:custGeom>
          <a:noFill/>
          <a:ln w="508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3CBCD4-F025-1E4B-AE1E-010185DE9930}"/>
              </a:ext>
            </a:extLst>
          </p:cNvPr>
          <p:cNvSpPr txBox="1"/>
          <p:nvPr/>
        </p:nvSpPr>
        <p:spPr>
          <a:xfrm>
            <a:off x="1303544" y="378654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g(r)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961416-F1EF-E74B-AF4B-325C7F1DAB95}"/>
              </a:ext>
            </a:extLst>
          </p:cNvPr>
          <p:cNvSpPr txBox="1"/>
          <p:nvPr/>
        </p:nvSpPr>
        <p:spPr>
          <a:xfrm>
            <a:off x="3297719" y="563110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72D520B-8BB8-DC48-B146-91C7A40C098F}"/>
              </a:ext>
            </a:extLst>
          </p:cNvPr>
          <p:cNvCxnSpPr>
            <a:cxnSpLocks/>
          </p:cNvCxnSpPr>
          <p:nvPr/>
        </p:nvCxnSpPr>
        <p:spPr>
          <a:xfrm>
            <a:off x="3297719" y="2113987"/>
            <a:ext cx="0" cy="334510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18" name="3D Model 17" descr="Sphere">
                <a:extLst>
                  <a:ext uri="{FF2B5EF4-FFF2-40B4-BE49-F238E27FC236}">
                    <a16:creationId xmlns:a16="http://schemas.microsoft.com/office/drawing/2014/main" id="{86470C9E-5EC4-C049-9F43-04704E920EC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58476187"/>
                  </p:ext>
                </p:extLst>
              </p:nvPr>
            </p:nvGraphicFramePr>
            <p:xfrm>
              <a:off x="8179428" y="3256945"/>
              <a:ext cx="756153" cy="762428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756153" cy="762428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133974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18" name="3D Model 17" descr="Sphere">
                <a:extLst>
                  <a:ext uri="{FF2B5EF4-FFF2-40B4-BE49-F238E27FC236}">
                    <a16:creationId xmlns:a16="http://schemas.microsoft.com/office/drawing/2014/main" id="{86470C9E-5EC4-C049-9F43-04704E920EC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79428" y="3256945"/>
                <a:ext cx="756153" cy="7624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19" name="3D Model 18" descr="Dark Gray Sphere">
                <a:extLst>
                  <a:ext uri="{FF2B5EF4-FFF2-40B4-BE49-F238E27FC236}">
                    <a16:creationId xmlns:a16="http://schemas.microsoft.com/office/drawing/2014/main" id="{693ED396-DAEA-E844-9E2A-C5F1F1C9D67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06970483"/>
                  </p:ext>
                </p:extLst>
              </p:nvPr>
            </p:nvGraphicFramePr>
            <p:xfrm flipH="1">
              <a:off x="6996934" y="2648503"/>
              <a:ext cx="649962" cy="655357"/>
            </p:xfrm>
            <a:graphic>
              <a:graphicData uri="http://schemas.microsoft.com/office/drawing/2017/model3d">
                <am3d:model3d r:embed="rId5">
                  <am3d:spPr>
                    <a:xfrm flipH="1">
                      <a:off x="0" y="0"/>
                      <a:ext cx="649962" cy="655357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5159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19" name="3D Model 18" descr="Dark Gray Sphere">
                <a:extLst>
                  <a:ext uri="{FF2B5EF4-FFF2-40B4-BE49-F238E27FC236}">
                    <a16:creationId xmlns:a16="http://schemas.microsoft.com/office/drawing/2014/main" id="{693ED396-DAEA-E844-9E2A-C5F1F1C9D67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flipH="1">
                <a:off x="6996934" y="2648503"/>
                <a:ext cx="649962" cy="6553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20" name="3D Model 19" descr="Dark Gray Sphere">
                <a:extLst>
                  <a:ext uri="{FF2B5EF4-FFF2-40B4-BE49-F238E27FC236}">
                    <a16:creationId xmlns:a16="http://schemas.microsoft.com/office/drawing/2014/main" id="{F47DFE5D-6EE3-2B47-B3D9-5F013BB4462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09177487"/>
                  </p:ext>
                </p:extLst>
              </p:nvPr>
            </p:nvGraphicFramePr>
            <p:xfrm flipH="1">
              <a:off x="9642059" y="2648503"/>
              <a:ext cx="649962" cy="655357"/>
            </p:xfrm>
            <a:graphic>
              <a:graphicData uri="http://schemas.microsoft.com/office/drawing/2017/model3d">
                <am3d:model3d r:embed="rId5">
                  <am3d:spPr>
                    <a:xfrm flipH="1">
                      <a:off x="0" y="0"/>
                      <a:ext cx="649962" cy="655357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5159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20" name="3D Model 19" descr="Dark Gray Sphere">
                <a:extLst>
                  <a:ext uri="{FF2B5EF4-FFF2-40B4-BE49-F238E27FC236}">
                    <a16:creationId xmlns:a16="http://schemas.microsoft.com/office/drawing/2014/main" id="{F47DFE5D-6EE3-2B47-B3D9-5F013BB4462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flipH="1">
                <a:off x="9642059" y="2648503"/>
                <a:ext cx="649962" cy="6553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21" name="3D Model 20" descr="Dark Gray Sphere">
                <a:extLst>
                  <a:ext uri="{FF2B5EF4-FFF2-40B4-BE49-F238E27FC236}">
                    <a16:creationId xmlns:a16="http://schemas.microsoft.com/office/drawing/2014/main" id="{AB648AB5-A082-C345-A476-788ACC21318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81213371"/>
                  </p:ext>
                </p:extLst>
              </p:nvPr>
            </p:nvGraphicFramePr>
            <p:xfrm flipH="1">
              <a:off x="9234623" y="3638158"/>
              <a:ext cx="649962" cy="655357"/>
            </p:xfrm>
            <a:graphic>
              <a:graphicData uri="http://schemas.microsoft.com/office/drawing/2017/model3d">
                <am3d:model3d r:embed="rId5">
                  <am3d:spPr>
                    <a:xfrm flipH="1">
                      <a:off x="0" y="0"/>
                      <a:ext cx="649962" cy="655357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7"/>
                  </am3d:raster>
                  <am3d:objViewport viewportSz="115159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21" name="3D Model 20" descr="Dark Gray Sphere">
                <a:extLst>
                  <a:ext uri="{FF2B5EF4-FFF2-40B4-BE49-F238E27FC236}">
                    <a16:creationId xmlns:a16="http://schemas.microsoft.com/office/drawing/2014/main" id="{AB648AB5-A082-C345-A476-788ACC21318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flipH="1">
                <a:off x="9234623" y="3638158"/>
                <a:ext cx="649962" cy="6553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22" name="3D Model 21" descr="Dark Gray Sphere">
                <a:extLst>
                  <a:ext uri="{FF2B5EF4-FFF2-40B4-BE49-F238E27FC236}">
                    <a16:creationId xmlns:a16="http://schemas.microsoft.com/office/drawing/2014/main" id="{E0431857-A88A-E748-B905-191232DFAA0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80913159"/>
                  </p:ext>
                </p:extLst>
              </p:nvPr>
            </p:nvGraphicFramePr>
            <p:xfrm flipH="1">
              <a:off x="7367863" y="3638159"/>
              <a:ext cx="649962" cy="655357"/>
            </p:xfrm>
            <a:graphic>
              <a:graphicData uri="http://schemas.microsoft.com/office/drawing/2017/model3d">
                <am3d:model3d r:embed="rId5">
                  <am3d:spPr>
                    <a:xfrm flipH="1">
                      <a:off x="0" y="0"/>
                      <a:ext cx="649962" cy="655357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7"/>
                  </am3d:raster>
                  <am3d:objViewport viewportSz="115159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22" name="3D Model 21" descr="Dark Gray Sphere">
                <a:extLst>
                  <a:ext uri="{FF2B5EF4-FFF2-40B4-BE49-F238E27FC236}">
                    <a16:creationId xmlns:a16="http://schemas.microsoft.com/office/drawing/2014/main" id="{E0431857-A88A-E748-B905-191232DFAA0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flipH="1">
                <a:off x="7367863" y="3638159"/>
                <a:ext cx="649962" cy="6553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23" name="3D Model 22" descr="Dark Gray Sphere">
                <a:extLst>
                  <a:ext uri="{FF2B5EF4-FFF2-40B4-BE49-F238E27FC236}">
                    <a16:creationId xmlns:a16="http://schemas.microsoft.com/office/drawing/2014/main" id="{24CC3FFE-E75A-2841-8501-E45503BEACC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55338106"/>
                  </p:ext>
                </p:extLst>
              </p:nvPr>
            </p:nvGraphicFramePr>
            <p:xfrm flipH="1">
              <a:off x="8285619" y="2274824"/>
              <a:ext cx="649962" cy="655357"/>
            </p:xfrm>
            <a:graphic>
              <a:graphicData uri="http://schemas.microsoft.com/office/drawing/2017/model3d">
                <am3d:model3d r:embed="rId5">
                  <am3d:spPr>
                    <a:xfrm flipH="1">
                      <a:off x="0" y="0"/>
                      <a:ext cx="649962" cy="655357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5159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23" name="3D Model 22" descr="Dark Gray Sphere">
                <a:extLst>
                  <a:ext uri="{FF2B5EF4-FFF2-40B4-BE49-F238E27FC236}">
                    <a16:creationId xmlns:a16="http://schemas.microsoft.com/office/drawing/2014/main" id="{24CC3FFE-E75A-2841-8501-E45503BEACC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flipH="1">
                <a:off x="8285619" y="2274824"/>
                <a:ext cx="649962" cy="6553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24" name="3D Model 23" descr="Dark Gray Sphere">
                <a:extLst>
                  <a:ext uri="{FF2B5EF4-FFF2-40B4-BE49-F238E27FC236}">
                    <a16:creationId xmlns:a16="http://schemas.microsoft.com/office/drawing/2014/main" id="{5D777F77-46C7-E84F-8A33-9A73B8A4B05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89916709"/>
                  </p:ext>
                </p:extLst>
              </p:nvPr>
            </p:nvGraphicFramePr>
            <p:xfrm flipH="1">
              <a:off x="8041774" y="4389405"/>
              <a:ext cx="746637" cy="746636"/>
            </p:xfrm>
            <a:graphic>
              <a:graphicData uri="http://schemas.microsoft.com/office/drawing/2017/model3d">
                <am3d:model3d r:embed="rId5">
                  <am3d:spPr>
                    <a:xfrm flipH="1">
                      <a:off x="0" y="0"/>
                      <a:ext cx="746637" cy="746636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-2110542" ay="1460969" az="-972179"/>
                    <am3d:postTrans dx="0" dy="0" dz="0"/>
                  </am3d:trans>
                  <am3d:raster rName="Office3DRenderer" rVer="16.0.8326">
                    <am3d:blip r:embed="rId8"/>
                  </am3d:raster>
                  <am3d:objViewport viewportSz="115159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24" name="3D Model 23" descr="Dark Gray Sphere">
                <a:extLst>
                  <a:ext uri="{FF2B5EF4-FFF2-40B4-BE49-F238E27FC236}">
                    <a16:creationId xmlns:a16="http://schemas.microsoft.com/office/drawing/2014/main" id="{5D777F77-46C7-E84F-8A33-9A73B8A4B05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flipH="1">
                <a:off x="8041774" y="4389405"/>
                <a:ext cx="746637" cy="746636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Oval 24">
            <a:extLst>
              <a:ext uri="{FF2B5EF4-FFF2-40B4-BE49-F238E27FC236}">
                <a16:creationId xmlns:a16="http://schemas.microsoft.com/office/drawing/2014/main" id="{0D305EE5-25DB-5344-8AB9-F6390A6DD88A}"/>
              </a:ext>
            </a:extLst>
          </p:cNvPr>
          <p:cNvSpPr/>
          <p:nvPr/>
        </p:nvSpPr>
        <p:spPr>
          <a:xfrm>
            <a:off x="6739758" y="1798847"/>
            <a:ext cx="3741683" cy="3678621"/>
          </a:xfrm>
          <a:prstGeom prst="ellipse">
            <a:avLst/>
          </a:prstGeom>
          <a:solidFill>
            <a:schemeClr val="accent2">
              <a:lumMod val="40000"/>
              <a:lumOff val="6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8F0B4326-4D58-1A42-AD39-647EC82AAADA}"/>
              </a:ext>
            </a:extLst>
          </p:cNvPr>
          <p:cNvSpPr/>
          <p:nvPr/>
        </p:nvSpPr>
        <p:spPr>
          <a:xfrm>
            <a:off x="2408311" y="2483708"/>
            <a:ext cx="3294920" cy="2829697"/>
          </a:xfrm>
          <a:custGeom>
            <a:avLst/>
            <a:gdLst>
              <a:gd name="connsiteX0" fmla="*/ 20379 w 3294920"/>
              <a:gd name="connsiteY0" fmla="*/ 2829697 h 2829697"/>
              <a:gd name="connsiteX1" fmla="*/ 143947 w 3294920"/>
              <a:gd name="connsiteY1" fmla="*/ 1309816 h 2829697"/>
              <a:gd name="connsiteX2" fmla="*/ 1095417 w 3294920"/>
              <a:gd name="connsiteY2" fmla="*/ 1050324 h 2829697"/>
              <a:gd name="connsiteX3" fmla="*/ 1676185 w 3294920"/>
              <a:gd name="connsiteY3" fmla="*/ 308919 h 2829697"/>
              <a:gd name="connsiteX4" fmla="*/ 3294920 w 3294920"/>
              <a:gd name="connsiteY4" fmla="*/ 0 h 2829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94920" h="2829697">
                <a:moveTo>
                  <a:pt x="20379" y="2829697"/>
                </a:moveTo>
                <a:cubicBezTo>
                  <a:pt x="-7424" y="2218037"/>
                  <a:pt x="-35226" y="1606378"/>
                  <a:pt x="143947" y="1309816"/>
                </a:cubicBezTo>
                <a:cubicBezTo>
                  <a:pt x="323120" y="1013254"/>
                  <a:pt x="840044" y="1217140"/>
                  <a:pt x="1095417" y="1050324"/>
                </a:cubicBezTo>
                <a:cubicBezTo>
                  <a:pt x="1350790" y="883508"/>
                  <a:pt x="1309601" y="483973"/>
                  <a:pt x="1676185" y="308919"/>
                </a:cubicBezTo>
                <a:cubicBezTo>
                  <a:pt x="2042769" y="133865"/>
                  <a:pt x="2668844" y="66932"/>
                  <a:pt x="3294920" y="0"/>
                </a:cubicBezTo>
              </a:path>
            </a:pathLst>
          </a:cu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B0ED537-1CF5-A243-9747-5A8CFED72277}"/>
              </a:ext>
            </a:extLst>
          </p:cNvPr>
          <p:cNvSpPr txBox="1"/>
          <p:nvPr/>
        </p:nvSpPr>
        <p:spPr>
          <a:xfrm>
            <a:off x="4843581" y="1948572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n(r)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43B3AA77-7FE5-9448-974C-0FA482353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107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Coordination within primary coordination shell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FF0AEBF-0629-F841-B47F-8A0434D4437E}"/>
              </a:ext>
            </a:extLst>
          </p:cNvPr>
          <p:cNvSpPr txBox="1"/>
          <p:nvPr/>
        </p:nvSpPr>
        <p:spPr>
          <a:xfrm>
            <a:off x="9431664" y="529280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2321EAB-9873-2D4A-888A-EC5031EDBE37}"/>
              </a:ext>
            </a:extLst>
          </p:cNvPr>
          <p:cNvSpPr txBox="1"/>
          <p:nvPr/>
        </p:nvSpPr>
        <p:spPr>
          <a:xfrm>
            <a:off x="10148403" y="4999614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solvent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950F7CA-D02D-4E43-ACCD-C24BC56E01B1}"/>
              </a:ext>
            </a:extLst>
          </p:cNvPr>
          <p:cNvCxnSpPr>
            <a:endCxn id="30" idx="0"/>
          </p:cNvCxnSpPr>
          <p:nvPr/>
        </p:nvCxnSpPr>
        <p:spPr>
          <a:xfrm>
            <a:off x="8699157" y="3786539"/>
            <a:ext cx="1132617" cy="15062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13D48AD-A4AE-3F45-9E77-D7AC13E47C96}"/>
              </a:ext>
            </a:extLst>
          </p:cNvPr>
          <p:cNvCxnSpPr>
            <a:cxnSpLocks/>
          </p:cNvCxnSpPr>
          <p:nvPr/>
        </p:nvCxnSpPr>
        <p:spPr>
          <a:xfrm>
            <a:off x="9713727" y="4054769"/>
            <a:ext cx="706324" cy="9329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066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1F56EF24-150B-9245-B161-A849F0A88915}"/>
              </a:ext>
            </a:extLst>
          </p:cNvPr>
          <p:cNvCxnSpPr>
            <a:cxnSpLocks/>
          </p:cNvCxnSpPr>
          <p:nvPr/>
        </p:nvCxnSpPr>
        <p:spPr>
          <a:xfrm flipH="1">
            <a:off x="10286306" y="4349374"/>
            <a:ext cx="142412" cy="1112943"/>
          </a:xfrm>
          <a:prstGeom prst="line">
            <a:avLst/>
          </a:prstGeom>
          <a:ln w="63500">
            <a:solidFill>
              <a:srgbClr val="73FB7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601AF04-2733-5044-8069-24DBBF8270EA}"/>
              </a:ext>
            </a:extLst>
          </p:cNvPr>
          <p:cNvCxnSpPr>
            <a:cxnSpLocks/>
          </p:cNvCxnSpPr>
          <p:nvPr/>
        </p:nvCxnSpPr>
        <p:spPr>
          <a:xfrm>
            <a:off x="10507032" y="4363544"/>
            <a:ext cx="928815" cy="336065"/>
          </a:xfrm>
          <a:prstGeom prst="line">
            <a:avLst/>
          </a:prstGeom>
          <a:ln w="63500">
            <a:solidFill>
              <a:srgbClr val="73FB7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D6C4087F-7CF0-824F-BE05-3D4CA4B076A8}"/>
              </a:ext>
            </a:extLst>
          </p:cNvPr>
          <p:cNvCxnSpPr>
            <a:cxnSpLocks/>
          </p:cNvCxnSpPr>
          <p:nvPr/>
        </p:nvCxnSpPr>
        <p:spPr>
          <a:xfrm flipV="1">
            <a:off x="10433747" y="3284363"/>
            <a:ext cx="146570" cy="955727"/>
          </a:xfrm>
          <a:prstGeom prst="line">
            <a:avLst/>
          </a:prstGeom>
          <a:ln w="63500">
            <a:solidFill>
              <a:srgbClr val="73FB7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9B43EB49-1DE7-9B4D-AAD3-1617D91584A7}"/>
              </a:ext>
            </a:extLst>
          </p:cNvPr>
          <p:cNvCxnSpPr>
            <a:cxnSpLocks/>
          </p:cNvCxnSpPr>
          <p:nvPr/>
        </p:nvCxnSpPr>
        <p:spPr>
          <a:xfrm flipH="1" flipV="1">
            <a:off x="9412910" y="4175501"/>
            <a:ext cx="1020837" cy="129176"/>
          </a:xfrm>
          <a:prstGeom prst="line">
            <a:avLst/>
          </a:prstGeom>
          <a:ln w="63500">
            <a:solidFill>
              <a:srgbClr val="73FB7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EBBF3C4-F2A6-734C-8610-DB5066B1BF0A}"/>
              </a:ext>
            </a:extLst>
          </p:cNvPr>
          <p:cNvCxnSpPr>
            <a:cxnSpLocks/>
          </p:cNvCxnSpPr>
          <p:nvPr/>
        </p:nvCxnSpPr>
        <p:spPr>
          <a:xfrm>
            <a:off x="6162157" y="608760"/>
            <a:ext cx="829602" cy="775490"/>
          </a:xfrm>
          <a:prstGeom prst="line">
            <a:avLst/>
          </a:prstGeom>
          <a:ln w="635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140927E-E097-B64C-8CA9-2D17736A824D}"/>
              </a:ext>
            </a:extLst>
          </p:cNvPr>
          <p:cNvCxnSpPr>
            <a:cxnSpLocks/>
          </p:cNvCxnSpPr>
          <p:nvPr/>
        </p:nvCxnSpPr>
        <p:spPr>
          <a:xfrm>
            <a:off x="7147299" y="1421077"/>
            <a:ext cx="820012" cy="359412"/>
          </a:xfrm>
          <a:prstGeom prst="line">
            <a:avLst/>
          </a:prstGeom>
          <a:ln w="635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31E1629-7E2B-8D4D-8D72-95461A8F89AD}"/>
              </a:ext>
            </a:extLst>
          </p:cNvPr>
          <p:cNvCxnSpPr>
            <a:cxnSpLocks/>
          </p:cNvCxnSpPr>
          <p:nvPr/>
        </p:nvCxnSpPr>
        <p:spPr>
          <a:xfrm flipH="1">
            <a:off x="6849347" y="1421077"/>
            <a:ext cx="85675" cy="1139500"/>
          </a:xfrm>
          <a:prstGeom prst="line">
            <a:avLst/>
          </a:prstGeom>
          <a:ln w="635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2B56C89-045C-884E-A752-BEF0FE4E51F7}"/>
              </a:ext>
            </a:extLst>
          </p:cNvPr>
          <p:cNvCxnSpPr>
            <a:cxnSpLocks/>
          </p:cNvCxnSpPr>
          <p:nvPr/>
        </p:nvCxnSpPr>
        <p:spPr>
          <a:xfrm flipH="1">
            <a:off x="5874019" y="1426218"/>
            <a:ext cx="1061003" cy="380338"/>
          </a:xfrm>
          <a:prstGeom prst="line">
            <a:avLst/>
          </a:prstGeom>
          <a:ln w="635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A7EFC77F-660C-8548-B61F-3243F11C728B}"/>
              </a:ext>
            </a:extLst>
          </p:cNvPr>
          <p:cNvCxnSpPr>
            <a:cxnSpLocks/>
          </p:cNvCxnSpPr>
          <p:nvPr/>
        </p:nvCxnSpPr>
        <p:spPr>
          <a:xfrm flipH="1" flipV="1">
            <a:off x="6905338" y="2577329"/>
            <a:ext cx="914803" cy="500695"/>
          </a:xfrm>
          <a:prstGeom prst="line">
            <a:avLst/>
          </a:prstGeom>
          <a:ln w="635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E6F4548-4652-6345-91AB-8A68C877556F}"/>
              </a:ext>
            </a:extLst>
          </p:cNvPr>
          <p:cNvCxnSpPr>
            <a:cxnSpLocks/>
          </p:cNvCxnSpPr>
          <p:nvPr/>
        </p:nvCxnSpPr>
        <p:spPr>
          <a:xfrm flipH="1">
            <a:off x="6908474" y="3106739"/>
            <a:ext cx="937156" cy="799144"/>
          </a:xfrm>
          <a:prstGeom prst="line">
            <a:avLst/>
          </a:prstGeom>
          <a:ln w="635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1D99C2F6-C2FC-504B-843B-EFD8E6C1D891}"/>
              </a:ext>
            </a:extLst>
          </p:cNvPr>
          <p:cNvCxnSpPr>
            <a:cxnSpLocks/>
          </p:cNvCxnSpPr>
          <p:nvPr/>
        </p:nvCxnSpPr>
        <p:spPr>
          <a:xfrm flipH="1">
            <a:off x="6881926" y="3887970"/>
            <a:ext cx="53096" cy="1000034"/>
          </a:xfrm>
          <a:prstGeom prst="line">
            <a:avLst/>
          </a:prstGeom>
          <a:ln w="635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DCDF1DA-C77D-AF42-81A2-4B1ADAA68E71}"/>
              </a:ext>
            </a:extLst>
          </p:cNvPr>
          <p:cNvCxnSpPr>
            <a:cxnSpLocks/>
          </p:cNvCxnSpPr>
          <p:nvPr/>
        </p:nvCxnSpPr>
        <p:spPr>
          <a:xfrm>
            <a:off x="6991759" y="4910004"/>
            <a:ext cx="892266" cy="313212"/>
          </a:xfrm>
          <a:prstGeom prst="line">
            <a:avLst/>
          </a:prstGeom>
          <a:ln w="635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6F23EA7-9AE9-C042-88ED-58E0692CF29A}"/>
              </a:ext>
            </a:extLst>
          </p:cNvPr>
          <p:cNvCxnSpPr>
            <a:cxnSpLocks/>
          </p:cNvCxnSpPr>
          <p:nvPr/>
        </p:nvCxnSpPr>
        <p:spPr>
          <a:xfrm flipH="1">
            <a:off x="6308565" y="4910004"/>
            <a:ext cx="527197" cy="929390"/>
          </a:xfrm>
          <a:prstGeom prst="line">
            <a:avLst/>
          </a:prstGeom>
          <a:ln w="635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9A8A13F-EA6D-F74B-B0BB-1324BBE19978}"/>
              </a:ext>
            </a:extLst>
          </p:cNvPr>
          <p:cNvCxnSpPr>
            <a:cxnSpLocks/>
          </p:cNvCxnSpPr>
          <p:nvPr/>
        </p:nvCxnSpPr>
        <p:spPr>
          <a:xfrm>
            <a:off x="5658603" y="4254647"/>
            <a:ext cx="1190744" cy="633357"/>
          </a:xfrm>
          <a:prstGeom prst="line">
            <a:avLst/>
          </a:prstGeom>
          <a:ln w="635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B0C7B9F-E212-C44E-9A07-BB19DC147E36}"/>
              </a:ext>
            </a:extLst>
          </p:cNvPr>
          <p:cNvCxnSpPr>
            <a:cxnSpLocks/>
          </p:cNvCxnSpPr>
          <p:nvPr/>
        </p:nvCxnSpPr>
        <p:spPr>
          <a:xfrm>
            <a:off x="4284111" y="4154902"/>
            <a:ext cx="1362226" cy="99745"/>
          </a:xfrm>
          <a:prstGeom prst="line">
            <a:avLst/>
          </a:prstGeom>
          <a:ln w="635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C0A4A6A-5289-5A4B-881C-FE06A8A6D7EA}"/>
              </a:ext>
            </a:extLst>
          </p:cNvPr>
          <p:cNvCxnSpPr>
            <a:cxnSpLocks/>
          </p:cNvCxnSpPr>
          <p:nvPr/>
        </p:nvCxnSpPr>
        <p:spPr>
          <a:xfrm>
            <a:off x="3888261" y="3039778"/>
            <a:ext cx="390847" cy="1068190"/>
          </a:xfrm>
          <a:prstGeom prst="line">
            <a:avLst/>
          </a:prstGeom>
          <a:ln w="635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0545B0B-6B8F-F54A-AA5F-88770AE88E13}"/>
              </a:ext>
            </a:extLst>
          </p:cNvPr>
          <p:cNvCxnSpPr>
            <a:cxnSpLocks/>
          </p:cNvCxnSpPr>
          <p:nvPr/>
        </p:nvCxnSpPr>
        <p:spPr>
          <a:xfrm flipH="1">
            <a:off x="2973875" y="2069450"/>
            <a:ext cx="1130720" cy="573479"/>
          </a:xfrm>
          <a:prstGeom prst="line">
            <a:avLst/>
          </a:prstGeom>
          <a:ln w="635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33BBF14-76D9-DA43-8791-95CCC672C8EC}"/>
              </a:ext>
            </a:extLst>
          </p:cNvPr>
          <p:cNvCxnSpPr>
            <a:cxnSpLocks/>
          </p:cNvCxnSpPr>
          <p:nvPr/>
        </p:nvCxnSpPr>
        <p:spPr>
          <a:xfrm flipH="1" flipV="1">
            <a:off x="2973874" y="2677493"/>
            <a:ext cx="922911" cy="355847"/>
          </a:xfrm>
          <a:prstGeom prst="line">
            <a:avLst/>
          </a:prstGeom>
          <a:ln w="635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19581BF-3264-1147-ADE7-2A36367F334D}"/>
              </a:ext>
            </a:extLst>
          </p:cNvPr>
          <p:cNvCxnSpPr>
            <a:cxnSpLocks/>
          </p:cNvCxnSpPr>
          <p:nvPr/>
        </p:nvCxnSpPr>
        <p:spPr>
          <a:xfrm flipV="1">
            <a:off x="2771593" y="2735747"/>
            <a:ext cx="86303" cy="981810"/>
          </a:xfrm>
          <a:prstGeom prst="line">
            <a:avLst/>
          </a:prstGeom>
          <a:ln w="635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9B84CED-1078-3A47-AA0D-BDD16833EE7B}"/>
              </a:ext>
            </a:extLst>
          </p:cNvPr>
          <p:cNvCxnSpPr>
            <a:cxnSpLocks/>
          </p:cNvCxnSpPr>
          <p:nvPr/>
        </p:nvCxnSpPr>
        <p:spPr>
          <a:xfrm flipV="1">
            <a:off x="2064903" y="2677492"/>
            <a:ext cx="719672" cy="335961"/>
          </a:xfrm>
          <a:prstGeom prst="line">
            <a:avLst/>
          </a:prstGeom>
          <a:ln w="635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0F5A6CD-CDA6-2440-81B8-428114A38E72}"/>
              </a:ext>
            </a:extLst>
          </p:cNvPr>
          <p:cNvCxnSpPr>
            <a:cxnSpLocks/>
          </p:cNvCxnSpPr>
          <p:nvPr/>
        </p:nvCxnSpPr>
        <p:spPr>
          <a:xfrm>
            <a:off x="1693270" y="2081576"/>
            <a:ext cx="1138661" cy="605113"/>
          </a:xfrm>
          <a:prstGeom prst="line">
            <a:avLst/>
          </a:prstGeom>
          <a:ln w="635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AE1EBA4-CDC8-4941-B15F-78EB6D775C70}"/>
              </a:ext>
            </a:extLst>
          </p:cNvPr>
          <p:cNvCxnSpPr>
            <a:cxnSpLocks/>
          </p:cNvCxnSpPr>
          <p:nvPr/>
        </p:nvCxnSpPr>
        <p:spPr>
          <a:xfrm flipH="1">
            <a:off x="2898932" y="1651033"/>
            <a:ext cx="53096" cy="1035656"/>
          </a:xfrm>
          <a:prstGeom prst="line">
            <a:avLst/>
          </a:prstGeom>
          <a:ln w="635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EE88F9-D5FB-4865-B440-C780A1FAB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8253" y="6393421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18" name="3D Model 17" descr="Sphere">
                <a:extLst>
                  <a:ext uri="{FF2B5EF4-FFF2-40B4-BE49-F238E27FC236}">
                    <a16:creationId xmlns:a16="http://schemas.microsoft.com/office/drawing/2014/main" id="{86470C9E-5EC4-C049-9F43-04704E920EC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98269869"/>
                  </p:ext>
                </p:extLst>
              </p:nvPr>
            </p:nvGraphicFramePr>
            <p:xfrm>
              <a:off x="2520856" y="2305476"/>
              <a:ext cx="756153" cy="762428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756153" cy="762428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133974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18" name="3D Model 17" descr="Sphere">
                <a:extLst>
                  <a:ext uri="{FF2B5EF4-FFF2-40B4-BE49-F238E27FC236}">
                    <a16:creationId xmlns:a16="http://schemas.microsoft.com/office/drawing/2014/main" id="{86470C9E-5EC4-C049-9F43-04704E920EC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20856" y="2305476"/>
                <a:ext cx="756153" cy="7624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19" name="3D Model 18" descr="Dark Gray Sphere">
                <a:extLst>
                  <a:ext uri="{FF2B5EF4-FFF2-40B4-BE49-F238E27FC236}">
                    <a16:creationId xmlns:a16="http://schemas.microsoft.com/office/drawing/2014/main" id="{693ED396-DAEA-E844-9E2A-C5F1F1C9D67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1263876"/>
                  </p:ext>
                </p:extLst>
              </p:nvPr>
            </p:nvGraphicFramePr>
            <p:xfrm flipH="1">
              <a:off x="1338362" y="1697034"/>
              <a:ext cx="649962" cy="655357"/>
            </p:xfrm>
            <a:graphic>
              <a:graphicData uri="http://schemas.microsoft.com/office/drawing/2017/model3d">
                <am3d:model3d r:embed="rId5">
                  <am3d:spPr>
                    <a:xfrm flipH="1">
                      <a:off x="0" y="0"/>
                      <a:ext cx="649962" cy="655357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5159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19" name="3D Model 18" descr="Dark Gray Sphere">
                <a:extLst>
                  <a:ext uri="{FF2B5EF4-FFF2-40B4-BE49-F238E27FC236}">
                    <a16:creationId xmlns:a16="http://schemas.microsoft.com/office/drawing/2014/main" id="{693ED396-DAEA-E844-9E2A-C5F1F1C9D67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flipH="1">
                <a:off x="1338362" y="1697034"/>
                <a:ext cx="649962" cy="6553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20" name="3D Model 19" descr="Dark Gray Sphere">
                <a:extLst>
                  <a:ext uri="{FF2B5EF4-FFF2-40B4-BE49-F238E27FC236}">
                    <a16:creationId xmlns:a16="http://schemas.microsoft.com/office/drawing/2014/main" id="{F47DFE5D-6EE3-2B47-B3D9-5F013BB4462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87356867"/>
                  </p:ext>
                </p:extLst>
              </p:nvPr>
            </p:nvGraphicFramePr>
            <p:xfrm flipH="1">
              <a:off x="3809541" y="1659143"/>
              <a:ext cx="746636" cy="746635"/>
            </p:xfrm>
            <a:graphic>
              <a:graphicData uri="http://schemas.microsoft.com/office/drawing/2017/model3d">
                <am3d:model3d r:embed="rId5">
                  <am3d:spPr>
                    <a:xfrm flipH="1">
                      <a:off x="0" y="0"/>
                      <a:ext cx="746636" cy="746635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-1015791" ay="3289526" az="-838325"/>
                    <am3d:postTrans dx="0" dy="0" dz="0"/>
                  </am3d:trans>
                  <am3d:raster rName="Office3DRenderer" rVer="16.0.8326">
                    <am3d:blip r:embed="rId8"/>
                  </am3d:raster>
                  <am3d:objViewport viewportSz="115159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20" name="3D Model 19" descr="Dark Gray Sphere">
                <a:extLst>
                  <a:ext uri="{FF2B5EF4-FFF2-40B4-BE49-F238E27FC236}">
                    <a16:creationId xmlns:a16="http://schemas.microsoft.com/office/drawing/2014/main" id="{F47DFE5D-6EE3-2B47-B3D9-5F013BB4462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flipH="1">
                <a:off x="3809541" y="1659143"/>
                <a:ext cx="746636" cy="7466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21" name="3D Model 20" descr="Dark Gray Sphere">
                <a:extLst>
                  <a:ext uri="{FF2B5EF4-FFF2-40B4-BE49-F238E27FC236}">
                    <a16:creationId xmlns:a16="http://schemas.microsoft.com/office/drawing/2014/main" id="{AB648AB5-A082-C345-A476-788ACC21318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41391460"/>
                  </p:ext>
                </p:extLst>
              </p:nvPr>
            </p:nvGraphicFramePr>
            <p:xfrm flipH="1">
              <a:off x="3576051" y="2686689"/>
              <a:ext cx="649962" cy="655357"/>
            </p:xfrm>
            <a:graphic>
              <a:graphicData uri="http://schemas.microsoft.com/office/drawing/2017/model3d">
                <am3d:model3d r:embed="rId5">
                  <am3d:spPr>
                    <a:xfrm flipH="1">
                      <a:off x="0" y="0"/>
                      <a:ext cx="649962" cy="655357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7"/>
                  </am3d:raster>
                  <am3d:objViewport viewportSz="115159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21" name="3D Model 20" descr="Dark Gray Sphere">
                <a:extLst>
                  <a:ext uri="{FF2B5EF4-FFF2-40B4-BE49-F238E27FC236}">
                    <a16:creationId xmlns:a16="http://schemas.microsoft.com/office/drawing/2014/main" id="{AB648AB5-A082-C345-A476-788ACC21318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flipH="1">
                <a:off x="3576051" y="2686689"/>
                <a:ext cx="649962" cy="6553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22" name="3D Model 21" descr="Dark Gray Sphere">
                <a:extLst>
                  <a:ext uri="{FF2B5EF4-FFF2-40B4-BE49-F238E27FC236}">
                    <a16:creationId xmlns:a16="http://schemas.microsoft.com/office/drawing/2014/main" id="{E0431857-A88A-E748-B905-191232DFAA0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26538057"/>
                  </p:ext>
                </p:extLst>
              </p:nvPr>
            </p:nvGraphicFramePr>
            <p:xfrm flipH="1">
              <a:off x="1709291" y="2686690"/>
              <a:ext cx="649962" cy="655357"/>
            </p:xfrm>
            <a:graphic>
              <a:graphicData uri="http://schemas.microsoft.com/office/drawing/2017/model3d">
                <am3d:model3d r:embed="rId5">
                  <am3d:spPr>
                    <a:xfrm flipH="1">
                      <a:off x="0" y="0"/>
                      <a:ext cx="649962" cy="655357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7"/>
                  </am3d:raster>
                  <am3d:objViewport viewportSz="115159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22" name="3D Model 21" descr="Dark Gray Sphere">
                <a:extLst>
                  <a:ext uri="{FF2B5EF4-FFF2-40B4-BE49-F238E27FC236}">
                    <a16:creationId xmlns:a16="http://schemas.microsoft.com/office/drawing/2014/main" id="{E0431857-A88A-E748-B905-191232DFAA0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flipH="1">
                <a:off x="1709291" y="2686690"/>
                <a:ext cx="649962" cy="6553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23" name="3D Model 22" descr="Dark Gray Sphere">
                <a:extLst>
                  <a:ext uri="{FF2B5EF4-FFF2-40B4-BE49-F238E27FC236}">
                    <a16:creationId xmlns:a16="http://schemas.microsoft.com/office/drawing/2014/main" id="{24CC3FFE-E75A-2841-8501-E45503BEACC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378969"/>
                  </p:ext>
                </p:extLst>
              </p:nvPr>
            </p:nvGraphicFramePr>
            <p:xfrm flipH="1">
              <a:off x="2627047" y="1323355"/>
              <a:ext cx="649962" cy="655357"/>
            </p:xfrm>
            <a:graphic>
              <a:graphicData uri="http://schemas.microsoft.com/office/drawing/2017/model3d">
                <am3d:model3d r:embed="rId5">
                  <am3d:spPr>
                    <a:xfrm flipH="1">
                      <a:off x="0" y="0"/>
                      <a:ext cx="649962" cy="655357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7"/>
                  </am3d:raster>
                  <am3d:objViewport viewportSz="115159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23" name="3D Model 22" descr="Dark Gray Sphere">
                <a:extLst>
                  <a:ext uri="{FF2B5EF4-FFF2-40B4-BE49-F238E27FC236}">
                    <a16:creationId xmlns:a16="http://schemas.microsoft.com/office/drawing/2014/main" id="{24CC3FFE-E75A-2841-8501-E45503BEACC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flipH="1">
                <a:off x="2627047" y="1323355"/>
                <a:ext cx="649962" cy="6553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24" name="3D Model 23" descr="Dark Gray Sphere">
                <a:extLst>
                  <a:ext uri="{FF2B5EF4-FFF2-40B4-BE49-F238E27FC236}">
                    <a16:creationId xmlns:a16="http://schemas.microsoft.com/office/drawing/2014/main" id="{5D777F77-46C7-E84F-8A33-9A73B8A4B05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98275282"/>
                  </p:ext>
                </p:extLst>
              </p:nvPr>
            </p:nvGraphicFramePr>
            <p:xfrm flipH="1">
              <a:off x="2398274" y="3498175"/>
              <a:ext cx="746637" cy="746636"/>
            </p:xfrm>
            <a:graphic>
              <a:graphicData uri="http://schemas.microsoft.com/office/drawing/2017/model3d">
                <am3d:model3d r:embed="rId5">
                  <am3d:spPr>
                    <a:xfrm flipH="1">
                      <a:off x="0" y="0"/>
                      <a:ext cx="746637" cy="746636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-2110542" ay="1460969" az="-972179"/>
                    <am3d:postTrans dx="0" dy="0" dz="0"/>
                  </am3d:trans>
                  <am3d:raster rName="Office3DRenderer" rVer="16.0.8326">
                    <am3d:blip r:embed="rId10"/>
                  </am3d:raster>
                  <am3d:objViewport viewportSz="115159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24" name="3D Model 23" descr="Dark Gray Sphere">
                <a:extLst>
                  <a:ext uri="{FF2B5EF4-FFF2-40B4-BE49-F238E27FC236}">
                    <a16:creationId xmlns:a16="http://schemas.microsoft.com/office/drawing/2014/main" id="{5D777F77-46C7-E84F-8A33-9A73B8A4B05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 flipH="1">
                <a:off x="2398274" y="3498175"/>
                <a:ext cx="746637" cy="746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17" name="3D Model 16" descr="Sphere">
                <a:extLst>
                  <a:ext uri="{FF2B5EF4-FFF2-40B4-BE49-F238E27FC236}">
                    <a16:creationId xmlns:a16="http://schemas.microsoft.com/office/drawing/2014/main" id="{EEA580F3-F6C5-DA4E-BA87-CCB7DED25F3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86177297"/>
                  </p:ext>
                </p:extLst>
              </p:nvPr>
            </p:nvGraphicFramePr>
            <p:xfrm>
              <a:off x="6503850" y="4514325"/>
              <a:ext cx="756153" cy="762428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756153" cy="762428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133974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17" name="3D Model 16" descr="Sphere">
                <a:extLst>
                  <a:ext uri="{FF2B5EF4-FFF2-40B4-BE49-F238E27FC236}">
                    <a16:creationId xmlns:a16="http://schemas.microsoft.com/office/drawing/2014/main" id="{EEA580F3-F6C5-DA4E-BA87-CCB7DED25F3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03850" y="4514325"/>
                <a:ext cx="756153" cy="7624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26" name="3D Model 25" descr="Dark Gray Sphere">
                <a:extLst>
                  <a:ext uri="{FF2B5EF4-FFF2-40B4-BE49-F238E27FC236}">
                    <a16:creationId xmlns:a16="http://schemas.microsoft.com/office/drawing/2014/main" id="{A102FA79-0FA9-BE40-B8AD-914AFB0DC5E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79173652"/>
                  </p:ext>
                </p:extLst>
              </p:nvPr>
            </p:nvGraphicFramePr>
            <p:xfrm flipH="1">
              <a:off x="5321356" y="3905883"/>
              <a:ext cx="649962" cy="655357"/>
            </p:xfrm>
            <a:graphic>
              <a:graphicData uri="http://schemas.microsoft.com/office/drawing/2017/model3d">
                <am3d:model3d r:embed="rId5">
                  <am3d:spPr>
                    <a:xfrm flipH="1">
                      <a:off x="0" y="0"/>
                      <a:ext cx="649962" cy="655357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7"/>
                  </am3d:raster>
                  <am3d:objViewport viewportSz="115159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26" name="3D Model 25" descr="Dark Gray Sphere">
                <a:extLst>
                  <a:ext uri="{FF2B5EF4-FFF2-40B4-BE49-F238E27FC236}">
                    <a16:creationId xmlns:a16="http://schemas.microsoft.com/office/drawing/2014/main" id="{A102FA79-0FA9-BE40-B8AD-914AFB0DC5E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flipH="1">
                <a:off x="5321356" y="3905883"/>
                <a:ext cx="649962" cy="6553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28" name="3D Model 27" descr="Dark Gray Sphere">
                <a:extLst>
                  <a:ext uri="{FF2B5EF4-FFF2-40B4-BE49-F238E27FC236}">
                    <a16:creationId xmlns:a16="http://schemas.microsoft.com/office/drawing/2014/main" id="{2C822C44-2005-124B-B567-E9218457FEB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98047851"/>
                  </p:ext>
                </p:extLst>
              </p:nvPr>
            </p:nvGraphicFramePr>
            <p:xfrm flipH="1">
              <a:off x="7559045" y="4895538"/>
              <a:ext cx="649962" cy="655357"/>
            </p:xfrm>
            <a:graphic>
              <a:graphicData uri="http://schemas.microsoft.com/office/drawing/2017/model3d">
                <am3d:model3d r:embed="rId5">
                  <am3d:spPr>
                    <a:xfrm flipH="1">
                      <a:off x="0" y="0"/>
                      <a:ext cx="649962" cy="655357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5159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28" name="3D Model 27" descr="Dark Gray Sphere">
                <a:extLst>
                  <a:ext uri="{FF2B5EF4-FFF2-40B4-BE49-F238E27FC236}">
                    <a16:creationId xmlns:a16="http://schemas.microsoft.com/office/drawing/2014/main" id="{2C822C44-2005-124B-B567-E9218457FEB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flipH="1">
                <a:off x="7559045" y="4895538"/>
                <a:ext cx="649962" cy="6553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30" name="3D Model 29" descr="Dark Gray Sphere">
                <a:extLst>
                  <a:ext uri="{FF2B5EF4-FFF2-40B4-BE49-F238E27FC236}">
                    <a16:creationId xmlns:a16="http://schemas.microsoft.com/office/drawing/2014/main" id="{F5FE508E-26D8-924E-A5A0-7E9CDCE9619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72186491"/>
                  </p:ext>
                </p:extLst>
              </p:nvPr>
            </p:nvGraphicFramePr>
            <p:xfrm flipH="1">
              <a:off x="6610041" y="3532204"/>
              <a:ext cx="649962" cy="655357"/>
            </p:xfrm>
            <a:graphic>
              <a:graphicData uri="http://schemas.microsoft.com/office/drawing/2017/model3d">
                <am3d:model3d r:embed="rId5">
                  <am3d:spPr>
                    <a:xfrm flipH="1">
                      <a:off x="0" y="0"/>
                      <a:ext cx="649962" cy="655357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5159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30" name="3D Model 29" descr="Dark Gray Sphere">
                <a:extLst>
                  <a:ext uri="{FF2B5EF4-FFF2-40B4-BE49-F238E27FC236}">
                    <a16:creationId xmlns:a16="http://schemas.microsoft.com/office/drawing/2014/main" id="{F5FE508E-26D8-924E-A5A0-7E9CDCE9619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flipH="1">
                <a:off x="6610041" y="3532204"/>
                <a:ext cx="649962" cy="6553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31" name="3D Model 30" descr="Dark Gray Sphere">
                <a:extLst>
                  <a:ext uri="{FF2B5EF4-FFF2-40B4-BE49-F238E27FC236}">
                    <a16:creationId xmlns:a16="http://schemas.microsoft.com/office/drawing/2014/main" id="{E370E670-B61C-E445-8B84-57909AFC337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30361209"/>
                  </p:ext>
                </p:extLst>
              </p:nvPr>
            </p:nvGraphicFramePr>
            <p:xfrm flipH="1">
              <a:off x="5863404" y="5513818"/>
              <a:ext cx="746637" cy="746636"/>
            </p:xfrm>
            <a:graphic>
              <a:graphicData uri="http://schemas.microsoft.com/office/drawing/2017/model3d">
                <am3d:model3d r:embed="rId5">
                  <am3d:spPr>
                    <a:xfrm flipH="1">
                      <a:off x="0" y="0"/>
                      <a:ext cx="746637" cy="746636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-2110542" ay="1460969" az="-972179"/>
                    <am3d:postTrans dx="0" dy="0" dz="0"/>
                  </am3d:trans>
                  <am3d:raster rName="Office3DRenderer" rVer="16.0.8326">
                    <am3d:blip r:embed="rId10"/>
                  </am3d:raster>
                  <am3d:objViewport viewportSz="115159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31" name="3D Model 30" descr="Dark Gray Sphere">
                <a:extLst>
                  <a:ext uri="{FF2B5EF4-FFF2-40B4-BE49-F238E27FC236}">
                    <a16:creationId xmlns:a16="http://schemas.microsoft.com/office/drawing/2014/main" id="{E370E670-B61C-E445-8B84-57909AFC337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 flipH="1">
                <a:off x="5863404" y="5513818"/>
                <a:ext cx="746637" cy="746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32" name="3D Model 31" descr="Sphere">
                <a:extLst>
                  <a:ext uri="{FF2B5EF4-FFF2-40B4-BE49-F238E27FC236}">
                    <a16:creationId xmlns:a16="http://schemas.microsoft.com/office/drawing/2014/main" id="{56401A16-5FFA-DA49-AEF8-790713BFC1B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91316169"/>
                  </p:ext>
                </p:extLst>
              </p:nvPr>
            </p:nvGraphicFramePr>
            <p:xfrm>
              <a:off x="6613683" y="1045006"/>
              <a:ext cx="756153" cy="762428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756153" cy="762428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133974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32" name="3D Model 31" descr="Sphere">
                <a:extLst>
                  <a:ext uri="{FF2B5EF4-FFF2-40B4-BE49-F238E27FC236}">
                    <a16:creationId xmlns:a16="http://schemas.microsoft.com/office/drawing/2014/main" id="{56401A16-5FFA-DA49-AEF8-790713BFC1B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13683" y="1045006"/>
                <a:ext cx="756153" cy="7624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33" name="3D Model 32" descr="Dark Gray Sphere">
                <a:extLst>
                  <a:ext uri="{FF2B5EF4-FFF2-40B4-BE49-F238E27FC236}">
                    <a16:creationId xmlns:a16="http://schemas.microsoft.com/office/drawing/2014/main" id="{FC0DDCD4-A15C-E244-9E4E-92D6F6F7B89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22355986"/>
                  </p:ext>
                </p:extLst>
              </p:nvPr>
            </p:nvGraphicFramePr>
            <p:xfrm flipH="1">
              <a:off x="5874018" y="303428"/>
              <a:ext cx="649962" cy="655357"/>
            </p:xfrm>
            <a:graphic>
              <a:graphicData uri="http://schemas.microsoft.com/office/drawing/2017/model3d">
                <am3d:model3d r:embed="rId5">
                  <am3d:spPr>
                    <a:xfrm flipH="1">
                      <a:off x="0" y="0"/>
                      <a:ext cx="649962" cy="655357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7"/>
                  </am3d:raster>
                  <am3d:objViewport viewportSz="115159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33" name="3D Model 32" descr="Dark Gray Sphere">
                <a:extLst>
                  <a:ext uri="{FF2B5EF4-FFF2-40B4-BE49-F238E27FC236}">
                    <a16:creationId xmlns:a16="http://schemas.microsoft.com/office/drawing/2014/main" id="{FC0DDCD4-A15C-E244-9E4E-92D6F6F7B89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flipH="1">
                <a:off x="5874018" y="303428"/>
                <a:ext cx="649962" cy="6553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35" name="3D Model 34" descr="Dark Gray Sphere">
                <a:extLst>
                  <a:ext uri="{FF2B5EF4-FFF2-40B4-BE49-F238E27FC236}">
                    <a16:creationId xmlns:a16="http://schemas.microsoft.com/office/drawing/2014/main" id="{486DCC5B-70EE-9A4D-8948-C8FC2F6A4BD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19899568"/>
                  </p:ext>
                </p:extLst>
              </p:nvPr>
            </p:nvGraphicFramePr>
            <p:xfrm flipH="1">
              <a:off x="7668878" y="1426219"/>
              <a:ext cx="649962" cy="655357"/>
            </p:xfrm>
            <a:graphic>
              <a:graphicData uri="http://schemas.microsoft.com/office/drawing/2017/model3d">
                <am3d:model3d r:embed="rId5">
                  <am3d:spPr>
                    <a:xfrm flipH="1">
                      <a:off x="0" y="0"/>
                      <a:ext cx="649962" cy="655357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7"/>
                  </am3d:raster>
                  <am3d:objViewport viewportSz="115159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35" name="3D Model 34" descr="Dark Gray Sphere">
                <a:extLst>
                  <a:ext uri="{FF2B5EF4-FFF2-40B4-BE49-F238E27FC236}">
                    <a16:creationId xmlns:a16="http://schemas.microsoft.com/office/drawing/2014/main" id="{486DCC5B-70EE-9A4D-8948-C8FC2F6A4BD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flipH="1">
                <a:off x="7668878" y="1426219"/>
                <a:ext cx="649962" cy="6553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36" name="3D Model 35" descr="Dark Gray Sphere">
                <a:extLst>
                  <a:ext uri="{FF2B5EF4-FFF2-40B4-BE49-F238E27FC236}">
                    <a16:creationId xmlns:a16="http://schemas.microsoft.com/office/drawing/2014/main" id="{BB23988C-725B-C54A-B966-B11A3838890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17127900"/>
                  </p:ext>
                </p:extLst>
              </p:nvPr>
            </p:nvGraphicFramePr>
            <p:xfrm flipH="1">
              <a:off x="5542784" y="1479755"/>
              <a:ext cx="649962" cy="655357"/>
            </p:xfrm>
            <a:graphic>
              <a:graphicData uri="http://schemas.microsoft.com/office/drawing/2017/model3d">
                <am3d:model3d r:embed="rId5">
                  <am3d:spPr>
                    <a:xfrm flipH="1">
                      <a:off x="0" y="0"/>
                      <a:ext cx="649962" cy="655357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5159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36" name="3D Model 35" descr="Dark Gray Sphere">
                <a:extLst>
                  <a:ext uri="{FF2B5EF4-FFF2-40B4-BE49-F238E27FC236}">
                    <a16:creationId xmlns:a16="http://schemas.microsoft.com/office/drawing/2014/main" id="{BB23988C-725B-C54A-B966-B11A3838890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flipH="1">
                <a:off x="5542784" y="1479755"/>
                <a:ext cx="649962" cy="6553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38" name="3D Model 37" descr="Dark Gray Sphere">
                <a:extLst>
                  <a:ext uri="{FF2B5EF4-FFF2-40B4-BE49-F238E27FC236}">
                    <a16:creationId xmlns:a16="http://schemas.microsoft.com/office/drawing/2014/main" id="{FCC8BA25-F22C-4B4C-8EDB-9ADE4453C62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54870080"/>
                  </p:ext>
                </p:extLst>
              </p:nvPr>
            </p:nvGraphicFramePr>
            <p:xfrm flipH="1">
              <a:off x="6476029" y="2177466"/>
              <a:ext cx="746637" cy="746636"/>
            </p:xfrm>
            <a:graphic>
              <a:graphicData uri="http://schemas.microsoft.com/office/drawing/2017/model3d">
                <am3d:model3d r:embed="rId5">
                  <am3d:spPr>
                    <a:xfrm flipH="1">
                      <a:off x="0" y="0"/>
                      <a:ext cx="746637" cy="746636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-2110542" ay="1460969" az="-972179"/>
                    <am3d:postTrans dx="0" dy="0" dz="0"/>
                  </am3d:trans>
                  <am3d:raster rName="Office3DRenderer" rVer="16.0.8326">
                    <am3d:blip r:embed="rId11"/>
                  </am3d:raster>
                  <am3d:objViewport viewportSz="115159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38" name="3D Model 37" descr="Dark Gray Sphere">
                <a:extLst>
                  <a:ext uri="{FF2B5EF4-FFF2-40B4-BE49-F238E27FC236}">
                    <a16:creationId xmlns:a16="http://schemas.microsoft.com/office/drawing/2014/main" id="{FCC8BA25-F22C-4B4C-8EDB-9ADE4453C62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 flipH="1">
                <a:off x="6476029" y="2177466"/>
                <a:ext cx="746637" cy="746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39" name="3D Model 38" descr="Sphere">
                <a:extLst>
                  <a:ext uri="{FF2B5EF4-FFF2-40B4-BE49-F238E27FC236}">
                    <a16:creationId xmlns:a16="http://schemas.microsoft.com/office/drawing/2014/main" id="{A5003A31-4277-8D41-92F7-AE88BB8CD72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99816312"/>
                  </p:ext>
                </p:extLst>
              </p:nvPr>
            </p:nvGraphicFramePr>
            <p:xfrm>
              <a:off x="3901032" y="3717557"/>
              <a:ext cx="756153" cy="762428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756153" cy="762428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133974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39" name="3D Model 38" descr="Sphere">
                <a:extLst>
                  <a:ext uri="{FF2B5EF4-FFF2-40B4-BE49-F238E27FC236}">
                    <a16:creationId xmlns:a16="http://schemas.microsoft.com/office/drawing/2014/main" id="{A5003A31-4277-8D41-92F7-AE88BB8CD72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01032" y="3717557"/>
                <a:ext cx="756153" cy="7624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40" name="3D Model 39" descr="Sphere">
                <a:extLst>
                  <a:ext uri="{FF2B5EF4-FFF2-40B4-BE49-F238E27FC236}">
                    <a16:creationId xmlns:a16="http://schemas.microsoft.com/office/drawing/2014/main" id="{D32876C9-5028-8E4F-B6CD-007DDEA62BD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54567899"/>
                  </p:ext>
                </p:extLst>
              </p:nvPr>
            </p:nvGraphicFramePr>
            <p:xfrm>
              <a:off x="7505949" y="2689420"/>
              <a:ext cx="756153" cy="762428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756153" cy="762428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133974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40" name="3D Model 39" descr="Sphere">
                <a:extLst>
                  <a:ext uri="{FF2B5EF4-FFF2-40B4-BE49-F238E27FC236}">
                    <a16:creationId xmlns:a16="http://schemas.microsoft.com/office/drawing/2014/main" id="{D32876C9-5028-8E4F-B6CD-007DDEA62BD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05949" y="2689420"/>
                <a:ext cx="756153" cy="7624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42" name="3D Model 41" descr="Sphere">
                <a:extLst>
                  <a:ext uri="{FF2B5EF4-FFF2-40B4-BE49-F238E27FC236}">
                    <a16:creationId xmlns:a16="http://schemas.microsoft.com/office/drawing/2014/main" id="{DEF9E6B8-474D-D44E-8C8A-FC94F098B0A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0206197"/>
                  </p:ext>
                </p:extLst>
              </p:nvPr>
            </p:nvGraphicFramePr>
            <p:xfrm>
              <a:off x="10055671" y="3937181"/>
              <a:ext cx="756153" cy="762428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756153" cy="762428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133974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42" name="3D Model 41" descr="Sphere">
                <a:extLst>
                  <a:ext uri="{FF2B5EF4-FFF2-40B4-BE49-F238E27FC236}">
                    <a16:creationId xmlns:a16="http://schemas.microsoft.com/office/drawing/2014/main" id="{DEF9E6B8-474D-D44E-8C8A-FC94F098B0A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55671" y="3937181"/>
                <a:ext cx="756153" cy="7624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43" name="3D Model 42" descr="Dark Gray Sphere">
                <a:extLst>
                  <a:ext uri="{FF2B5EF4-FFF2-40B4-BE49-F238E27FC236}">
                    <a16:creationId xmlns:a16="http://schemas.microsoft.com/office/drawing/2014/main" id="{B56E4499-A7D0-374C-A974-634682EC191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24476740"/>
                  </p:ext>
                </p:extLst>
              </p:nvPr>
            </p:nvGraphicFramePr>
            <p:xfrm flipH="1">
              <a:off x="10219654" y="2865587"/>
              <a:ext cx="721327" cy="746636"/>
            </p:xfrm>
            <a:graphic>
              <a:graphicData uri="http://schemas.microsoft.com/office/drawing/2017/model3d">
                <am3d:model3d r:embed="rId5">
                  <am3d:spPr>
                    <a:xfrm flipH="1">
                      <a:off x="0" y="0"/>
                      <a:ext cx="721327" cy="746636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-8126957" ay="231955" az="-10572148"/>
                    <am3d:postTrans dx="0" dy="0" dz="0"/>
                  </am3d:trans>
                  <am3d:raster rName="Office3DRenderer" rVer="16.0.8326">
                    <am3d:blip r:embed="rId12"/>
                  </am3d:raster>
                  <am3d:objViewport viewportSz="115159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43" name="3D Model 42" descr="Dark Gray Sphere">
                <a:extLst>
                  <a:ext uri="{FF2B5EF4-FFF2-40B4-BE49-F238E27FC236}">
                    <a16:creationId xmlns:a16="http://schemas.microsoft.com/office/drawing/2014/main" id="{B56E4499-A7D0-374C-A974-634682EC191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 flipH="1">
                <a:off x="10219654" y="2865587"/>
                <a:ext cx="721327" cy="746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44" name="3D Model 43" descr="Dark Gray Sphere">
                <a:extLst>
                  <a:ext uri="{FF2B5EF4-FFF2-40B4-BE49-F238E27FC236}">
                    <a16:creationId xmlns:a16="http://schemas.microsoft.com/office/drawing/2014/main" id="{B7BCA7DA-5D7C-F649-AEBD-CD0C0E98584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00905186"/>
                  </p:ext>
                </p:extLst>
              </p:nvPr>
            </p:nvGraphicFramePr>
            <p:xfrm flipH="1">
              <a:off x="11110866" y="4318394"/>
              <a:ext cx="649962" cy="655357"/>
            </p:xfrm>
            <a:graphic>
              <a:graphicData uri="http://schemas.microsoft.com/office/drawing/2017/model3d">
                <am3d:model3d r:embed="rId5">
                  <am3d:spPr>
                    <a:xfrm flipH="1">
                      <a:off x="0" y="0"/>
                      <a:ext cx="649962" cy="655357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5159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44" name="3D Model 43" descr="Dark Gray Sphere">
                <a:extLst>
                  <a:ext uri="{FF2B5EF4-FFF2-40B4-BE49-F238E27FC236}">
                    <a16:creationId xmlns:a16="http://schemas.microsoft.com/office/drawing/2014/main" id="{B7BCA7DA-5D7C-F649-AEBD-CD0C0E98584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flipH="1">
                <a:off x="11110866" y="4318394"/>
                <a:ext cx="649962" cy="6553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45" name="3D Model 44" descr="Dark Gray Sphere">
                <a:extLst>
                  <a:ext uri="{FF2B5EF4-FFF2-40B4-BE49-F238E27FC236}">
                    <a16:creationId xmlns:a16="http://schemas.microsoft.com/office/drawing/2014/main" id="{64DCA3C4-9E5F-0041-B919-647738B8843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5754061"/>
                  </p:ext>
                </p:extLst>
              </p:nvPr>
            </p:nvGraphicFramePr>
            <p:xfrm flipH="1">
              <a:off x="9106667" y="3864853"/>
              <a:ext cx="649962" cy="655357"/>
            </p:xfrm>
            <a:graphic>
              <a:graphicData uri="http://schemas.microsoft.com/office/drawing/2017/model3d">
                <am3d:model3d r:embed="rId5">
                  <am3d:spPr>
                    <a:xfrm flipH="1">
                      <a:off x="0" y="0"/>
                      <a:ext cx="649962" cy="655357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7"/>
                  </am3d:raster>
                  <am3d:objViewport viewportSz="115159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45" name="3D Model 44" descr="Dark Gray Sphere">
                <a:extLst>
                  <a:ext uri="{FF2B5EF4-FFF2-40B4-BE49-F238E27FC236}">
                    <a16:creationId xmlns:a16="http://schemas.microsoft.com/office/drawing/2014/main" id="{64DCA3C4-9E5F-0041-B919-647738B8843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flipH="1">
                <a:off x="9106667" y="3864853"/>
                <a:ext cx="649962" cy="6553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46" name="3D Model 45" descr="Dark Gray Sphere">
                <a:extLst>
                  <a:ext uri="{FF2B5EF4-FFF2-40B4-BE49-F238E27FC236}">
                    <a16:creationId xmlns:a16="http://schemas.microsoft.com/office/drawing/2014/main" id="{F9B1969B-1C50-F944-9428-3246DCD076E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48716739"/>
                  </p:ext>
                </p:extLst>
              </p:nvPr>
            </p:nvGraphicFramePr>
            <p:xfrm flipH="1">
              <a:off x="9918017" y="5069641"/>
              <a:ext cx="746637" cy="746636"/>
            </p:xfrm>
            <a:graphic>
              <a:graphicData uri="http://schemas.microsoft.com/office/drawing/2017/model3d">
                <am3d:model3d r:embed="rId5">
                  <am3d:spPr>
                    <a:xfrm flipH="1">
                      <a:off x="0" y="0"/>
                      <a:ext cx="746637" cy="746636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-2110542" ay="1460969" az="-972179"/>
                    <am3d:postTrans dx="0" dy="0" dz="0"/>
                  </am3d:trans>
                  <am3d:raster rName="Office3DRenderer" rVer="16.0.8326">
                    <am3d:blip r:embed="rId10"/>
                  </am3d:raster>
                  <am3d:objViewport viewportSz="115159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46" name="3D Model 45" descr="Dark Gray Sphere">
                <a:extLst>
                  <a:ext uri="{FF2B5EF4-FFF2-40B4-BE49-F238E27FC236}">
                    <a16:creationId xmlns:a16="http://schemas.microsoft.com/office/drawing/2014/main" id="{F9B1969B-1C50-F944-9428-3246DCD076E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 flipH="1">
                <a:off x="9918017" y="5069641"/>
                <a:ext cx="746637" cy="746636"/>
              </a:xfrm>
              <a:prstGeom prst="rect">
                <a:avLst/>
              </a:prstGeom>
            </p:spPr>
          </p:pic>
        </mc:Fallback>
      </mc:AlternateContent>
      <p:sp>
        <p:nvSpPr>
          <p:cNvPr id="126" name="Title 1">
            <a:extLst>
              <a:ext uri="{FF2B5EF4-FFF2-40B4-BE49-F238E27FC236}">
                <a16:creationId xmlns:a16="http://schemas.microsoft.com/office/drawing/2014/main" id="{5FE7CFB4-BB02-0E4C-8494-1B37BB35B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84" y="253344"/>
            <a:ext cx="10515600" cy="55107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Beyond primary coordination shell</a:t>
            </a:r>
          </a:p>
        </p:txBody>
      </p:sp>
    </p:spTree>
    <p:extLst>
      <p:ext uri="{BB962C8B-B14F-4D97-AF65-F5344CB8AC3E}">
        <p14:creationId xmlns:p14="http://schemas.microsoft.com/office/powerpoint/2010/main" val="1104865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89E474-848E-497F-A819-35B9C1185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EF222FF-14E5-7A42-B35F-0C32B142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84" y="253344"/>
            <a:ext cx="10515600" cy="55107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Ligand clustering on test data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17AA01-BBDC-8F45-A02A-175B199642E1}"/>
              </a:ext>
            </a:extLst>
          </p:cNvPr>
          <p:cNvSpPr txBox="1">
            <a:spLocks/>
          </p:cNvSpPr>
          <p:nvPr/>
        </p:nvSpPr>
        <p:spPr bwMode="black">
          <a:xfrm>
            <a:off x="-321133" y="1476430"/>
            <a:ext cx="7253129" cy="3293209"/>
          </a:xfrm>
          <a:prstGeom prst="rect">
            <a:avLst/>
          </a:prstGeom>
          <a:noFill/>
          <a:ln>
            <a:noFill/>
          </a:ln>
        </p:spPr>
        <p:txBody>
          <a:bodyPr wrap="square" lIns="609600" rIns="609600" anchorCtr="1">
            <a:spAutoFit/>
          </a:bodyPr>
          <a:lstStyle>
            <a:lvl1pPr marL="344488" indent="-179388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C60C30"/>
              </a:buClr>
              <a:buSzPct val="100000"/>
              <a:buFont typeface="Arial" pitchFamily="34" charset="0"/>
              <a:buChar char="•"/>
              <a:defRPr lang="en-US" sz="2000" b="0">
                <a:solidFill>
                  <a:schemeClr val="bg2"/>
                </a:solidFill>
                <a:latin typeface="Lucida Sans" pitchFamily="34" charset="0"/>
                <a:ea typeface="MS PGothic" panose="020B0600070205080204" pitchFamily="34" charset="-128"/>
                <a:cs typeface="MS PGothic" charset="0"/>
              </a:defRPr>
            </a:lvl1pPr>
            <a:lvl2pPr marL="509588" indent="-165100" algn="l" rtl="0" eaLnBrk="0" fontAlgn="base" hangingPunct="0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rgbClr val="C60C30"/>
              </a:buClr>
              <a:buSzPct val="75000"/>
              <a:buFont typeface="Lucida Sans" panose="020B0602030504020204" pitchFamily="34" charset="0"/>
              <a:buChar char="–"/>
              <a:defRPr lang="en-US" sz="2000">
                <a:solidFill>
                  <a:schemeClr val="bg2"/>
                </a:solidFill>
                <a:latin typeface="Lucida Sans" pitchFamily="34" charset="0"/>
                <a:ea typeface="MS PGothic" panose="020B0600070205080204" pitchFamily="34" charset="-128"/>
                <a:cs typeface="MS PGothic" charset="0"/>
              </a:defRPr>
            </a:lvl2pPr>
            <a:lvl3pPr marL="795337" indent="-219456" algn="l" rtl="0" eaLnBrk="0" fontAlgn="base" hangingPunct="0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rgbClr val="C60C30"/>
              </a:buClr>
              <a:buSzPct val="100000"/>
              <a:buFont typeface="Arial" panose="020B0604020202020204" pitchFamily="34" charset="0"/>
              <a:buChar char="•"/>
              <a:defRPr lang="en-US" sz="1600">
                <a:solidFill>
                  <a:schemeClr val="bg2"/>
                </a:solidFill>
                <a:latin typeface="Lucida Sans" pitchFamily="34" charset="0"/>
                <a:ea typeface="MS PGothic" panose="020B0600070205080204" pitchFamily="34" charset="-128"/>
                <a:cs typeface="MS PGothic" charset="0"/>
              </a:defRPr>
            </a:lvl3pPr>
            <a:lvl4pPr marL="914400" indent="-165100" algn="l" rtl="0" eaLnBrk="0" fontAlgn="base" hangingPunct="0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rgbClr val="C60C30"/>
              </a:buClr>
              <a:buSzPct val="100000"/>
              <a:buFont typeface="Lucida Sans" panose="020B0602030504020204" pitchFamily="34" charset="0"/>
              <a:buChar char="–"/>
              <a:defRPr lang="en-US" sz="1600">
                <a:solidFill>
                  <a:schemeClr val="bg2"/>
                </a:solidFill>
                <a:latin typeface="Lucida Sans" pitchFamily="34" charset="0"/>
                <a:ea typeface="MS PGothic" panose="020B0600070205080204" pitchFamily="34" charset="-128"/>
                <a:cs typeface="MS PGothic" charset="0"/>
              </a:defRPr>
            </a:lvl4pPr>
            <a:lvl5pPr marL="1079500" indent="-165100" algn="l" rtl="0" eaLnBrk="0" fontAlgn="base" hangingPunct="0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rgbClr val="C60C30"/>
              </a:buClr>
              <a:buSzPct val="100000"/>
              <a:buFont typeface="Arial" pitchFamily="34" charset="0"/>
              <a:buChar char="•"/>
              <a:defRPr lang="en-US" sz="1600">
                <a:solidFill>
                  <a:schemeClr val="bg2"/>
                </a:solidFill>
                <a:latin typeface="Lucida Sans" pitchFamily="34" charset="0"/>
                <a:ea typeface="MS PGothic" panose="020B0600070205080204" pitchFamily="34" charset="-128"/>
                <a:cs typeface="MS PGothic" charset="0"/>
              </a:defRPr>
            </a:lvl5pPr>
            <a:lvl6pPr marL="1141413" indent="222250" algn="l" rtl="0" fontAlgn="base">
              <a:lnSpc>
                <a:spcPct val="95000"/>
              </a:lnSpc>
              <a:spcBef>
                <a:spcPct val="1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598613" indent="222250" algn="l" rtl="0" fontAlgn="base">
              <a:lnSpc>
                <a:spcPct val="95000"/>
              </a:lnSpc>
              <a:spcBef>
                <a:spcPct val="1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2055813" indent="222250" algn="l" rtl="0" fontAlgn="base">
              <a:lnSpc>
                <a:spcPct val="95000"/>
              </a:lnSpc>
              <a:spcBef>
                <a:spcPct val="1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2513013" indent="222250" algn="l" rtl="0" fontAlgn="base">
              <a:lnSpc>
                <a:spcPct val="95000"/>
              </a:lnSpc>
              <a:spcBef>
                <a:spcPct val="1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defRPr/>
            </a:pPr>
            <a:r>
              <a:rPr lang="en-US" altLang="en-US" sz="24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Pure deprotonated phenazine </a:t>
            </a:r>
          </a:p>
          <a:p>
            <a:pPr marL="165100" indent="0" algn="ctr">
              <a:buNone/>
              <a:defRPr/>
            </a:pPr>
            <a:r>
              <a:rPr lang="en-US" altLang="en-US" sz="24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is showing clustering, which </a:t>
            </a:r>
          </a:p>
          <a:p>
            <a:pPr marL="165100" indent="0" algn="ctr">
              <a:buNone/>
              <a:defRPr/>
            </a:pPr>
            <a:r>
              <a:rPr lang="en-US" altLang="en-US" sz="24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agrees with the experimental observation</a:t>
            </a:r>
          </a:p>
          <a:p>
            <a:pPr marL="165100" indent="0" algn="ctr">
              <a:buNone/>
              <a:defRPr/>
            </a:pPr>
            <a:r>
              <a:rPr lang="en-US" altLang="en-US" sz="24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that phenazine</a:t>
            </a:r>
          </a:p>
          <a:p>
            <a:pPr marL="165100" indent="0" algn="ctr">
              <a:buNone/>
              <a:defRPr/>
            </a:pPr>
            <a:r>
              <a:rPr lang="en-US" altLang="en-US" sz="24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has a low solubility in water, will compare the exact value with exp. to benchmark the force fields. </a:t>
            </a:r>
            <a:endParaRPr altLang="en-US" sz="2400" kern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D324D0-5D91-0F48-8680-A2CF0DE879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4" t="20323" r="20922" b="8167"/>
          <a:stretch/>
        </p:blipFill>
        <p:spPr>
          <a:xfrm>
            <a:off x="6695374" y="1266567"/>
            <a:ext cx="4905632" cy="432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220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7B0AC42-4538-4E46-A4B5-896D03A08E54}">
  <we:reference id="wa104380050" version="2.1.0.0" store="en-US" storeType="OMEX"/>
  <we:alternateReferences>
    <we:reference id="wa104380050" version="2.1.0.0" store="WA10438005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224</TotalTime>
  <Words>709</Words>
  <Application>Microsoft Macintosh PowerPoint</Application>
  <PresentationFormat>Widescreen</PresentationFormat>
  <Paragraphs>90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Clustering on chemical network,  theory and tutorial</vt:lpstr>
      <vt:lpstr>Graph Theory Based Analysis </vt:lpstr>
      <vt:lpstr>Interfacial Analysis Methods: 3. Topological analysis using Graph Theoretical approach </vt:lpstr>
      <vt:lpstr>Interfacial Analysis Methods: 3. Topological analysis using Graph Theoretical approach </vt:lpstr>
      <vt:lpstr>Analyzing the Graph of Hydrogen Bonds: Edge distribution</vt:lpstr>
      <vt:lpstr>Analyzing the Graph of Hydrogen Bonds: Edge distribution</vt:lpstr>
      <vt:lpstr>Coordination within primary coordination shell</vt:lpstr>
      <vt:lpstr>Beyond primary coordination shell</vt:lpstr>
      <vt:lpstr>Ligand clustering on test data</vt:lpstr>
      <vt:lpstr>Ligand clustering on test data</vt:lpstr>
      <vt:lpstr>Ligand clustering on test data</vt:lpstr>
      <vt:lpstr>Ligand clustering on test data</vt:lpstr>
      <vt:lpstr>MSD (phenazine)</vt:lpstr>
      <vt:lpstr>PowerPoint Presentation</vt:lpstr>
      <vt:lpstr>Future goals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Kumar, Nitesh</cp:lastModifiedBy>
  <cp:revision>1587</cp:revision>
  <dcterms:created xsi:type="dcterms:W3CDTF">2013-07-15T20:26:40Z</dcterms:created>
  <dcterms:modified xsi:type="dcterms:W3CDTF">2022-07-11T19:10:37Z</dcterms:modified>
</cp:coreProperties>
</file>