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2" r:id="rId6"/>
    <p:sldId id="261" r:id="rId7"/>
    <p:sldId id="260" r:id="rId8"/>
    <p:sldId id="263" r:id="rId9"/>
    <p:sldId id="265" r:id="rId10"/>
    <p:sldId id="264"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 Box 3"/>
          <p:cNvSpPr txBox="1"/>
          <p:nvPr/>
        </p:nvSpPr>
        <p:spPr>
          <a:xfrm>
            <a:off x="3281680" y="1219200"/>
            <a:ext cx="5355590" cy="1198880"/>
          </a:xfrm>
          <a:prstGeom prst="rect">
            <a:avLst/>
          </a:prstGeom>
          <a:noFill/>
        </p:spPr>
        <p:txBody>
          <a:bodyPr wrap="square" rtlCol="0">
            <a:spAutoFit/>
          </a:bodyPr>
          <a:p>
            <a:pPr algn="ctr"/>
            <a:r>
              <a:rPr lang="en-GB" altLang="en-US" sz="2400">
                <a:solidFill>
                  <a:schemeClr val="bg1"/>
                </a:solidFill>
                <a:latin typeface="Comic Sans MS" panose="030F0702030302020204" charset="0"/>
                <a:cs typeface="Comic Sans MS" panose="030F0702030302020204" charset="0"/>
              </a:rPr>
              <a:t>How to create a surveillance video with object detection. Programming the eazy way</a:t>
            </a:r>
            <a:r>
              <a:rPr lang="en-GB" altLang="en-US">
                <a:solidFill>
                  <a:schemeClr val="bg1"/>
                </a:solidFill>
              </a:rPr>
              <a:t>  </a:t>
            </a:r>
            <a:endParaRPr lang="en-GB" altLang="en-US">
              <a:solidFill>
                <a:schemeClr val="bg1"/>
              </a:solidFill>
            </a:endParaRPr>
          </a:p>
        </p:txBody>
      </p:sp>
      <p:pic>
        <p:nvPicPr>
          <p:cNvPr id="5" name="Picture 4"/>
          <p:cNvPicPr>
            <a:picLocks noChangeAspect="1"/>
          </p:cNvPicPr>
          <p:nvPr/>
        </p:nvPicPr>
        <p:blipFill>
          <a:blip r:embed="rId1"/>
          <a:stretch>
            <a:fillRect/>
          </a:stretch>
        </p:blipFill>
        <p:spPr>
          <a:xfrm>
            <a:off x="6882765" y="2043430"/>
            <a:ext cx="431800" cy="374650"/>
          </a:xfrm>
          <a:prstGeom prst="rect">
            <a:avLst/>
          </a:prstGeom>
        </p:spPr>
      </p:pic>
      <p:pic>
        <p:nvPicPr>
          <p:cNvPr id="6" name="Picture 5"/>
          <p:cNvPicPr>
            <a:picLocks noChangeAspect="1"/>
          </p:cNvPicPr>
          <p:nvPr/>
        </p:nvPicPr>
        <p:blipFill>
          <a:blip r:embed="rId2"/>
          <a:stretch>
            <a:fillRect/>
          </a:stretch>
        </p:blipFill>
        <p:spPr>
          <a:xfrm>
            <a:off x="2901315" y="2571750"/>
            <a:ext cx="6116320" cy="2713990"/>
          </a:xfrm>
          <a:prstGeom prst="rect">
            <a:avLst/>
          </a:prstGeom>
        </p:spPr>
      </p:pic>
      <p:sp>
        <p:nvSpPr>
          <p:cNvPr id="7" name="Text Box 6"/>
          <p:cNvSpPr txBox="1"/>
          <p:nvPr/>
        </p:nvSpPr>
        <p:spPr>
          <a:xfrm>
            <a:off x="99696" y="114935"/>
            <a:ext cx="1470660" cy="368300"/>
          </a:xfrm>
          <a:prstGeom prst="rect">
            <a:avLst/>
          </a:prstGeom>
          <a:noFill/>
        </p:spPr>
        <p:txBody>
          <a:bodyPr wrap="none" rtlCol="0" anchor="t">
            <a:spAutoFit/>
          </a:bodyPr>
          <a:p>
            <a:pPr algn="ctr"/>
            <a:r>
              <a:rPr lang="en-GB" altLang="en-US">
                <a:solidFill>
                  <a:schemeClr val="bg1"/>
                </a:solidFill>
                <a:latin typeface="Comic Sans MS" panose="030F0702030302020204" charset="0"/>
                <a:cs typeface="Comic Sans MS" panose="030F0702030302020204" charset="0"/>
              </a:rPr>
              <a:t>Portfolio 02</a:t>
            </a:r>
            <a:endParaRPr lang="en-GB" altLang="en-US">
              <a:solidFill>
                <a:schemeClr val="bg1"/>
              </a:solidFill>
              <a:latin typeface="Comic Sans MS" panose="030F0702030302020204" charset="0"/>
              <a:cs typeface="Comic Sans MS" panose="030F07020303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66395" y="1210945"/>
            <a:ext cx="11459210" cy="5132070"/>
          </a:xfrm>
          <a:prstGeom prst="rect">
            <a:avLst/>
          </a:prstGeom>
        </p:spPr>
      </p:pic>
      <p:sp>
        <p:nvSpPr>
          <p:cNvPr id="3" name="Rectangles 2"/>
          <p:cNvSpPr/>
          <p:nvPr/>
        </p:nvSpPr>
        <p:spPr>
          <a:xfrm>
            <a:off x="2009775" y="2153920"/>
            <a:ext cx="4093210" cy="640715"/>
          </a:xfrm>
          <a:prstGeom prst="rect">
            <a:avLst/>
          </a:prstGeom>
          <a:noFill/>
          <a:ln w="762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4753928" y="404495"/>
            <a:ext cx="2395855" cy="460375"/>
          </a:xfrm>
          <a:prstGeom prst="rect">
            <a:avLst/>
          </a:prstGeom>
          <a:noFill/>
        </p:spPr>
        <p:txBody>
          <a:bodyPr wrap="none" rtlCol="0" anchor="t">
            <a:spAutoFit/>
          </a:bodyPr>
          <a:p>
            <a:pPr algn="ctr"/>
            <a:r>
              <a:rPr lang="en-GB" altLang="en-US" sz="2400">
                <a:solidFill>
                  <a:schemeClr val="bg1"/>
                </a:solidFill>
                <a:latin typeface="Comic Sans MS" panose="030F0702030302020204" charset="0"/>
                <a:cs typeface="Comic Sans MS" panose="030F0702030302020204" charset="0"/>
                <a:sym typeface="+mn-ea"/>
              </a:rPr>
              <a:t>Follow the box!!</a:t>
            </a:r>
            <a:endParaRPr lang="en-GB" altLang="en-US">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 Box 3"/>
          <p:cNvSpPr txBox="1"/>
          <p:nvPr/>
        </p:nvSpPr>
        <p:spPr>
          <a:xfrm>
            <a:off x="3295015" y="2643505"/>
            <a:ext cx="5601970" cy="1938020"/>
          </a:xfrm>
          <a:prstGeom prst="rect">
            <a:avLst/>
          </a:prstGeom>
          <a:noFill/>
        </p:spPr>
        <p:txBody>
          <a:bodyPr wrap="square" rtlCol="0">
            <a:spAutoFit/>
          </a:bodyPr>
          <a:p>
            <a:pPr algn="ctr"/>
            <a:r>
              <a:rPr lang="en-GB" altLang="en-US" sz="2400">
                <a:solidFill>
                  <a:schemeClr val="bg1"/>
                </a:solidFill>
                <a:latin typeface="Comic Sans MS" panose="030F0702030302020204" charset="0"/>
                <a:cs typeface="Comic Sans MS" panose="030F0702030302020204" charset="0"/>
              </a:rPr>
              <a:t>That All : ) </a:t>
            </a:r>
            <a:endParaRPr lang="en-GB" altLang="en-US" sz="2400">
              <a:solidFill>
                <a:schemeClr val="bg1"/>
              </a:solidFill>
              <a:latin typeface="Comic Sans MS" panose="030F0702030302020204" charset="0"/>
              <a:cs typeface="Comic Sans MS" panose="030F0702030302020204" charset="0"/>
            </a:endParaRPr>
          </a:p>
          <a:p>
            <a:pPr algn="ctr"/>
            <a:r>
              <a:rPr lang="en-GB" altLang="en-US" sz="2400">
                <a:solidFill>
                  <a:schemeClr val="bg1"/>
                </a:solidFill>
                <a:latin typeface="Comic Sans MS" panose="030F0702030302020204" charset="0"/>
                <a:cs typeface="Comic Sans MS" panose="030F0702030302020204" charset="0"/>
              </a:rPr>
              <a:t>Thanks for viewing</a:t>
            </a:r>
            <a:endParaRPr lang="en-GB" altLang="en-US" sz="2400">
              <a:solidFill>
                <a:schemeClr val="bg1"/>
              </a:solidFill>
              <a:latin typeface="Comic Sans MS" panose="030F0702030302020204" charset="0"/>
              <a:cs typeface="Comic Sans MS" panose="030F0702030302020204" charset="0"/>
            </a:endParaRPr>
          </a:p>
          <a:p>
            <a:pPr algn="ctr"/>
            <a:endParaRPr lang="en-GB" altLang="en-US" sz="2400">
              <a:solidFill>
                <a:schemeClr val="bg1"/>
              </a:solidFill>
              <a:latin typeface="Comic Sans MS" panose="030F0702030302020204" charset="0"/>
              <a:cs typeface="Comic Sans MS" panose="030F0702030302020204" charset="0"/>
            </a:endParaRPr>
          </a:p>
          <a:p>
            <a:pPr algn="ctr"/>
            <a:r>
              <a:rPr lang="en-GB" altLang="en-US" sz="2400">
                <a:solidFill>
                  <a:schemeClr val="bg1"/>
                </a:solidFill>
                <a:latin typeface="Comic Sans MS" panose="030F0702030302020204" charset="0"/>
                <a:cs typeface="Comic Sans MS" panose="030F0702030302020204" charset="0"/>
              </a:rPr>
              <a:t>Next is Numpy </a:t>
            </a:r>
            <a:endParaRPr lang="en-GB" altLang="en-US" sz="2400">
              <a:solidFill>
                <a:schemeClr val="bg1"/>
              </a:solidFill>
              <a:latin typeface="Comic Sans MS" panose="030F0702030302020204" charset="0"/>
              <a:cs typeface="Comic Sans MS" panose="030F0702030302020204" charset="0"/>
            </a:endParaRPr>
          </a:p>
          <a:p>
            <a:pPr algn="ctr"/>
            <a:r>
              <a:rPr lang="en-GB" altLang="en-US" sz="2400">
                <a:solidFill>
                  <a:schemeClr val="bg1"/>
                </a:solidFill>
                <a:latin typeface="Comic Sans MS" panose="030F0702030302020204" charset="0"/>
                <a:cs typeface="Comic Sans MS" panose="030F0702030302020204" charset="0"/>
              </a:rPr>
              <a:t>or convert image to Numpy</a:t>
            </a:r>
            <a:endParaRPr lang="en-GB" altLang="en-US" sz="2400">
              <a:solidFill>
                <a:schemeClr val="bg1"/>
              </a:solidFill>
              <a:latin typeface="Comic Sans MS" panose="030F0702030302020204" charset="0"/>
              <a:cs typeface="Comic Sans MS" panose="030F07020303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Box 1"/>
          <p:cNvSpPr txBox="1"/>
          <p:nvPr/>
        </p:nvSpPr>
        <p:spPr>
          <a:xfrm>
            <a:off x="4691698" y="452755"/>
            <a:ext cx="2577465" cy="737235"/>
          </a:xfrm>
          <a:prstGeom prst="rect">
            <a:avLst/>
          </a:prstGeom>
          <a:noFill/>
        </p:spPr>
        <p:txBody>
          <a:bodyPr wrap="none" rtlCol="0" anchor="t">
            <a:spAutoFit/>
          </a:bodyPr>
          <a:p>
            <a:pPr algn="ctr"/>
            <a:r>
              <a:rPr lang="en-GB" altLang="en-US" sz="2400">
                <a:solidFill>
                  <a:schemeClr val="bg1"/>
                </a:solidFill>
                <a:latin typeface="Comic Sans MS" panose="030F0702030302020204" charset="0"/>
                <a:cs typeface="Comic Sans MS" panose="030F0702030302020204" charset="0"/>
                <a:sym typeface="+mn-ea"/>
              </a:rPr>
              <a:t>The Results</a:t>
            </a:r>
            <a:r>
              <a:rPr lang="en-GB" altLang="en-US">
                <a:solidFill>
                  <a:schemeClr val="bg1"/>
                </a:solidFill>
                <a:sym typeface="+mn-ea"/>
              </a:rPr>
              <a:t> </a:t>
            </a:r>
            <a:endParaRPr lang="en-GB" altLang="en-US">
              <a:solidFill>
                <a:schemeClr val="bg1"/>
              </a:solidFill>
              <a:sym typeface="+mn-ea"/>
            </a:endParaRPr>
          </a:p>
          <a:p>
            <a:pPr algn="ctr"/>
            <a:r>
              <a:rPr lang="en-GB" altLang="en-US">
                <a:solidFill>
                  <a:schemeClr val="bg1"/>
                </a:solidFill>
              </a:rPr>
              <a:t>(separated post for video)</a:t>
            </a:r>
            <a:endParaRPr lang="en-GB" altLang="en-US">
              <a:solidFill>
                <a:schemeClr val="bg1"/>
              </a:solidFill>
            </a:endParaRPr>
          </a:p>
        </p:txBody>
      </p:sp>
      <p:pic>
        <p:nvPicPr>
          <p:cNvPr id="4" name="Picture 3"/>
          <p:cNvPicPr>
            <a:picLocks noChangeAspect="1"/>
          </p:cNvPicPr>
          <p:nvPr/>
        </p:nvPicPr>
        <p:blipFill>
          <a:blip r:embed="rId1"/>
          <a:stretch>
            <a:fillRect/>
          </a:stretch>
        </p:blipFill>
        <p:spPr>
          <a:xfrm>
            <a:off x="468630" y="1311275"/>
            <a:ext cx="11226165" cy="51117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 Box 3"/>
          <p:cNvSpPr txBox="1"/>
          <p:nvPr/>
        </p:nvSpPr>
        <p:spPr>
          <a:xfrm>
            <a:off x="517525" y="585470"/>
            <a:ext cx="11285220" cy="3230245"/>
          </a:xfrm>
          <a:prstGeom prst="rect">
            <a:avLst/>
          </a:prstGeom>
          <a:noFill/>
        </p:spPr>
        <p:txBody>
          <a:bodyPr wrap="square" rtlCol="0">
            <a:spAutoFit/>
          </a:bodyPr>
          <a:p>
            <a:pPr algn="l"/>
            <a:r>
              <a:rPr lang="en-GB" altLang="en-US" sz="2400">
                <a:solidFill>
                  <a:schemeClr val="bg1"/>
                </a:solidFill>
                <a:latin typeface="Comic Sans MS" panose="030F0702030302020204" charset="0"/>
                <a:cs typeface="Comic Sans MS" panose="030F0702030302020204" charset="0"/>
              </a:rPr>
              <a:t>Brief Explanation: </a:t>
            </a:r>
            <a:endParaRPr lang="en-GB" altLang="en-US" sz="2400">
              <a:solidFill>
                <a:schemeClr val="bg1"/>
              </a:solidFill>
              <a:latin typeface="Comic Sans MS" panose="030F0702030302020204" charset="0"/>
              <a:cs typeface="Comic Sans MS" panose="030F0702030302020204" charset="0"/>
            </a:endParaRPr>
          </a:p>
          <a:p>
            <a:pPr algn="l"/>
            <a:endParaRPr lang="en-GB" altLang="en-US" sz="2400">
              <a:solidFill>
                <a:schemeClr val="bg1"/>
              </a:solidFill>
              <a:latin typeface="Comic Sans MS" panose="030F0702030302020204" charset="0"/>
              <a:cs typeface="Comic Sans MS" panose="030F0702030302020204" charset="0"/>
            </a:endParaRPr>
          </a:p>
          <a:p>
            <a:pPr algn="l"/>
            <a:r>
              <a:rPr lang="en-GB" altLang="en-US">
                <a:solidFill>
                  <a:schemeClr val="bg1"/>
                </a:solidFill>
                <a:latin typeface="Comic Sans MS" panose="030F0702030302020204" charset="0"/>
                <a:cs typeface="Comic Sans MS" panose="030F0702030302020204" charset="0"/>
              </a:rPr>
              <a:t>In this project we use pre-trained model which called transfer learning.</a:t>
            </a:r>
            <a:endParaRPr lang="en-GB" altLang="en-US">
              <a:solidFill>
                <a:schemeClr val="bg1"/>
              </a:solidFill>
              <a:latin typeface="Comic Sans MS" panose="030F0702030302020204" charset="0"/>
              <a:cs typeface="Comic Sans MS" panose="030F0702030302020204" charset="0"/>
            </a:endParaRPr>
          </a:p>
          <a:p>
            <a:pPr algn="l"/>
            <a:r>
              <a:rPr lang="en-GB" altLang="en-US">
                <a:solidFill>
                  <a:schemeClr val="bg1"/>
                </a:solidFill>
                <a:latin typeface="Comic Sans MS" panose="030F0702030302020204" charset="0"/>
                <a:cs typeface="Comic Sans MS" panose="030F0702030302020204" charset="0"/>
              </a:rPr>
              <a:t>For aiming for high accuracy and quick results, we download the model from this site: </a:t>
            </a:r>
            <a:r>
              <a:rPr lang="en-GB" altLang="en-US" u="sng">
                <a:solidFill>
                  <a:srgbClr val="C00000"/>
                </a:solidFill>
                <a:latin typeface="Comic Sans MS" panose="030F0702030302020204" charset="0"/>
                <a:cs typeface="Comic Sans MS" panose="030F0702030302020204" charset="0"/>
              </a:rPr>
              <a:t>https://github.com/tensorflow/models/blob/master/research/object_detection/g3doc/tf2_detection_zoo.md</a:t>
            </a:r>
            <a:r>
              <a:rPr lang="en-GB" altLang="en-US">
                <a:solidFill>
                  <a:schemeClr val="bg1"/>
                </a:solidFill>
                <a:latin typeface="Comic Sans MS" panose="030F0702030302020204" charset="0"/>
                <a:cs typeface="Comic Sans MS" panose="030F0702030302020204" charset="0"/>
              </a:rPr>
              <a:t>  </a:t>
            </a:r>
            <a:endParaRPr lang="en-GB" altLang="en-US">
              <a:solidFill>
                <a:schemeClr val="bg1"/>
              </a:solidFill>
              <a:latin typeface="Comic Sans MS" panose="030F0702030302020204" charset="0"/>
              <a:cs typeface="Comic Sans MS" panose="030F0702030302020204" charset="0"/>
            </a:endParaRPr>
          </a:p>
          <a:p>
            <a:pPr algn="l"/>
            <a:endParaRPr lang="en-GB" altLang="en-US" sz="2400">
              <a:solidFill>
                <a:schemeClr val="bg1"/>
              </a:solidFill>
              <a:latin typeface="Comic Sans MS" panose="030F0702030302020204" charset="0"/>
              <a:cs typeface="Comic Sans MS" panose="030F0702030302020204" charset="0"/>
            </a:endParaRPr>
          </a:p>
          <a:p>
            <a:pPr algn="l"/>
            <a:r>
              <a:rPr lang="en-GB" altLang="en-US">
                <a:solidFill>
                  <a:schemeClr val="bg1"/>
                </a:solidFill>
                <a:latin typeface="Comic Sans MS" panose="030F0702030302020204" charset="0"/>
                <a:cs typeface="Comic Sans MS" panose="030F0702030302020204" charset="0"/>
              </a:rPr>
              <a:t>Note: </a:t>
            </a:r>
            <a:endParaRPr lang="en-GB" altLang="en-US">
              <a:solidFill>
                <a:schemeClr val="bg1"/>
              </a:solidFill>
              <a:latin typeface="Comic Sans MS" panose="030F0702030302020204" charset="0"/>
              <a:cs typeface="Comic Sans MS" panose="030F0702030302020204" charset="0"/>
            </a:endParaRPr>
          </a:p>
          <a:p>
            <a:pPr algn="l"/>
            <a:r>
              <a:rPr lang="en-GB" altLang="en-US">
                <a:solidFill>
                  <a:schemeClr val="bg1"/>
                </a:solidFill>
                <a:latin typeface="Comic Sans MS" panose="030F0702030302020204" charset="0"/>
                <a:cs typeface="Comic Sans MS" panose="030F0702030302020204" charset="0"/>
              </a:rPr>
              <a:t>a. The better the accuracy, the slower the prediction (especially without GPU)</a:t>
            </a:r>
            <a:endParaRPr lang="en-GB" altLang="en-US">
              <a:solidFill>
                <a:schemeClr val="bg1"/>
              </a:solidFill>
              <a:latin typeface="Comic Sans MS" panose="030F0702030302020204" charset="0"/>
              <a:cs typeface="Comic Sans MS" panose="030F0702030302020204" charset="0"/>
            </a:endParaRPr>
          </a:p>
          <a:p>
            <a:pPr algn="l"/>
            <a:r>
              <a:rPr lang="en-GB" altLang="en-US">
                <a:solidFill>
                  <a:schemeClr val="bg1"/>
                </a:solidFill>
                <a:latin typeface="Comic Sans MS" panose="030F0702030302020204" charset="0"/>
                <a:cs typeface="Comic Sans MS" panose="030F0702030302020204" charset="0"/>
              </a:rPr>
              <a:t>b. No image to train and test (but there an option for starting from scratch)</a:t>
            </a:r>
            <a:r>
              <a:rPr lang="en-GB" altLang="en-US" sz="2400">
                <a:solidFill>
                  <a:schemeClr val="bg1"/>
                </a:solidFill>
                <a:latin typeface="Comic Sans MS" panose="030F0702030302020204" charset="0"/>
                <a:cs typeface="Comic Sans MS" panose="030F0702030302020204" charset="0"/>
              </a:rPr>
              <a:t> </a:t>
            </a:r>
            <a:endParaRPr lang="en-GB" altLang="en-US" sz="2400">
              <a:solidFill>
                <a:schemeClr val="bg1"/>
              </a:solidFill>
              <a:latin typeface="Comic Sans MS" panose="030F0702030302020204" charset="0"/>
              <a:cs typeface="Comic Sans MS" panose="030F0702030302020204" charset="0"/>
            </a:endParaRPr>
          </a:p>
        </p:txBody>
      </p:sp>
      <p:pic>
        <p:nvPicPr>
          <p:cNvPr id="3" name="Picture 2"/>
          <p:cNvPicPr>
            <a:picLocks noChangeAspect="1"/>
          </p:cNvPicPr>
          <p:nvPr/>
        </p:nvPicPr>
        <p:blipFill>
          <a:blip r:embed="rId1"/>
          <a:stretch>
            <a:fillRect/>
          </a:stretch>
        </p:blipFill>
        <p:spPr>
          <a:xfrm>
            <a:off x="3209290" y="585470"/>
            <a:ext cx="449580" cy="455930"/>
          </a:xfrm>
          <a:prstGeom prst="rect">
            <a:avLst/>
          </a:prstGeom>
        </p:spPr>
      </p:pic>
      <p:pic>
        <p:nvPicPr>
          <p:cNvPr id="5" name="Picture 4"/>
          <p:cNvPicPr>
            <a:picLocks noChangeAspect="1"/>
          </p:cNvPicPr>
          <p:nvPr/>
        </p:nvPicPr>
        <p:blipFill>
          <a:blip r:embed="rId2"/>
          <a:stretch>
            <a:fillRect/>
          </a:stretch>
        </p:blipFill>
        <p:spPr>
          <a:xfrm>
            <a:off x="1726565" y="3815715"/>
            <a:ext cx="7832090" cy="28549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586105" y="1141730"/>
            <a:ext cx="11235690" cy="5278755"/>
          </a:xfrm>
          <a:prstGeom prst="rect">
            <a:avLst/>
          </a:prstGeom>
        </p:spPr>
      </p:pic>
      <p:sp>
        <p:nvSpPr>
          <p:cNvPr id="3" name="Text Box 2"/>
          <p:cNvSpPr txBox="1"/>
          <p:nvPr/>
        </p:nvSpPr>
        <p:spPr>
          <a:xfrm>
            <a:off x="4753928" y="404495"/>
            <a:ext cx="2395855" cy="460375"/>
          </a:xfrm>
          <a:prstGeom prst="rect">
            <a:avLst/>
          </a:prstGeom>
          <a:noFill/>
        </p:spPr>
        <p:txBody>
          <a:bodyPr wrap="none" rtlCol="0" anchor="t">
            <a:spAutoFit/>
          </a:bodyPr>
          <a:p>
            <a:pPr algn="ctr"/>
            <a:r>
              <a:rPr lang="en-GB" altLang="en-US" sz="2400">
                <a:solidFill>
                  <a:schemeClr val="bg1"/>
                </a:solidFill>
                <a:latin typeface="Comic Sans MS" panose="030F0702030302020204" charset="0"/>
                <a:cs typeface="Comic Sans MS" panose="030F0702030302020204" charset="0"/>
                <a:sym typeface="+mn-ea"/>
              </a:rPr>
              <a:t>Follow the box!!</a:t>
            </a:r>
            <a:endParaRPr lang="en-GB" altLang="en-US">
              <a:solidFill>
                <a:schemeClr val="bg1"/>
              </a:solidFill>
            </a:endParaRPr>
          </a:p>
        </p:txBody>
      </p:sp>
      <p:sp>
        <p:nvSpPr>
          <p:cNvPr id="4" name="Rectangles 3"/>
          <p:cNvSpPr/>
          <p:nvPr/>
        </p:nvSpPr>
        <p:spPr>
          <a:xfrm>
            <a:off x="1856105" y="2053590"/>
            <a:ext cx="3785870" cy="762635"/>
          </a:xfrm>
          <a:prstGeom prst="rect">
            <a:avLst/>
          </a:prstGeom>
          <a:noFill/>
          <a:ln w="76200"/>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 Box 3"/>
          <p:cNvSpPr txBox="1"/>
          <p:nvPr/>
        </p:nvSpPr>
        <p:spPr>
          <a:xfrm>
            <a:off x="4015740" y="2628900"/>
            <a:ext cx="4159885" cy="460375"/>
          </a:xfrm>
          <a:prstGeom prst="rect">
            <a:avLst/>
          </a:prstGeom>
          <a:noFill/>
        </p:spPr>
        <p:txBody>
          <a:bodyPr wrap="square" rtlCol="0">
            <a:spAutoFit/>
          </a:bodyPr>
          <a:p>
            <a:pPr algn="l"/>
            <a:r>
              <a:rPr lang="en-GB" altLang="en-US" sz="2400">
                <a:solidFill>
                  <a:schemeClr val="bg1"/>
                </a:solidFill>
                <a:latin typeface="Comic Sans MS" panose="030F0702030302020204" charset="0"/>
                <a:cs typeface="Comic Sans MS" panose="030F0702030302020204" charset="0"/>
              </a:rPr>
              <a:t>What model are we using??</a:t>
            </a:r>
            <a:endParaRPr lang="en-GB" altLang="en-US" sz="2400">
              <a:solidFill>
                <a:schemeClr val="bg1"/>
              </a:solidFill>
              <a:latin typeface="Comic Sans MS" panose="030F0702030302020204" charset="0"/>
              <a:cs typeface="Comic Sans MS" panose="030F07020303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 Box 3"/>
          <p:cNvSpPr txBox="1"/>
          <p:nvPr/>
        </p:nvSpPr>
        <p:spPr>
          <a:xfrm>
            <a:off x="453390" y="218440"/>
            <a:ext cx="11285220" cy="3138170"/>
          </a:xfrm>
          <a:prstGeom prst="rect">
            <a:avLst/>
          </a:prstGeom>
          <a:noFill/>
        </p:spPr>
        <p:txBody>
          <a:bodyPr wrap="square" rtlCol="0">
            <a:spAutoFit/>
          </a:bodyPr>
          <a:p>
            <a:pPr algn="l"/>
            <a:r>
              <a:rPr lang="en-GB" altLang="en-US" sz="2000">
                <a:solidFill>
                  <a:schemeClr val="bg1"/>
                </a:solidFill>
                <a:latin typeface="Comic Sans MS" panose="030F0702030302020204" charset="0"/>
                <a:cs typeface="Comic Sans MS" panose="030F0702030302020204" charset="0"/>
              </a:rPr>
              <a:t>EfficientDet Model : </a:t>
            </a:r>
            <a:endParaRPr lang="en-GB" altLang="en-US" sz="2000">
              <a:solidFill>
                <a:schemeClr val="bg1"/>
              </a:solidFill>
              <a:latin typeface="Comic Sans MS" panose="030F0702030302020204" charset="0"/>
              <a:cs typeface="Comic Sans MS" panose="030F0702030302020204" charset="0"/>
            </a:endParaRPr>
          </a:p>
          <a:p>
            <a:pPr algn="l"/>
            <a:endParaRPr lang="en-GB" altLang="en-US" sz="1600">
              <a:solidFill>
                <a:schemeClr val="bg1"/>
              </a:solidFill>
              <a:latin typeface="Comic Sans MS" panose="030F0702030302020204" charset="0"/>
              <a:cs typeface="Comic Sans MS" panose="030F0702030302020204" charset="0"/>
            </a:endParaRPr>
          </a:p>
          <a:p>
            <a:pPr algn="l"/>
            <a:r>
              <a:rPr lang="en-GB" altLang="en-US">
                <a:solidFill>
                  <a:schemeClr val="bg1"/>
                </a:solidFill>
                <a:latin typeface="Comic Sans MS" panose="030F0702030302020204" charset="0"/>
                <a:cs typeface="Comic Sans MS" panose="030F0702030302020204" charset="0"/>
              </a:rPr>
              <a:t>EfficientDet is a state-of-the-art object detection model for real-time object detection. It back bone was orignally came from EfficientNet.</a:t>
            </a:r>
            <a:endParaRPr lang="en-GB" altLang="en-US">
              <a:solidFill>
                <a:schemeClr val="bg1"/>
              </a:solidFill>
              <a:latin typeface="Comic Sans MS" panose="030F0702030302020204" charset="0"/>
              <a:cs typeface="Comic Sans MS" panose="030F0702030302020204" charset="0"/>
            </a:endParaRPr>
          </a:p>
          <a:p>
            <a:pPr algn="l"/>
            <a:endParaRPr lang="en-GB" altLang="en-US">
              <a:solidFill>
                <a:schemeClr val="bg1"/>
              </a:solidFill>
              <a:latin typeface="Comic Sans MS" panose="030F0702030302020204" charset="0"/>
              <a:cs typeface="Comic Sans MS" panose="030F0702030302020204" charset="0"/>
            </a:endParaRPr>
          </a:p>
          <a:p>
            <a:pPr algn="l"/>
            <a:r>
              <a:rPr lang="en-GB" altLang="en-US">
                <a:solidFill>
                  <a:schemeClr val="bg1"/>
                </a:solidFill>
                <a:latin typeface="Comic Sans MS" panose="030F0702030302020204" charset="0"/>
                <a:cs typeface="Comic Sans MS" panose="030F0702030302020204" charset="0"/>
                <a:sym typeface="+mn-ea"/>
              </a:rPr>
              <a:t>EfficientNet: EfficientNet is a CNN that uses a scaling method called compound scaling that aims to improve the efficiency of an existing ConvNet based on the available resources (memory and FLOPS). The resulted networks proved to be both more efficient and more performant than many state of the art networks. </a:t>
            </a:r>
            <a:endParaRPr lang="en-GB" altLang="en-US">
              <a:solidFill>
                <a:schemeClr val="bg1"/>
              </a:solidFill>
              <a:latin typeface="Comic Sans MS" panose="030F0702030302020204" charset="0"/>
              <a:cs typeface="Comic Sans MS" panose="030F0702030302020204" charset="0"/>
              <a:sym typeface="+mn-ea"/>
            </a:endParaRPr>
          </a:p>
          <a:p>
            <a:pPr algn="l"/>
            <a:endParaRPr lang="en-GB" altLang="en-US">
              <a:solidFill>
                <a:schemeClr val="bg1"/>
              </a:solidFill>
              <a:latin typeface="Comic Sans MS" panose="030F0702030302020204" charset="0"/>
              <a:cs typeface="Comic Sans MS" panose="030F0702030302020204" charset="0"/>
            </a:endParaRPr>
          </a:p>
          <a:p>
            <a:pPr algn="l"/>
            <a:r>
              <a:rPr lang="en-GB" altLang="en-US">
                <a:solidFill>
                  <a:schemeClr val="bg1"/>
                </a:solidFill>
                <a:latin typeface="Comic Sans MS" panose="030F0702030302020204" charset="0"/>
                <a:cs typeface="Comic Sans MS" panose="030F0702030302020204" charset="0"/>
                <a:sym typeface="+mn-ea"/>
              </a:rPr>
              <a:t>EfficientNet architecture  		  </a:t>
            </a:r>
            <a:r>
              <a:rPr lang="en-GB" altLang="en-US">
                <a:solidFill>
                  <a:schemeClr val="bg1"/>
                </a:solidFill>
                <a:latin typeface="Comic Sans MS" panose="030F0702030302020204" charset="0"/>
                <a:cs typeface="Comic Sans MS" panose="030F0702030302020204" charset="0"/>
                <a:sym typeface="+mn-ea"/>
              </a:rPr>
              <a:t>EfficientDet architecture</a:t>
            </a:r>
            <a:r>
              <a:rPr lang="en-GB" altLang="en-US">
                <a:solidFill>
                  <a:schemeClr val="bg1"/>
                </a:solidFill>
                <a:latin typeface="Comic Sans MS" panose="030F0702030302020204" charset="0"/>
                <a:cs typeface="Comic Sans MS" panose="030F0702030302020204" charset="0"/>
                <a:sym typeface="+mn-ea"/>
              </a:rPr>
              <a:t>			</a:t>
            </a:r>
            <a:endParaRPr lang="en-GB" altLang="en-US">
              <a:solidFill>
                <a:schemeClr val="bg1"/>
              </a:solidFill>
              <a:latin typeface="Comic Sans MS" panose="030F0702030302020204" charset="0"/>
              <a:cs typeface="Comic Sans MS" panose="030F0702030302020204" charset="0"/>
              <a:sym typeface="+mn-ea"/>
            </a:endParaRPr>
          </a:p>
        </p:txBody>
      </p:sp>
      <p:pic>
        <p:nvPicPr>
          <p:cNvPr id="2" name="Picture 1"/>
          <p:cNvPicPr>
            <a:picLocks noChangeAspect="1"/>
          </p:cNvPicPr>
          <p:nvPr/>
        </p:nvPicPr>
        <p:blipFill>
          <a:blip r:embed="rId1"/>
          <a:stretch>
            <a:fillRect/>
          </a:stretch>
        </p:blipFill>
        <p:spPr>
          <a:xfrm>
            <a:off x="583565" y="3479165"/>
            <a:ext cx="3632835" cy="2122805"/>
          </a:xfrm>
          <a:prstGeom prst="rect">
            <a:avLst/>
          </a:prstGeom>
        </p:spPr>
      </p:pic>
      <p:sp>
        <p:nvSpPr>
          <p:cNvPr id="5" name="Text Box 4"/>
          <p:cNvSpPr txBox="1"/>
          <p:nvPr/>
        </p:nvSpPr>
        <p:spPr>
          <a:xfrm>
            <a:off x="583565" y="5737860"/>
            <a:ext cx="7959725" cy="1076325"/>
          </a:xfrm>
          <a:prstGeom prst="rect">
            <a:avLst/>
          </a:prstGeom>
          <a:noFill/>
        </p:spPr>
        <p:txBody>
          <a:bodyPr wrap="square" rtlCol="0">
            <a:spAutoFit/>
          </a:bodyPr>
          <a:p>
            <a:r>
              <a:rPr lang="en-GB" altLang="en-US" sz="1600">
                <a:solidFill>
                  <a:schemeClr val="bg1"/>
                </a:solidFill>
                <a:latin typeface="Comic Sans MS" panose="030F0702030302020204" charset="0"/>
                <a:cs typeface="Comic Sans MS" panose="030F0702030302020204" charset="0"/>
              </a:rPr>
              <a:t>References:</a:t>
            </a:r>
            <a:endParaRPr lang="en-GB" altLang="en-US" sz="1600">
              <a:solidFill>
                <a:schemeClr val="bg1"/>
              </a:solidFill>
              <a:latin typeface="Comic Sans MS" panose="030F0702030302020204" charset="0"/>
              <a:cs typeface="Comic Sans MS" panose="030F0702030302020204" charset="0"/>
            </a:endParaRPr>
          </a:p>
          <a:p>
            <a:r>
              <a:rPr lang="en-US" sz="1600">
                <a:solidFill>
                  <a:schemeClr val="bg1"/>
                </a:solidFill>
                <a:latin typeface="Comic Sans MS" panose="030F0702030302020204" charset="0"/>
                <a:cs typeface="Comic Sans MS" panose="030F0702030302020204" charset="0"/>
              </a:rPr>
              <a:t>https://iq.opengenus.org/efficientnet/</a:t>
            </a:r>
            <a:endParaRPr lang="en-US" sz="1600">
              <a:solidFill>
                <a:schemeClr val="bg1"/>
              </a:solidFill>
              <a:latin typeface="Comic Sans MS" panose="030F0702030302020204" charset="0"/>
              <a:cs typeface="Comic Sans MS" panose="030F0702030302020204" charset="0"/>
            </a:endParaRPr>
          </a:p>
          <a:p>
            <a:r>
              <a:rPr lang="en-US" sz="1600">
                <a:solidFill>
                  <a:schemeClr val="bg1"/>
                </a:solidFill>
                <a:latin typeface="Comic Sans MS" panose="030F0702030302020204" charset="0"/>
                <a:cs typeface="Comic Sans MS" panose="030F0702030302020204" charset="0"/>
              </a:rPr>
              <a:t>https://amaarora.github.io/posts/2021-01-13-efficientdet-pytorch.html</a:t>
            </a:r>
            <a:endParaRPr lang="en-US" sz="1600">
              <a:solidFill>
                <a:schemeClr val="bg1"/>
              </a:solidFill>
              <a:latin typeface="Comic Sans MS" panose="030F0702030302020204" charset="0"/>
              <a:cs typeface="Comic Sans MS" panose="030F0702030302020204" charset="0"/>
            </a:endParaRPr>
          </a:p>
          <a:p>
            <a:endParaRPr lang="en-US" sz="1600">
              <a:solidFill>
                <a:schemeClr val="bg1"/>
              </a:solidFill>
              <a:latin typeface="Comic Sans MS" panose="030F0702030302020204" charset="0"/>
              <a:cs typeface="Comic Sans MS" panose="030F0702030302020204" charset="0"/>
            </a:endParaRPr>
          </a:p>
        </p:txBody>
      </p:sp>
      <p:pic>
        <p:nvPicPr>
          <p:cNvPr id="6" name="Picture 5"/>
          <p:cNvPicPr>
            <a:picLocks noChangeAspect="1"/>
          </p:cNvPicPr>
          <p:nvPr/>
        </p:nvPicPr>
        <p:blipFill>
          <a:blip r:embed="rId2"/>
          <a:stretch>
            <a:fillRect/>
          </a:stretch>
        </p:blipFill>
        <p:spPr>
          <a:xfrm>
            <a:off x="5289550" y="3479165"/>
            <a:ext cx="5859145" cy="2108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 Box 3"/>
          <p:cNvSpPr txBox="1"/>
          <p:nvPr/>
        </p:nvSpPr>
        <p:spPr>
          <a:xfrm>
            <a:off x="3295015" y="2643505"/>
            <a:ext cx="5601970" cy="829945"/>
          </a:xfrm>
          <a:prstGeom prst="rect">
            <a:avLst/>
          </a:prstGeom>
          <a:noFill/>
        </p:spPr>
        <p:txBody>
          <a:bodyPr wrap="square" rtlCol="0">
            <a:spAutoFit/>
          </a:bodyPr>
          <a:p>
            <a:pPr algn="ctr"/>
            <a:r>
              <a:rPr lang="en-GB" altLang="en-US" sz="2400">
                <a:solidFill>
                  <a:schemeClr val="bg1"/>
                </a:solidFill>
                <a:latin typeface="Comic Sans MS" panose="030F0702030302020204" charset="0"/>
                <a:cs typeface="Comic Sans MS" panose="030F0702030302020204" charset="0"/>
              </a:rPr>
              <a:t>Creating bounding boxes and predicting the video...</a:t>
            </a:r>
            <a:endParaRPr lang="en-GB" altLang="en-US" sz="2400">
              <a:solidFill>
                <a:schemeClr val="bg1"/>
              </a:solidFill>
              <a:latin typeface="Comic Sans MS" panose="030F0702030302020204" charset="0"/>
              <a:cs typeface="Comic Sans MS" panose="030F07020303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84810" y="1891665"/>
            <a:ext cx="11423015" cy="4659630"/>
          </a:xfrm>
          <a:prstGeom prst="rect">
            <a:avLst/>
          </a:prstGeom>
        </p:spPr>
      </p:pic>
      <p:sp>
        <p:nvSpPr>
          <p:cNvPr id="4" name="Text Box 3"/>
          <p:cNvSpPr txBox="1"/>
          <p:nvPr/>
        </p:nvSpPr>
        <p:spPr>
          <a:xfrm>
            <a:off x="330835" y="254000"/>
            <a:ext cx="11274425" cy="1906905"/>
          </a:xfrm>
          <a:prstGeom prst="rect">
            <a:avLst/>
          </a:prstGeom>
          <a:noFill/>
        </p:spPr>
        <p:txBody>
          <a:bodyPr wrap="square" rtlCol="0">
            <a:spAutoFit/>
          </a:bodyPr>
          <a:p>
            <a:pPr algn="l"/>
            <a:r>
              <a:rPr lang="en-GB" altLang="en-US">
                <a:solidFill>
                  <a:schemeClr val="bg1"/>
                </a:solidFill>
                <a:latin typeface="Comic Sans MS" panose="030F0702030302020204" charset="0"/>
                <a:cs typeface="Comic Sans MS" panose="030F0702030302020204" charset="0"/>
              </a:rPr>
              <a:t>For Bounding Box use CV2 and Numpy</a:t>
            </a:r>
            <a:endParaRPr lang="en-GB" altLang="en-US">
              <a:solidFill>
                <a:schemeClr val="bg1"/>
              </a:solidFill>
              <a:latin typeface="Comic Sans MS" panose="030F0702030302020204" charset="0"/>
              <a:cs typeface="Comic Sans MS" panose="030F0702030302020204" charset="0"/>
            </a:endParaRPr>
          </a:p>
          <a:p>
            <a:pPr algn="l"/>
            <a:endParaRPr lang="en-GB" altLang="en-US" sz="1600">
              <a:solidFill>
                <a:schemeClr val="bg1"/>
              </a:solidFill>
              <a:latin typeface="Comic Sans MS" panose="030F0702030302020204" charset="0"/>
              <a:cs typeface="Comic Sans MS" panose="030F0702030302020204" charset="0"/>
            </a:endParaRPr>
          </a:p>
          <a:p>
            <a:pPr algn="l"/>
            <a:r>
              <a:rPr lang="en-GB" altLang="en-US" sz="1400">
                <a:solidFill>
                  <a:schemeClr val="bg1"/>
                </a:solidFill>
                <a:latin typeface="Comic Sans MS" panose="030F0702030302020204" charset="0"/>
                <a:cs typeface="Comic Sans MS" panose="030F0702030302020204" charset="0"/>
              </a:rPr>
              <a:t>CV2 is a powerful library for working with images in Python. It is the most commonly used in loading and display, image manipulation, and image filtering.</a:t>
            </a:r>
            <a:endParaRPr lang="en-GB" altLang="en-US" sz="1400">
              <a:solidFill>
                <a:schemeClr val="bg1"/>
              </a:solidFill>
              <a:latin typeface="Comic Sans MS" panose="030F0702030302020204" charset="0"/>
              <a:cs typeface="Comic Sans MS" panose="030F0702030302020204" charset="0"/>
            </a:endParaRPr>
          </a:p>
          <a:p>
            <a:pPr algn="l"/>
            <a:endParaRPr lang="en-GB" altLang="en-US" sz="1400">
              <a:solidFill>
                <a:schemeClr val="bg1"/>
              </a:solidFill>
              <a:latin typeface="Comic Sans MS" panose="030F0702030302020204" charset="0"/>
              <a:cs typeface="Comic Sans MS" panose="030F0702030302020204" charset="0"/>
            </a:endParaRPr>
          </a:p>
          <a:p>
            <a:pPr algn="l"/>
            <a:r>
              <a:rPr lang="en-GB" altLang="en-US" sz="1400">
                <a:solidFill>
                  <a:schemeClr val="bg1"/>
                </a:solidFill>
                <a:latin typeface="Comic Sans MS" panose="030F0702030302020204" charset="0"/>
                <a:cs typeface="Comic Sans MS" panose="030F0702030302020204" charset="0"/>
              </a:rPr>
              <a:t>Numpy is known as the fast and versatile de-facto standards of array or matrix computing. The core of NumPy is well-optimized C code. </a:t>
            </a:r>
            <a:endParaRPr lang="en-GB" altLang="en-US" sz="1400">
              <a:solidFill>
                <a:schemeClr val="bg1"/>
              </a:solidFill>
              <a:latin typeface="Comic Sans MS" panose="030F0702030302020204" charset="0"/>
              <a:cs typeface="Comic Sans MS" panose="030F0702030302020204" charset="0"/>
            </a:endParaRPr>
          </a:p>
          <a:p>
            <a:pPr algn="l"/>
            <a:endParaRPr lang="en-GB" altLang="en-US" sz="1400">
              <a:solidFill>
                <a:schemeClr val="bg1"/>
              </a:solidFill>
              <a:latin typeface="Comic Sans MS" panose="030F0702030302020204" charset="0"/>
              <a:cs typeface="Comic Sans MS" panose="030F0702030302020204" charset="0"/>
            </a:endParaRPr>
          </a:p>
        </p:txBody>
      </p:sp>
      <p:sp>
        <p:nvSpPr>
          <p:cNvPr id="3" name="Rectangles 2"/>
          <p:cNvSpPr/>
          <p:nvPr/>
        </p:nvSpPr>
        <p:spPr>
          <a:xfrm>
            <a:off x="1906905" y="2183765"/>
            <a:ext cx="6613525" cy="640715"/>
          </a:xfrm>
          <a:prstGeom prst="rect">
            <a:avLst/>
          </a:prstGeom>
          <a:noFill/>
          <a:ln w="762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 Box 3"/>
          <p:cNvSpPr txBox="1"/>
          <p:nvPr/>
        </p:nvSpPr>
        <p:spPr>
          <a:xfrm>
            <a:off x="3295015" y="2643505"/>
            <a:ext cx="5601970" cy="460375"/>
          </a:xfrm>
          <a:prstGeom prst="rect">
            <a:avLst/>
          </a:prstGeom>
          <a:noFill/>
        </p:spPr>
        <p:txBody>
          <a:bodyPr wrap="square" rtlCol="0">
            <a:spAutoFit/>
          </a:bodyPr>
          <a:p>
            <a:pPr algn="ctr"/>
            <a:r>
              <a:rPr lang="en-GB" altLang="en-US" sz="2400">
                <a:solidFill>
                  <a:schemeClr val="bg1"/>
                </a:solidFill>
                <a:latin typeface="Comic Sans MS" panose="030F0702030302020204" charset="0"/>
                <a:cs typeface="Comic Sans MS" panose="030F0702030302020204" charset="0"/>
              </a:rPr>
              <a:t>Activating the project!</a:t>
            </a:r>
            <a:endParaRPr lang="en-GB" altLang="en-US" sz="2400">
              <a:solidFill>
                <a:schemeClr val="bg1"/>
              </a:solidFill>
              <a:latin typeface="Comic Sans MS" panose="030F0702030302020204" charset="0"/>
              <a:cs typeface="Comic Sans MS" panose="030F070203030202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1748</Words>
  <Application>WPS Presentation</Application>
  <PresentationFormat>Widescreen</PresentationFormat>
  <Paragraphs>52</Paragraphs>
  <Slides>11</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11</vt:i4>
      </vt:variant>
    </vt:vector>
  </HeadingPairs>
  <TitlesOfParts>
    <vt:vector size="29" baseType="lpstr">
      <vt:lpstr>Arial</vt:lpstr>
      <vt:lpstr>SimSun</vt:lpstr>
      <vt:lpstr>Wingdings</vt:lpstr>
      <vt:lpstr>Calibri Light</vt:lpstr>
      <vt:lpstr>Calibri</vt:lpstr>
      <vt:lpstr>Microsoft YaHei</vt:lpstr>
      <vt:lpstr>Arial Unicode MS</vt:lpstr>
      <vt:lpstr>AniMe Matrix - MB_EN</vt:lpstr>
      <vt:lpstr>Arial Black</vt:lpstr>
      <vt:lpstr>Bahnschrift Condensed</vt:lpstr>
      <vt:lpstr>Bahnschrift Light</vt:lpstr>
      <vt:lpstr>Bahnschrift Light SemiCondensed</vt:lpstr>
      <vt:lpstr>Bahnschrift SemiBold</vt:lpstr>
      <vt:lpstr>Bahnschrift SemiLight</vt:lpstr>
      <vt:lpstr>Bahnschrift SemiLight SemiCondensed</vt:lpstr>
      <vt:lpstr>Candara Light</vt:lpstr>
      <vt:lpstr>Comic Sans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User086</cp:lastModifiedBy>
  <cp:revision>9</cp:revision>
  <dcterms:created xsi:type="dcterms:W3CDTF">2023-11-26T14:01:37Z</dcterms:created>
  <dcterms:modified xsi:type="dcterms:W3CDTF">2023-11-26T15:07:30Z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2A16BC4F5E9E46078EE7F9362ACF8359</vt:lpwstr>
  </property>
  <property fmtid="{D5CDD505-2E9C-101B-9397-08002B2CF9AE}" pid="3" name="KSOProductBuildVer">
    <vt:lpwstr>1033-11.2.0.11225</vt:lpwstr>
  </property>
</Properties>
</file>