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  <p:sldMasterId id="2147483783" r:id="rId6"/>
  </p:sldMasterIdLst>
  <p:notesMasterIdLst>
    <p:notesMasterId r:id="rId17"/>
  </p:notesMasterIdLst>
  <p:handoutMasterIdLst>
    <p:handoutMasterId r:id="rId18"/>
  </p:handoutMasterIdLst>
  <p:sldIdLst>
    <p:sldId id="277" r:id="rId7"/>
    <p:sldId id="273" r:id="rId8"/>
    <p:sldId id="274" r:id="rId9"/>
    <p:sldId id="271" r:id="rId10"/>
    <p:sldId id="272" r:id="rId11"/>
    <p:sldId id="275" r:id="rId12"/>
    <p:sldId id="276" r:id="rId13"/>
    <p:sldId id="278" r:id="rId14"/>
    <p:sldId id="265" r:id="rId15"/>
    <p:sldId id="264" r:id="rId16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1AD38-B078-4D31-8C22-24A01E184680}" v="36" dt="2024-05-15T02:22:3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139" autoAdjust="0"/>
  </p:normalViewPr>
  <p:slideViewPr>
    <p:cSldViewPr snapToGrid="0" showGuides="1">
      <p:cViewPr varScale="1">
        <p:scale>
          <a:sx n="81" d="100"/>
          <a:sy n="81" d="100"/>
        </p:scale>
        <p:origin x="120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7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700" smtClean="0"/>
              <a:t>‹#›</a:t>
            </a:fld>
            <a:endParaRPr lang="en-GB" sz="7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700" smtClean="0"/>
              <a:t>09/06/2024</a:t>
            </a:fld>
            <a:endParaRPr lang="en-GB" sz="70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70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00"/>
            </a:lvl1pPr>
          </a:lstStyle>
          <a:p>
            <a:fld id="{1386E511-D742-4EFE-90B5-C9FC42762E0F}" type="datetimeFigureOut">
              <a:rPr lang="en-GB" smtClean="0"/>
              <a:pPr/>
              <a:t>09/06/2024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SV blu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32BB7F6-9F0A-A368-C487-990A3FB80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86554A-1224-B98B-303F-3DEF4C9C9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20D0076-D329-96AA-A04A-5417698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B43EA88E-0BF1-3508-3720-CE65072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2E0F7ED9-BD90-84B2-5B4F-85E0B0B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9571D55-61C8-1072-5592-ED5E71F0EC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14300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615A88E0-4E4A-519D-9700-7D5CA52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F2468DD4-BE4F-9ACC-7037-B7B58F38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F0286516-5F7F-CE86-B65D-766BC77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88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B94A73F-473D-8EE9-886D-D0230F6DF5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BC7DA32B-9DA6-837C-A252-B237166A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157FDFF-ED79-E7B5-E586-44FD83BC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56B00B80-C8F3-9B75-F1D9-191A496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959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1143001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93401DF-3442-EF28-EF87-4ADB68B2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A3BB0EBC-BA87-021D-10AB-98DE0933F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52278516-4C84-CBAB-C31C-851D3CCD5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747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0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647149E-3225-6E07-A2C3-29F4AAF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B9EBF59-CDCB-7A93-2A08-D4DD7E7D68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6C075FC0-1496-772E-E48D-8E743FC362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7258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Four pictures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2857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8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B76FEC-FA37-5397-4146-517D33B03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white">
          <a:xfrm>
            <a:off x="1015999" y="4000499"/>
            <a:ext cx="4064001" cy="1714501"/>
          </a:xfrm>
        </p:spPr>
        <p:txBody>
          <a:bodyPr anchor="b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60ED267-CE2A-9C6E-2A58-D17EC49FD3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4000" y="-6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917D4E6-EBD9-387E-C598-F1E497609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8" y="3429000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86AA52A1-0E52-62B5-82F1-715000227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3429000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7E9A8FD-18CF-3BCF-7734-E0DE693EE8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A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12001" y="2286000"/>
            <a:ext cx="3048000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_DateCustomA" hidden="1">
            <a:extLst>
              <a:ext uri="{FF2B5EF4-FFF2-40B4-BE49-F238E27FC236}">
                <a16:creationId xmlns:a16="http://schemas.microsoft.com/office/drawing/2014/main" id="{F8F6FA0E-135D-B279-FA33-FE27ACB56FD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6" name="FLD_PresentationTitle" hidden="1">
            <a:extLst>
              <a:ext uri="{FF2B5EF4-FFF2-40B4-BE49-F238E27FC236}">
                <a16:creationId xmlns:a16="http://schemas.microsoft.com/office/drawing/2014/main" id="{B44FDAFB-C5C0-A39A-436F-064D0BC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82686216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B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2000" y="2286000"/>
            <a:ext cx="3048001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_DateCustomA" hidden="1">
            <a:extLst>
              <a:ext uri="{FF2B5EF4-FFF2-40B4-BE49-F238E27FC236}">
                <a16:creationId xmlns:a16="http://schemas.microsoft.com/office/drawing/2014/main" id="{3F76FFE6-0EF7-1458-6DBC-A308223D23F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DBC57DC-1F97-14E1-7119-084B290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55727931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_DateCustomA" hidden="1">
            <a:extLst>
              <a:ext uri="{FF2B5EF4-FFF2-40B4-BE49-F238E27FC236}">
                <a16:creationId xmlns:a16="http://schemas.microsoft.com/office/drawing/2014/main" id="{9B76FB2B-7B27-25A8-D5DA-A1D0299217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2" name="FLD_PresentationTitle" hidden="1">
            <a:extLst>
              <a:ext uri="{FF2B5EF4-FFF2-40B4-BE49-F238E27FC236}">
                <a16:creationId xmlns:a16="http://schemas.microsoft.com/office/drawing/2014/main" id="{7122A9DB-AE31-0883-5DF7-D7EC3B628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CF89A6E-A60B-2C8B-57F5-0EFF32F35FB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072395F-8149-8E1A-0376-145F44D720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8855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0D628073-55BA-B140-2CA5-8C8B182FC7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91378"/>
            <a:ext cx="7112000" cy="551622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E928560C-DC49-6629-0665-93FBC7B974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0F42B128-E614-B433-B4F5-E8A753D61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957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7112000" cy="1142999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10160000" cy="4000500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BE6232D6-50CD-B698-14DF-4F5A273957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BDF4765D-9202-4F81-D4C8-B11E46E8B4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0644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81440"/>
            <a:ext cx="7112000" cy="1142999"/>
          </a:xfrm>
        </p:spPr>
        <p:txBody>
          <a:bodyPr/>
          <a:lstStyle>
            <a:lvl1pPr>
              <a:defRPr sz="2800" spc="-18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24439"/>
            <a:ext cx="10160000" cy="3990561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192C0DFA-1CB1-427A-8E9E-750569DCB65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43C32F2A-B66D-B6D5-BC1E-EBF830022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18995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3DCF2622-D659-48E0-7315-C7387BD4C4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2258D535-C25E-08A6-2C26-FBE0A94A38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5504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4B00D8CC-C5D8-4502-052E-A77492C533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EDE9E90-437C-62DF-5155-E6923CF6DD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56008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F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A5A34D3A-887D-D1FA-6E48-9D6579F604F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27F490B2-DC8E-2315-231D-0E2CB869A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854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0" y="583791"/>
            <a:ext cx="4064000" cy="55920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AA9DA8B-CBA2-1A7A-7B50-DDA2EEA025D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38CE46C6-A82E-9E68-3EA1-4DD1A52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670372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5D7F899-F1AD-FDE9-96BB-9CFC92DAFE1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BFB7D583-2F21-0EB2-FA04-5FD05A27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693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F">
    <p:bg>
      <p:bgPr>
        <a:solidFill>
          <a:srgbClr val="002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AE5164C-C20B-8076-6BB7-2C2A39507D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6C2CA471-A2FD-03B2-DE2D-2C5CF5B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766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G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4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63ED12B-D4FE-23D3-22A8-EE584DBE80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84F7E3A9-7C1E-AB7B-38AC-73429901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1362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Two columns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1" y="571500"/>
            <a:ext cx="4064000" cy="876298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1"/>
            <a:ext cx="1879600" cy="40004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CB7469-3391-9372-6F59-350B413CD3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00401" y="1714501"/>
            <a:ext cx="1879600" cy="4000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_DateCustomA" hidden="1">
            <a:extLst>
              <a:ext uri="{FF2B5EF4-FFF2-40B4-BE49-F238E27FC236}">
                <a16:creationId xmlns:a16="http://schemas.microsoft.com/office/drawing/2014/main" id="{063BE6C7-9EA1-6AB0-95F6-C3B6001BD1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0" name="FLD_PresentationTitle" hidden="1">
            <a:extLst>
              <a:ext uri="{FF2B5EF4-FFF2-40B4-BE49-F238E27FC236}">
                <a16:creationId xmlns:a16="http://schemas.microsoft.com/office/drawing/2014/main" id="{3D120C54-5141-63EA-06B0-3A3EEE8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7048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4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9144000" y="571500"/>
            <a:ext cx="2032000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0" y="1714500"/>
            <a:ext cx="2032000" cy="40005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ABBB9E5C-2A23-1E64-A74E-B72955851CD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F95729FB-88F6-08B1-C189-5A2EFA3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6191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8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3998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3791"/>
            <a:ext cx="2031998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5998" y="1714500"/>
            <a:ext cx="2032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D561AFBC-E08F-3499-6AE8-256B435007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D5BB4934-9905-0D7D-50F4-2251ADE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4422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0DC2B-B593-D15B-E451-6EF7B951A7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000" y="1143000"/>
            <a:ext cx="10160000" cy="5715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6503082"/>
      </p:ext>
    </p:extLst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AF5E4D0-5B87-4292-E9D6-4DD6ABB8BC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E80C29B-9A41-74AF-4700-B0C9AA5C16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247150249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F8D826DE-3B17-23A6-5013-5265E26499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0231" y="1714499"/>
            <a:ext cx="2527301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FF5E29D-0257-9799-DC85-BE2722718F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4466" y="1714499"/>
            <a:ext cx="2544234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6B91207-BE73-9981-2C64-26855D823A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487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12988621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29AD41-C8C2-90DE-E65A-EFBC9857F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B16CB37F-37AA-410D-204B-AD1EBCDF08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6413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8AA3438-1E4F-A17B-4BA6-84604FFDA3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682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DF3C2F97-EEF8-DFB6-BEE7-9C6CB8E215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0565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938A246F-FC1C-528B-BF2A-063647BFB5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463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769990759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16812702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B228394F-BE7A-2262-4AF9-4B90EED71C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" name="Slide Number Placeholder 2" hidden="1">
            <a:extLst>
              <a:ext uri="{FF2B5EF4-FFF2-40B4-BE49-F238E27FC236}">
                <a16:creationId xmlns:a16="http://schemas.microsoft.com/office/drawing/2014/main" id="{5681F9E3-16E7-1875-E3BC-602B9846C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E805FD9B-473D-902D-E033-2D4D9995A95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71BDDE09-C5FF-5BF0-2014-6703726DD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AC4336A-44A7-B57B-C11B-6FE9938BF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7" y="2190750"/>
            <a:ext cx="4924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1800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544B24D-C639-700F-B730-B477473093D3}"/>
              </a:ext>
            </a:extLst>
          </p:cNvPr>
          <p:cNvSpPr txBox="1"/>
          <p:nvPr userDrawn="1"/>
        </p:nvSpPr>
        <p:spPr>
          <a:xfrm>
            <a:off x="4467579" y="1608016"/>
            <a:ext cx="2642834" cy="421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sz="3200"/>
            </a:pPr>
            <a:r>
              <a:rPr lang="en-US" sz="1600" dirty="0"/>
              <a:t>PICTURES</a:t>
            </a:r>
            <a:br>
              <a:rPr lang="en-US" sz="1600" dirty="0"/>
            </a:br>
            <a:r>
              <a:rPr lang="en-US" sz="900" b="1" dirty="0"/>
              <a:t>Insert corporate picture from Templafy</a:t>
            </a: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</a:t>
            </a:r>
            <a:r>
              <a:rPr lang="en-US" sz="900" b="0" dirty="0"/>
              <a:t> Click the blue </a:t>
            </a:r>
            <a:r>
              <a:rPr lang="en-US" sz="900" dirty="0"/>
              <a:t>Templafy </a:t>
            </a:r>
            <a:r>
              <a:rPr lang="en-US" sz="900" b="0" dirty="0"/>
              <a:t>button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In the dropdown, click the </a:t>
            </a:r>
            <a:r>
              <a:rPr lang="en-US" sz="900" dirty="0"/>
              <a:t>Photos </a:t>
            </a:r>
            <a:r>
              <a:rPr lang="en-US" sz="900" b="0" dirty="0"/>
              <a:t>button in the Templafy pane on the right side of the screen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3. </a:t>
            </a:r>
            <a:r>
              <a:rPr lang="en-US" sz="900" b="0" dirty="0"/>
              <a:t>Find your image and click in once to insert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You can search for images in the search field.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Crop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 </a:t>
            </a:r>
            <a:r>
              <a:rPr lang="en-US" sz="900" b="0" dirty="0"/>
              <a:t>Click </a:t>
            </a:r>
            <a:r>
              <a:rPr lang="en-US" sz="900" dirty="0"/>
              <a:t>Crop</a:t>
            </a:r>
            <a:r>
              <a:rPr lang="en-US" sz="900" b="0" dirty="0"/>
              <a:t> to change size or </a:t>
            </a:r>
            <a:br>
              <a:rPr lang="en-US" sz="900" b="0" dirty="0"/>
            </a:br>
            <a:r>
              <a:rPr lang="en-US" sz="900" b="0" dirty="0"/>
              <a:t>focus of the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If you want to scale the picture, </a:t>
            </a:r>
            <a:br>
              <a:rPr lang="en-US" sz="900" b="0" dirty="0"/>
            </a:br>
            <a:r>
              <a:rPr lang="en-US" sz="900" b="0" dirty="0"/>
              <a:t>hold </a:t>
            </a:r>
            <a:r>
              <a:rPr lang="en-US" sz="900" dirty="0"/>
              <a:t>SHIFT</a:t>
            </a:r>
            <a:r>
              <a:rPr lang="en-US" sz="900" b="0" dirty="0"/>
              <a:t>-key down while </a:t>
            </a:r>
            <a:br>
              <a:rPr lang="en-US" sz="900" b="0" dirty="0"/>
            </a:br>
            <a:r>
              <a:rPr lang="en-US" sz="900" b="0" dirty="0"/>
              <a:t>dragging the corners of the picture</a:t>
            </a:r>
            <a:br>
              <a:rPr lang="en-US" sz="900" b="0" dirty="0"/>
            </a:b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If you delete the picture and </a:t>
            </a:r>
            <a:br>
              <a:rPr lang="en-US" sz="900" b="0" dirty="0"/>
            </a:br>
            <a:r>
              <a:rPr lang="en-US" sz="900" b="0" dirty="0"/>
              <a:t>insert a new one, the picture may </a:t>
            </a:r>
            <a:br>
              <a:rPr lang="en-US" sz="900" b="0" dirty="0"/>
            </a:br>
            <a:r>
              <a:rPr lang="en-US" sz="900" b="0" dirty="0"/>
              <a:t>lie in front of the text or graphic.</a:t>
            </a:r>
            <a:br>
              <a:rPr lang="en-US" sz="900" b="0" dirty="0"/>
            </a:br>
            <a:r>
              <a:rPr lang="en-US" sz="900" b="0" dirty="0"/>
              <a:t>If this happens, select the picture, </a:t>
            </a:r>
            <a:br>
              <a:rPr lang="en-US" sz="900" b="0" dirty="0"/>
            </a:br>
            <a:r>
              <a:rPr lang="en-US" sz="900" b="0" dirty="0"/>
              <a:t>right-click and choose </a:t>
            </a:r>
            <a:r>
              <a:rPr lang="en-US" sz="900" dirty="0"/>
              <a:t>Send to Back</a:t>
            </a:r>
          </a:p>
        </p:txBody>
      </p:sp>
      <p:grpSp>
        <p:nvGrpSpPr>
          <p:cNvPr id="4" name="Gruppe 25">
            <a:extLst>
              <a:ext uri="{FF2B5EF4-FFF2-40B4-BE49-F238E27FC236}">
                <a16:creationId xmlns:a16="http://schemas.microsoft.com/office/drawing/2014/main" id="{8A1E5916-BEF1-B39E-88A3-27A3CE33FBE2}"/>
              </a:ext>
            </a:extLst>
          </p:cNvPr>
          <p:cNvGrpSpPr/>
          <p:nvPr userDrawn="1"/>
        </p:nvGrpSpPr>
        <p:grpSpPr>
          <a:xfrm>
            <a:off x="7145756" y="1876097"/>
            <a:ext cx="676670" cy="997705"/>
            <a:chOff x="0" y="0"/>
            <a:chExt cx="1353338" cy="1995408"/>
          </a:xfrm>
        </p:grpSpPr>
        <p:pic>
          <p:nvPicPr>
            <p:cNvPr id="5" name="Billede 26" descr="Billede 26">
              <a:extLst>
                <a:ext uri="{FF2B5EF4-FFF2-40B4-BE49-F238E27FC236}">
                  <a16:creationId xmlns:a16="http://schemas.microsoft.com/office/drawing/2014/main" id="{CD4E4287-D76C-463D-B65A-CB61F4A7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573" cy="731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Billede 37" descr="Billede 37">
              <a:extLst>
                <a:ext uri="{FF2B5EF4-FFF2-40B4-BE49-F238E27FC236}">
                  <a16:creationId xmlns:a16="http://schemas.microsoft.com/office/drawing/2014/main" id="{517F9EF2-51C8-E09B-9E48-D98C4B6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32" y="738429"/>
              <a:ext cx="1349707" cy="1256980"/>
            </a:xfrm>
            <a:prstGeom prst="rect">
              <a:avLst/>
            </a:prstGeom>
            <a:ln w="3175" cap="flat">
              <a:solidFill>
                <a:srgbClr val="F2F2F2"/>
              </a:solidFill>
              <a:prstDash val="solid"/>
              <a:round/>
            </a:ln>
            <a:effectLst/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5E6BFE96-B170-E953-A8B2-88A3106B92AB}"/>
              </a:ext>
            </a:extLst>
          </p:cNvPr>
          <p:cNvSpPr txBox="1"/>
          <p:nvPr userDrawn="1"/>
        </p:nvSpPr>
        <p:spPr>
          <a:xfrm>
            <a:off x="1016000" y="1613646"/>
            <a:ext cx="2136361" cy="475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TEXT STYLES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Use the </a:t>
            </a:r>
            <a:r>
              <a:rPr lang="en-US" sz="900" b="1" dirty="0"/>
              <a:t>TAB</a:t>
            </a:r>
            <a:r>
              <a:rPr lang="en-US" sz="900" dirty="0"/>
              <a:t>-key to jump through levels. Click </a:t>
            </a:r>
            <a:r>
              <a:rPr lang="en-US" sz="900" b="1" dirty="0"/>
              <a:t>ENTER</a:t>
            </a:r>
            <a:r>
              <a:rPr lang="en-US" sz="900" dirty="0"/>
              <a:t>, then </a:t>
            </a:r>
            <a:r>
              <a:rPr lang="en-US" sz="900" b="1" dirty="0"/>
              <a:t>TAB</a:t>
            </a:r>
            <a:r>
              <a:rPr lang="en-US" sz="900" dirty="0"/>
              <a:t> to switch from one level to the next level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To go back in levels use </a:t>
            </a:r>
            <a:r>
              <a:rPr lang="en-US" sz="900" b="1" dirty="0"/>
              <a:t>SHIFT-TAB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Alternatively, </a:t>
            </a:r>
            <a:r>
              <a:rPr lang="en-US" sz="900" b="1" dirty="0"/>
              <a:t>Increase</a:t>
            </a:r>
            <a:r>
              <a:rPr lang="en-US" sz="900" dirty="0"/>
              <a:t> and </a:t>
            </a:r>
            <a:r>
              <a:rPr lang="en-US" sz="900" b="1" dirty="0"/>
              <a:t>Decrease</a:t>
            </a:r>
            <a:br>
              <a:rPr lang="en-US" sz="900" b="1" dirty="0"/>
            </a:br>
            <a:r>
              <a:rPr lang="en-US" sz="900" dirty="0"/>
              <a:t>list level can be used</a:t>
            </a:r>
          </a:p>
          <a:p>
            <a:pPr>
              <a:spcBef>
                <a:spcPts val="600"/>
              </a:spcBef>
              <a:defRPr sz="1800"/>
            </a:pP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Use bullet button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Delete bullet for regular text.</a:t>
            </a:r>
            <a:br>
              <a:rPr lang="en-US" sz="900" dirty="0"/>
            </a:br>
            <a:r>
              <a:rPr lang="en-US" sz="900" dirty="0"/>
              <a:t>Click on the bullet button to reapply the correct bullet again</a:t>
            </a:r>
          </a:p>
          <a:p>
            <a:pPr>
              <a:spcBef>
                <a:spcPts val="600"/>
              </a:spcBef>
              <a:defRPr sz="1800"/>
            </a:pPr>
            <a:br>
              <a:rPr lang="en-US" sz="900" dirty="0"/>
            </a:br>
            <a:r>
              <a:rPr lang="en-US" sz="1600" dirty="0"/>
              <a:t>SLIDES &amp; LAYOUTS</a:t>
            </a:r>
            <a:br>
              <a:rPr lang="en-US" sz="1600" dirty="0"/>
            </a:br>
            <a:br>
              <a:rPr lang="en-US" sz="1600" dirty="0"/>
            </a:br>
            <a:r>
              <a:rPr lang="en-US" sz="900" dirty="0"/>
              <a:t>Click on the menu </a:t>
            </a:r>
            <a:r>
              <a:rPr lang="en-US" sz="900" b="1" dirty="0"/>
              <a:t>New Slide </a:t>
            </a:r>
            <a:r>
              <a:rPr lang="en-US" sz="900" dirty="0"/>
              <a:t>in the </a:t>
            </a:r>
            <a:r>
              <a:rPr lang="en-US" sz="900" b="1" dirty="0"/>
              <a:t>Home</a:t>
            </a:r>
            <a:r>
              <a:rPr lang="en-US" sz="900" dirty="0"/>
              <a:t> tab to insert a new slide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Change layout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the arrow next to </a:t>
            </a:r>
            <a:r>
              <a:rPr lang="en-US" sz="900" b="1" dirty="0"/>
              <a:t>Layout</a:t>
            </a:r>
            <a:br>
              <a:rPr lang="en-US" sz="900" b="1" dirty="0"/>
            </a:br>
            <a:r>
              <a:rPr lang="en-US" sz="900" dirty="0"/>
              <a:t>to view a dropdown menu of possible slide layouts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Reset slide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Reset </a:t>
            </a:r>
            <a:r>
              <a:rPr lang="en-US" sz="900" dirty="0"/>
              <a:t>menu to reset position, size and formatting of the </a:t>
            </a:r>
            <a:br>
              <a:rPr lang="en-US" sz="900" dirty="0"/>
            </a:br>
            <a:r>
              <a:rPr lang="en-US" sz="900" dirty="0"/>
              <a:t>slide placeholders to their default settings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0AE98524-32C4-9EE3-E8FA-29E2F4118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3501" y="3322850"/>
            <a:ext cx="257144" cy="285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9" descr="Picture 29">
            <a:extLst>
              <a:ext uri="{FF2B5EF4-FFF2-40B4-BE49-F238E27FC236}">
                <a16:creationId xmlns:a16="http://schemas.microsoft.com/office/drawing/2014/main" id="{83F57B94-FFE1-82FB-A44E-9227C7C52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94042" y="2599667"/>
            <a:ext cx="457144" cy="2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6" descr="Picture 16">
            <a:extLst>
              <a:ext uri="{FF2B5EF4-FFF2-40B4-BE49-F238E27FC236}">
                <a16:creationId xmlns:a16="http://schemas.microsoft.com/office/drawing/2014/main" id="{C6297347-9B90-9765-2062-96945E9218C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99923" y="4313402"/>
            <a:ext cx="328882" cy="50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20" descr="Picture 20">
            <a:extLst>
              <a:ext uri="{FF2B5EF4-FFF2-40B4-BE49-F238E27FC236}">
                <a16:creationId xmlns:a16="http://schemas.microsoft.com/office/drawing/2014/main" id="{616ABA94-E10A-5E32-669D-EBD7DA9076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99923" y="5641555"/>
            <a:ext cx="538466" cy="17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9" descr="Picture 19">
            <a:extLst>
              <a:ext uri="{FF2B5EF4-FFF2-40B4-BE49-F238E27FC236}">
                <a16:creationId xmlns:a16="http://schemas.microsoft.com/office/drawing/2014/main" id="{21BBD215-6D0C-3D89-CF7D-E3806B304F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01777" y="4171639"/>
            <a:ext cx="313789" cy="54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2D5A08AE-C050-3C3E-D457-4601CD853B9D}"/>
              </a:ext>
            </a:extLst>
          </p:cNvPr>
          <p:cNvSpPr txBox="1"/>
          <p:nvPr userDrawn="1"/>
        </p:nvSpPr>
        <p:spPr>
          <a:xfrm>
            <a:off x="8131102" y="1608016"/>
            <a:ext cx="221424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HEADER &amp; FOOTER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Do this at the very end to apply the changes on all 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</a:t>
            </a:r>
            <a:r>
              <a:rPr lang="en-US" sz="900" b="1" dirty="0"/>
              <a:t>Header and Footer </a:t>
            </a:r>
            <a:r>
              <a:rPr lang="en-US" sz="900" dirty="0"/>
              <a:t>in the </a:t>
            </a:r>
            <a:r>
              <a:rPr lang="en-US" sz="900" b="1" dirty="0"/>
              <a:t>Insert</a:t>
            </a:r>
            <a:r>
              <a:rPr lang="en-US" sz="900" dirty="0"/>
              <a:t> tab (write the desired text)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</a:t>
            </a:r>
            <a:r>
              <a:rPr lang="en-US" sz="900" b="1" dirty="0"/>
              <a:t>Apply to All </a:t>
            </a:r>
            <a:r>
              <a:rPr lang="en-US" sz="900" dirty="0"/>
              <a:t>or </a:t>
            </a:r>
            <a:r>
              <a:rPr lang="en-US" sz="900" b="1" dirty="0"/>
              <a:t>Apply</a:t>
            </a:r>
            <a:r>
              <a:rPr lang="en-US" sz="900" dirty="0"/>
              <a:t> if only used on one slide</a:t>
            </a:r>
          </a:p>
          <a:p>
            <a:pPr>
              <a:spcBef>
                <a:spcPts val="1200"/>
              </a:spcBef>
              <a:defRPr sz="3200"/>
            </a:pPr>
            <a:r>
              <a:rPr lang="en-US" sz="1600" dirty="0"/>
              <a:t>GRIDLINES</a:t>
            </a:r>
            <a:endParaRPr lang="en-US" sz="1600" b="1" dirty="0"/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View</a:t>
            </a:r>
            <a:r>
              <a:rPr lang="en-US" sz="900" dirty="0"/>
              <a:t> tab and set tick mark next to </a:t>
            </a:r>
            <a:r>
              <a:rPr lang="en-US" sz="900" b="1" dirty="0"/>
              <a:t>Guides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Alt + F9 </a:t>
            </a:r>
            <a:r>
              <a:rPr lang="en-US" sz="900" b="0" dirty="0"/>
              <a:t>for quick view of guides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3200"/>
            </a:pPr>
            <a:r>
              <a:rPr lang="en-US" sz="1600" dirty="0"/>
              <a:t>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Insert predefined slides from the Templafy button. Choose </a:t>
            </a:r>
            <a:r>
              <a:rPr lang="en-US" sz="900" b="1" dirty="0"/>
              <a:t>Slides</a:t>
            </a:r>
            <a:r>
              <a:rPr lang="en-US" sz="900" dirty="0"/>
              <a:t> from the dropdown menu or from the buttons in the Templafy pane on the right side of the screen</a:t>
            </a:r>
          </a:p>
        </p:txBody>
      </p:sp>
      <p:sp>
        <p:nvSpPr>
          <p:cNvPr id="21" name="Fast overskrift">
            <a:extLst>
              <a:ext uri="{FF2B5EF4-FFF2-40B4-BE49-F238E27FC236}">
                <a16:creationId xmlns:a16="http://schemas.microsoft.com/office/drawing/2014/main" id="{E3C053DC-A8AC-4F2C-31E6-AE4ACECFE626}"/>
              </a:ext>
            </a:extLst>
          </p:cNvPr>
          <p:cNvSpPr txBox="1"/>
          <p:nvPr userDrawn="1"/>
        </p:nvSpPr>
        <p:spPr>
          <a:xfrm>
            <a:off x="1016000" y="579810"/>
            <a:ext cx="1063307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400"/>
            </a:lvl1pPr>
          </a:lstStyle>
          <a:p>
            <a:r>
              <a:rPr lang="en-US" sz="3200" dirty="0"/>
              <a:t>TIPS &amp; TRICKS - YOUR USER GUIDE</a:t>
            </a:r>
          </a:p>
        </p:txBody>
      </p:sp>
      <p:pic>
        <p:nvPicPr>
          <p:cNvPr id="23" name="Picture 2" descr="Picture 2">
            <a:extLst>
              <a:ext uri="{FF2B5EF4-FFF2-40B4-BE49-F238E27FC236}">
                <a16:creationId xmlns:a16="http://schemas.microsoft.com/office/drawing/2014/main" id="{64425764-08A8-067C-6FC3-54C2A125B99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149" y="4279948"/>
            <a:ext cx="650851" cy="97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 descr="Picture 24">
            <a:extLst>
              <a:ext uri="{FF2B5EF4-FFF2-40B4-BE49-F238E27FC236}">
                <a16:creationId xmlns:a16="http://schemas.microsoft.com/office/drawing/2014/main" id="{7781CC46-5157-D188-A075-1AD91E7F3E7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99922" y="5077014"/>
            <a:ext cx="475429" cy="17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2" descr="Picture 12">
            <a:extLst>
              <a:ext uri="{FF2B5EF4-FFF2-40B4-BE49-F238E27FC236}">
                <a16:creationId xmlns:a16="http://schemas.microsoft.com/office/drawing/2014/main" id="{6CC967B0-2B41-9B4F-1FC1-4BD02B90010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25149" y="2217244"/>
            <a:ext cx="378294" cy="543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">
            <a:extLst>
              <a:ext uri="{FF2B5EF4-FFF2-40B4-BE49-F238E27FC236}">
                <a16:creationId xmlns:a16="http://schemas.microsoft.com/office/drawing/2014/main" id="{B0FC6CB9-1906-BFB6-34F3-5A63E8B42393}"/>
              </a:ext>
            </a:extLst>
          </p:cNvPr>
          <p:cNvGrpSpPr/>
          <p:nvPr userDrawn="1"/>
        </p:nvGrpSpPr>
        <p:grpSpPr>
          <a:xfrm>
            <a:off x="4465763" y="2841432"/>
            <a:ext cx="2243060" cy="594908"/>
            <a:chOff x="0" y="0"/>
            <a:chExt cx="4486118" cy="1189813"/>
          </a:xfrm>
        </p:grpSpPr>
        <p:pic>
          <p:nvPicPr>
            <p:cNvPr id="32" name="Billede 1" descr="Billede 1">
              <a:extLst>
                <a:ext uri="{FF2B5EF4-FFF2-40B4-BE49-F238E27FC236}">
                  <a16:creationId xmlns:a16="http://schemas.microsoft.com/office/drawing/2014/main" id="{E717D799-3C1A-AB85-09A3-F340C4F0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486119" cy="1114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" name="Rektangel 3">
              <a:extLst>
                <a:ext uri="{FF2B5EF4-FFF2-40B4-BE49-F238E27FC236}">
                  <a16:creationId xmlns:a16="http://schemas.microsoft.com/office/drawing/2014/main" id="{EA928BEC-9004-B2BD-0FF4-9152FD686F14}"/>
                </a:ext>
              </a:extLst>
            </p:cNvPr>
            <p:cNvSpPr/>
            <p:nvPr/>
          </p:nvSpPr>
          <p:spPr>
            <a:xfrm>
              <a:off x="-1" y="739579"/>
              <a:ext cx="4486118" cy="450235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51970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Light pictur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499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156D200-358D-8DB0-B3B5-7FAC7B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491E8687-937F-340F-55F7-BA011AD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751CD079-A686-3C13-193B-112E3129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1629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62449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82384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94641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9716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00005"/>
      </p:ext>
    </p:extLst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9775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2846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01089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0996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53E7A06-E9BE-B92A-AF3C-7AB03727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351775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29064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699245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60999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5191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51222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8670957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AC6FF088-8F53-D367-9F6D-5DB2E96BB1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64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71500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210D1E87-E4AD-C58B-DB51-B831BAC9D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611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righ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8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lef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112000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71501"/>
            <a:ext cx="101600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714499"/>
            <a:ext cx="10160000" cy="4000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level, </a:t>
            </a:r>
            <a:r>
              <a:rPr lang="en-US" dirty="0"/>
              <a:t>Header Arial Bold 14</a:t>
            </a:r>
            <a:endParaRPr lang="en-US" noProof="0" dirty="0"/>
          </a:p>
          <a:p>
            <a:pPr lvl="4"/>
            <a:r>
              <a:rPr lang="en-US" noProof="0" dirty="0"/>
              <a:t>Fifth level, </a:t>
            </a:r>
            <a:r>
              <a:rPr lang="en-US" dirty="0"/>
              <a:t>Body Arial 14</a:t>
            </a:r>
            <a:endParaRPr lang="en-US" noProof="0" dirty="0"/>
          </a:p>
          <a:p>
            <a:pPr lvl="5"/>
            <a:r>
              <a:rPr lang="en-US" dirty="0"/>
              <a:t>6 Level, Small Bullet Arial 11</a:t>
            </a:r>
            <a:endParaRPr lang="en-US" noProof="0" dirty="0"/>
          </a:p>
          <a:p>
            <a:pPr lvl="6"/>
            <a:r>
              <a:rPr lang="en-US" noProof="0" dirty="0"/>
              <a:t>7 </a:t>
            </a:r>
            <a:r>
              <a:rPr lang="en-US" dirty="0"/>
              <a:t>Level, Small Header Arial 11</a:t>
            </a:r>
            <a:endParaRPr lang="en-US" noProof="0" dirty="0"/>
          </a:p>
          <a:p>
            <a:pPr lvl="7"/>
            <a:r>
              <a:rPr lang="en-US" noProof="0" dirty="0"/>
              <a:t>8 </a:t>
            </a:r>
            <a:r>
              <a:rPr lang="en-US" dirty="0"/>
              <a:t>Level, Small Body Arial 11</a:t>
            </a:r>
            <a:endParaRPr lang="en-US" noProof="0" dirty="0"/>
          </a:p>
          <a:p>
            <a:pPr lvl="8"/>
            <a:r>
              <a:rPr lang="en-US" noProof="0" dirty="0"/>
              <a:t>9 </a:t>
            </a:r>
            <a:r>
              <a:rPr lang="en-US" dirty="0"/>
              <a:t>Level, Header Arial 28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666F9E-5705-3CCC-1440-4054E7CD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159233"/>
            <a:ext cx="1016000" cy="1272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41" r:id="rId5"/>
    <p:sldLayoutId id="2147483742" r:id="rId6"/>
    <p:sldLayoutId id="2147483740" r:id="rId7"/>
    <p:sldLayoutId id="2147483756" r:id="rId8"/>
    <p:sldLayoutId id="2147483757" r:id="rId9"/>
    <p:sldLayoutId id="2147483776" r:id="rId10"/>
    <p:sldLayoutId id="2147483777" r:id="rId11"/>
    <p:sldLayoutId id="2147483754" r:id="rId12"/>
    <p:sldLayoutId id="2147483755" r:id="rId13"/>
    <p:sldLayoutId id="2147483758" r:id="rId14"/>
    <p:sldLayoutId id="2147483759" r:id="rId15"/>
    <p:sldLayoutId id="2147483760" r:id="rId16"/>
    <p:sldLayoutId id="2147483721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71" r:id="rId26"/>
    <p:sldLayoutId id="2147483773" r:id="rId27"/>
    <p:sldLayoutId id="2147483774" r:id="rId28"/>
    <p:sldLayoutId id="2147483772" r:id="rId29"/>
    <p:sldLayoutId id="2147483769" r:id="rId30"/>
    <p:sldLayoutId id="2147483770" r:id="rId31"/>
    <p:sldLayoutId id="2147483654" r:id="rId32"/>
    <p:sldLayoutId id="2147483778" r:id="rId33"/>
    <p:sldLayoutId id="2147483780" r:id="rId34"/>
    <p:sldLayoutId id="2147483781" r:id="rId35"/>
    <p:sldLayoutId id="2147483782" r:id="rId36"/>
    <p:sldLayoutId id="2147483779" r:id="rId37"/>
    <p:sldLayoutId id="2147483775" r:id="rId38"/>
    <p:sldLayoutId id="2147483749" r:id="rId39"/>
  </p:sldLayoutIdLst>
  <p:transition spd="slow">
    <p:push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" indent="-108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2800" b="1" kern="1200" spc="-18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ransition spd="slow">
    <p:push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microsoft.com/en-us/office/vba/language/glossary/vbe-glossary#argument" TargetMode="Externa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23.png"/><Relationship Id="rId4" Type="http://schemas.openxmlformats.org/officeDocument/2006/relationships/hyperlink" Target="https://learn.microsoft.com/en-us/office/vba/language/glossary/vbe-glossary#state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BB21F-218F-076D-10A3-6BECA1D5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4FD3F-0857-90BA-F84C-F54EF1DA5C4B}"/>
              </a:ext>
            </a:extLst>
          </p:cNvPr>
          <p:cNvSpPr txBox="1"/>
          <p:nvPr/>
        </p:nvSpPr>
        <p:spPr>
          <a:xfrm>
            <a:off x="7468624" y="1659965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effectLst/>
              </a:rPr>
              <a:t>Visual Basic for Application - Theoretical (Lecture 4)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Written By: Kim M Pambid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b="1" dirty="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Reference: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https://learn.microsoft.com/en-us/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https://www.wallstreetmojo.com/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https://www.automateexcel.com/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https://stackoverflow.com/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https://www.wikipedia.org/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https://www.techonthenet.com/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B3D2F-9FF2-F83A-BECB-7054817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216" y="6492875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8790633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9CC71-FAAE-032B-2881-2D1ACBE5A6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9374-0AD7-42BE-35B2-F807E7256D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D502-81C2-0991-B6A5-5204C1FF74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BA6F3-F310-4EBE-F247-902C8ABF6F3B}"/>
              </a:ext>
            </a:extLst>
          </p:cNvPr>
          <p:cNvSpPr txBox="1"/>
          <p:nvPr/>
        </p:nvSpPr>
        <p:spPr>
          <a:xfrm>
            <a:off x="4827225" y="3198167"/>
            <a:ext cx="2123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FF0000"/>
                </a:solidFill>
              </a:rPr>
              <a:t>Knowledge Check Quiz</a:t>
            </a:r>
          </a:p>
          <a:p>
            <a:pPr algn="ctr"/>
            <a:r>
              <a:rPr lang="en-PH" sz="1500" b="1" dirty="0">
                <a:solidFill>
                  <a:srgbClr val="FF0000"/>
                </a:solidFill>
              </a:rPr>
              <a:t>5 Questions</a:t>
            </a:r>
            <a:r>
              <a:rPr lang="en-PH" sz="1500" dirty="0"/>
              <a:t> </a:t>
            </a:r>
            <a:r>
              <a:rPr lang="en-PH" sz="1500" dirty="0">
                <a:solidFill>
                  <a:srgbClr val="FF0000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237455638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65664-C863-37AA-96A9-64B50C1DC1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37DAF-EBB6-9696-CA3D-1041F30C02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CABD0-F377-F086-E1D7-FE8BB44CBF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052F1-3DF4-2CC3-B125-BEC79D982C0C}"/>
              </a:ext>
            </a:extLst>
          </p:cNvPr>
          <p:cNvSpPr txBox="1"/>
          <p:nvPr/>
        </p:nvSpPr>
        <p:spPr>
          <a:xfrm>
            <a:off x="704022" y="308941"/>
            <a:ext cx="7455054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2000" b="1" dirty="0"/>
              <a:t>A. </a:t>
            </a:r>
            <a:r>
              <a:rPr lang="en-PH" sz="2000" b="1" dirty="0" err="1"/>
              <a:t>Application.Worksheetfunction</a:t>
            </a:r>
            <a:endParaRPr lang="en-PH" sz="2000" b="1" dirty="0"/>
          </a:p>
          <a:p>
            <a:pPr algn="l"/>
            <a:r>
              <a:rPr lang="en-PH" sz="1400" b="1" dirty="0">
                <a:latin typeface="+mj-lt"/>
              </a:rPr>
              <a:t>A.1. Match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 </a:t>
            </a:r>
            <a:r>
              <a:rPr lang="en-PH" sz="1400" b="1" dirty="0">
                <a:latin typeface="+mj-lt"/>
              </a:rPr>
              <a:t>- 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+mj-lt"/>
              </a:rPr>
              <a:t>returns the position of the matched value within </a:t>
            </a:r>
            <a:r>
              <a:rPr lang="en-PH" sz="1400" b="0" i="0" dirty="0" err="1">
                <a:solidFill>
                  <a:srgbClr val="4D5156"/>
                </a:solidFill>
                <a:effectLst/>
                <a:latin typeface="+mj-lt"/>
              </a:rPr>
              <a:t>lookup_array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+mj-lt"/>
              </a:rPr>
              <a:t>, not the value itself.</a:t>
            </a:r>
            <a:endParaRPr lang="en-PH" sz="14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CD638-41AC-21D5-1217-A680F7F0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2" y="832161"/>
            <a:ext cx="7458075" cy="2325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8E511-4268-43DD-072D-F1889AB6482E}"/>
              </a:ext>
            </a:extLst>
          </p:cNvPr>
          <p:cNvSpPr txBox="1"/>
          <p:nvPr/>
        </p:nvSpPr>
        <p:spPr>
          <a:xfrm>
            <a:off x="704022" y="3157979"/>
            <a:ext cx="72562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>
                <a:latin typeface="+mj-lt"/>
              </a:rPr>
              <a:t>A.2. </a:t>
            </a:r>
            <a:r>
              <a:rPr lang="en-PH" sz="1400" b="1" dirty="0" err="1">
                <a:latin typeface="+mj-lt"/>
              </a:rPr>
              <a:t>Countif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 </a:t>
            </a:r>
            <a:r>
              <a:rPr lang="en-PH" sz="1400" b="1" dirty="0">
                <a:latin typeface="+mj-lt"/>
              </a:rPr>
              <a:t>- 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is a function that counts the number of cells based on the criteria you specify.</a:t>
            </a:r>
            <a:endParaRPr lang="en-PH" sz="1400" b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A9537-0398-A356-4363-66E090BF8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2" y="3429000"/>
            <a:ext cx="7286625" cy="24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0799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CEEB8-F9F8-A877-9BCF-55112BAB0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3D3B1-6DF9-6165-211E-41EC12FE7E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D188-8B61-E727-6B12-9208EDDA03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C9453-19F2-2959-15BC-43C3D1522D22}"/>
              </a:ext>
            </a:extLst>
          </p:cNvPr>
          <p:cNvSpPr txBox="1"/>
          <p:nvPr/>
        </p:nvSpPr>
        <p:spPr>
          <a:xfrm>
            <a:off x="933997" y="301952"/>
            <a:ext cx="69345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A.3. </a:t>
            </a:r>
            <a:r>
              <a:rPr lang="en-PH" sz="1400" b="1" dirty="0" err="1"/>
              <a:t>Vlookup</a:t>
            </a:r>
            <a:r>
              <a:rPr lang="en-PH" sz="1400" b="1" i="0" dirty="0">
                <a:solidFill>
                  <a:srgbClr val="161616"/>
                </a:solidFill>
                <a:effectLst/>
              </a:rPr>
              <a:t> </a:t>
            </a:r>
            <a:r>
              <a:rPr lang="en-PH" sz="1400" b="1" dirty="0"/>
              <a:t>- </a:t>
            </a:r>
            <a:r>
              <a:rPr lang="en-PH" sz="1400" b="0" i="0" dirty="0">
                <a:solidFill>
                  <a:srgbClr val="4D5156"/>
                </a:solidFill>
                <a:effectLst/>
              </a:rPr>
              <a:t> is a premade function in </a:t>
            </a:r>
            <a:r>
              <a:rPr lang="en-PH" sz="1400" b="1" i="0" dirty="0">
                <a:solidFill>
                  <a:srgbClr val="5F6368"/>
                </a:solidFill>
                <a:effectLst/>
              </a:rPr>
              <a:t>Excel</a:t>
            </a:r>
            <a:r>
              <a:rPr lang="en-PH" sz="1400" b="0" i="0" dirty="0">
                <a:solidFill>
                  <a:srgbClr val="4D5156"/>
                </a:solidFill>
                <a:effectLst/>
              </a:rPr>
              <a:t>, which allows searches across columns.</a:t>
            </a:r>
            <a:endParaRPr lang="en-PH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151BD-44AC-5782-8B8F-9040EEAE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97" y="626927"/>
            <a:ext cx="10334078" cy="44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7767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E225-63FB-784C-7DD2-BF84F1E37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B77BC-B0EF-3590-064D-8384051DBE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F48D7-F9B5-E4DD-1FE8-5656AE607B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E287B-6AE3-9371-076E-4FC707E4B707}"/>
              </a:ext>
            </a:extLst>
          </p:cNvPr>
          <p:cNvSpPr txBox="1"/>
          <p:nvPr/>
        </p:nvSpPr>
        <p:spPr>
          <a:xfrm>
            <a:off x="704022" y="377686"/>
            <a:ext cx="8928213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2000" b="1" dirty="0">
                <a:latin typeface="+mj-lt"/>
              </a:rPr>
              <a:t>B. Try Catch / Check and Skip Error</a:t>
            </a:r>
          </a:p>
          <a:p>
            <a:pPr algn="l"/>
            <a:r>
              <a:rPr lang="en-PH" sz="1400" b="1" dirty="0">
                <a:latin typeface="+mj-lt"/>
              </a:rPr>
              <a:t>B.1. On Error </a:t>
            </a:r>
            <a:r>
              <a:rPr lang="en-PH" sz="1400" b="1" i="0" dirty="0" err="1">
                <a:solidFill>
                  <a:srgbClr val="161616"/>
                </a:solidFill>
                <a:effectLst/>
                <a:latin typeface="+mj-lt"/>
              </a:rPr>
              <a:t>GoTo</a:t>
            </a:r>
            <a:r>
              <a:rPr lang="en-PH" sz="1400" b="1" dirty="0">
                <a:latin typeface="+mj-lt"/>
              </a:rPr>
              <a:t>- </a:t>
            </a:r>
            <a:r>
              <a:rPr lang="en-PH" sz="1400" b="0" i="0" dirty="0">
                <a:effectLst/>
                <a:latin typeface="+mj-lt"/>
              </a:rPr>
              <a:t>Enables the error-handling routine that starts at </a:t>
            </a:r>
            <a:r>
              <a:rPr lang="en-PH" sz="1400" b="0" i="1" dirty="0">
                <a:effectLst/>
                <a:latin typeface="+mj-lt"/>
              </a:rPr>
              <a:t>line</a:t>
            </a:r>
            <a:r>
              <a:rPr lang="en-PH" sz="1400" b="0" i="0" dirty="0">
                <a:effectLst/>
                <a:latin typeface="+mj-lt"/>
              </a:rPr>
              <a:t> specified in the required </a:t>
            </a:r>
            <a:r>
              <a:rPr lang="en-PH" sz="1400" b="0" i="1" dirty="0">
                <a:effectLst/>
                <a:latin typeface="+mj-lt"/>
              </a:rPr>
              <a:t>line</a:t>
            </a:r>
            <a:r>
              <a:rPr lang="en-PH" sz="1400" b="0" i="0" dirty="0">
                <a:effectLst/>
                <a:latin typeface="+mj-lt"/>
              </a:rPr>
              <a:t> </a:t>
            </a:r>
            <a:r>
              <a:rPr lang="en-PH" sz="1400" b="0" i="0" u="none" strike="noStrike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argument</a:t>
            </a:r>
            <a:r>
              <a:rPr lang="en-PH" sz="1400" b="0" i="0" dirty="0">
                <a:effectLst/>
                <a:latin typeface="+mj-lt"/>
              </a:rPr>
              <a:t>.</a:t>
            </a:r>
            <a:endParaRPr lang="en-PH" sz="14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8767F-DF9E-93B9-E0E6-4945F00E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2" y="980440"/>
            <a:ext cx="5507673" cy="1751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611A55-7A31-3931-12D2-349A013E0E7F}"/>
              </a:ext>
            </a:extLst>
          </p:cNvPr>
          <p:cNvSpPr txBox="1"/>
          <p:nvPr/>
        </p:nvSpPr>
        <p:spPr>
          <a:xfrm>
            <a:off x="704022" y="2977247"/>
            <a:ext cx="1121300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PH" sz="1400" b="1" dirty="0">
                <a:latin typeface="+mj-lt"/>
              </a:rPr>
              <a:t>B.2. On Error 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Resume Next </a:t>
            </a:r>
            <a:r>
              <a:rPr lang="en-PH" sz="1400" b="1" dirty="0">
                <a:latin typeface="+mj-lt"/>
              </a:rPr>
              <a:t>- </a:t>
            </a:r>
            <a:r>
              <a:rPr lang="en-PH" sz="1400" b="0" i="0" dirty="0">
                <a:effectLst/>
                <a:latin typeface="+mj-lt"/>
              </a:rPr>
              <a:t>Specifies that when a run-time error occurs, control goes to the </a:t>
            </a:r>
            <a:r>
              <a:rPr lang="en-PH" sz="1400" b="0" i="0" u="none" strike="noStrike" dirty="0"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</a:t>
            </a:r>
            <a:r>
              <a:rPr lang="en-PH" sz="1400" b="0" i="0" dirty="0">
                <a:effectLst/>
                <a:latin typeface="+mj-lt"/>
              </a:rPr>
              <a:t> immediately following the statement </a:t>
            </a:r>
          </a:p>
          <a:p>
            <a:r>
              <a:rPr lang="en-PH" sz="1400" b="0" i="0" dirty="0">
                <a:effectLst/>
                <a:latin typeface="+mj-lt"/>
              </a:rPr>
              <a:t>where the error occurred and execution continues.</a:t>
            </a:r>
            <a:endParaRPr lang="en-PH" sz="1400" b="1" dirty="0">
              <a:latin typeface="+mj-lt"/>
            </a:endParaRPr>
          </a:p>
          <a:p>
            <a:pPr algn="l"/>
            <a:endParaRPr lang="en-PH" sz="1400" dirty="0" err="1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3FFAA-F8C0-41B9-F397-8D17CC759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47" y="3557587"/>
            <a:ext cx="6813387" cy="1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0060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0652E-3FDA-80BF-B2C3-66E36689C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6079B-DF19-6450-7FD8-4F5E060A31C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262D1-6AC4-119B-1D2D-A6216CC4C6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A06D9-F7FC-E84F-39BA-072BBF1DCD64}"/>
              </a:ext>
            </a:extLst>
          </p:cNvPr>
          <p:cNvSpPr txBox="1"/>
          <p:nvPr/>
        </p:nvSpPr>
        <p:spPr>
          <a:xfrm>
            <a:off x="961500" y="270718"/>
            <a:ext cx="66845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PH" sz="1400" b="1" dirty="0">
                <a:latin typeface="+mj-lt"/>
              </a:rPr>
              <a:t>B.3. On Error </a:t>
            </a:r>
            <a:r>
              <a:rPr lang="en-PH" sz="1400" b="1" i="0" dirty="0" err="1">
                <a:solidFill>
                  <a:srgbClr val="161616"/>
                </a:solidFill>
                <a:effectLst/>
                <a:latin typeface="+mj-lt"/>
              </a:rPr>
              <a:t>GoTo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 0 </a:t>
            </a:r>
            <a:r>
              <a:rPr lang="en-PH" sz="1400" b="1" dirty="0">
                <a:latin typeface="+mj-lt"/>
              </a:rPr>
              <a:t>- 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Disables any enabled error handler in the current procedure.</a:t>
            </a:r>
            <a:endParaRPr lang="en-PH" sz="1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7F003-AE0B-C4CF-4D6C-08EE8625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00" y="610863"/>
            <a:ext cx="8801100" cy="2224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EF7BD-0A9D-7023-E87E-282B864B6517}"/>
              </a:ext>
            </a:extLst>
          </p:cNvPr>
          <p:cNvSpPr txBox="1"/>
          <p:nvPr/>
        </p:nvSpPr>
        <p:spPr>
          <a:xfrm>
            <a:off x="961500" y="3021209"/>
            <a:ext cx="7856318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2000" b="1" dirty="0">
                <a:latin typeface="+mj-lt"/>
              </a:rPr>
              <a:t>C. Calling Private / Public Subroutine and Functions</a:t>
            </a:r>
          </a:p>
          <a:p>
            <a:pPr algn="l"/>
            <a:r>
              <a:rPr lang="en-PH" sz="1400" b="1" dirty="0">
                <a:latin typeface="+mj-lt"/>
              </a:rPr>
              <a:t>C.1. Private Subroutine/Functions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 </a:t>
            </a:r>
            <a:r>
              <a:rPr lang="en-PH" sz="1400" b="1" dirty="0">
                <a:latin typeface="+mj-lt"/>
              </a:rPr>
              <a:t>- </a:t>
            </a:r>
            <a:r>
              <a:rPr lang="en-PH" sz="1400" dirty="0">
                <a:solidFill>
                  <a:srgbClr val="4D5156"/>
                </a:solidFill>
                <a:latin typeface="arial" panose="020B0604020202020204" pitchFamily="34" charset="0"/>
              </a:rPr>
              <a:t>C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 only be accessed and changed within the same Module.</a:t>
            </a:r>
            <a:endParaRPr lang="en-PH" sz="14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72FF7-2737-E58E-8248-885091E0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00" y="3674899"/>
            <a:ext cx="7477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9541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F638F-ACDC-708B-B17D-C6C0A9437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7C952-F694-8962-9ADA-C9EC027687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A43E8-2152-9FF1-51CE-3BF5C877A3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15688-C460-B7A8-086B-ADC963528B4B}"/>
              </a:ext>
            </a:extLst>
          </p:cNvPr>
          <p:cNvSpPr txBox="1"/>
          <p:nvPr/>
        </p:nvSpPr>
        <p:spPr>
          <a:xfrm>
            <a:off x="892253" y="198335"/>
            <a:ext cx="76641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>
                <a:latin typeface="+mj-lt"/>
              </a:rPr>
              <a:t>C.2. Public Subroutine/ Functions</a:t>
            </a:r>
            <a:r>
              <a:rPr lang="en-PH" sz="1400" b="1" i="0" dirty="0">
                <a:solidFill>
                  <a:srgbClr val="161616"/>
                </a:solidFill>
                <a:effectLst/>
                <a:latin typeface="+mj-lt"/>
              </a:rPr>
              <a:t> </a:t>
            </a:r>
            <a:r>
              <a:rPr lang="en-PH" sz="1400" b="1" dirty="0">
                <a:latin typeface="+mj-lt"/>
              </a:rPr>
              <a:t>- </a:t>
            </a:r>
            <a:r>
              <a:rPr lang="en-PH" sz="1400" b="0" i="0" dirty="0">
                <a:solidFill>
                  <a:srgbClr val="161616"/>
                </a:solidFill>
                <a:effectLst/>
                <a:latin typeface="+mj-lt"/>
              </a:rPr>
              <a:t>available to all procedures in all modules in all applications</a:t>
            </a:r>
            <a:endParaRPr lang="en-PH" sz="14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ABBF0-EA71-C457-2D4E-17A82410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3099777"/>
            <a:ext cx="6356807" cy="2836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6F103A-AC96-1050-16B2-B3CC9835FF6C}"/>
              </a:ext>
            </a:extLst>
          </p:cNvPr>
          <p:cNvSpPr txBox="1"/>
          <p:nvPr/>
        </p:nvSpPr>
        <p:spPr>
          <a:xfrm>
            <a:off x="942680" y="2811130"/>
            <a:ext cx="19652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>
                <a:latin typeface="+mj-lt"/>
              </a:rPr>
              <a:t>Class – With Functions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19446A-5B6F-2150-25D0-C333D3F9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3" y="486982"/>
            <a:ext cx="7194222" cy="22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1684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8527E-E84D-8646-1A2F-C0A668820C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0F393-FACA-D1DB-D5D3-A1B885ACAD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D611B-5F68-60DF-4FEF-C52A5DF5E0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A93B5-9288-B924-68AC-6B94C2BE7619}"/>
              </a:ext>
            </a:extLst>
          </p:cNvPr>
          <p:cNvSpPr txBox="1"/>
          <p:nvPr/>
        </p:nvSpPr>
        <p:spPr>
          <a:xfrm>
            <a:off x="981075" y="400050"/>
            <a:ext cx="8731236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2000" b="1" dirty="0"/>
              <a:t>D. Speed up process VBA Application</a:t>
            </a:r>
          </a:p>
          <a:p>
            <a:pPr algn="l"/>
            <a:r>
              <a:rPr lang="en-PH" sz="1000" b="1" dirty="0"/>
              <a:t>	</a:t>
            </a:r>
          </a:p>
          <a:p>
            <a:pPr algn="l"/>
            <a:r>
              <a:rPr lang="en-PH" sz="1400" b="1" dirty="0">
                <a:latin typeface="+mj-lt"/>
              </a:rPr>
              <a:t>d.1.) </a:t>
            </a:r>
            <a:r>
              <a:rPr lang="en-PH" sz="1400" b="1" dirty="0" err="1">
                <a:latin typeface="+mj-lt"/>
              </a:rPr>
              <a:t>Application.ScreenUpdating</a:t>
            </a:r>
            <a:r>
              <a:rPr lang="en-PH" sz="1400" b="1" dirty="0">
                <a:latin typeface="+mj-lt"/>
              </a:rPr>
              <a:t> - </a:t>
            </a:r>
            <a:r>
              <a:rPr lang="en-PH" sz="1400" b="0" i="1" dirty="0">
                <a:solidFill>
                  <a:srgbClr val="212121"/>
                </a:solidFill>
                <a:effectLst/>
                <a:latin typeface="+mj-lt"/>
              </a:rPr>
              <a:t>is a property used to avoid or prevent distraction flashes </a:t>
            </a:r>
          </a:p>
          <a:p>
            <a:pPr algn="l"/>
            <a:r>
              <a:rPr lang="en-PH" sz="1400" b="0" i="1" dirty="0">
                <a:solidFill>
                  <a:srgbClr val="212121"/>
                </a:solidFill>
                <a:effectLst/>
                <a:latin typeface="+mj-lt"/>
              </a:rPr>
              <a:t>while running the code and make it fast by turning off screen updating. </a:t>
            </a:r>
          </a:p>
          <a:p>
            <a:pPr algn="l"/>
            <a:endParaRPr lang="en-PH" sz="1400" b="1" dirty="0">
              <a:latin typeface="+mj-lt"/>
            </a:endParaRPr>
          </a:p>
          <a:p>
            <a:pPr algn="l"/>
            <a:r>
              <a:rPr lang="en-PH" sz="1400" b="1" dirty="0">
                <a:latin typeface="+mj-lt"/>
              </a:rPr>
              <a:t>d.2.) </a:t>
            </a:r>
            <a:r>
              <a:rPr lang="en-PH" sz="1400" b="1" dirty="0" err="1">
                <a:latin typeface="+mj-lt"/>
              </a:rPr>
              <a:t>Application.DisplayAlerts</a:t>
            </a:r>
            <a:r>
              <a:rPr lang="en-PH" sz="1400" b="1" dirty="0">
                <a:latin typeface="+mj-lt"/>
              </a:rPr>
              <a:t> - </a:t>
            </a:r>
            <a:r>
              <a:rPr lang="en-PH" sz="1400" dirty="0">
                <a:solidFill>
                  <a:srgbClr val="0D0D0D"/>
                </a:solidFill>
                <a:latin typeface="+mj-lt"/>
              </a:rPr>
              <a:t>t</a:t>
            </a:r>
            <a:r>
              <a:rPr lang="en-PH" sz="1400" b="0" i="0" dirty="0">
                <a:solidFill>
                  <a:srgbClr val="0D0D0D"/>
                </a:solidFill>
                <a:effectLst/>
                <a:latin typeface="+mj-lt"/>
              </a:rPr>
              <a:t>his disables all alert messages. The user will not see any alerts or prompts,</a:t>
            </a:r>
          </a:p>
          <a:p>
            <a:pPr algn="l"/>
            <a:r>
              <a:rPr lang="en-PH" sz="1400" b="0" i="0" dirty="0">
                <a:solidFill>
                  <a:srgbClr val="0D0D0D"/>
                </a:solidFill>
                <a:effectLst/>
                <a:latin typeface="+mj-lt"/>
              </a:rPr>
              <a:t>and the default response is automatically chosen for any prompts that would have appeared.</a:t>
            </a:r>
            <a:endParaRPr lang="en-PH" sz="1400" b="1" dirty="0">
              <a:latin typeface="+mj-lt"/>
            </a:endParaRPr>
          </a:p>
          <a:p>
            <a:pPr algn="l"/>
            <a:endParaRPr lang="en-PH" sz="1400" b="1" dirty="0">
              <a:latin typeface="+mj-lt"/>
            </a:endParaRPr>
          </a:p>
          <a:p>
            <a:pPr algn="l"/>
            <a:r>
              <a:rPr lang="en-PH" sz="1400" b="1" dirty="0">
                <a:latin typeface="+mj-lt"/>
              </a:rPr>
              <a:t>d.3.) </a:t>
            </a:r>
            <a:r>
              <a:rPr lang="en-PH" sz="1400" b="1" dirty="0" err="1">
                <a:latin typeface="+mj-lt"/>
              </a:rPr>
              <a:t>Application.DisplayStatusBar</a:t>
            </a:r>
            <a:r>
              <a:rPr lang="en-PH" sz="1400" b="1" dirty="0">
                <a:latin typeface="+mj-lt"/>
              </a:rPr>
              <a:t> - </a:t>
            </a:r>
            <a:r>
              <a:rPr lang="en-PH" sz="1400" i="0" dirty="0">
                <a:solidFill>
                  <a:srgbClr val="0D0D0D"/>
                </a:solidFill>
                <a:effectLst/>
                <a:latin typeface="+mj-lt"/>
              </a:rPr>
              <a:t>used to control the display of the status bar in Excel.</a:t>
            </a:r>
            <a:endParaRPr lang="en-PH" sz="1400" dirty="0">
              <a:latin typeface="+mj-lt"/>
            </a:endParaRPr>
          </a:p>
          <a:p>
            <a:pPr algn="l"/>
            <a:endParaRPr lang="en-PH" sz="1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0764D-6841-5BA2-1E69-AAFE3717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992965"/>
            <a:ext cx="9563100" cy="1457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C0E2A-F620-5905-DC7D-7431E424D55A}"/>
              </a:ext>
            </a:extLst>
          </p:cNvPr>
          <p:cNvSpPr txBox="1"/>
          <p:nvPr/>
        </p:nvSpPr>
        <p:spPr>
          <a:xfrm>
            <a:off x="981075" y="3429000"/>
            <a:ext cx="762176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PH" sz="1400" b="1" dirty="0">
              <a:latin typeface="+mj-lt"/>
            </a:endParaRPr>
          </a:p>
          <a:p>
            <a:pPr algn="l"/>
            <a:r>
              <a:rPr lang="en-PH" sz="1400" b="1" dirty="0">
                <a:latin typeface="+mj-lt"/>
              </a:rPr>
              <a:t>d.5.) </a:t>
            </a:r>
            <a:r>
              <a:rPr lang="en-PH" sz="1400" b="1" dirty="0" err="1">
                <a:latin typeface="+mj-lt"/>
              </a:rPr>
              <a:t>Application.Calculation</a:t>
            </a:r>
            <a:r>
              <a:rPr lang="en-PH" sz="1400" b="1" dirty="0">
                <a:latin typeface="+mj-lt"/>
              </a:rPr>
              <a:t> - </a:t>
            </a:r>
            <a:r>
              <a:rPr lang="en-PH" sz="1400" b="0" i="0" dirty="0">
                <a:solidFill>
                  <a:srgbClr val="0D0D0D"/>
                </a:solidFill>
                <a:effectLst/>
                <a:latin typeface="+mj-lt"/>
              </a:rPr>
              <a:t>property in VBA is used to control the calculation mode in Excel.</a:t>
            </a:r>
            <a:endParaRPr lang="en-PH" sz="14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DE0165-5FAE-F924-C4BD-4AF236BF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72655"/>
            <a:ext cx="9563100" cy="1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571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B511-16A5-5EB0-5FBE-2293A47FC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58FB0-2FC8-E868-5FB1-76CD4CB525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7760A-DA3C-3F32-1FE9-FCBBE94756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06E44-6A48-601E-B1CF-6120D0D0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2" y="640079"/>
            <a:ext cx="10612755" cy="522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944E7-4A35-45FF-1FE1-F3495DF3CC34}"/>
              </a:ext>
            </a:extLst>
          </p:cNvPr>
          <p:cNvSpPr txBox="1"/>
          <p:nvPr/>
        </p:nvSpPr>
        <p:spPr>
          <a:xfrm>
            <a:off x="972692" y="409247"/>
            <a:ext cx="6973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/>
              <a:t>Sample:</a:t>
            </a:r>
          </a:p>
        </p:txBody>
      </p:sp>
    </p:spTree>
    <p:extLst>
      <p:ext uri="{BB962C8B-B14F-4D97-AF65-F5344CB8AC3E}">
        <p14:creationId xmlns:p14="http://schemas.microsoft.com/office/powerpoint/2010/main" val="340957434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CA20-1F8F-73C4-6DE1-766BFA54D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FF13-5F5B-4AE9-241E-567514371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65218-D458-CFB2-A1EC-DFB1EA0EC5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99615-65C4-BB9D-544B-07A2A29ACEC2}"/>
              </a:ext>
            </a:extLst>
          </p:cNvPr>
          <p:cNvSpPr txBox="1"/>
          <p:nvPr/>
        </p:nvSpPr>
        <p:spPr>
          <a:xfrm>
            <a:off x="5166638" y="3198168"/>
            <a:ext cx="136896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002060"/>
                </a:solidFill>
              </a:rPr>
              <a:t>30 mins review</a:t>
            </a:r>
            <a:endParaRPr lang="en-PH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766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SV Templat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noProof="0" dirty="0" err="1" smtClean="0">
            <a:solidFill>
              <a:schemeClr val="bg1"/>
            </a:solidFill>
          </a:defRPr>
        </a:defPPr>
      </a:lst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 err="1" smtClean="0"/>
        </a:defPPr>
      </a:lstStyle>
    </a:txDef>
  </a:objectDefaults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Blank.potx" id="{28284086-7A12-4262-9044-C9F8E6DD62E6}" vid="{B3E5F076-49CF-497E-A0C4-B5A6051EFD1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-tema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Template 2024","templateDescription":"","enableDocumentContentUpdater":false,"version":"2.0"}]]></TemplafyTemplateConfiguration>
</file>

<file path=customXml/item3.xml><?xml version="1.0" encoding="utf-8"?>
<TemplafySlideTemplateConfiguration><![CDATA[{"slideVersion":1,"isValidatorEnabled":false,"isLocked":false,"elementsMetadata":[],"slideId":"638435045781351667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9A03A13C-D5E3-49F8-B37D-AFA024345652}">
  <ds:schemaRefs/>
</ds:datastoreItem>
</file>

<file path=customXml/itemProps2.xml><?xml version="1.0" encoding="utf-8"?>
<ds:datastoreItem xmlns:ds="http://schemas.openxmlformats.org/officeDocument/2006/customXml" ds:itemID="{43877E11-121F-45E2-A0FE-16DFA988BBD5}">
  <ds:schemaRefs/>
</ds:datastoreItem>
</file>

<file path=customXml/itemProps3.xml><?xml version="1.0" encoding="utf-8"?>
<ds:datastoreItem xmlns:ds="http://schemas.openxmlformats.org/officeDocument/2006/customXml" ds:itemID="{2AB3D8A1-B567-4715-A0CB-7E48B9F5C1F6}">
  <ds:schemaRefs/>
</ds:datastoreItem>
</file>

<file path=customXml/itemProps4.xml><?xml version="1.0" encoding="utf-8"?>
<ds:datastoreItem xmlns:ds="http://schemas.openxmlformats.org/officeDocument/2006/customXml" ds:itemID="{503AEC34-1AD7-4CBB-AB6D-C2E6002A94A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Trebuchet MS</vt:lpstr>
      <vt:lpstr>Wingdings 3</vt:lpstr>
      <vt:lpstr>DSV Template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2024-03-17T04:55:42Z</dcterms:created>
  <dcterms:modified xsi:type="dcterms:W3CDTF">2024-06-09T01:26:27Z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2024-02-07T10:44:26</vt:lpwstr>
  </property>
  <property fmtid="{D5CDD505-2E9C-101B-9397-08002B2CF9AE}" pid="3" name="TemplafyTenantId">
    <vt:lpwstr>dsv</vt:lpwstr>
  </property>
  <property fmtid="{D5CDD505-2E9C-101B-9397-08002B2CF9AE}" pid="4" name="TemplafyTemplateId">
    <vt:lpwstr>840468974189936750</vt:lpwstr>
  </property>
  <property fmtid="{D5CDD505-2E9C-101B-9397-08002B2CF9AE}" pid="5" name="TemplafyUserProfileId">
    <vt:lpwstr>637995325324746180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