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  <p:sldMasterId id="2147483819" r:id="rId6"/>
  </p:sldMasterIdLst>
  <p:notesMasterIdLst>
    <p:notesMasterId r:id="rId16"/>
  </p:notesMasterIdLst>
  <p:handoutMasterIdLst>
    <p:handoutMasterId r:id="rId17"/>
  </p:handoutMasterIdLst>
  <p:sldIdLst>
    <p:sldId id="277" r:id="rId7"/>
    <p:sldId id="278" r:id="rId8"/>
    <p:sldId id="279" r:id="rId9"/>
    <p:sldId id="280" r:id="rId10"/>
    <p:sldId id="282" r:id="rId11"/>
    <p:sldId id="283" r:id="rId12"/>
    <p:sldId id="284" r:id="rId13"/>
    <p:sldId id="265" r:id="rId14"/>
    <p:sldId id="264" r:id="rId15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934E4-80E6-45D8-95E6-59447BA5111C}" v="7" dt="2024-06-09T01:32:20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139" autoAdjust="0"/>
  </p:normalViewPr>
  <p:slideViewPr>
    <p:cSldViewPr snapToGrid="0" showGuides="1">
      <p:cViewPr varScale="1">
        <p:scale>
          <a:sx n="81" d="100"/>
          <a:sy n="81" d="100"/>
        </p:scale>
        <p:origin x="120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09/06/2024</a:t>
            </a:fld>
            <a:endParaRPr lang="en-GB" sz="7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2650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833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89402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1217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94817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43203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66365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8075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9495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38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15485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8961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516307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6491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47920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24985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5906361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ransition spd="slow">
    <p:push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ECEEE9-955C-8139-B707-5D883A3D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4FD3F-0857-90BA-F84C-F54EF1DA5C4B}"/>
              </a:ext>
            </a:extLst>
          </p:cNvPr>
          <p:cNvSpPr txBox="1"/>
          <p:nvPr/>
        </p:nvSpPr>
        <p:spPr>
          <a:xfrm>
            <a:off x="7302060" y="1814480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effectLst/>
              </a:rPr>
              <a:t>Visual Basic for Application - Theoretical (Lecture 5)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Written By: Kim M Pambid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b="1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Reference: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https://learn.microsoft.com/en-us/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https://www.wallstreetmojo.com/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https://www.automateexcel.com/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https://stackoverflow.com/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https://www.wikipedia.org/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https://www.techonthenet.com/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B3D2F-9FF2-F83A-BECB-705481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638" y="6492875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8790633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FF13-5F5B-4AE9-241E-567514371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5218-D458-CFB2-A1EC-DFB1EA0EC5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61F69-FA7E-7295-3049-B8CE6D0928D7}"/>
              </a:ext>
            </a:extLst>
          </p:cNvPr>
          <p:cNvSpPr txBox="1"/>
          <p:nvPr/>
        </p:nvSpPr>
        <p:spPr>
          <a:xfrm>
            <a:off x="868680" y="256032"/>
            <a:ext cx="557537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AutoNum type="alphaUcPeriod"/>
            </a:pPr>
            <a:r>
              <a:rPr lang="en-PH" sz="2000" b="1" dirty="0"/>
              <a:t>Record Macro Formula / Macro  Alterations</a:t>
            </a:r>
          </a:p>
          <a:p>
            <a:pPr algn="l"/>
            <a:r>
              <a:rPr lang="en-PH" sz="1500" b="1" dirty="0"/>
              <a:t>a.1. Avoiding Select, Selection, and Active</a:t>
            </a:r>
          </a:p>
          <a:p>
            <a:pPr algn="l"/>
            <a:endParaRPr lang="en-PH" sz="1500" dirty="0"/>
          </a:p>
          <a:p>
            <a:pPr algn="l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may find this structure in the record macro.</a:t>
            </a:r>
            <a:endParaRPr lang="en-PH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7A427-C109-553E-99A0-E637DCE7634E}"/>
              </a:ext>
            </a:extLst>
          </p:cNvPr>
          <p:cNvSpPr txBox="1"/>
          <p:nvPr/>
        </p:nvSpPr>
        <p:spPr>
          <a:xfrm>
            <a:off x="896692" y="3158077"/>
            <a:ext cx="10398616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red x above are pre-set objects and variables. This means if there are any movement with the user while running the macro will</a:t>
            </a:r>
          </a:p>
          <a:p>
            <a:pPr algn="l"/>
            <a:r>
              <a:rPr lang="en-US" altLang="en-US" sz="1400" dirty="0">
                <a:latin typeface="Arial" panose="020B0604020202020204" pitchFamily="34" charset="0"/>
              </a:rPr>
              <a:t>Change the outcome/result of the report.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PH" sz="1400" dirty="0"/>
          </a:p>
          <a:p>
            <a:pPr algn="l"/>
            <a:r>
              <a:rPr lang="en-PH" sz="1400" dirty="0"/>
              <a:t>Avoid using the following objects/functions below:</a:t>
            </a:r>
          </a:p>
          <a:p>
            <a:pPr algn="l"/>
            <a:r>
              <a:rPr lang="en-PH" sz="1400" dirty="0"/>
              <a:t>1.) </a:t>
            </a:r>
            <a:r>
              <a:rPr lang="en-PH" sz="1400" dirty="0" err="1"/>
              <a:t>ActiveCell</a:t>
            </a:r>
            <a:r>
              <a:rPr lang="en-PH" sz="1400" dirty="0"/>
              <a:t>.</a:t>
            </a:r>
          </a:p>
          <a:p>
            <a:pPr algn="l"/>
            <a:r>
              <a:rPr lang="en-PH" sz="1400" dirty="0"/>
              <a:t>2.) </a:t>
            </a:r>
            <a:r>
              <a:rPr lang="en-PH" sz="1400" dirty="0" err="1"/>
              <a:t>ActiveWorkbook</a:t>
            </a:r>
            <a:r>
              <a:rPr lang="en-PH" sz="1400" dirty="0"/>
              <a:t>.</a:t>
            </a:r>
          </a:p>
          <a:p>
            <a:pPr algn="l"/>
            <a:r>
              <a:rPr lang="en-PH" sz="1400" dirty="0"/>
              <a:t>3.) </a:t>
            </a:r>
            <a:r>
              <a:rPr lang="en-PH" sz="1400" dirty="0" err="1"/>
              <a:t>ActiveWorkbook</a:t>
            </a:r>
            <a:r>
              <a:rPr lang="en-PH" sz="1400" dirty="0"/>
              <a:t>.</a:t>
            </a:r>
          </a:p>
          <a:p>
            <a:pPr algn="l"/>
            <a:r>
              <a:rPr lang="en-PH" sz="1400" dirty="0"/>
              <a:t>4.) Selection.</a:t>
            </a:r>
          </a:p>
          <a:p>
            <a:pPr algn="l"/>
            <a:r>
              <a:rPr lang="en-PH" sz="1400" dirty="0"/>
              <a:t>5.) .Select</a:t>
            </a:r>
          </a:p>
          <a:p>
            <a:pPr algn="l"/>
            <a:r>
              <a:rPr lang="en-PH" sz="1400" dirty="0"/>
              <a:t>6.) .Activate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689468-9829-AE38-65EA-85673427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240917"/>
            <a:ext cx="7105065" cy="19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642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470A-B7D6-9B73-1BE0-A14130EA0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BA3B-45C8-6E36-863C-ABDD0611DA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28BD5-C666-5989-1226-0E5721F82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2240-7354-AE3B-6D03-AD5158AB2106}"/>
              </a:ext>
            </a:extLst>
          </p:cNvPr>
          <p:cNvSpPr txBox="1"/>
          <p:nvPr/>
        </p:nvSpPr>
        <p:spPr>
          <a:xfrm>
            <a:off x="722376" y="292608"/>
            <a:ext cx="400808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b="1" dirty="0"/>
              <a:t>a.2. R1C1 Variable Injection / Dynamic R1C1</a:t>
            </a:r>
          </a:p>
          <a:p>
            <a:pPr algn="l"/>
            <a:r>
              <a:rPr lang="en-PH" sz="1500" dirty="0"/>
              <a:t>R – Row</a:t>
            </a:r>
          </a:p>
          <a:p>
            <a:pPr algn="l"/>
            <a:r>
              <a:rPr lang="en-PH" sz="1500" dirty="0"/>
              <a:t>C –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23D92-0A8C-F773-9BF9-588714BF8C3F}"/>
              </a:ext>
            </a:extLst>
          </p:cNvPr>
          <p:cNvSpPr txBox="1"/>
          <p:nvPr/>
        </p:nvSpPr>
        <p:spPr>
          <a:xfrm>
            <a:off x="722376" y="3225600"/>
            <a:ext cx="221855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500" dirty="0"/>
              <a:t>Readable R1C1 notation.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D18145-A74B-8FE1-F095-4AA98624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7" y="985105"/>
            <a:ext cx="5396120" cy="221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D4541-606D-6D5F-64D1-BF9D8971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3" y="3483864"/>
            <a:ext cx="8863584" cy="2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0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0C15-0F7D-C18E-1F9B-991D79542E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32B6C-C8AA-0336-2A5F-66D982EC91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CC15-BE78-6687-5574-BC3930F599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81D32-FF39-5D4E-32EC-02F16F8B4897}"/>
              </a:ext>
            </a:extLst>
          </p:cNvPr>
          <p:cNvSpPr txBox="1"/>
          <p:nvPr/>
        </p:nvSpPr>
        <p:spPr>
          <a:xfrm>
            <a:off x="722376" y="292608"/>
            <a:ext cx="6876883" cy="477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b="1" dirty="0"/>
              <a:t>a.3. Unreadable format for R1C1 Formula</a:t>
            </a:r>
          </a:p>
          <a:p>
            <a:pPr algn="l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formula will not work in an unreadable/unknown format (green triangle).</a:t>
            </a:r>
            <a:endParaRPr lang="en-PH" sz="1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383A2-B879-3618-13F5-E2E1CCE5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54273"/>
            <a:ext cx="6024112" cy="2610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BF0AEF-6942-68AE-B6FD-5837E3BFEC03}"/>
              </a:ext>
            </a:extLst>
          </p:cNvPr>
          <p:cNvSpPr txBox="1"/>
          <p:nvPr/>
        </p:nvSpPr>
        <p:spPr>
          <a:xfrm>
            <a:off x="722376" y="3791575"/>
            <a:ext cx="75020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dirty="0"/>
              <a:t>Solution: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490FF2-0FD7-06C9-56C2-209938E0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" y="4022407"/>
            <a:ext cx="8286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610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3146-A1BD-FB61-B405-C5F8CE82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1B2D8-3BE6-C2DA-70A5-437588F8A0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D0237-B4A3-FECA-A0A6-051318ADC3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7D4BA-5A73-03A8-A70F-86788ABE21AD}"/>
              </a:ext>
            </a:extLst>
          </p:cNvPr>
          <p:cNvSpPr txBox="1"/>
          <p:nvPr/>
        </p:nvSpPr>
        <p:spPr>
          <a:xfrm>
            <a:off x="903249" y="304012"/>
            <a:ext cx="757418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/>
              <a:t>B. Recalling Arrays</a:t>
            </a:r>
          </a:p>
          <a:p>
            <a:pPr algn="l"/>
            <a:r>
              <a:rPr lang="en-PH" sz="1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An array is a fixed-size collection of similar data items stored in contiguous memory locations. </a:t>
            </a:r>
          </a:p>
          <a:p>
            <a:pPr algn="l"/>
            <a:r>
              <a:rPr lang="en-PH" sz="1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can be used to store the collection of primitive data types such as int, string, double, etc.</a:t>
            </a:r>
            <a:endParaRPr lang="en-PH" sz="1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A90C5-3697-56D0-B2A5-B60F4A98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50" y="1258119"/>
            <a:ext cx="4602852" cy="169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2A530-E4EA-1541-5034-13847BB9136E}"/>
              </a:ext>
            </a:extLst>
          </p:cNvPr>
          <p:cNvSpPr txBox="1"/>
          <p:nvPr/>
        </p:nvSpPr>
        <p:spPr>
          <a:xfrm>
            <a:off x="903249" y="2868986"/>
            <a:ext cx="85696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dirty="0"/>
              <a:t>b.1. One Dimensional Array - </a:t>
            </a:r>
            <a:r>
              <a:rPr lang="en-PH" sz="1600" b="0" i="0" dirty="0">
                <a:solidFill>
                  <a:srgbClr val="202124"/>
                </a:solidFill>
                <a:effectLst/>
                <a:latin typeface="Google Sans"/>
              </a:rPr>
              <a:t>is </a:t>
            </a:r>
            <a:r>
              <a:rPr lang="en-PH" sz="1600" b="0" i="0" dirty="0">
                <a:solidFill>
                  <a:srgbClr val="040C28"/>
                </a:solidFill>
                <a:effectLst/>
                <a:latin typeface="Google Sans"/>
              </a:rPr>
              <a:t>the simplest form of an Array in which the elements are stored linearly</a:t>
            </a:r>
          </a:p>
          <a:p>
            <a:pPr algn="l"/>
            <a:r>
              <a:rPr lang="en-PH" sz="1600" b="0" i="0" dirty="0">
                <a:solidFill>
                  <a:srgbClr val="040C28"/>
                </a:solidFill>
                <a:effectLst/>
                <a:latin typeface="Google Sans"/>
              </a:rPr>
              <a:t> and can be accessed individually by specifying the index value of each element stored in the array</a:t>
            </a:r>
            <a:r>
              <a:rPr lang="en-PH" sz="16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PH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B1C51-0AFA-8F82-95EE-4F646F58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" y="3363113"/>
            <a:ext cx="6831051" cy="25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805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3EDE1-7F0E-81D3-B0D6-DEBCBFD6F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6C200-CD54-4D3A-5BF3-5B1BE1F0F6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BD41-6BA3-3120-2DA9-9D81895845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D7E4C-5EDA-AFAD-0713-E6C7201E4A15}"/>
              </a:ext>
            </a:extLst>
          </p:cNvPr>
          <p:cNvSpPr txBox="1"/>
          <p:nvPr/>
        </p:nvSpPr>
        <p:spPr>
          <a:xfrm>
            <a:off x="767921" y="330262"/>
            <a:ext cx="1038850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2000" b="1" dirty="0"/>
              <a:t>C. Google Search / </a:t>
            </a:r>
            <a:r>
              <a:rPr lang="en-PH" sz="2000" b="1" dirty="0" err="1"/>
              <a:t>Googlyst</a:t>
            </a:r>
            <a:r>
              <a:rPr lang="en-PH" sz="2000" b="1" dirty="0"/>
              <a:t> </a:t>
            </a:r>
            <a:r>
              <a:rPr lang="en-PH" sz="2000" b="1" dirty="0">
                <a:sym typeface="Wingdings" panose="05000000000000000000" pitchFamily="2" charset="2"/>
              </a:rPr>
              <a:t></a:t>
            </a:r>
          </a:p>
          <a:p>
            <a:pPr algn="l"/>
            <a:r>
              <a:rPr lang="en-PH" sz="1400" b="1" dirty="0"/>
              <a:t>When looking for a VBA function (</a:t>
            </a:r>
            <a:r>
              <a:rPr lang="en-PH" sz="1400" b="1" dirty="0" err="1"/>
              <a:t>Stackoverflow</a:t>
            </a:r>
            <a:r>
              <a:rPr lang="en-PH" sz="1400" b="1" dirty="0"/>
              <a:t>, ChatGPT, </a:t>
            </a:r>
            <a:r>
              <a:rPr lang="en-PH" sz="1400" b="1" dirty="0" err="1"/>
              <a:t>Etc</a:t>
            </a:r>
            <a:r>
              <a:rPr lang="en-PH" sz="1400" b="1" dirty="0"/>
              <a:t>), you should identify the following components before inserting them into your VBA script. This will prevent some inaccurate output and give you an idea of which parts are actually needed.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0985E-5A33-3FE7-10E2-212CD9D9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1" y="1068925"/>
            <a:ext cx="6708829" cy="377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5AEAE-DA67-8BD2-C9AC-3FF7D199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1" y="5151682"/>
            <a:ext cx="7029450" cy="600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2B46E7-7154-437A-4D98-797C155CC441}"/>
              </a:ext>
            </a:extLst>
          </p:cNvPr>
          <p:cNvSpPr txBox="1"/>
          <p:nvPr/>
        </p:nvSpPr>
        <p:spPr>
          <a:xfrm>
            <a:off x="767921" y="4920850"/>
            <a:ext cx="128560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dirty="0"/>
              <a:t>Search sample</a:t>
            </a:r>
          </a:p>
        </p:txBody>
      </p:sp>
    </p:spTree>
    <p:extLst>
      <p:ext uri="{BB962C8B-B14F-4D97-AF65-F5344CB8AC3E}">
        <p14:creationId xmlns:p14="http://schemas.microsoft.com/office/powerpoint/2010/main" val="11372496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959EA-88A2-BCB5-8707-4D543DF39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FD7E3-53CE-F452-E810-ED4F33C57F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804F-7694-740E-4847-5313EBF337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45FA6-B1B5-17F2-F548-EA778BA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7" y="360727"/>
            <a:ext cx="6156328" cy="3037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062F-5854-EC82-5955-34673B70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47" y="3535676"/>
            <a:ext cx="6231828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998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FF13-5F5B-4AE9-241E-567514371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5218-D458-CFB2-A1EC-DFB1EA0EC5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9615-65C4-BB9D-544B-07A2A29ACEC2}"/>
              </a:ext>
            </a:extLst>
          </p:cNvPr>
          <p:cNvSpPr txBox="1"/>
          <p:nvPr/>
        </p:nvSpPr>
        <p:spPr>
          <a:xfrm>
            <a:off x="5166638" y="3198168"/>
            <a:ext cx="13689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002060"/>
                </a:solidFill>
              </a:rPr>
              <a:t>30 mins review</a:t>
            </a:r>
            <a:endParaRPr lang="en-PH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766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CC71-FAAE-032B-2881-2D1ACBE5A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9374-0AD7-42BE-35B2-F807E7256D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D502-81C2-0991-B6A5-5204C1FF74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BA6F3-F310-4EBE-F247-902C8ABF6F3B}"/>
              </a:ext>
            </a:extLst>
          </p:cNvPr>
          <p:cNvSpPr txBox="1"/>
          <p:nvPr/>
        </p:nvSpPr>
        <p:spPr>
          <a:xfrm>
            <a:off x="4827225" y="3198167"/>
            <a:ext cx="2123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FF0000"/>
                </a:solidFill>
              </a:rPr>
              <a:t>Knowledge Check Quiz</a:t>
            </a:r>
          </a:p>
          <a:p>
            <a:pPr algn="ctr"/>
            <a:r>
              <a:rPr lang="en-PH" sz="1500" b="1" dirty="0">
                <a:solidFill>
                  <a:srgbClr val="FF0000"/>
                </a:solidFill>
              </a:rPr>
              <a:t>5 Questions</a:t>
            </a:r>
            <a:r>
              <a:rPr lang="en-PH" sz="1500" dirty="0"/>
              <a:t> </a:t>
            </a:r>
            <a:r>
              <a:rPr lang="en-PH" sz="1500" dirty="0">
                <a:solidFill>
                  <a:srgbClr val="FF0000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237455638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8435045781351667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43877E11-121F-45E2-A0FE-16DFA988BBD5}">
  <ds:schemaRefs/>
</ds:datastoreItem>
</file>

<file path=customXml/itemProps2.xml><?xml version="1.0" encoding="utf-8"?>
<ds:datastoreItem xmlns:ds="http://schemas.openxmlformats.org/officeDocument/2006/customXml" ds:itemID="{9A03A13C-D5E3-49F8-B37D-AFA024345652}">
  <ds:schemaRefs/>
</ds:datastoreItem>
</file>

<file path=customXml/itemProps3.xml><?xml version="1.0" encoding="utf-8"?>
<ds:datastoreItem xmlns:ds="http://schemas.openxmlformats.org/officeDocument/2006/customXml" ds:itemID="{503AEC34-1AD7-4CBB-AB6D-C2E6002A94A3}">
  <ds:schemaRefs/>
</ds:datastoreItem>
</file>

<file path=customXml/itemProps4.xml><?xml version="1.0" encoding="utf-8"?>
<ds:datastoreItem xmlns:ds="http://schemas.openxmlformats.org/officeDocument/2006/customXml" ds:itemID="{2AB3D8A1-B567-4715-A0CB-7E48B9F5C1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Google Sans</vt:lpstr>
      <vt:lpstr>Nunito</vt:lpstr>
      <vt:lpstr>Trebuchet MS</vt:lpstr>
      <vt:lpstr>Wingdings</vt:lpstr>
      <vt:lpstr>Wingdings 3</vt:lpstr>
      <vt:lpstr>DSV Template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2024-03-17T04:55:42Z</dcterms:created>
  <dcterms:modified xsi:type="dcterms:W3CDTF">2024-06-09T01:33:09Z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637995325324746180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