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D20CE5-7D74-4547-B90F-9DC78C441E02}"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F55B68-6BE1-428C-82CF-BAE13413C1DC}" type="slidenum">
              <a:rPr lang="en-US" smtClean="0"/>
              <a:t>‹#›</a:t>
            </a:fld>
            <a:endParaRPr lang="en-US"/>
          </a:p>
        </p:txBody>
      </p:sp>
    </p:spTree>
    <p:extLst>
      <p:ext uri="{BB962C8B-B14F-4D97-AF65-F5344CB8AC3E}">
        <p14:creationId xmlns:p14="http://schemas.microsoft.com/office/powerpoint/2010/main" val="1942534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D20CE5-7D74-4547-B90F-9DC78C441E02}"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F55B68-6BE1-428C-82CF-BAE13413C1DC}" type="slidenum">
              <a:rPr lang="en-US" smtClean="0"/>
              <a:t>‹#›</a:t>
            </a:fld>
            <a:endParaRPr lang="en-US"/>
          </a:p>
        </p:txBody>
      </p:sp>
    </p:spTree>
    <p:extLst>
      <p:ext uri="{BB962C8B-B14F-4D97-AF65-F5344CB8AC3E}">
        <p14:creationId xmlns:p14="http://schemas.microsoft.com/office/powerpoint/2010/main" val="1846001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D20CE5-7D74-4547-B90F-9DC78C441E02}"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F55B68-6BE1-428C-82CF-BAE13413C1DC}" type="slidenum">
              <a:rPr lang="en-US" smtClean="0"/>
              <a:t>‹#›</a:t>
            </a:fld>
            <a:endParaRPr lang="en-US"/>
          </a:p>
        </p:txBody>
      </p:sp>
    </p:spTree>
    <p:extLst>
      <p:ext uri="{BB962C8B-B14F-4D97-AF65-F5344CB8AC3E}">
        <p14:creationId xmlns:p14="http://schemas.microsoft.com/office/powerpoint/2010/main" val="135560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D20CE5-7D74-4547-B90F-9DC78C441E02}"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F55B68-6BE1-428C-82CF-BAE13413C1DC}" type="slidenum">
              <a:rPr lang="en-US" smtClean="0"/>
              <a:t>‹#›</a:t>
            </a:fld>
            <a:endParaRPr lang="en-US"/>
          </a:p>
        </p:txBody>
      </p:sp>
    </p:spTree>
    <p:extLst>
      <p:ext uri="{BB962C8B-B14F-4D97-AF65-F5344CB8AC3E}">
        <p14:creationId xmlns:p14="http://schemas.microsoft.com/office/powerpoint/2010/main" val="2450012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D20CE5-7D74-4547-B90F-9DC78C441E02}"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F55B68-6BE1-428C-82CF-BAE13413C1DC}" type="slidenum">
              <a:rPr lang="en-US" smtClean="0"/>
              <a:t>‹#›</a:t>
            </a:fld>
            <a:endParaRPr lang="en-US"/>
          </a:p>
        </p:txBody>
      </p:sp>
    </p:spTree>
    <p:extLst>
      <p:ext uri="{BB962C8B-B14F-4D97-AF65-F5344CB8AC3E}">
        <p14:creationId xmlns:p14="http://schemas.microsoft.com/office/powerpoint/2010/main" val="431738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D20CE5-7D74-4547-B90F-9DC78C441E02}"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F55B68-6BE1-428C-82CF-BAE13413C1DC}" type="slidenum">
              <a:rPr lang="en-US" smtClean="0"/>
              <a:t>‹#›</a:t>
            </a:fld>
            <a:endParaRPr lang="en-US"/>
          </a:p>
        </p:txBody>
      </p:sp>
    </p:spTree>
    <p:extLst>
      <p:ext uri="{BB962C8B-B14F-4D97-AF65-F5344CB8AC3E}">
        <p14:creationId xmlns:p14="http://schemas.microsoft.com/office/powerpoint/2010/main" val="2193062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D20CE5-7D74-4547-B90F-9DC78C441E02}" type="datetimeFigureOut">
              <a:rPr lang="en-US" smtClean="0"/>
              <a:t>11/28/2020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F55B68-6BE1-428C-82CF-BAE13413C1DC}" type="slidenum">
              <a:rPr lang="en-US" smtClean="0"/>
              <a:t>‹#›</a:t>
            </a:fld>
            <a:endParaRPr lang="en-US"/>
          </a:p>
        </p:txBody>
      </p:sp>
    </p:spTree>
    <p:extLst>
      <p:ext uri="{BB962C8B-B14F-4D97-AF65-F5344CB8AC3E}">
        <p14:creationId xmlns:p14="http://schemas.microsoft.com/office/powerpoint/2010/main" val="2191790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D20CE5-7D74-4547-B90F-9DC78C441E02}" type="datetimeFigureOut">
              <a:rPr lang="en-US" smtClean="0"/>
              <a:t>11/28/2020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F55B68-6BE1-428C-82CF-BAE13413C1DC}" type="slidenum">
              <a:rPr lang="en-US" smtClean="0"/>
              <a:t>‹#›</a:t>
            </a:fld>
            <a:endParaRPr lang="en-US"/>
          </a:p>
        </p:txBody>
      </p:sp>
    </p:spTree>
    <p:extLst>
      <p:ext uri="{BB962C8B-B14F-4D97-AF65-F5344CB8AC3E}">
        <p14:creationId xmlns:p14="http://schemas.microsoft.com/office/powerpoint/2010/main" val="3784462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20CE5-7D74-4547-B90F-9DC78C441E02}" type="datetimeFigureOut">
              <a:rPr lang="en-US" smtClean="0"/>
              <a:t>11/28/2020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F55B68-6BE1-428C-82CF-BAE13413C1DC}" type="slidenum">
              <a:rPr lang="en-US" smtClean="0"/>
              <a:t>‹#›</a:t>
            </a:fld>
            <a:endParaRPr lang="en-US"/>
          </a:p>
        </p:txBody>
      </p:sp>
    </p:spTree>
    <p:extLst>
      <p:ext uri="{BB962C8B-B14F-4D97-AF65-F5344CB8AC3E}">
        <p14:creationId xmlns:p14="http://schemas.microsoft.com/office/powerpoint/2010/main" val="4143363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D20CE5-7D74-4547-B90F-9DC78C441E02}"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F55B68-6BE1-428C-82CF-BAE13413C1DC}" type="slidenum">
              <a:rPr lang="en-US" smtClean="0"/>
              <a:t>‹#›</a:t>
            </a:fld>
            <a:endParaRPr lang="en-US"/>
          </a:p>
        </p:txBody>
      </p:sp>
    </p:spTree>
    <p:extLst>
      <p:ext uri="{BB962C8B-B14F-4D97-AF65-F5344CB8AC3E}">
        <p14:creationId xmlns:p14="http://schemas.microsoft.com/office/powerpoint/2010/main" val="572224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D20CE5-7D74-4547-B90F-9DC78C441E02}"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F55B68-6BE1-428C-82CF-BAE13413C1DC}" type="slidenum">
              <a:rPr lang="en-US" smtClean="0"/>
              <a:t>‹#›</a:t>
            </a:fld>
            <a:endParaRPr lang="en-US"/>
          </a:p>
        </p:txBody>
      </p:sp>
    </p:spTree>
    <p:extLst>
      <p:ext uri="{BB962C8B-B14F-4D97-AF65-F5344CB8AC3E}">
        <p14:creationId xmlns:p14="http://schemas.microsoft.com/office/powerpoint/2010/main" val="354570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20CE5-7D74-4547-B90F-9DC78C441E02}" type="datetimeFigureOut">
              <a:rPr lang="en-US" smtClean="0"/>
              <a:t>11/28/2020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F55B68-6BE1-428C-82CF-BAE13413C1DC}" type="slidenum">
              <a:rPr lang="en-US" smtClean="0"/>
              <a:t>‹#›</a:t>
            </a:fld>
            <a:endParaRPr lang="en-US"/>
          </a:p>
        </p:txBody>
      </p:sp>
    </p:spTree>
    <p:extLst>
      <p:ext uri="{BB962C8B-B14F-4D97-AF65-F5344CB8AC3E}">
        <p14:creationId xmlns:p14="http://schemas.microsoft.com/office/powerpoint/2010/main" val="1307154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know-sorting-algorithm-set-1-sorting-weapons-used-programming-languages/"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stable-selection-sort/"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Sorting Interview Notes</a:t>
            </a:r>
            <a:endParaRPr lang="en-US" dirty="0"/>
          </a:p>
        </p:txBody>
      </p:sp>
      <p:sp>
        <p:nvSpPr>
          <p:cNvPr id="3" name="Subtitle 2"/>
          <p:cNvSpPr>
            <a:spLocks noGrp="1"/>
          </p:cNvSpPr>
          <p:nvPr>
            <p:ph type="subTitle" idx="1"/>
          </p:nvPr>
        </p:nvSpPr>
        <p:spPr/>
        <p:txBody>
          <a:bodyPr/>
          <a:lstStyle/>
          <a:p>
            <a:r>
              <a:rPr lang="en-US" dirty="0" err="1" smtClean="0"/>
              <a:t>Khandaker</a:t>
            </a:r>
            <a:r>
              <a:rPr lang="en-US" dirty="0" smtClean="0"/>
              <a:t> </a:t>
            </a:r>
            <a:r>
              <a:rPr lang="en-US" dirty="0" err="1" smtClean="0"/>
              <a:t>Mushfiqur</a:t>
            </a:r>
            <a:r>
              <a:rPr lang="en-US" dirty="0" smtClean="0"/>
              <a:t> Rahman</a:t>
            </a:r>
            <a:endParaRPr lang="en-US" dirty="0"/>
          </a:p>
        </p:txBody>
      </p:sp>
    </p:spTree>
    <p:extLst>
      <p:ext uri="{BB962C8B-B14F-4D97-AF65-F5344CB8AC3E}">
        <p14:creationId xmlns:p14="http://schemas.microsoft.com/office/powerpoint/2010/main" val="2215723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7891" y="519764"/>
            <a:ext cx="11377061" cy="2585323"/>
          </a:xfrm>
          <a:prstGeom prst="rect">
            <a:avLst/>
          </a:prstGeom>
          <a:noFill/>
        </p:spPr>
        <p:txBody>
          <a:bodyPr wrap="square" rtlCol="0">
            <a:spAutoFit/>
          </a:bodyPr>
          <a:lstStyle/>
          <a:p>
            <a:r>
              <a:rPr lang="en-US" dirty="0" smtClean="0"/>
              <a:t>Bubble sort:</a:t>
            </a:r>
          </a:p>
          <a:p>
            <a:endParaRPr lang="en-US" dirty="0"/>
          </a:p>
          <a:p>
            <a:pPr marL="285750" indent="-285750">
              <a:buFont typeface="Arial" panose="020B0604020202020204" pitchFamily="34" charset="0"/>
              <a:buChar char="•"/>
            </a:pPr>
            <a:r>
              <a:rPr lang="en-US" dirty="0" smtClean="0"/>
              <a:t>Doesn’t out perform any of the other 6 sorts we are talking about</a:t>
            </a:r>
          </a:p>
          <a:p>
            <a:pPr marL="285750" indent="-285750">
              <a:buFont typeface="Arial" panose="020B0604020202020204" pitchFamily="34" charset="0"/>
              <a:buChar char="•"/>
            </a:pPr>
            <a:r>
              <a:rPr lang="en-US" dirty="0" smtClean="0"/>
              <a:t>Can be optimized implemented to detect if the list is sorted in O(n) time. So the best case runtime is O(n)</a:t>
            </a:r>
          </a:p>
          <a:p>
            <a:pPr marL="285750" indent="-285750">
              <a:buFont typeface="Arial" panose="020B0604020202020204" pitchFamily="34" charset="0"/>
              <a:buChar char="•"/>
            </a:pPr>
            <a:r>
              <a:rPr lang="en-US" dirty="0" smtClean="0"/>
              <a:t>For opt implementation, just see if the inner loop is making any swaps or not. If not, then break the upper loop.</a:t>
            </a:r>
          </a:p>
          <a:p>
            <a:pPr marL="285750" indent="-285750">
              <a:buFont typeface="Arial" panose="020B0604020202020204" pitchFamily="34" charset="0"/>
              <a:buChar char="•"/>
            </a:pPr>
            <a:r>
              <a:rPr lang="en-US" dirty="0" smtClean="0"/>
              <a:t>After k-</a:t>
            </a:r>
            <a:r>
              <a:rPr lang="en-US" dirty="0" err="1" smtClean="0"/>
              <a:t>th</a:t>
            </a:r>
            <a:r>
              <a:rPr lang="en-US" dirty="0" smtClean="0"/>
              <a:t> iteration, last k elements have the largest k elements</a:t>
            </a:r>
          </a:p>
          <a:p>
            <a:endParaRPr lang="en-US" dirty="0" smtClean="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2657840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7891" y="519764"/>
            <a:ext cx="11377061" cy="5078313"/>
          </a:xfrm>
          <a:prstGeom prst="rect">
            <a:avLst/>
          </a:prstGeom>
          <a:noFill/>
        </p:spPr>
        <p:txBody>
          <a:bodyPr wrap="square" rtlCol="0">
            <a:spAutoFit/>
          </a:bodyPr>
          <a:lstStyle/>
          <a:p>
            <a:r>
              <a:rPr lang="en-US" dirty="0" smtClean="0"/>
              <a:t>Selection sort:</a:t>
            </a:r>
          </a:p>
          <a:p>
            <a:endParaRPr lang="en-US" dirty="0"/>
          </a:p>
          <a:p>
            <a:pPr marL="285750" indent="-285750">
              <a:buFont typeface="Arial" panose="020B0604020202020204" pitchFamily="34" charset="0"/>
              <a:buChar char="•"/>
            </a:pPr>
            <a:r>
              <a:rPr lang="en-US" dirty="0" smtClean="0"/>
              <a:t>out performs bubble sort</a:t>
            </a:r>
          </a:p>
          <a:p>
            <a:pPr marL="285750" indent="-285750">
              <a:buFont typeface="Arial" panose="020B0604020202020204" pitchFamily="34" charset="0"/>
              <a:buChar char="•"/>
            </a:pPr>
            <a:r>
              <a:rPr lang="en-US" dirty="0" smtClean="0"/>
              <a:t>Slower than </a:t>
            </a:r>
            <a:r>
              <a:rPr lang="en-US" dirty="0" err="1" smtClean="0"/>
              <a:t>Insersion</a:t>
            </a:r>
            <a:r>
              <a:rPr lang="en-US" dirty="0" smtClean="0"/>
              <a:t> sort</a:t>
            </a:r>
          </a:p>
          <a:p>
            <a:pPr marL="285750" indent="-285750">
              <a:buFont typeface="Arial" panose="020B0604020202020204" pitchFamily="34" charset="0"/>
              <a:buChar char="•"/>
            </a:pPr>
            <a:r>
              <a:rPr lang="en-US" dirty="0" smtClean="0"/>
              <a:t>After k-</a:t>
            </a:r>
            <a:r>
              <a:rPr lang="en-US" dirty="0" err="1" smtClean="0"/>
              <a:t>th</a:t>
            </a:r>
            <a:r>
              <a:rPr lang="en-US" dirty="0" smtClean="0"/>
              <a:t> iteration, first k elements are sorted</a:t>
            </a:r>
          </a:p>
          <a:p>
            <a:pPr marL="285750" indent="-285750">
              <a:buFont typeface="Arial" panose="020B0604020202020204" pitchFamily="34" charset="0"/>
              <a:buChar char="•"/>
            </a:pPr>
            <a:r>
              <a:rPr lang="en-US" dirty="0" smtClean="0"/>
              <a:t>Not online</a:t>
            </a:r>
          </a:p>
          <a:p>
            <a:pPr marL="285750" indent="-285750">
              <a:buFont typeface="Arial" panose="020B0604020202020204" pitchFamily="34" charset="0"/>
              <a:buChar char="•"/>
            </a:pPr>
            <a:r>
              <a:rPr lang="en-US" dirty="0" smtClean="0"/>
              <a:t>Heap sort is a more optimized version of Selection sort</a:t>
            </a:r>
          </a:p>
          <a:p>
            <a:pPr marL="285750" indent="-285750">
              <a:buFont typeface="Arial" panose="020B0604020202020204" pitchFamily="34" charset="0"/>
              <a:buChar char="•"/>
            </a:pPr>
            <a:r>
              <a:rPr lang="en-US" b="1" dirty="0"/>
              <a:t>cocktail </a:t>
            </a:r>
            <a:r>
              <a:rPr lang="en-US" b="1" dirty="0" smtClean="0"/>
              <a:t>sort/double </a:t>
            </a:r>
            <a:r>
              <a:rPr lang="en-US" b="1" dirty="0"/>
              <a:t>selection </a:t>
            </a:r>
            <a:r>
              <a:rPr lang="en-US" b="1" dirty="0" smtClean="0"/>
              <a:t>sort</a:t>
            </a:r>
            <a:r>
              <a:rPr lang="en-US" dirty="0"/>
              <a:t> </a:t>
            </a:r>
            <a:r>
              <a:rPr lang="en-US" dirty="0" smtClean="0"/>
              <a:t>is a faster variant</a:t>
            </a:r>
          </a:p>
          <a:p>
            <a:pPr marL="285750" indent="-285750">
              <a:buFont typeface="Arial" panose="020B0604020202020204" pitchFamily="34" charset="0"/>
              <a:buChar char="•"/>
            </a:pPr>
            <a:r>
              <a:rPr lang="en-US" dirty="0" smtClean="0"/>
              <a:t>In cocktail sort, </a:t>
            </a:r>
            <a:r>
              <a:rPr lang="en-US" dirty="0"/>
              <a:t>finds both the minimum and maximum values in the list in every pass. This reduces the number of scans of the input by a factor of two. Each scan performs three comparisons per two elements (a pair of elements is compared, then the greater is compared to the maximum and the lesser is compared to the minimum), a 25% savings over regular selection </a:t>
            </a:r>
            <a:r>
              <a:rPr lang="en-US" dirty="0" smtClean="0"/>
              <a:t>sort</a:t>
            </a:r>
          </a:p>
          <a:p>
            <a:pPr marL="285750" indent="-285750">
              <a:buFont typeface="Arial" panose="020B0604020202020204" pitchFamily="34" charset="0"/>
              <a:buChar char="•"/>
            </a:pPr>
            <a:r>
              <a:rPr lang="en-US" dirty="0"/>
              <a:t>Selection sort can be implemented as a stable sort. If, rather than swapping in step 2, the minimum value is inserted into the first position (that is, all intervening items moved down), the algorithm is stable. However, this modification either requires a data structure that supports efficient insertions or deletions, such as a linked list, or it leads to performing Θ(</a:t>
            </a:r>
            <a:r>
              <a:rPr lang="en-US" i="1" dirty="0"/>
              <a:t>n</a:t>
            </a:r>
            <a:r>
              <a:rPr lang="en-US" baseline="30000" dirty="0"/>
              <a:t>2</a:t>
            </a:r>
            <a:r>
              <a:rPr lang="en-US" dirty="0"/>
              <a:t>) writes</a:t>
            </a:r>
            <a:r>
              <a:rPr lang="en-US" dirty="0" smtClean="0"/>
              <a:t>.</a:t>
            </a:r>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147785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7891" y="519764"/>
            <a:ext cx="11377061" cy="3693319"/>
          </a:xfrm>
          <a:prstGeom prst="rect">
            <a:avLst/>
          </a:prstGeom>
          <a:noFill/>
        </p:spPr>
        <p:txBody>
          <a:bodyPr wrap="square" rtlCol="0">
            <a:spAutoFit/>
          </a:bodyPr>
          <a:lstStyle/>
          <a:p>
            <a:r>
              <a:rPr lang="en-US" dirty="0" smtClean="0"/>
              <a:t>Insertion sort:</a:t>
            </a:r>
          </a:p>
          <a:p>
            <a:endParaRPr lang="en-US" dirty="0"/>
          </a:p>
          <a:p>
            <a:pPr marL="285750" indent="-285750">
              <a:buFont typeface="Arial" panose="020B0604020202020204" pitchFamily="34" charset="0"/>
              <a:buChar char="•"/>
            </a:pPr>
            <a:r>
              <a:rPr lang="en-US" dirty="0" smtClean="0"/>
              <a:t>out performs bubble sort and selection sort</a:t>
            </a:r>
          </a:p>
          <a:p>
            <a:pPr marL="285750" indent="-285750">
              <a:buFont typeface="Arial" panose="020B0604020202020204" pitchFamily="34" charset="0"/>
              <a:buChar char="•"/>
            </a:pPr>
            <a:r>
              <a:rPr lang="en-US" dirty="0" smtClean="0"/>
              <a:t>After k-</a:t>
            </a:r>
            <a:r>
              <a:rPr lang="en-US" dirty="0" err="1" smtClean="0"/>
              <a:t>th</a:t>
            </a:r>
            <a:r>
              <a:rPr lang="en-US" dirty="0" smtClean="0"/>
              <a:t> iteration, first k elements are sorted</a:t>
            </a:r>
          </a:p>
          <a:p>
            <a:pPr marL="285750" indent="-285750">
              <a:buFont typeface="Arial" panose="020B0604020202020204" pitchFamily="34" charset="0"/>
              <a:buChar char="•"/>
            </a:pPr>
            <a:r>
              <a:rPr lang="en-US" dirty="0" smtClean="0"/>
              <a:t>Best for almost sorted arrays</a:t>
            </a:r>
          </a:p>
          <a:p>
            <a:pPr marL="285750" indent="-285750">
              <a:buFont typeface="Arial" panose="020B0604020202020204" pitchFamily="34" charset="0"/>
              <a:buChar char="•"/>
            </a:pPr>
            <a:r>
              <a:rPr lang="en-US" dirty="0" smtClean="0"/>
              <a:t>One of the Fastest algorithm for sorting small input array</a:t>
            </a:r>
          </a:p>
          <a:p>
            <a:pPr marL="285750" indent="-285750">
              <a:buFont typeface="Arial" panose="020B0604020202020204" pitchFamily="34" charset="0"/>
              <a:buChar char="•"/>
            </a:pPr>
            <a:r>
              <a:rPr lang="en-US" dirty="0"/>
              <a:t>In a permutation a1.....an of n distinct integers, an inversion is a pair (</a:t>
            </a:r>
            <a:r>
              <a:rPr lang="en-US" dirty="0" err="1"/>
              <a:t>ai</a:t>
            </a:r>
            <a:r>
              <a:rPr lang="en-US" dirty="0"/>
              <a:t>, </a:t>
            </a:r>
            <a:r>
              <a:rPr lang="en-US" dirty="0" err="1"/>
              <a:t>aj</a:t>
            </a:r>
            <a:r>
              <a:rPr lang="en-US" dirty="0"/>
              <a:t>) such that </a:t>
            </a:r>
            <a:r>
              <a:rPr lang="en-US" dirty="0" err="1"/>
              <a:t>i</a:t>
            </a:r>
            <a:r>
              <a:rPr lang="en-US" dirty="0"/>
              <a:t> &lt; j and </a:t>
            </a:r>
            <a:r>
              <a:rPr lang="en-US" dirty="0" err="1"/>
              <a:t>ai</a:t>
            </a:r>
            <a:r>
              <a:rPr lang="en-US" dirty="0"/>
              <a:t> &gt; </a:t>
            </a:r>
            <a:r>
              <a:rPr lang="en-US" dirty="0" err="1"/>
              <a:t>aj</a:t>
            </a:r>
            <a:r>
              <a:rPr lang="en-US" dirty="0"/>
              <a:t>.</a:t>
            </a:r>
            <a:endParaRPr lang="en-US" dirty="0" smtClean="0"/>
          </a:p>
          <a:p>
            <a:pPr marL="285750" indent="-285750">
              <a:buFont typeface="Arial" panose="020B0604020202020204" pitchFamily="34" charset="0"/>
              <a:buChar char="•"/>
            </a:pPr>
            <a:r>
              <a:rPr lang="en-US" dirty="0"/>
              <a:t>Insertion sort runs in Θ(n + f(n)) time, where f(n) denotes the number of inversion initially present in the array being </a:t>
            </a:r>
            <a:r>
              <a:rPr lang="en-US" dirty="0" smtClean="0"/>
              <a:t>sorted.</a:t>
            </a:r>
          </a:p>
          <a:p>
            <a:pPr marL="285750" indent="-285750">
              <a:buFont typeface="Arial" panose="020B0604020202020204" pitchFamily="34" charset="0"/>
              <a:buChar char="•"/>
            </a:pPr>
            <a:r>
              <a:rPr lang="en-US" dirty="0" smtClean="0"/>
              <a:t>So if there are n inversions, the running time would be O(2n) or 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482136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392" y="462013"/>
            <a:ext cx="11377061" cy="5355312"/>
          </a:xfrm>
          <a:prstGeom prst="rect">
            <a:avLst/>
          </a:prstGeom>
          <a:noFill/>
        </p:spPr>
        <p:txBody>
          <a:bodyPr wrap="square" rtlCol="0">
            <a:spAutoFit/>
          </a:bodyPr>
          <a:lstStyle/>
          <a:p>
            <a:r>
              <a:rPr lang="en-US" b="1" dirty="0" smtClean="0"/>
              <a:t>Question</a:t>
            </a:r>
            <a:r>
              <a:rPr lang="en-US" dirty="0" smtClean="0"/>
              <a:t>: In which comparison sorting, serial of the input doesn’t matter?</a:t>
            </a:r>
          </a:p>
          <a:p>
            <a:r>
              <a:rPr lang="en-US" dirty="0" smtClean="0"/>
              <a:t>Answer: Selection sort, Merge sort, Heap sort as they have same best and worst case runtime.</a:t>
            </a:r>
          </a:p>
          <a:p>
            <a:endParaRPr lang="en-US" dirty="0"/>
          </a:p>
          <a:p>
            <a:r>
              <a:rPr lang="en-US" b="1" dirty="0" smtClean="0"/>
              <a:t>Question</a:t>
            </a:r>
            <a:r>
              <a:rPr lang="en-US" dirty="0" smtClean="0"/>
              <a:t> : is Heap sort the best sorting </a:t>
            </a:r>
            <a:r>
              <a:rPr lang="en-US" dirty="0" err="1" smtClean="0"/>
              <a:t>algo</a:t>
            </a:r>
            <a:r>
              <a:rPr lang="en-US" dirty="0" smtClean="0"/>
              <a:t>?</a:t>
            </a:r>
          </a:p>
          <a:p>
            <a:r>
              <a:rPr lang="en-US" dirty="0" smtClean="0"/>
              <a:t>Answer: no, it has a problem of no being stable.</a:t>
            </a:r>
          </a:p>
          <a:p>
            <a:endParaRPr lang="en-US" dirty="0"/>
          </a:p>
          <a:p>
            <a:r>
              <a:rPr lang="en-US" dirty="0" smtClean="0"/>
              <a:t>Question: which algorithms are used in STL implementations in c, </a:t>
            </a:r>
            <a:r>
              <a:rPr lang="en-US" dirty="0" err="1" smtClean="0"/>
              <a:t>cpp</a:t>
            </a:r>
            <a:r>
              <a:rPr lang="en-US" dirty="0" smtClean="0"/>
              <a:t>, java and python?</a:t>
            </a:r>
          </a:p>
          <a:p>
            <a:endParaRPr lang="en-US" dirty="0"/>
          </a:p>
          <a:p>
            <a:r>
              <a:rPr lang="en-US" dirty="0" smtClean="0"/>
              <a:t>Answer:</a:t>
            </a:r>
          </a:p>
          <a:p>
            <a:pPr marL="285750" indent="-285750">
              <a:buFont typeface="Arial" panose="020B0604020202020204" pitchFamily="34" charset="0"/>
              <a:buChar char="•"/>
            </a:pPr>
            <a:r>
              <a:rPr lang="en-US" dirty="0" smtClean="0"/>
              <a:t>C’s </a:t>
            </a:r>
            <a:r>
              <a:rPr lang="en-US" dirty="0" err="1"/>
              <a:t>qsort</a:t>
            </a:r>
            <a:r>
              <a:rPr lang="en-US" dirty="0"/>
              <a:t>() – </a:t>
            </a:r>
            <a:r>
              <a:rPr lang="en-US" dirty="0" smtClean="0"/>
              <a:t>Quicksort</a:t>
            </a:r>
          </a:p>
          <a:p>
            <a:pPr marL="285750" indent="-285750">
              <a:buFont typeface="Arial" panose="020B0604020202020204" pitchFamily="34" charset="0"/>
              <a:buChar char="•"/>
            </a:pPr>
            <a:r>
              <a:rPr lang="en-US" dirty="0"/>
              <a:t>C++’s sort() – </a:t>
            </a:r>
            <a:r>
              <a:rPr lang="en-US" dirty="0" err="1"/>
              <a:t>Introsort</a:t>
            </a:r>
            <a:r>
              <a:rPr lang="en-US" dirty="0"/>
              <a:t> (Hybrid of Quicksort, Heap Sort and Insertion Sort</a:t>
            </a:r>
            <a:r>
              <a:rPr lang="en-US" dirty="0" smtClean="0"/>
              <a:t>)</a:t>
            </a:r>
          </a:p>
          <a:p>
            <a:pPr marL="285750" indent="-285750">
              <a:buFont typeface="Arial" panose="020B0604020202020204" pitchFamily="34" charset="0"/>
              <a:buChar char="•"/>
            </a:pPr>
            <a:r>
              <a:rPr lang="en-US" dirty="0"/>
              <a:t>C++’s </a:t>
            </a:r>
            <a:r>
              <a:rPr lang="en-US" dirty="0" err="1"/>
              <a:t>stable_sort</a:t>
            </a:r>
            <a:r>
              <a:rPr lang="en-US" dirty="0"/>
              <a:t>() – </a:t>
            </a:r>
            <a:r>
              <a:rPr lang="en-US" dirty="0" err="1" smtClean="0"/>
              <a:t>Mergesort</a:t>
            </a:r>
            <a:endParaRPr lang="en-US" dirty="0" smtClean="0"/>
          </a:p>
          <a:p>
            <a:pPr marL="285750" indent="-285750">
              <a:buFont typeface="Arial" panose="020B0604020202020204" pitchFamily="34" charset="0"/>
              <a:buChar char="•"/>
            </a:pPr>
            <a:r>
              <a:rPr lang="en-US" dirty="0"/>
              <a:t>Java’s </a:t>
            </a:r>
            <a:r>
              <a:rPr lang="en-US" dirty="0" err="1"/>
              <a:t>Collections.sort</a:t>
            </a:r>
            <a:r>
              <a:rPr lang="en-US" dirty="0"/>
              <a:t>() – </a:t>
            </a:r>
            <a:r>
              <a:rPr lang="en-US" dirty="0" err="1" smtClean="0"/>
              <a:t>Mergesort</a:t>
            </a:r>
            <a:endParaRPr lang="en-US" dirty="0" smtClean="0"/>
          </a:p>
          <a:p>
            <a:pPr marL="285750" indent="-285750">
              <a:buFont typeface="Arial" panose="020B0604020202020204" pitchFamily="34" charset="0"/>
              <a:buChar char="•"/>
            </a:pPr>
            <a:r>
              <a:rPr lang="en-US" dirty="0"/>
              <a:t>Python’s sorted() – </a:t>
            </a:r>
            <a:r>
              <a:rPr lang="en-US" dirty="0" err="1"/>
              <a:t>Timsort</a:t>
            </a:r>
            <a:r>
              <a:rPr lang="en-US" dirty="0"/>
              <a:t> (Hybrid of </a:t>
            </a:r>
            <a:r>
              <a:rPr lang="en-US" dirty="0" err="1"/>
              <a:t>Mergesort</a:t>
            </a:r>
            <a:r>
              <a:rPr lang="en-US" dirty="0"/>
              <a:t> and Insertion </a:t>
            </a:r>
            <a:r>
              <a:rPr lang="en-US" dirty="0" smtClean="0"/>
              <a:t>Sort)</a:t>
            </a:r>
          </a:p>
          <a:p>
            <a:pPr marL="285750" indent="-285750">
              <a:buFont typeface="Arial" panose="020B0604020202020204" pitchFamily="34" charset="0"/>
              <a:buChar char="•"/>
            </a:pPr>
            <a:r>
              <a:rPr lang="en-US" dirty="0"/>
              <a:t>Python’s sort() – </a:t>
            </a:r>
            <a:r>
              <a:rPr lang="en-US" dirty="0" err="1"/>
              <a:t>Timsort</a:t>
            </a:r>
            <a:r>
              <a:rPr lang="en-US" dirty="0"/>
              <a:t> (Hybrid of </a:t>
            </a:r>
            <a:r>
              <a:rPr lang="en-US" dirty="0" err="1" smtClean="0"/>
              <a:t>Mergesort</a:t>
            </a:r>
            <a:r>
              <a:rPr lang="en-US" dirty="0"/>
              <a:t> and Insertion </a:t>
            </a:r>
            <a:r>
              <a:rPr lang="en-US" dirty="0" smtClean="0"/>
              <a:t>Sort)</a:t>
            </a:r>
            <a:endParaRPr lang="en-US" dirty="0"/>
          </a:p>
          <a:p>
            <a:endParaRPr lang="en-US" dirty="0" smtClean="0"/>
          </a:p>
          <a:p>
            <a:r>
              <a:rPr lang="en-US" dirty="0" smtClean="0"/>
              <a:t>For details,</a:t>
            </a:r>
          </a:p>
          <a:p>
            <a:r>
              <a:rPr lang="en-US" dirty="0">
                <a:hlinkClick r:id="rId2"/>
              </a:rPr>
              <a:t>https://www.geeksforgeeks.org/know-sorting-algorithm-set-1-sorting-weapons-used-programming-languages</a:t>
            </a:r>
            <a:r>
              <a:rPr lang="en-US" dirty="0" smtClean="0">
                <a:hlinkClick r:id="rId2"/>
              </a:rPr>
              <a:t>/</a:t>
            </a:r>
            <a:endParaRPr lang="en-US" dirty="0" smtClean="0"/>
          </a:p>
          <a:p>
            <a:endParaRPr lang="en-US" dirty="0" smtClean="0"/>
          </a:p>
        </p:txBody>
      </p:sp>
    </p:spTree>
    <p:extLst>
      <p:ext uri="{BB962C8B-B14F-4D97-AF65-F5344CB8AC3E}">
        <p14:creationId xmlns:p14="http://schemas.microsoft.com/office/powerpoint/2010/main" val="1046273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9660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523" y="0"/>
            <a:ext cx="9300771" cy="6495324"/>
          </a:xfrm>
          <a:prstGeom prst="rect">
            <a:avLst/>
          </a:prstGeom>
        </p:spPr>
      </p:pic>
    </p:spTree>
    <p:extLst>
      <p:ext uri="{BB962C8B-B14F-4D97-AF65-F5344CB8AC3E}">
        <p14:creationId xmlns:p14="http://schemas.microsoft.com/office/powerpoint/2010/main" val="2689722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503" t="10586" r="-2444" b="-9681"/>
          <a:stretch/>
        </p:blipFill>
        <p:spPr>
          <a:xfrm>
            <a:off x="554671" y="457200"/>
            <a:ext cx="9601200" cy="310896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755" y="3397023"/>
            <a:ext cx="9567802" cy="2852326"/>
          </a:xfrm>
          <a:prstGeom prst="rect">
            <a:avLst/>
          </a:prstGeom>
        </p:spPr>
      </p:pic>
    </p:spTree>
    <p:extLst>
      <p:ext uri="{BB962C8B-B14F-4D97-AF65-F5344CB8AC3E}">
        <p14:creationId xmlns:p14="http://schemas.microsoft.com/office/powerpoint/2010/main" val="221222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143" y="667288"/>
            <a:ext cx="4847255" cy="102675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143" y="1867300"/>
            <a:ext cx="10560085" cy="4581625"/>
          </a:xfrm>
          <a:prstGeom prst="rect">
            <a:avLst/>
          </a:prstGeom>
        </p:spPr>
      </p:pic>
    </p:spTree>
    <p:extLst>
      <p:ext uri="{BB962C8B-B14F-4D97-AF65-F5344CB8AC3E}">
        <p14:creationId xmlns:p14="http://schemas.microsoft.com/office/powerpoint/2010/main" val="1228174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607" y="271306"/>
            <a:ext cx="9679465" cy="6487083"/>
          </a:xfrm>
          <a:prstGeom prst="rect">
            <a:avLst/>
          </a:prstGeom>
        </p:spPr>
      </p:pic>
    </p:spTree>
    <p:extLst>
      <p:ext uri="{BB962C8B-B14F-4D97-AF65-F5344CB8AC3E}">
        <p14:creationId xmlns:p14="http://schemas.microsoft.com/office/powerpoint/2010/main" val="2486307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2176" y="291402"/>
            <a:ext cx="11133573" cy="5724644"/>
          </a:xfrm>
          <a:prstGeom prst="rect">
            <a:avLst/>
          </a:prstGeom>
          <a:noFill/>
        </p:spPr>
        <p:txBody>
          <a:bodyPr wrap="square" rtlCol="0">
            <a:spAutoFit/>
          </a:bodyPr>
          <a:lstStyle/>
          <a:p>
            <a:pPr fontAlgn="base"/>
            <a:r>
              <a:rPr lang="en-US" sz="2400" b="1" dirty="0"/>
              <a:t>Stability in sorting algorithms</a:t>
            </a:r>
          </a:p>
          <a:p>
            <a:pPr fontAlgn="base"/>
            <a:r>
              <a:rPr lang="en-US" dirty="0" smtClean="0"/>
              <a:t>Stability </a:t>
            </a:r>
            <a:r>
              <a:rPr lang="en-US" dirty="0"/>
              <a:t>is mainly important when we have key value pairs with duplicate keys possible (like people names as keys and their details as values). And we wish to sort these objects by keys</a:t>
            </a:r>
            <a:r>
              <a:rPr lang="en-US" dirty="0" smtClean="0"/>
              <a:t>.</a:t>
            </a:r>
          </a:p>
          <a:p>
            <a:pPr fontAlgn="base"/>
            <a:endParaRPr lang="en-US" dirty="0" smtClean="0"/>
          </a:p>
          <a:p>
            <a:pPr fontAlgn="base"/>
            <a:r>
              <a:rPr lang="en-US" dirty="0"/>
              <a:t>Stability is important for the following reason: say that student records consisting of name and class section are sorted dynamically on a web page, first by name, then by class section in a second operation. If a stable sorting algorithm is used in both cases, the sort-by-class-section operation will not change the name order; with an unstable sort, it could be that sorting by section shuffles the name order. Using a stable sort, users can choose to sort by section and then by name, by first sorting using name and then sort again using section, resulting in the name order being preserved. (Some spreadsheet programs obey this behavior: sorting by name, then by section yields an alphabetical list of students by section</a:t>
            </a:r>
            <a:r>
              <a:rPr lang="en-US" dirty="0" smtClean="0"/>
              <a:t>.)</a:t>
            </a:r>
          </a:p>
          <a:p>
            <a:pPr fontAlgn="base"/>
            <a:endParaRPr lang="en-US" dirty="0"/>
          </a:p>
          <a:p>
            <a:pPr fontAlgn="base"/>
            <a:r>
              <a:rPr lang="en-US" b="1" dirty="0"/>
              <a:t>Which sorting algorithms are stable?</a:t>
            </a:r>
            <a:r>
              <a:rPr lang="en-US" dirty="0" smtClean="0"/>
              <a:t/>
            </a:r>
            <a:br>
              <a:rPr lang="en-US" dirty="0" smtClean="0"/>
            </a:br>
            <a:r>
              <a:rPr lang="en-US" dirty="0"/>
              <a:t>Some Sorting Algorithms are stable by nature, such as Bubble Sort, Insertion Sort, Merge Sort, Count </a:t>
            </a:r>
            <a:r>
              <a:rPr lang="en-US" dirty="0" smtClean="0"/>
              <a:t>Sort</a:t>
            </a:r>
            <a:r>
              <a:rPr lang="en-US" dirty="0"/>
              <a:t> etc</a:t>
            </a:r>
            <a:r>
              <a:rPr lang="en-US" dirty="0" smtClean="0"/>
              <a:t>.</a:t>
            </a:r>
          </a:p>
          <a:p>
            <a:pPr fontAlgn="base"/>
            <a:r>
              <a:rPr lang="en-US" dirty="0"/>
              <a:t>Other non-comparison based sorts such as Counting Sort maintain stability by ensuring that the Sorted Array is filled in a reverse order so that elements with equivalent keys have the same relative position.</a:t>
            </a:r>
            <a:br>
              <a:rPr lang="en-US" dirty="0"/>
            </a:br>
            <a:r>
              <a:rPr lang="en-US" dirty="0"/>
              <a:t>Some sorts such as Radix Sort depend on another sort, with the only requirement that the other sort should be stable.</a:t>
            </a:r>
            <a:endParaRPr lang="en-US" dirty="0" smtClean="0"/>
          </a:p>
          <a:p>
            <a:pPr fontAlgn="base"/>
            <a:endParaRPr lang="en-US" dirty="0"/>
          </a:p>
          <a:p>
            <a:endParaRPr lang="en-US" dirty="0"/>
          </a:p>
        </p:txBody>
      </p:sp>
    </p:spTree>
    <p:extLst>
      <p:ext uri="{BB962C8B-B14F-4D97-AF65-F5344CB8AC3E}">
        <p14:creationId xmlns:p14="http://schemas.microsoft.com/office/powerpoint/2010/main" val="1907489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015" y="558266"/>
            <a:ext cx="10616665" cy="3416320"/>
          </a:xfrm>
          <a:prstGeom prst="rect">
            <a:avLst/>
          </a:prstGeom>
          <a:noFill/>
        </p:spPr>
        <p:txBody>
          <a:bodyPr wrap="square" rtlCol="0">
            <a:spAutoFit/>
          </a:bodyPr>
          <a:lstStyle/>
          <a:p>
            <a:r>
              <a:rPr lang="en-US" b="1" dirty="0"/>
              <a:t>Which sorting algorithms are unstable?</a:t>
            </a:r>
            <a:r>
              <a:rPr lang="en-US" dirty="0"/>
              <a:t/>
            </a:r>
            <a:br>
              <a:rPr lang="en-US" dirty="0"/>
            </a:br>
            <a:r>
              <a:rPr lang="en-US" dirty="0"/>
              <a:t>Selection sort, Quick Sort, Heap Sort etc., can be made stable by also taking the position of the elements into consideration.</a:t>
            </a:r>
          </a:p>
          <a:p>
            <a:endParaRPr lang="en-US" dirty="0"/>
          </a:p>
          <a:p>
            <a:r>
              <a:rPr lang="en-US" dirty="0"/>
              <a:t>Some of them might have a stable </a:t>
            </a:r>
            <a:r>
              <a:rPr lang="en-US" dirty="0" smtClean="0"/>
              <a:t>implementation.</a:t>
            </a:r>
            <a:r>
              <a:rPr lang="en-US" dirty="0"/>
              <a:t> It </a:t>
            </a:r>
            <a:r>
              <a:rPr lang="en-US" i="1" dirty="0"/>
              <a:t>can be stable</a:t>
            </a:r>
            <a:r>
              <a:rPr lang="en-US" dirty="0"/>
              <a:t> - normally, only with </a:t>
            </a:r>
            <a:r>
              <a:rPr lang="en-US" u="sng" dirty="0"/>
              <a:t>linked lists</a:t>
            </a:r>
            <a:r>
              <a:rPr lang="en-US" dirty="0"/>
              <a:t>. </a:t>
            </a:r>
            <a:endParaRPr lang="en-US" dirty="0" smtClean="0"/>
          </a:p>
          <a:p>
            <a:r>
              <a:rPr lang="en-US" dirty="0"/>
              <a:t>(</a:t>
            </a:r>
            <a:r>
              <a:rPr lang="en-US" b="1" dirty="0"/>
              <a:t>key point, insert the element instead of swapping</a:t>
            </a:r>
            <a:r>
              <a:rPr lang="en-US" dirty="0"/>
              <a:t>)</a:t>
            </a:r>
          </a:p>
          <a:p>
            <a:r>
              <a:rPr lang="en-US" dirty="0" smtClean="0">
                <a:hlinkClick r:id="rId2"/>
              </a:rPr>
              <a:t>https</a:t>
            </a:r>
            <a:r>
              <a:rPr lang="en-US" dirty="0">
                <a:hlinkClick r:id="rId2"/>
              </a:rPr>
              <a:t>://www.geeksforgeeks.org/stable-selection-sort</a:t>
            </a:r>
            <a:r>
              <a:rPr lang="en-US" dirty="0" smtClean="0">
                <a:hlinkClick r:id="rId2"/>
              </a:rPr>
              <a:t>/</a:t>
            </a:r>
            <a:endParaRPr lang="en-US" dirty="0" smtClean="0"/>
          </a:p>
          <a:p>
            <a:r>
              <a:rPr lang="en-US" dirty="0" smtClean="0"/>
              <a:t>Runtime becomes O(N^3) (no links or proves found, I calculated myself)</a:t>
            </a:r>
          </a:p>
          <a:p>
            <a:endParaRPr lang="en-US" dirty="0"/>
          </a:p>
          <a:p>
            <a:r>
              <a:rPr lang="en-US" dirty="0"/>
              <a:t>T</a:t>
            </a:r>
            <a:r>
              <a:rPr lang="en-US" dirty="0" smtClean="0">
                <a:latin typeface="urw-din"/>
              </a:rPr>
              <a:t>his </a:t>
            </a:r>
            <a:r>
              <a:rPr lang="en-US" dirty="0">
                <a:latin typeface="urw-din"/>
              </a:rPr>
              <a:t>change may be done in a way which does not compromise a lot on the performance and takes some extra space, </a:t>
            </a:r>
            <a:r>
              <a:rPr lang="en-US" dirty="0" smtClean="0">
                <a:latin typeface="urw-din"/>
              </a:rPr>
              <a:t>possibly theta(N).</a:t>
            </a:r>
            <a:endParaRPr lang="en-US" dirty="0"/>
          </a:p>
          <a:p>
            <a:endParaRPr lang="en-US" dirty="0"/>
          </a:p>
        </p:txBody>
      </p:sp>
      <p:sp>
        <p:nvSpPr>
          <p:cNvPr id="6" name="AutoShape 4" descr="\theta(n)"/>
          <p:cNvSpPr>
            <a:spLocks noChangeAspect="1" noChangeArrowheads="1"/>
          </p:cNvSpPr>
          <p:nvPr/>
        </p:nvSpPr>
        <p:spPr bwMode="auto">
          <a:xfrm>
            <a:off x="13706475" y="-122238"/>
            <a:ext cx="438150" cy="2571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09707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1520" y="577516"/>
            <a:ext cx="10924674" cy="4001095"/>
          </a:xfrm>
          <a:prstGeom prst="rect">
            <a:avLst/>
          </a:prstGeom>
          <a:noFill/>
        </p:spPr>
        <p:txBody>
          <a:bodyPr wrap="square" rtlCol="0">
            <a:spAutoFit/>
          </a:bodyPr>
          <a:lstStyle/>
          <a:p>
            <a:r>
              <a:rPr lang="en-US" sz="2000" b="1" i="1" u="sng" dirty="0" smtClean="0"/>
              <a:t>IN-PLACE and OUT of PLACE</a:t>
            </a:r>
          </a:p>
          <a:p>
            <a:endParaRPr lang="en-US" i="1" dirty="0"/>
          </a:p>
          <a:p>
            <a:r>
              <a:rPr lang="en-US" i="1" dirty="0" smtClean="0"/>
              <a:t>An </a:t>
            </a:r>
            <a:r>
              <a:rPr lang="en-US" i="1" dirty="0"/>
              <a:t>in-place algorithm is an algorithm that does not need an extra space and produces an output in the same memory that contains the data by transforming the input ‘in-place’. However, a small constant extra space used for variables is allowed</a:t>
            </a:r>
            <a:r>
              <a:rPr lang="en-US" i="1" dirty="0" smtClean="0"/>
              <a:t>.</a:t>
            </a:r>
          </a:p>
          <a:p>
            <a:endParaRPr lang="en-US" i="1" dirty="0"/>
          </a:p>
          <a:p>
            <a:endParaRPr lang="en-US" i="1" dirty="0" smtClean="0"/>
          </a:p>
          <a:p>
            <a:r>
              <a:rPr lang="en-US" dirty="0" err="1" smtClean="0"/>
              <a:t>Inplace</a:t>
            </a:r>
            <a:r>
              <a:rPr lang="en-US" dirty="0" smtClean="0"/>
              <a:t> </a:t>
            </a:r>
            <a:r>
              <a:rPr lang="en-US" dirty="0" err="1" smtClean="0"/>
              <a:t>sortings</a:t>
            </a:r>
            <a:r>
              <a:rPr lang="en-US" dirty="0" smtClean="0"/>
              <a:t> : bubble ,</a:t>
            </a:r>
            <a:r>
              <a:rPr lang="en-US" dirty="0"/>
              <a:t> </a:t>
            </a:r>
            <a:r>
              <a:rPr lang="en-US" dirty="0" smtClean="0"/>
              <a:t>insertion, selection, heap , quick sort</a:t>
            </a:r>
          </a:p>
          <a:p>
            <a:endParaRPr lang="en-US" dirty="0"/>
          </a:p>
          <a:p>
            <a:r>
              <a:rPr lang="en-US" dirty="0" smtClean="0"/>
              <a:t>Out of place </a:t>
            </a:r>
            <a:r>
              <a:rPr lang="en-US" dirty="0" err="1" smtClean="0"/>
              <a:t>sortings</a:t>
            </a:r>
            <a:r>
              <a:rPr lang="en-US" dirty="0" smtClean="0"/>
              <a:t> : merge sort, count sort</a:t>
            </a:r>
          </a:p>
          <a:p>
            <a:endParaRPr lang="en-US" dirty="0"/>
          </a:p>
          <a:p>
            <a:pPr marL="285750" indent="-285750">
              <a:buFont typeface="Arial" panose="020B0604020202020204" pitchFamily="34" charset="0"/>
              <a:buChar char="•"/>
            </a:pPr>
            <a:r>
              <a:rPr lang="en-US" dirty="0" smtClean="0"/>
              <a:t>Merge sort also has an </a:t>
            </a:r>
            <a:r>
              <a:rPr lang="en-US" dirty="0" err="1" smtClean="0"/>
              <a:t>inplace</a:t>
            </a:r>
            <a:r>
              <a:rPr lang="en-US" dirty="0" smtClean="0"/>
              <a:t> implementation. It takes O(nlog^2n) worst case time complexity.</a:t>
            </a:r>
          </a:p>
          <a:p>
            <a:endParaRPr lang="en-US" dirty="0"/>
          </a:p>
          <a:p>
            <a:endParaRPr lang="en-US" dirty="0"/>
          </a:p>
        </p:txBody>
      </p:sp>
    </p:spTree>
    <p:extLst>
      <p:ext uri="{BB962C8B-B14F-4D97-AF65-F5344CB8AC3E}">
        <p14:creationId xmlns:p14="http://schemas.microsoft.com/office/powerpoint/2010/main" val="1119946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392" y="529389"/>
            <a:ext cx="10732168" cy="2862322"/>
          </a:xfrm>
          <a:prstGeom prst="rect">
            <a:avLst/>
          </a:prstGeom>
          <a:noFill/>
        </p:spPr>
        <p:txBody>
          <a:bodyPr wrap="square" rtlCol="0">
            <a:spAutoFit/>
          </a:bodyPr>
          <a:lstStyle/>
          <a:p>
            <a:r>
              <a:rPr lang="en-US" dirty="0" smtClean="0"/>
              <a:t>Online Sorting Algorithms:</a:t>
            </a:r>
          </a:p>
          <a:p>
            <a:endParaRPr lang="en-US" dirty="0"/>
          </a:p>
          <a:p>
            <a:r>
              <a:rPr lang="en-US" dirty="0"/>
              <a:t>An </a:t>
            </a:r>
            <a:r>
              <a:rPr lang="en-US" i="1" dirty="0"/>
              <a:t>online sorting algorithm</a:t>
            </a:r>
            <a:r>
              <a:rPr lang="en-US" dirty="0"/>
              <a:t> is one that will work if the elements to be sorted are provided one at a time with the understanding that the algorithm must keep the sequence sorted as more and more elements are added in. Algorithms that assume that the entire input will be given in advance, such as </a:t>
            </a:r>
            <a:r>
              <a:rPr lang="en-US" dirty="0" err="1"/>
              <a:t>heapsort</a:t>
            </a:r>
            <a:r>
              <a:rPr lang="en-US" dirty="0"/>
              <a:t>, will not work as online algorithms because they presume that they know all the elements in advance. On the other hand, an algorithm like insertion sort is online, since it purely works from the left to the right and doesn't need to see the entire array as it's working until it tries to process the very last element</a:t>
            </a:r>
            <a:r>
              <a:rPr lang="en-US" dirty="0" smtClean="0"/>
              <a:t>.</a:t>
            </a:r>
          </a:p>
          <a:p>
            <a:endParaRPr lang="en-US" dirty="0"/>
          </a:p>
          <a:p>
            <a:endParaRPr lang="en-US" dirty="0"/>
          </a:p>
        </p:txBody>
      </p:sp>
    </p:spTree>
    <p:extLst>
      <p:ext uri="{BB962C8B-B14F-4D97-AF65-F5344CB8AC3E}">
        <p14:creationId xmlns:p14="http://schemas.microsoft.com/office/powerpoint/2010/main" val="921736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679</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urw-din</vt:lpstr>
      <vt:lpstr>Office Theme</vt:lpstr>
      <vt:lpstr>Sorting Interview Notes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Interview Notes</dc:title>
  <dc:creator>mahmud mushfique</dc:creator>
  <cp:lastModifiedBy>mahmud mushfique</cp:lastModifiedBy>
  <cp:revision>17</cp:revision>
  <dcterms:created xsi:type="dcterms:W3CDTF">2020-11-26T18:43:36Z</dcterms:created>
  <dcterms:modified xsi:type="dcterms:W3CDTF">2020-11-27T18:52:18Z</dcterms:modified>
</cp:coreProperties>
</file>