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58" r:id="rId5"/>
    <p:sldId id="265" r:id="rId6"/>
    <p:sldId id="261" r:id="rId7"/>
    <p:sldId id="266" r:id="rId8"/>
    <p:sldId id="259" r:id="rId9"/>
    <p:sldId id="260" r:id="rId10"/>
    <p:sldId id="263" r:id="rId11"/>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60" autoAdjust="0"/>
    <p:restoredTop sz="87074" autoAdjust="0"/>
  </p:normalViewPr>
  <p:slideViewPr>
    <p:cSldViewPr snapToGrid="0" showGuides="1">
      <p:cViewPr varScale="1">
        <p:scale>
          <a:sx n="108" d="100"/>
          <a:sy n="108" d="100"/>
        </p:scale>
        <p:origin x="120" y="19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A9AF6-331B-4E58-9001-8E72DBEA7EF8}" type="datetimeFigureOut">
              <a:rPr kumimoji="1" lang="ja-JP" altLang="en-US" smtClean="0"/>
              <a:t>2018/12/6</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0F0BE-9AA9-455C-90C7-7A05337C613F}" type="slidenum">
              <a:rPr kumimoji="1" lang="ja-JP" altLang="en-US" smtClean="0"/>
              <a:t>‹#›</a:t>
            </a:fld>
            <a:endParaRPr kumimoji="1" lang="ja-JP" altLang="en-US"/>
          </a:p>
        </p:txBody>
      </p:sp>
    </p:spTree>
    <p:extLst>
      <p:ext uri="{BB962C8B-B14F-4D97-AF65-F5344CB8AC3E}">
        <p14:creationId xmlns:p14="http://schemas.microsoft.com/office/powerpoint/2010/main" val="2993321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BA20F0BE-9AA9-455C-90C7-7A05337C613F}" type="slidenum">
              <a:rPr kumimoji="1" lang="ja-JP" altLang="en-US" smtClean="0"/>
              <a:t>2</a:t>
            </a:fld>
            <a:endParaRPr kumimoji="1" lang="ja-JP" altLang="en-US"/>
          </a:p>
        </p:txBody>
      </p:sp>
    </p:spTree>
    <p:extLst>
      <p:ext uri="{BB962C8B-B14F-4D97-AF65-F5344CB8AC3E}">
        <p14:creationId xmlns:p14="http://schemas.microsoft.com/office/powerpoint/2010/main" val="36659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20F0BE-9AA9-455C-90C7-7A05337C613F}" type="slidenum">
              <a:rPr kumimoji="1" lang="ja-JP" altLang="en-US" smtClean="0"/>
              <a:t>6</a:t>
            </a:fld>
            <a:endParaRPr kumimoji="1" lang="ja-JP" altLang="en-US"/>
          </a:p>
        </p:txBody>
      </p:sp>
    </p:spTree>
    <p:extLst>
      <p:ext uri="{BB962C8B-B14F-4D97-AF65-F5344CB8AC3E}">
        <p14:creationId xmlns:p14="http://schemas.microsoft.com/office/powerpoint/2010/main" val="73537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smtClean="0"/>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2018/12/6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2018/12/6</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urricula.csis.u-tokyo.ac.jp/bok.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andbrowser.geogrid.org/landbrows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andbrowser.geogrid.org/landbrows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2852619" y="2574995"/>
            <a:ext cx="3438762" cy="707886"/>
          </a:xfrm>
          <a:prstGeom prst="rect">
            <a:avLst/>
          </a:prstGeom>
          <a:noFill/>
        </p:spPr>
        <p:txBody>
          <a:bodyPr wrap="none" rtlCol="0">
            <a:spAutoFit/>
          </a:bodyPr>
          <a:lstStyle/>
          <a:p>
            <a:r>
              <a:rPr kumimoji="1" lang="en-US" altLang="ja-JP" sz="4000" dirty="0" smtClean="0"/>
              <a:t>GIS</a:t>
            </a:r>
            <a:r>
              <a:rPr lang="ja-JP" altLang="en-US" sz="4000" dirty="0" smtClean="0"/>
              <a:t>の基本概念</a:t>
            </a:r>
            <a:endParaRPr kumimoji="1" lang="ja-JP" altLang="en-US" sz="4000" dirty="0"/>
          </a:p>
        </p:txBody>
      </p:sp>
      <p:sp>
        <p:nvSpPr>
          <p:cNvPr id="11" name="テキスト ボックス 10"/>
          <p:cNvSpPr txBox="1"/>
          <p:nvPr/>
        </p:nvSpPr>
        <p:spPr>
          <a:xfrm>
            <a:off x="140192" y="4638163"/>
            <a:ext cx="8863616" cy="646331"/>
          </a:xfrm>
          <a:prstGeom prst="rect">
            <a:avLst/>
          </a:prstGeom>
          <a:noFill/>
        </p:spPr>
        <p:txBody>
          <a:bodyPr wrap="square" rtlCol="0">
            <a:spAutoFit/>
          </a:bodyPr>
          <a:lstStyle/>
          <a:p>
            <a:r>
              <a:rPr kumimoji="1" lang="ja-JP" altLang="en-US" sz="1800" dirty="0" smtClean="0"/>
              <a:t>本教材は、</a:t>
            </a:r>
            <a:r>
              <a:rPr kumimoji="1" lang="en-US" altLang="ja-JP" sz="1800" dirty="0" smtClean="0"/>
              <a:t>GIS</a:t>
            </a:r>
            <a:r>
              <a:rPr lang="ja-JP" altLang="en-US" sz="1800" dirty="0" smtClean="0"/>
              <a:t>の基本概念を初学者向けに簡単にまとめたものです。各項目に関する詳しい解説は、こちら（</a:t>
            </a:r>
            <a:r>
              <a:rPr lang="en-GB" altLang="ja-JP" sz="1800" dirty="0" smtClean="0">
                <a:hlinkClick r:id="rId2"/>
              </a:rPr>
              <a:t>http</a:t>
            </a:r>
            <a:r>
              <a:rPr lang="en-GB" altLang="ja-JP" sz="1800" dirty="0">
                <a:hlinkClick r:id="rId2"/>
              </a:rPr>
              <a:t>://</a:t>
            </a:r>
            <a:r>
              <a:rPr lang="en-GB" altLang="ja-JP" sz="1800" dirty="0" smtClean="0">
                <a:hlinkClick r:id="rId2"/>
              </a:rPr>
              <a:t>curricula.csis.u-tokyo.ac.jp/bok.html</a:t>
            </a:r>
            <a:r>
              <a:rPr lang="ja-JP" altLang="en-US" sz="1800" dirty="0" smtClean="0"/>
              <a:t>）の教材等をご参照ください。</a:t>
            </a:r>
            <a:endParaRPr kumimoji="1" lang="ja-JP" altLang="en-US" sz="1800" dirty="0"/>
          </a:p>
        </p:txBody>
      </p:sp>
    </p:spTree>
    <p:extLst>
      <p:ext uri="{BB962C8B-B14F-4D97-AF65-F5344CB8AC3E}">
        <p14:creationId xmlns:p14="http://schemas.microsoft.com/office/powerpoint/2010/main" val="103520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err="1" smtClean="0">
                <a:solidFill>
                  <a:srgbClr val="0070C0"/>
                </a:solidFill>
              </a:rPr>
              <a:t>WebGIS</a:t>
            </a:r>
            <a:endParaRPr kumimoji="1" lang="ja-JP" altLang="en-US" sz="3200" b="1" dirty="0">
              <a:solidFill>
                <a:srgbClr val="0070C0"/>
              </a:solidFill>
            </a:endParaRPr>
          </a:p>
        </p:txBody>
      </p:sp>
      <p:sp>
        <p:nvSpPr>
          <p:cNvPr id="4" name="テキスト ボックス 3"/>
          <p:cNvSpPr txBox="1"/>
          <p:nvPr/>
        </p:nvSpPr>
        <p:spPr>
          <a:xfrm>
            <a:off x="491587" y="1047655"/>
            <a:ext cx="8337096" cy="3785652"/>
          </a:xfrm>
          <a:prstGeom prst="rect">
            <a:avLst/>
          </a:prstGeom>
          <a:noFill/>
        </p:spPr>
        <p:txBody>
          <a:bodyPr wrap="square" rtlCol="0">
            <a:spAutoFit/>
          </a:bodyPr>
          <a:lstStyle/>
          <a:p>
            <a:r>
              <a:rPr lang="en-US" altLang="ja-JP" sz="2400" dirty="0" smtClean="0"/>
              <a:t>Web GIS</a:t>
            </a:r>
            <a:r>
              <a:rPr lang="ja-JP" altLang="en-US" sz="2400" dirty="0" smtClean="0"/>
              <a:t>とは、</a:t>
            </a:r>
            <a:r>
              <a:rPr lang="en-US" altLang="ja-JP" sz="2400" dirty="0" smtClean="0"/>
              <a:t>Web</a:t>
            </a:r>
            <a:r>
              <a:rPr lang="ja-JP" altLang="en-US" sz="2400" dirty="0" smtClean="0"/>
              <a:t>上で動作する</a:t>
            </a:r>
            <a:r>
              <a:rPr lang="en-US" altLang="ja-JP" sz="2400" dirty="0" smtClean="0"/>
              <a:t>GIS</a:t>
            </a:r>
            <a:r>
              <a:rPr lang="ja-JP" altLang="en-US" sz="2400" dirty="0" smtClean="0"/>
              <a:t>のことである。</a:t>
            </a:r>
            <a:endParaRPr lang="en-US" altLang="ja-JP" sz="2400" dirty="0" smtClean="0"/>
          </a:p>
          <a:p>
            <a:endParaRPr lang="en-US" altLang="ja-JP" sz="2400" dirty="0"/>
          </a:p>
          <a:p>
            <a:r>
              <a:rPr lang="ja-JP" altLang="en-US" sz="2400" dirty="0" smtClean="0"/>
              <a:t>大きく分けるとサーバーで処理を行うものとデータを配信するものに分けられる。</a:t>
            </a:r>
            <a:endParaRPr lang="en-US" altLang="ja-JP" sz="2400" dirty="0" smtClean="0"/>
          </a:p>
          <a:p>
            <a:endParaRPr lang="en-US" altLang="ja-JP" sz="2400" dirty="0"/>
          </a:p>
          <a:p>
            <a:r>
              <a:rPr lang="en-US" altLang="ja-JP" sz="2400" dirty="0" err="1" smtClean="0"/>
              <a:t>WebGIS</a:t>
            </a:r>
            <a:r>
              <a:rPr lang="ja-JP" altLang="en-US" sz="2400" dirty="0" smtClean="0"/>
              <a:t>の利点として、</a:t>
            </a:r>
            <a:r>
              <a:rPr lang="en-US" altLang="ja-JP" sz="2400" dirty="0" smtClean="0"/>
              <a:t>GIS</a:t>
            </a:r>
            <a:r>
              <a:rPr lang="ja-JP" altLang="en-US" sz="2400" dirty="0" smtClean="0"/>
              <a:t>ソフトウェアのインストールが不要であることがあげられる。</a:t>
            </a:r>
            <a:endParaRPr lang="en-US" altLang="ja-JP" sz="2400" dirty="0" smtClean="0"/>
          </a:p>
          <a:p>
            <a:endParaRPr lang="en-US" altLang="ja-JP" sz="2400" dirty="0"/>
          </a:p>
          <a:p>
            <a:r>
              <a:rPr lang="ja-JP" altLang="en-US" sz="2400" dirty="0" smtClean="0"/>
              <a:t>最近では、行政や企業が情報を発信する以外に、個人レベル地図を作成し</a:t>
            </a:r>
            <a:r>
              <a:rPr lang="en-US" altLang="ja-JP" sz="2400" dirty="0" smtClean="0"/>
              <a:t>Web</a:t>
            </a:r>
            <a:r>
              <a:rPr lang="ja-JP" altLang="en-US" sz="2400" dirty="0" smtClean="0"/>
              <a:t>で配信する事例もみられる。</a:t>
            </a:r>
            <a:endParaRPr lang="en-US" altLang="ja-JP" sz="2400" dirty="0" smtClean="0"/>
          </a:p>
        </p:txBody>
      </p:sp>
      <p:sp>
        <p:nvSpPr>
          <p:cNvPr id="5" name="正方形/長方形 4"/>
          <p:cNvSpPr/>
          <p:nvPr/>
        </p:nvSpPr>
        <p:spPr>
          <a:xfrm>
            <a:off x="197615" y="118431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6" name="正方形/長方形 5"/>
          <p:cNvSpPr/>
          <p:nvPr/>
        </p:nvSpPr>
        <p:spPr>
          <a:xfrm>
            <a:off x="198475" y="201057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7" name="正方形/長方形 6"/>
          <p:cNvSpPr/>
          <p:nvPr/>
        </p:nvSpPr>
        <p:spPr>
          <a:xfrm>
            <a:off x="197614" y="302826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8" name="正方形/長方形 7"/>
          <p:cNvSpPr/>
          <p:nvPr/>
        </p:nvSpPr>
        <p:spPr>
          <a:xfrm>
            <a:off x="197614" y="4190540"/>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325976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GIS</a:t>
            </a:r>
            <a:r>
              <a:rPr kumimoji="1" lang="ja-JP" altLang="en-US" sz="3200" b="1" dirty="0" smtClean="0">
                <a:solidFill>
                  <a:srgbClr val="0070C0"/>
                </a:solidFill>
              </a:rPr>
              <a:t>とは？</a:t>
            </a:r>
            <a:endParaRPr kumimoji="1" lang="ja-JP" altLang="en-US" sz="3200" b="1" dirty="0">
              <a:solidFill>
                <a:srgbClr val="0070C0"/>
              </a:solidFill>
            </a:endParaRPr>
          </a:p>
        </p:txBody>
      </p:sp>
      <p:sp>
        <p:nvSpPr>
          <p:cNvPr id="3" name="テキスト ボックス 2"/>
          <p:cNvSpPr txBox="1"/>
          <p:nvPr/>
        </p:nvSpPr>
        <p:spPr>
          <a:xfrm>
            <a:off x="668681" y="1153070"/>
            <a:ext cx="8337096" cy="3785652"/>
          </a:xfrm>
          <a:prstGeom prst="rect">
            <a:avLst/>
          </a:prstGeom>
          <a:noFill/>
        </p:spPr>
        <p:txBody>
          <a:bodyPr wrap="square" rtlCol="0">
            <a:spAutoFit/>
          </a:bodyPr>
          <a:lstStyle/>
          <a:p>
            <a:r>
              <a:rPr kumimoji="1" lang="en-US" altLang="ja-JP" sz="2400" dirty="0" smtClean="0"/>
              <a:t>GIS</a:t>
            </a:r>
            <a:r>
              <a:rPr lang="ja-JP" altLang="en-US" sz="2400" dirty="0" smtClean="0"/>
              <a:t>は、</a:t>
            </a:r>
            <a:r>
              <a:rPr lang="en-US" altLang="ja-JP" sz="2400" dirty="0" smtClean="0"/>
              <a:t>Geographic Information System </a:t>
            </a:r>
            <a:r>
              <a:rPr lang="ja-JP" altLang="en-US" sz="2400" dirty="0" smtClean="0"/>
              <a:t>の頭文字をとったものであり、コンピューターを用いて、地理空間情報（地理空間データ）を、可視化、作成、編集、検索、分析する際に用いられるものである。</a:t>
            </a:r>
            <a:endParaRPr lang="en-US" altLang="ja-JP" sz="2400" dirty="0" smtClean="0"/>
          </a:p>
          <a:p>
            <a:endParaRPr kumimoji="1" lang="en-US" altLang="ja-JP" sz="2400" dirty="0"/>
          </a:p>
          <a:p>
            <a:r>
              <a:rPr lang="ja-JP" altLang="en-US" sz="2400" dirty="0" smtClean="0"/>
              <a:t>地理空間情報とは、</a:t>
            </a:r>
            <a:r>
              <a:rPr lang="ja-JP" altLang="en-US" sz="2400" dirty="0"/>
              <a:t>位置</a:t>
            </a:r>
            <a:r>
              <a:rPr lang="ja-JP" altLang="en-US" sz="2400" dirty="0" smtClean="0"/>
              <a:t>情報をもった、人間（社会・経済・文化等）及び自然環境に関する情報のことである。</a:t>
            </a:r>
            <a:endParaRPr lang="en-US" altLang="ja-JP" sz="2400" dirty="0" smtClean="0"/>
          </a:p>
          <a:p>
            <a:endParaRPr lang="en-US" altLang="ja-JP" sz="2400" dirty="0"/>
          </a:p>
          <a:p>
            <a:r>
              <a:rPr lang="en-US" altLang="ja-JP" sz="2400" dirty="0" smtClean="0"/>
              <a:t>GIS</a:t>
            </a:r>
            <a:r>
              <a:rPr lang="ja-JP" altLang="en-US" sz="2400" dirty="0" smtClean="0"/>
              <a:t>では、地理空間情報をデータとして表現し、コンピューターで処理を行う。</a:t>
            </a:r>
            <a:endParaRPr kumimoji="1" lang="en-US" altLang="ja-JP" sz="2400" dirty="0" smtClean="0"/>
          </a:p>
        </p:txBody>
      </p:sp>
      <p:sp>
        <p:nvSpPr>
          <p:cNvPr id="4" name="正方形/長方形 3"/>
          <p:cNvSpPr/>
          <p:nvPr/>
        </p:nvSpPr>
        <p:spPr>
          <a:xfrm>
            <a:off x="453163" y="128897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5" name="正方形/長方形 4"/>
          <p:cNvSpPr/>
          <p:nvPr/>
        </p:nvSpPr>
        <p:spPr>
          <a:xfrm>
            <a:off x="453162" y="317285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6" name="正方形/長方形 5"/>
          <p:cNvSpPr/>
          <p:nvPr/>
        </p:nvSpPr>
        <p:spPr>
          <a:xfrm>
            <a:off x="453162" y="4219460"/>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Tree>
    <p:extLst>
      <p:ext uri="{BB962C8B-B14F-4D97-AF65-F5344CB8AC3E}">
        <p14:creationId xmlns:p14="http://schemas.microsoft.com/office/powerpoint/2010/main" val="48888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GIS</a:t>
            </a:r>
            <a:r>
              <a:rPr kumimoji="1" lang="ja-JP" altLang="en-US" sz="3200" b="1" dirty="0" smtClean="0">
                <a:solidFill>
                  <a:srgbClr val="0070C0"/>
                </a:solidFill>
              </a:rPr>
              <a:t>とソフトウェア</a:t>
            </a:r>
            <a:endParaRPr kumimoji="1" lang="ja-JP" altLang="en-US" sz="3200" b="1" dirty="0">
              <a:solidFill>
                <a:srgbClr val="0070C0"/>
              </a:solidFill>
            </a:endParaRPr>
          </a:p>
        </p:txBody>
      </p:sp>
      <p:sp>
        <p:nvSpPr>
          <p:cNvPr id="5" name="テキスト ボックス 4"/>
          <p:cNvSpPr txBox="1"/>
          <p:nvPr/>
        </p:nvSpPr>
        <p:spPr>
          <a:xfrm>
            <a:off x="669266" y="1112427"/>
            <a:ext cx="8337096" cy="3416320"/>
          </a:xfrm>
          <a:prstGeom prst="rect">
            <a:avLst/>
          </a:prstGeom>
          <a:noFill/>
        </p:spPr>
        <p:txBody>
          <a:bodyPr wrap="square" rtlCol="0">
            <a:spAutoFit/>
          </a:bodyPr>
          <a:lstStyle/>
          <a:p>
            <a:r>
              <a:rPr lang="en-US" altLang="ja-JP" sz="2400" dirty="0" smtClean="0"/>
              <a:t>GIS</a:t>
            </a:r>
            <a:r>
              <a:rPr lang="ja-JP" altLang="en-US" sz="2400" dirty="0" smtClean="0"/>
              <a:t>ソフトウェアは、有償のものから無償で利用できるオープンソースのものまで様々あり、用途によって選択することが一般的である。</a:t>
            </a:r>
            <a:endParaRPr lang="en-US" altLang="ja-JP" sz="2400" dirty="0" smtClean="0"/>
          </a:p>
          <a:p>
            <a:endParaRPr lang="en-US" altLang="ja-JP" sz="2400" dirty="0" smtClean="0"/>
          </a:p>
          <a:p>
            <a:r>
              <a:rPr lang="ja-JP" altLang="en-US" sz="2400" dirty="0" smtClean="0"/>
              <a:t>本教材は、</a:t>
            </a:r>
            <a:r>
              <a:rPr lang="en-US" altLang="ja-JP" sz="2400" dirty="0" smtClean="0"/>
              <a:t>Free </a:t>
            </a:r>
            <a:r>
              <a:rPr lang="en-US" altLang="ja-JP" sz="2400" dirty="0"/>
              <a:t>Open Source for </a:t>
            </a:r>
            <a:r>
              <a:rPr lang="en-US" altLang="ja-JP" sz="2400" dirty="0" err="1" smtClean="0"/>
              <a:t>GeoSpatial</a:t>
            </a:r>
            <a:r>
              <a:rPr lang="ja-JP" altLang="en-US" sz="2400" dirty="0" smtClean="0"/>
              <a:t>（</a:t>
            </a:r>
            <a:r>
              <a:rPr lang="en-US" altLang="ja-JP" sz="2400" dirty="0" smtClean="0"/>
              <a:t>FOSS4G</a:t>
            </a:r>
            <a:r>
              <a:rPr lang="ja-JP" altLang="en-US" sz="2400" dirty="0" smtClean="0"/>
              <a:t>）とよばれる無償利用</a:t>
            </a:r>
            <a:r>
              <a:rPr lang="ja-JP" altLang="en-US" sz="2400" dirty="0"/>
              <a:t>できる</a:t>
            </a:r>
            <a:r>
              <a:rPr lang="ja-JP" altLang="en-US" sz="2400" dirty="0" smtClean="0"/>
              <a:t>オープンソースの</a:t>
            </a:r>
            <a:r>
              <a:rPr lang="en-US" altLang="ja-JP" sz="2400" dirty="0" smtClean="0"/>
              <a:t>GIS</a:t>
            </a:r>
            <a:r>
              <a:rPr lang="ja-JP" altLang="en-US" sz="2400" dirty="0" smtClean="0"/>
              <a:t>を</a:t>
            </a:r>
            <a:r>
              <a:rPr lang="ja-JP" altLang="en-US" sz="2400" dirty="0"/>
              <a:t>中心に構成している</a:t>
            </a:r>
            <a:r>
              <a:rPr lang="ja-JP" altLang="en-US" sz="2400" dirty="0" smtClean="0"/>
              <a:t>。</a:t>
            </a:r>
            <a:endParaRPr lang="en-US" altLang="ja-JP" sz="2400" dirty="0" smtClean="0"/>
          </a:p>
          <a:p>
            <a:endParaRPr lang="en-US" altLang="ja-JP" sz="2400" dirty="0"/>
          </a:p>
          <a:p>
            <a:r>
              <a:rPr lang="ja-JP" altLang="en-US" sz="2400" dirty="0" smtClean="0"/>
              <a:t>オープンソースの</a:t>
            </a:r>
            <a:r>
              <a:rPr lang="en-US" altLang="ja-JP" sz="2400" dirty="0" smtClean="0"/>
              <a:t>GIS</a:t>
            </a:r>
            <a:r>
              <a:rPr lang="ja-JP" altLang="en-US" sz="2400" dirty="0" smtClean="0"/>
              <a:t>は、世界中の開発者により、開発が進められている。</a:t>
            </a:r>
            <a:endParaRPr lang="en-US" altLang="ja-JP" sz="2400" dirty="0" smtClean="0"/>
          </a:p>
        </p:txBody>
      </p:sp>
      <p:sp>
        <p:nvSpPr>
          <p:cNvPr id="4" name="正方形/長方形 3"/>
          <p:cNvSpPr/>
          <p:nvPr/>
        </p:nvSpPr>
        <p:spPr>
          <a:xfrm>
            <a:off x="511931" y="1244906"/>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6" name="正方形/長方形 5"/>
          <p:cNvSpPr/>
          <p:nvPr/>
        </p:nvSpPr>
        <p:spPr>
          <a:xfrm>
            <a:off x="511930" y="2692247"/>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7" name="正方形/長方形 6"/>
          <p:cNvSpPr/>
          <p:nvPr/>
        </p:nvSpPr>
        <p:spPr>
          <a:xfrm>
            <a:off x="511930" y="3815967"/>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127067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GIS</a:t>
            </a:r>
            <a:r>
              <a:rPr kumimoji="1" lang="ja-JP" altLang="en-US" sz="3200" b="1" dirty="0" smtClean="0">
                <a:solidFill>
                  <a:srgbClr val="0070C0"/>
                </a:solidFill>
              </a:rPr>
              <a:t>で扱うデータ：ベクトルデータ</a:t>
            </a:r>
            <a:endParaRPr kumimoji="1" lang="ja-JP" altLang="en-US" sz="3200" b="1" dirty="0">
              <a:solidFill>
                <a:srgbClr val="0070C0"/>
              </a:solidFill>
            </a:endParaRPr>
          </a:p>
        </p:txBody>
      </p:sp>
      <p:sp>
        <p:nvSpPr>
          <p:cNvPr id="41" name="テキスト ボックス 40"/>
          <p:cNvSpPr txBox="1"/>
          <p:nvPr/>
        </p:nvSpPr>
        <p:spPr>
          <a:xfrm>
            <a:off x="563894" y="878549"/>
            <a:ext cx="8716360" cy="4524315"/>
          </a:xfrm>
          <a:prstGeom prst="rect">
            <a:avLst/>
          </a:prstGeom>
          <a:noFill/>
        </p:spPr>
        <p:txBody>
          <a:bodyPr wrap="none" rtlCol="0">
            <a:spAutoFit/>
          </a:bodyPr>
          <a:lstStyle/>
          <a:p>
            <a:r>
              <a:rPr kumimoji="1" lang="ja-JP" altLang="en-US" sz="2400" dirty="0" smtClean="0"/>
              <a:t>ベクトルデータとは、</a:t>
            </a:r>
            <a:r>
              <a:rPr lang="ja-JP" altLang="en-US" sz="2400" dirty="0" smtClean="0"/>
              <a:t>座標値を持った点のデータである。</a:t>
            </a:r>
            <a:endParaRPr lang="en-US" altLang="ja-JP" sz="2400" dirty="0" smtClean="0"/>
          </a:p>
          <a:p>
            <a:endParaRPr kumimoji="1" lang="en-US" altLang="ja-JP" sz="2400" dirty="0" smtClean="0"/>
          </a:p>
          <a:p>
            <a:r>
              <a:rPr lang="ja-JP" altLang="en-US" sz="2400" dirty="0" smtClean="0"/>
              <a:t>地物は、ポイント（点）、ライン（線）、ポリゴン（面）で表現される。</a:t>
            </a:r>
            <a:endParaRPr lang="en-US" altLang="ja-JP" sz="2400" dirty="0" smtClean="0"/>
          </a:p>
          <a:p>
            <a:endParaRPr lang="en-US" altLang="ja-JP" sz="2400" dirty="0"/>
          </a:p>
          <a:p>
            <a:r>
              <a:rPr lang="ja-JP" altLang="en-US" sz="2400" dirty="0" smtClean="0"/>
              <a:t>座標値</a:t>
            </a:r>
            <a:r>
              <a:rPr lang="ja-JP" altLang="en-US" sz="2400" dirty="0"/>
              <a:t>で位置が決まるため、拡大縮小しても劣化</a:t>
            </a:r>
            <a:r>
              <a:rPr lang="ja-JP" altLang="en-US" sz="2400" dirty="0" smtClean="0"/>
              <a:t>しない。</a:t>
            </a:r>
            <a:endParaRPr lang="ja-JP" altLang="en-US" sz="2400" dirty="0"/>
          </a:p>
          <a:p>
            <a:endParaRPr lang="en-US" altLang="ja-JP" sz="2400" dirty="0" smtClean="0"/>
          </a:p>
          <a:p>
            <a:r>
              <a:rPr lang="ja-JP" altLang="en-US" sz="2400" dirty="0" smtClean="0"/>
              <a:t>位置情報の他に、複数の属性情報をもつことができる。</a:t>
            </a:r>
            <a:endParaRPr lang="en-US" altLang="ja-JP" sz="2400" dirty="0" smtClean="0"/>
          </a:p>
          <a:p>
            <a:endParaRPr lang="en-US" altLang="ja-JP" sz="2400" dirty="0" smtClean="0"/>
          </a:p>
          <a:p>
            <a:r>
              <a:rPr lang="ja-JP" altLang="en-US" sz="2400" dirty="0" smtClean="0"/>
              <a:t>例）店舗データの場合</a:t>
            </a:r>
            <a:endParaRPr lang="en-US" altLang="ja-JP" sz="2400" dirty="0" smtClean="0"/>
          </a:p>
          <a:p>
            <a:r>
              <a:rPr lang="ja-JP" altLang="en-US" sz="2400" dirty="0" smtClean="0"/>
              <a:t>店舗名、住所、業種、店舗の面積、階数、従業員数、定休日など</a:t>
            </a:r>
            <a:endParaRPr lang="ja-JP" altLang="en-US" sz="2400" dirty="0"/>
          </a:p>
          <a:p>
            <a:endParaRPr kumimoji="1" lang="en-US" altLang="ja-JP" sz="2400" dirty="0" smtClean="0"/>
          </a:p>
          <a:p>
            <a:r>
              <a:rPr lang="ja-JP" altLang="en-US" sz="2400" dirty="0"/>
              <a:t>代表的</a:t>
            </a:r>
            <a:r>
              <a:rPr lang="ja-JP" altLang="en-US" sz="2400" dirty="0" smtClean="0"/>
              <a:t>なファイル形式と</a:t>
            </a:r>
            <a:r>
              <a:rPr lang="ja-JP" altLang="en-US" sz="2400" dirty="0"/>
              <a:t>して、</a:t>
            </a:r>
            <a:r>
              <a:rPr lang="ja-JP" altLang="en-US" sz="2400" dirty="0" smtClean="0"/>
              <a:t>シェープファイル（</a:t>
            </a:r>
            <a:r>
              <a:rPr lang="en-GB" altLang="ja-JP" sz="2400" dirty="0"/>
              <a:t> </a:t>
            </a:r>
            <a:r>
              <a:rPr lang="en-GB" altLang="ja-JP" sz="2400" dirty="0" smtClean="0"/>
              <a:t>Shapefile</a:t>
            </a:r>
            <a:r>
              <a:rPr lang="ja-JP" altLang="en-US" sz="2400" dirty="0" smtClean="0"/>
              <a:t>）がある。</a:t>
            </a:r>
            <a:endParaRPr kumimoji="1" lang="ja-JP" altLang="en-US" sz="2400" dirty="0"/>
          </a:p>
        </p:txBody>
      </p:sp>
      <p:sp>
        <p:nvSpPr>
          <p:cNvPr id="49" name="正方形/長方形 48"/>
          <p:cNvSpPr/>
          <p:nvPr/>
        </p:nvSpPr>
        <p:spPr>
          <a:xfrm>
            <a:off x="371475" y="101355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0" name="正方形/長方形 49"/>
          <p:cNvSpPr/>
          <p:nvPr/>
        </p:nvSpPr>
        <p:spPr>
          <a:xfrm>
            <a:off x="371475" y="176269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1" name="正方形/長方形 50"/>
          <p:cNvSpPr/>
          <p:nvPr/>
        </p:nvSpPr>
        <p:spPr>
          <a:xfrm>
            <a:off x="371475" y="242921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2" name="正方形/長方形 51"/>
          <p:cNvSpPr/>
          <p:nvPr/>
        </p:nvSpPr>
        <p:spPr>
          <a:xfrm>
            <a:off x="371474" y="325548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3" name="正方形/長方形 52"/>
          <p:cNvSpPr/>
          <p:nvPr/>
        </p:nvSpPr>
        <p:spPr>
          <a:xfrm>
            <a:off x="357358" y="503267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347831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p:cNvSpPr/>
          <p:nvPr/>
        </p:nvSpPr>
        <p:spPr>
          <a:xfrm rot="21080590">
            <a:off x="2873081" y="935428"/>
            <a:ext cx="2204446"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4" name="二等辺三角形 3"/>
          <p:cNvSpPr/>
          <p:nvPr/>
        </p:nvSpPr>
        <p:spPr>
          <a:xfrm>
            <a:off x="6581756" y="3056257"/>
            <a:ext cx="1338040" cy="552969"/>
          </a:xfrm>
          <a:prstGeom prst="triangle">
            <a:avLst/>
          </a:prstGeom>
          <a:solidFill>
            <a:schemeClr val="accent2"/>
          </a:solidFill>
          <a:ln w="38100">
            <a:noFill/>
          </a:ln>
        </p:spPr>
        <p:txBody>
          <a:bodyPr wrap="square" rtlCol="0" anchor="ctr">
            <a:spAutoFit/>
          </a:bodyPr>
          <a:lstStyle/>
          <a:p>
            <a:pPr algn="ctr"/>
            <a:endParaRPr kumimoji="1" lang="ja-JP" altLang="en-US" sz="1600" b="1" dirty="0">
              <a:hlinkClick r:id="rId2"/>
            </a:endParaRPr>
          </a:p>
        </p:txBody>
      </p:sp>
      <p:sp>
        <p:nvSpPr>
          <p:cNvPr id="5" name="正方形/長方形 4"/>
          <p:cNvSpPr/>
          <p:nvPr/>
        </p:nvSpPr>
        <p:spPr>
          <a:xfrm>
            <a:off x="6606234" y="3602358"/>
            <a:ext cx="1311780" cy="784311"/>
          </a:xfrm>
          <a:prstGeom prst="rect">
            <a:avLst/>
          </a:prstGeom>
          <a:solidFill>
            <a:schemeClr val="accent2"/>
          </a:solidFill>
          <a:ln w="38100">
            <a:noFill/>
          </a:ln>
        </p:spPr>
        <p:txBody>
          <a:bodyPr wrap="square" rtlCol="0" anchor="ctr">
            <a:spAutoFit/>
          </a:bodyPr>
          <a:lstStyle/>
          <a:p>
            <a:pPr algn="ctr"/>
            <a:endParaRPr kumimoji="1" lang="ja-JP" altLang="en-US" sz="1600" b="1" dirty="0">
              <a:hlinkClick r:id="rId2"/>
            </a:endParaRPr>
          </a:p>
        </p:txBody>
      </p:sp>
      <p:sp>
        <p:nvSpPr>
          <p:cNvPr id="6" name="円/楕円 5"/>
          <p:cNvSpPr/>
          <p:nvPr/>
        </p:nvSpPr>
        <p:spPr>
          <a:xfrm>
            <a:off x="1462125" y="3826884"/>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7" name="円/楕円 6"/>
          <p:cNvSpPr/>
          <p:nvPr/>
        </p:nvSpPr>
        <p:spPr>
          <a:xfrm>
            <a:off x="4753316" y="3292809"/>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8" name="円/楕円 7"/>
          <p:cNvSpPr/>
          <p:nvPr/>
        </p:nvSpPr>
        <p:spPr>
          <a:xfrm>
            <a:off x="3890191" y="4215754"/>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cxnSp>
        <p:nvCxnSpPr>
          <p:cNvPr id="9" name="直線コネクタ 8"/>
          <p:cNvCxnSpPr>
            <a:stCxn id="7" idx="3"/>
            <a:endCxn id="8" idx="7"/>
          </p:cNvCxnSpPr>
          <p:nvPr/>
        </p:nvCxnSpPr>
        <p:spPr>
          <a:xfrm flipH="1">
            <a:off x="4028782" y="3438694"/>
            <a:ext cx="748313" cy="80209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4" idx="0"/>
            <a:endCxn id="19" idx="7"/>
          </p:cNvCxnSpPr>
          <p:nvPr/>
        </p:nvCxnSpPr>
        <p:spPr>
          <a:xfrm flipH="1">
            <a:off x="6663640" y="3056257"/>
            <a:ext cx="587136" cy="49232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19" idx="4"/>
            <a:endCxn id="20" idx="0"/>
          </p:cNvCxnSpPr>
          <p:nvPr/>
        </p:nvCxnSpPr>
        <p:spPr>
          <a:xfrm>
            <a:off x="6606234" y="3694462"/>
            <a:ext cx="4273" cy="60675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endCxn id="21" idx="2"/>
          </p:cNvCxnSpPr>
          <p:nvPr/>
        </p:nvCxnSpPr>
        <p:spPr>
          <a:xfrm flipV="1">
            <a:off x="6698719" y="4386670"/>
            <a:ext cx="1138110" cy="122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endCxn id="21" idx="0"/>
          </p:cNvCxnSpPr>
          <p:nvPr/>
        </p:nvCxnSpPr>
        <p:spPr>
          <a:xfrm>
            <a:off x="7918014" y="3767189"/>
            <a:ext cx="0" cy="53402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23" idx="5"/>
            <a:endCxn id="22" idx="1"/>
          </p:cNvCxnSpPr>
          <p:nvPr/>
        </p:nvCxnSpPr>
        <p:spPr>
          <a:xfrm>
            <a:off x="7357077" y="3116906"/>
            <a:ext cx="503531" cy="48545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57491" y="4559727"/>
            <a:ext cx="1414170" cy="369332"/>
          </a:xfrm>
          <a:prstGeom prst="rect">
            <a:avLst/>
          </a:prstGeom>
          <a:noFill/>
        </p:spPr>
        <p:txBody>
          <a:bodyPr wrap="none" rtlCol="0">
            <a:spAutoFit/>
          </a:bodyPr>
          <a:lstStyle/>
          <a:p>
            <a:r>
              <a:rPr kumimoji="1" lang="ja-JP" altLang="en-US" sz="1800" b="1" dirty="0" smtClean="0"/>
              <a:t>ポイント（点）</a:t>
            </a:r>
            <a:endParaRPr kumimoji="1" lang="ja-JP" altLang="en-US" sz="1800" b="1" dirty="0"/>
          </a:p>
        </p:txBody>
      </p:sp>
      <p:sp>
        <p:nvSpPr>
          <p:cNvPr id="16" name="テキスト ボックス 15"/>
          <p:cNvSpPr txBox="1"/>
          <p:nvPr/>
        </p:nvSpPr>
        <p:spPr>
          <a:xfrm>
            <a:off x="3808232" y="4522838"/>
            <a:ext cx="1229824" cy="369332"/>
          </a:xfrm>
          <a:prstGeom prst="rect">
            <a:avLst/>
          </a:prstGeom>
          <a:noFill/>
        </p:spPr>
        <p:txBody>
          <a:bodyPr wrap="none" rtlCol="0">
            <a:spAutoFit/>
          </a:bodyPr>
          <a:lstStyle/>
          <a:p>
            <a:r>
              <a:rPr kumimoji="1" lang="ja-JP" altLang="en-US" sz="1800" b="1" dirty="0" smtClean="0"/>
              <a:t>ライン（線）</a:t>
            </a:r>
            <a:endParaRPr kumimoji="1" lang="ja-JP" altLang="en-US" sz="1800" b="1" dirty="0"/>
          </a:p>
        </p:txBody>
      </p:sp>
      <p:sp>
        <p:nvSpPr>
          <p:cNvPr id="17" name="テキスト ボックス 16"/>
          <p:cNvSpPr txBox="1"/>
          <p:nvPr/>
        </p:nvSpPr>
        <p:spPr>
          <a:xfrm>
            <a:off x="6559432" y="4522838"/>
            <a:ext cx="1452642" cy="369332"/>
          </a:xfrm>
          <a:prstGeom prst="rect">
            <a:avLst/>
          </a:prstGeom>
          <a:noFill/>
        </p:spPr>
        <p:txBody>
          <a:bodyPr wrap="none" rtlCol="0">
            <a:spAutoFit/>
          </a:bodyPr>
          <a:lstStyle/>
          <a:p>
            <a:r>
              <a:rPr kumimoji="1" lang="ja-JP" altLang="en-US" sz="1800" b="1" dirty="0" smtClean="0"/>
              <a:t>ポリゴン（面）</a:t>
            </a:r>
            <a:endParaRPr kumimoji="1" lang="ja-JP" altLang="en-US" sz="1800" b="1" dirty="0"/>
          </a:p>
        </p:txBody>
      </p:sp>
      <p:sp>
        <p:nvSpPr>
          <p:cNvPr id="18" name="正方形/長方形 17"/>
          <p:cNvSpPr/>
          <p:nvPr/>
        </p:nvSpPr>
        <p:spPr>
          <a:xfrm>
            <a:off x="265815" y="130850"/>
            <a:ext cx="8484782" cy="5514707"/>
          </a:xfrm>
          <a:prstGeom prst="rect">
            <a:avLst/>
          </a:prstGeom>
          <a:ln w="38100">
            <a:solidFill>
              <a:schemeClr val="accent2">
                <a:lumMod val="40000"/>
                <a:lumOff val="60000"/>
              </a:schemeClr>
            </a:solidFill>
          </a:ln>
        </p:spPr>
        <p:txBody>
          <a:bodyPr wrap="square" rtlCol="0" anchor="ctr">
            <a:spAutoFit/>
          </a:bodyPr>
          <a:lstStyle/>
          <a:p>
            <a:pPr algn="ctr"/>
            <a:endParaRPr kumimoji="1" lang="ja-JP" altLang="en-US" sz="1600" b="1" dirty="0">
              <a:hlinkClick r:id="rId2"/>
            </a:endParaRPr>
          </a:p>
        </p:txBody>
      </p:sp>
      <p:sp>
        <p:nvSpPr>
          <p:cNvPr id="19" name="円/楕円 18"/>
          <p:cNvSpPr/>
          <p:nvPr/>
        </p:nvSpPr>
        <p:spPr>
          <a:xfrm>
            <a:off x="6525049" y="3523547"/>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0" name="円/楕円 19"/>
          <p:cNvSpPr/>
          <p:nvPr/>
        </p:nvSpPr>
        <p:spPr>
          <a:xfrm>
            <a:off x="6529322" y="4301212"/>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1" name="円/楕円 20"/>
          <p:cNvSpPr/>
          <p:nvPr/>
        </p:nvSpPr>
        <p:spPr>
          <a:xfrm>
            <a:off x="7836829" y="4301212"/>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2" name="円/楕円 21"/>
          <p:cNvSpPr/>
          <p:nvPr/>
        </p:nvSpPr>
        <p:spPr>
          <a:xfrm>
            <a:off x="7836829" y="3577328"/>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3" name="円/楕円 22"/>
          <p:cNvSpPr/>
          <p:nvPr/>
        </p:nvSpPr>
        <p:spPr>
          <a:xfrm>
            <a:off x="7218486" y="2971021"/>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4" name="テキスト ボックス 23"/>
          <p:cNvSpPr txBox="1"/>
          <p:nvPr/>
        </p:nvSpPr>
        <p:spPr>
          <a:xfrm>
            <a:off x="729930" y="5074156"/>
            <a:ext cx="1915909" cy="369332"/>
          </a:xfrm>
          <a:prstGeom prst="rect">
            <a:avLst/>
          </a:prstGeom>
          <a:noFill/>
        </p:spPr>
        <p:txBody>
          <a:bodyPr wrap="none" rtlCol="0">
            <a:spAutoFit/>
          </a:bodyPr>
          <a:lstStyle/>
          <a:p>
            <a:r>
              <a:rPr kumimoji="1" lang="ja-JP" altLang="en-US" sz="1800" b="1" dirty="0" smtClean="0"/>
              <a:t>施設、標高点など</a:t>
            </a:r>
            <a:endParaRPr kumimoji="1" lang="ja-JP" altLang="en-US" sz="1800" b="1" dirty="0"/>
          </a:p>
        </p:txBody>
      </p:sp>
      <p:sp>
        <p:nvSpPr>
          <p:cNvPr id="25" name="テキスト ボックス 24"/>
          <p:cNvSpPr txBox="1"/>
          <p:nvPr/>
        </p:nvSpPr>
        <p:spPr>
          <a:xfrm>
            <a:off x="3730262" y="5121655"/>
            <a:ext cx="1683474" cy="369332"/>
          </a:xfrm>
          <a:prstGeom prst="rect">
            <a:avLst/>
          </a:prstGeom>
          <a:noFill/>
        </p:spPr>
        <p:txBody>
          <a:bodyPr wrap="none" rtlCol="0">
            <a:spAutoFit/>
          </a:bodyPr>
          <a:lstStyle/>
          <a:p>
            <a:r>
              <a:rPr kumimoji="1" lang="ja-JP" altLang="en-US" sz="1800" b="1" dirty="0" smtClean="0"/>
              <a:t>道路、河川など</a:t>
            </a:r>
            <a:endParaRPr kumimoji="1" lang="ja-JP" altLang="en-US" sz="1800" b="1" dirty="0"/>
          </a:p>
        </p:txBody>
      </p:sp>
      <p:sp>
        <p:nvSpPr>
          <p:cNvPr id="26" name="テキスト ボックス 25"/>
          <p:cNvSpPr txBox="1"/>
          <p:nvPr/>
        </p:nvSpPr>
        <p:spPr>
          <a:xfrm>
            <a:off x="6329113" y="5157665"/>
            <a:ext cx="2220480" cy="369332"/>
          </a:xfrm>
          <a:prstGeom prst="rect">
            <a:avLst/>
          </a:prstGeom>
          <a:noFill/>
        </p:spPr>
        <p:txBody>
          <a:bodyPr wrap="none" rtlCol="0">
            <a:spAutoFit/>
          </a:bodyPr>
          <a:lstStyle/>
          <a:p>
            <a:r>
              <a:rPr kumimoji="1" lang="ja-JP" altLang="en-US" sz="1800" b="1" dirty="0" smtClean="0"/>
              <a:t>建物、土地利用など</a:t>
            </a:r>
            <a:endParaRPr kumimoji="1" lang="ja-JP" altLang="en-US" sz="1800" b="1" dirty="0"/>
          </a:p>
        </p:txBody>
      </p:sp>
      <p:cxnSp>
        <p:nvCxnSpPr>
          <p:cNvPr id="30" name="直線コネクタ 29"/>
          <p:cNvCxnSpPr/>
          <p:nvPr/>
        </p:nvCxnSpPr>
        <p:spPr>
          <a:xfrm flipH="1">
            <a:off x="821389" y="1475236"/>
            <a:ext cx="7145079" cy="1193326"/>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2523884" y="678322"/>
            <a:ext cx="135065" cy="925987"/>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449596" y="1380460"/>
            <a:ext cx="106841" cy="515375"/>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rot="21080590">
            <a:off x="3020725" y="1897297"/>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0" name="正方形/長方形 39"/>
          <p:cNvSpPr/>
          <p:nvPr/>
        </p:nvSpPr>
        <p:spPr>
          <a:xfrm rot="21080590">
            <a:off x="3658392" y="1778292"/>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1" name="正方形/長方形 40"/>
          <p:cNvSpPr/>
          <p:nvPr/>
        </p:nvSpPr>
        <p:spPr>
          <a:xfrm rot="21080590">
            <a:off x="4284223" y="1663991"/>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2" name="正方形/長方形 41"/>
          <p:cNvSpPr/>
          <p:nvPr/>
        </p:nvSpPr>
        <p:spPr>
          <a:xfrm rot="21080590">
            <a:off x="4874662" y="1560929"/>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3" name="正方形/長方形 42"/>
          <p:cNvSpPr/>
          <p:nvPr/>
        </p:nvSpPr>
        <p:spPr>
          <a:xfrm rot="21080590">
            <a:off x="2257818" y="2815551"/>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4" name="正方形/長方形 43"/>
          <p:cNvSpPr/>
          <p:nvPr/>
        </p:nvSpPr>
        <p:spPr>
          <a:xfrm rot="21080590">
            <a:off x="1590031" y="2948388"/>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cxnSp>
        <p:nvCxnSpPr>
          <p:cNvPr id="45" name="直線コネクタ 44"/>
          <p:cNvCxnSpPr/>
          <p:nvPr/>
        </p:nvCxnSpPr>
        <p:spPr>
          <a:xfrm flipH="1">
            <a:off x="866995" y="1806378"/>
            <a:ext cx="7145079" cy="1193326"/>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757592" y="1381398"/>
            <a:ext cx="81347" cy="425369"/>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2214502" y="752422"/>
            <a:ext cx="238890" cy="162063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2699827" y="1872848"/>
            <a:ext cx="71759" cy="46223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2658949" y="1101943"/>
            <a:ext cx="2737142" cy="49448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V="1">
            <a:off x="2675983" y="1365696"/>
            <a:ext cx="2785651" cy="495635"/>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5739955" y="997684"/>
            <a:ext cx="2014246" cy="365429"/>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5642560" y="697793"/>
            <a:ext cx="2031954" cy="375878"/>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533047" y="496341"/>
            <a:ext cx="126743" cy="560803"/>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245462" y="538516"/>
            <a:ext cx="128388" cy="572664"/>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rot="21080590">
            <a:off x="982988" y="3066535"/>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0" name="正方形/長方形 79"/>
          <p:cNvSpPr/>
          <p:nvPr/>
        </p:nvSpPr>
        <p:spPr>
          <a:xfrm rot="21080590">
            <a:off x="4100921" y="2485078"/>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1" name="正方形/長方形 80"/>
          <p:cNvSpPr/>
          <p:nvPr/>
        </p:nvSpPr>
        <p:spPr>
          <a:xfrm rot="21080590">
            <a:off x="3433134" y="2617915"/>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2" name="正方形/長方形 81"/>
          <p:cNvSpPr/>
          <p:nvPr/>
        </p:nvSpPr>
        <p:spPr>
          <a:xfrm rot="21080590">
            <a:off x="2826091" y="2736062"/>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3" name="正方形/長方形 82"/>
          <p:cNvSpPr/>
          <p:nvPr/>
        </p:nvSpPr>
        <p:spPr>
          <a:xfrm rot="21080590">
            <a:off x="5323959" y="2279756"/>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4" name="正方形/長方形 83"/>
          <p:cNvSpPr/>
          <p:nvPr/>
        </p:nvSpPr>
        <p:spPr>
          <a:xfrm rot="21080590">
            <a:off x="4660324" y="2407181"/>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5" name="正方形/長方形 84"/>
          <p:cNvSpPr/>
          <p:nvPr/>
        </p:nvSpPr>
        <p:spPr>
          <a:xfrm rot="21080590">
            <a:off x="6132774" y="2151754"/>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6" name="正方形/長方形 85"/>
          <p:cNvSpPr/>
          <p:nvPr/>
        </p:nvSpPr>
        <p:spPr>
          <a:xfrm rot="21080590">
            <a:off x="6919649" y="2043720"/>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7" name="正方形/長方形 86"/>
          <p:cNvSpPr/>
          <p:nvPr/>
        </p:nvSpPr>
        <p:spPr>
          <a:xfrm rot="21091533">
            <a:off x="606970" y="1036737"/>
            <a:ext cx="1624960" cy="1433694"/>
          </a:xfrm>
          <a:prstGeom prst="rect">
            <a:avLst/>
          </a:prstGeom>
          <a:solidFill>
            <a:schemeClr val="accent6">
              <a:lumMod val="40000"/>
              <a:lumOff val="60000"/>
            </a:schemeClr>
          </a:solidFill>
          <a:ln w="38100">
            <a:solidFill>
              <a:schemeClr val="accent6">
                <a:lumMod val="60000"/>
                <a:lumOff val="40000"/>
              </a:schemeClr>
            </a:solidFill>
          </a:ln>
        </p:spPr>
        <p:txBody>
          <a:bodyPr wrap="none" rtlCol="0" anchor="ctr">
            <a:spAutoFit/>
          </a:bodyPr>
          <a:lstStyle/>
          <a:p>
            <a:pPr algn="ctr"/>
            <a:endParaRPr kumimoji="1" lang="ja-JP" altLang="en-US" sz="1600" b="1" dirty="0">
              <a:hlinkClick r:id="rId2"/>
            </a:endParaRPr>
          </a:p>
        </p:txBody>
      </p:sp>
      <p:cxnSp>
        <p:nvCxnSpPr>
          <p:cNvPr id="89" name="直線コネクタ 88"/>
          <p:cNvCxnSpPr/>
          <p:nvPr/>
        </p:nvCxnSpPr>
        <p:spPr>
          <a:xfrm flipH="1">
            <a:off x="866995" y="1619290"/>
            <a:ext cx="7099473" cy="1203474"/>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rot="21080590">
            <a:off x="5950053" y="1379409"/>
            <a:ext cx="1134655"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96" name="正方形/長方形 95"/>
          <p:cNvSpPr/>
          <p:nvPr/>
        </p:nvSpPr>
        <p:spPr>
          <a:xfrm rot="21080590">
            <a:off x="6636389" y="1215125"/>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97" name="正方形/長方形 96"/>
          <p:cNvSpPr/>
          <p:nvPr/>
        </p:nvSpPr>
        <p:spPr>
          <a:xfrm rot="21080590">
            <a:off x="6919648" y="439467"/>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28" name="円/楕円 27"/>
          <p:cNvSpPr/>
          <p:nvPr/>
        </p:nvSpPr>
        <p:spPr>
          <a:xfrm>
            <a:off x="1331231" y="1649765"/>
            <a:ext cx="162370" cy="170915"/>
          </a:xfrm>
          <a:prstGeom prst="ellipse">
            <a:avLst/>
          </a:prstGeom>
          <a:solidFill>
            <a:srgbClr val="C00000"/>
          </a:solidFill>
          <a:ln w="38100">
            <a:noFill/>
          </a:ln>
        </p:spPr>
        <p:txBody>
          <a:bodyPr wrap="none" rtlCol="0" anchor="ctr">
            <a:spAutoFit/>
          </a:bodyPr>
          <a:lstStyle/>
          <a:p>
            <a:pPr algn="ctr"/>
            <a:endParaRPr kumimoji="1" lang="ja-JP" altLang="en-US" sz="1600" b="1" dirty="0">
              <a:hlinkClick r:id="rId2"/>
            </a:endParaRPr>
          </a:p>
        </p:txBody>
      </p:sp>
      <p:sp>
        <p:nvSpPr>
          <p:cNvPr id="99" name="テキスト ボックス 98"/>
          <p:cNvSpPr txBox="1"/>
          <p:nvPr/>
        </p:nvSpPr>
        <p:spPr>
          <a:xfrm>
            <a:off x="830728" y="1398178"/>
            <a:ext cx="1218926" cy="308418"/>
          </a:xfrm>
          <a:prstGeom prst="rect">
            <a:avLst/>
          </a:prstGeom>
          <a:noFill/>
        </p:spPr>
        <p:txBody>
          <a:bodyPr wrap="square" rtlCol="0">
            <a:spAutoFit/>
          </a:bodyPr>
          <a:lstStyle/>
          <a:p>
            <a:r>
              <a:rPr kumimoji="1" lang="ja-JP" altLang="en-US" dirty="0" smtClean="0"/>
              <a:t>三丁目公園</a:t>
            </a:r>
            <a:endParaRPr kumimoji="1" lang="ja-JP" altLang="en-US" dirty="0"/>
          </a:p>
        </p:txBody>
      </p:sp>
      <p:sp>
        <p:nvSpPr>
          <p:cNvPr id="100" name="円/楕円 99"/>
          <p:cNvSpPr/>
          <p:nvPr/>
        </p:nvSpPr>
        <p:spPr>
          <a:xfrm>
            <a:off x="5762075" y="779480"/>
            <a:ext cx="162370" cy="170915"/>
          </a:xfrm>
          <a:prstGeom prst="ellipse">
            <a:avLst/>
          </a:prstGeom>
          <a:solidFill>
            <a:srgbClr val="C00000"/>
          </a:solidFill>
          <a:ln w="38100">
            <a:noFill/>
          </a:ln>
        </p:spPr>
        <p:txBody>
          <a:bodyPr wrap="none" rtlCol="0" anchor="ctr">
            <a:spAutoFit/>
          </a:bodyPr>
          <a:lstStyle/>
          <a:p>
            <a:pPr algn="ctr"/>
            <a:endParaRPr kumimoji="1" lang="ja-JP" altLang="en-US" sz="1600" b="1" dirty="0">
              <a:hlinkClick r:id="rId2"/>
            </a:endParaRPr>
          </a:p>
        </p:txBody>
      </p:sp>
      <p:sp>
        <p:nvSpPr>
          <p:cNvPr id="102" name="正方形/長方形 101"/>
          <p:cNvSpPr/>
          <p:nvPr/>
        </p:nvSpPr>
        <p:spPr>
          <a:xfrm rot="21080590">
            <a:off x="3009348" y="887989"/>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103" name="正方形/長方形 102"/>
          <p:cNvSpPr/>
          <p:nvPr/>
        </p:nvSpPr>
        <p:spPr>
          <a:xfrm rot="21080590">
            <a:off x="4433867" y="748974"/>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104" name="正方形/長方形 103"/>
          <p:cNvSpPr/>
          <p:nvPr/>
        </p:nvSpPr>
        <p:spPr>
          <a:xfrm rot="21080590">
            <a:off x="4916655" y="825443"/>
            <a:ext cx="149879"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105" name="正方形/長方形 104"/>
          <p:cNvSpPr/>
          <p:nvPr/>
        </p:nvSpPr>
        <p:spPr>
          <a:xfrm rot="21080590">
            <a:off x="3693792" y="770693"/>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106" name="テキスト ボックス 105"/>
          <p:cNvSpPr txBox="1"/>
          <p:nvPr/>
        </p:nvSpPr>
        <p:spPr>
          <a:xfrm>
            <a:off x="5880460" y="655525"/>
            <a:ext cx="1218926" cy="308418"/>
          </a:xfrm>
          <a:prstGeom prst="rect">
            <a:avLst/>
          </a:prstGeom>
          <a:noFill/>
        </p:spPr>
        <p:txBody>
          <a:bodyPr wrap="square" rtlCol="0">
            <a:spAutoFit/>
          </a:bodyPr>
          <a:lstStyle/>
          <a:p>
            <a:r>
              <a:rPr kumimoji="1" lang="en-US" altLang="ja-JP" dirty="0" smtClean="0"/>
              <a:t>30.5</a:t>
            </a:r>
            <a:r>
              <a:rPr lang="en-US" altLang="ja-JP" dirty="0" smtClean="0"/>
              <a:t>m</a:t>
            </a:r>
          </a:p>
        </p:txBody>
      </p:sp>
      <p:sp>
        <p:nvSpPr>
          <p:cNvPr id="125" name="正方形/長方形 124"/>
          <p:cNvSpPr/>
          <p:nvPr/>
        </p:nvSpPr>
        <p:spPr>
          <a:xfrm rot="21080590">
            <a:off x="7169042" y="1181383"/>
            <a:ext cx="205044"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126" name="正方形/長方形 125"/>
          <p:cNvSpPr/>
          <p:nvPr/>
        </p:nvSpPr>
        <p:spPr>
          <a:xfrm rot="21080590">
            <a:off x="7456299" y="1159577"/>
            <a:ext cx="205044"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127" name="正方形/長方形 126"/>
          <p:cNvSpPr/>
          <p:nvPr/>
        </p:nvSpPr>
        <p:spPr>
          <a:xfrm rot="21080590">
            <a:off x="6470381" y="461134"/>
            <a:ext cx="349796" cy="321255"/>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285698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GIS</a:t>
            </a:r>
            <a:r>
              <a:rPr kumimoji="1" lang="ja-JP" altLang="en-US" sz="3200" b="1" dirty="0" smtClean="0">
                <a:solidFill>
                  <a:srgbClr val="0070C0"/>
                </a:solidFill>
              </a:rPr>
              <a:t>で扱うデータ：ラスタデータ</a:t>
            </a:r>
            <a:endParaRPr kumimoji="1" lang="ja-JP" altLang="en-US" sz="3200" b="1" dirty="0">
              <a:solidFill>
                <a:srgbClr val="0070C0"/>
              </a:solidFill>
            </a:endParaRPr>
          </a:p>
        </p:txBody>
      </p:sp>
      <p:sp>
        <p:nvSpPr>
          <p:cNvPr id="38" name="テキスト ボックス 37"/>
          <p:cNvSpPr txBox="1"/>
          <p:nvPr/>
        </p:nvSpPr>
        <p:spPr>
          <a:xfrm>
            <a:off x="563526" y="1036112"/>
            <a:ext cx="8346558" cy="3785652"/>
          </a:xfrm>
          <a:prstGeom prst="rect">
            <a:avLst/>
          </a:prstGeom>
          <a:noFill/>
        </p:spPr>
        <p:txBody>
          <a:bodyPr wrap="square" rtlCol="0">
            <a:spAutoFit/>
          </a:bodyPr>
          <a:lstStyle/>
          <a:p>
            <a:r>
              <a:rPr kumimoji="1" lang="ja-JP" altLang="en-US" sz="2400" dirty="0" smtClean="0"/>
              <a:t>ラスタデータとは、ピクセル（画素）で区分されたデータである。</a:t>
            </a:r>
            <a:endParaRPr lang="en-US" altLang="ja-JP" sz="2400" dirty="0" smtClean="0"/>
          </a:p>
          <a:p>
            <a:endParaRPr kumimoji="1" lang="en-US" altLang="ja-JP" sz="2400" dirty="0" smtClean="0"/>
          </a:p>
          <a:p>
            <a:r>
              <a:rPr lang="ja-JP" altLang="en-US" sz="2400" dirty="0"/>
              <a:t>ピクセル</a:t>
            </a:r>
            <a:r>
              <a:rPr lang="ja-JP" altLang="en-US" sz="2400" dirty="0" smtClean="0"/>
              <a:t>ごとに値を用いて地物を表現する。</a:t>
            </a:r>
            <a:endParaRPr lang="en-US" altLang="ja-JP" sz="2400" dirty="0" smtClean="0"/>
          </a:p>
          <a:p>
            <a:endParaRPr lang="en-US" altLang="ja-JP" sz="2400" dirty="0"/>
          </a:p>
          <a:p>
            <a:r>
              <a:rPr lang="ja-JP" altLang="en-US" sz="2400" dirty="0" smtClean="0"/>
              <a:t>拡大や縮小により、データの見え方が変化する。</a:t>
            </a:r>
            <a:endParaRPr lang="en-US" altLang="ja-JP" sz="2400" dirty="0" smtClean="0"/>
          </a:p>
          <a:p>
            <a:endParaRPr lang="en-US" altLang="ja-JP" sz="2400" dirty="0" smtClean="0"/>
          </a:p>
          <a:p>
            <a:r>
              <a:rPr lang="ja-JP" altLang="en-US" sz="2400" dirty="0" smtClean="0"/>
              <a:t>地表面の標高値を保持した</a:t>
            </a:r>
            <a:r>
              <a:rPr lang="en-US" altLang="ja-JP" sz="2400" dirty="0" smtClean="0"/>
              <a:t>DEM</a:t>
            </a:r>
            <a:r>
              <a:rPr lang="ja-JP" altLang="en-US" sz="2400" dirty="0" smtClean="0"/>
              <a:t>（</a:t>
            </a:r>
            <a:r>
              <a:rPr lang="en-US" altLang="ja-JP" sz="2400" dirty="0" smtClean="0"/>
              <a:t>Digital Elevation Model</a:t>
            </a:r>
            <a:r>
              <a:rPr lang="ja-JP" altLang="en-US" sz="2400" dirty="0" smtClean="0"/>
              <a:t>）のような地形</a:t>
            </a:r>
            <a:r>
              <a:rPr lang="ja-JP" altLang="en-US" sz="2400" dirty="0"/>
              <a:t>の可視化</a:t>
            </a:r>
            <a:r>
              <a:rPr lang="ja-JP" altLang="en-US" sz="2400" dirty="0" smtClean="0"/>
              <a:t>に用いられることが多い。</a:t>
            </a:r>
            <a:endParaRPr lang="en-US" altLang="ja-JP" sz="2400" dirty="0"/>
          </a:p>
          <a:p>
            <a:endParaRPr lang="en-US" altLang="ja-JP" sz="2400" dirty="0" smtClean="0"/>
          </a:p>
          <a:p>
            <a:r>
              <a:rPr lang="ja-JP" altLang="en-US" sz="2400" dirty="0" smtClean="0"/>
              <a:t>位置情報を保持した代表的なファイル形式と</a:t>
            </a:r>
            <a:r>
              <a:rPr lang="ja-JP" altLang="en-US" sz="2400" dirty="0"/>
              <a:t>して</a:t>
            </a:r>
            <a:r>
              <a:rPr lang="ja-JP" altLang="en-US" sz="2400" dirty="0" smtClean="0"/>
              <a:t>、</a:t>
            </a:r>
            <a:r>
              <a:rPr lang="en-US" altLang="ja-JP" sz="2400" dirty="0" err="1" smtClean="0"/>
              <a:t>Geotiff</a:t>
            </a:r>
            <a:r>
              <a:rPr lang="ja-JP" altLang="en-US" sz="2400" dirty="0" smtClean="0"/>
              <a:t>がある。</a:t>
            </a:r>
            <a:endParaRPr kumimoji="1" lang="ja-JP" altLang="en-US" sz="2400" dirty="0"/>
          </a:p>
        </p:txBody>
      </p:sp>
      <p:sp>
        <p:nvSpPr>
          <p:cNvPr id="39" name="正方形/長方形 38"/>
          <p:cNvSpPr/>
          <p:nvPr/>
        </p:nvSpPr>
        <p:spPr>
          <a:xfrm>
            <a:off x="292807" y="1167787"/>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0" name="正方形/長方形 39"/>
          <p:cNvSpPr/>
          <p:nvPr/>
        </p:nvSpPr>
        <p:spPr>
          <a:xfrm>
            <a:off x="292807" y="1916934"/>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1" name="正方形/長方形 40"/>
          <p:cNvSpPr/>
          <p:nvPr/>
        </p:nvSpPr>
        <p:spPr>
          <a:xfrm>
            <a:off x="292807" y="2583454"/>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2" name="正方形/長方形 41"/>
          <p:cNvSpPr/>
          <p:nvPr/>
        </p:nvSpPr>
        <p:spPr>
          <a:xfrm>
            <a:off x="292806" y="3409719"/>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3" name="正方形/長方形 42"/>
          <p:cNvSpPr/>
          <p:nvPr/>
        </p:nvSpPr>
        <p:spPr>
          <a:xfrm>
            <a:off x="292806" y="4511406"/>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Tree>
    <p:extLst>
      <p:ext uri="{BB962C8B-B14F-4D97-AF65-F5344CB8AC3E}">
        <p14:creationId xmlns:p14="http://schemas.microsoft.com/office/powerpoint/2010/main" val="238931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グループ化 77"/>
          <p:cNvGrpSpPr/>
          <p:nvPr/>
        </p:nvGrpSpPr>
        <p:grpSpPr>
          <a:xfrm>
            <a:off x="60251" y="979144"/>
            <a:ext cx="4409040" cy="3709640"/>
            <a:chOff x="326028" y="702570"/>
            <a:chExt cx="4409040" cy="3709640"/>
          </a:xfrm>
          <a:noFill/>
        </p:grpSpPr>
        <p:sp>
          <p:nvSpPr>
            <p:cNvPr id="79" name="正方形/長方形 78"/>
            <p:cNvSpPr/>
            <p:nvPr/>
          </p:nvSpPr>
          <p:spPr>
            <a:xfrm>
              <a:off x="32602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0" name="正方形/長方形 79"/>
            <p:cNvSpPr/>
            <p:nvPr/>
          </p:nvSpPr>
          <p:spPr>
            <a:xfrm>
              <a:off x="106086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1" name="正方形/長方形 80"/>
            <p:cNvSpPr/>
            <p:nvPr/>
          </p:nvSpPr>
          <p:spPr>
            <a:xfrm>
              <a:off x="179570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2" name="正方形/長方形 81"/>
            <p:cNvSpPr/>
            <p:nvPr/>
          </p:nvSpPr>
          <p:spPr>
            <a:xfrm>
              <a:off x="253054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3" name="正方形/長方形 82"/>
            <p:cNvSpPr/>
            <p:nvPr/>
          </p:nvSpPr>
          <p:spPr>
            <a:xfrm>
              <a:off x="326538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4" name="正方形/長方形 83"/>
            <p:cNvSpPr/>
            <p:nvPr/>
          </p:nvSpPr>
          <p:spPr>
            <a:xfrm>
              <a:off x="32602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5" name="正方形/長方形 84"/>
            <p:cNvSpPr/>
            <p:nvPr/>
          </p:nvSpPr>
          <p:spPr>
            <a:xfrm>
              <a:off x="106086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6" name="正方形/長方形 85"/>
            <p:cNvSpPr/>
            <p:nvPr/>
          </p:nvSpPr>
          <p:spPr>
            <a:xfrm>
              <a:off x="179570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7" name="正方形/長方形 86"/>
            <p:cNvSpPr/>
            <p:nvPr/>
          </p:nvSpPr>
          <p:spPr>
            <a:xfrm>
              <a:off x="253054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8" name="正方形/長方形 87"/>
            <p:cNvSpPr/>
            <p:nvPr/>
          </p:nvSpPr>
          <p:spPr>
            <a:xfrm>
              <a:off x="326538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9" name="正方形/長方形 88"/>
            <p:cNvSpPr/>
            <p:nvPr/>
          </p:nvSpPr>
          <p:spPr>
            <a:xfrm>
              <a:off x="32602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0" name="正方形/長方形 89"/>
            <p:cNvSpPr/>
            <p:nvPr/>
          </p:nvSpPr>
          <p:spPr>
            <a:xfrm>
              <a:off x="106086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1" name="正方形/長方形 90"/>
            <p:cNvSpPr/>
            <p:nvPr/>
          </p:nvSpPr>
          <p:spPr>
            <a:xfrm>
              <a:off x="179570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2" name="正方形/長方形 91"/>
            <p:cNvSpPr/>
            <p:nvPr/>
          </p:nvSpPr>
          <p:spPr>
            <a:xfrm>
              <a:off x="253054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3" name="正方形/長方形 92"/>
            <p:cNvSpPr/>
            <p:nvPr/>
          </p:nvSpPr>
          <p:spPr>
            <a:xfrm>
              <a:off x="326538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4" name="正方形/長方形 93"/>
            <p:cNvSpPr/>
            <p:nvPr/>
          </p:nvSpPr>
          <p:spPr>
            <a:xfrm>
              <a:off x="32602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5" name="正方形/長方形 94"/>
            <p:cNvSpPr/>
            <p:nvPr/>
          </p:nvSpPr>
          <p:spPr>
            <a:xfrm>
              <a:off x="106086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6" name="正方形/長方形 95"/>
            <p:cNvSpPr/>
            <p:nvPr/>
          </p:nvSpPr>
          <p:spPr>
            <a:xfrm>
              <a:off x="179570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7" name="正方形/長方形 96"/>
            <p:cNvSpPr/>
            <p:nvPr/>
          </p:nvSpPr>
          <p:spPr>
            <a:xfrm>
              <a:off x="253054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8" name="正方形/長方形 97"/>
            <p:cNvSpPr/>
            <p:nvPr/>
          </p:nvSpPr>
          <p:spPr>
            <a:xfrm>
              <a:off x="326538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9" name="正方形/長方形 98"/>
            <p:cNvSpPr/>
            <p:nvPr/>
          </p:nvSpPr>
          <p:spPr>
            <a:xfrm>
              <a:off x="32602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0" name="正方形/長方形 99"/>
            <p:cNvSpPr/>
            <p:nvPr/>
          </p:nvSpPr>
          <p:spPr>
            <a:xfrm>
              <a:off x="106086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1" name="正方形/長方形 100"/>
            <p:cNvSpPr/>
            <p:nvPr/>
          </p:nvSpPr>
          <p:spPr>
            <a:xfrm>
              <a:off x="179570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2" name="正方形/長方形 101"/>
            <p:cNvSpPr/>
            <p:nvPr/>
          </p:nvSpPr>
          <p:spPr>
            <a:xfrm>
              <a:off x="253054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3" name="正方形/長方形 102"/>
            <p:cNvSpPr/>
            <p:nvPr/>
          </p:nvSpPr>
          <p:spPr>
            <a:xfrm>
              <a:off x="326538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4" name="正方形/長方形 103"/>
            <p:cNvSpPr/>
            <p:nvPr/>
          </p:nvSpPr>
          <p:spPr>
            <a:xfrm>
              <a:off x="400022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5" name="正方形/長方形 104"/>
            <p:cNvSpPr/>
            <p:nvPr/>
          </p:nvSpPr>
          <p:spPr>
            <a:xfrm>
              <a:off x="400022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6" name="正方形/長方形 105"/>
            <p:cNvSpPr/>
            <p:nvPr/>
          </p:nvSpPr>
          <p:spPr>
            <a:xfrm>
              <a:off x="400022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7" name="正方形/長方形 106"/>
            <p:cNvSpPr/>
            <p:nvPr/>
          </p:nvSpPr>
          <p:spPr>
            <a:xfrm>
              <a:off x="400022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8" name="正方形/長方形 107"/>
            <p:cNvSpPr/>
            <p:nvPr/>
          </p:nvSpPr>
          <p:spPr>
            <a:xfrm>
              <a:off x="400022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grpSp>
      <p:grpSp>
        <p:nvGrpSpPr>
          <p:cNvPr id="109" name="グループ化 108"/>
          <p:cNvGrpSpPr/>
          <p:nvPr/>
        </p:nvGrpSpPr>
        <p:grpSpPr>
          <a:xfrm>
            <a:off x="4572000" y="979144"/>
            <a:ext cx="4409040" cy="3709640"/>
            <a:chOff x="326028" y="702570"/>
            <a:chExt cx="4409040" cy="3709640"/>
          </a:xfrm>
        </p:grpSpPr>
        <p:sp>
          <p:nvSpPr>
            <p:cNvPr id="110" name="正方形/長方形 109"/>
            <p:cNvSpPr/>
            <p:nvPr/>
          </p:nvSpPr>
          <p:spPr>
            <a:xfrm>
              <a:off x="326028" y="702570"/>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1" name="正方形/長方形 110"/>
            <p:cNvSpPr/>
            <p:nvPr/>
          </p:nvSpPr>
          <p:spPr>
            <a:xfrm>
              <a:off x="1060868" y="702570"/>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2" name="正方形/長方形 111"/>
            <p:cNvSpPr/>
            <p:nvPr/>
          </p:nvSpPr>
          <p:spPr>
            <a:xfrm>
              <a:off x="1795708" y="702570"/>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3" name="正方形/長方形 112"/>
            <p:cNvSpPr/>
            <p:nvPr/>
          </p:nvSpPr>
          <p:spPr>
            <a:xfrm>
              <a:off x="2530548" y="702570"/>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4" name="正方形/長方形 113"/>
            <p:cNvSpPr/>
            <p:nvPr/>
          </p:nvSpPr>
          <p:spPr>
            <a:xfrm>
              <a:off x="3265388" y="702570"/>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5" name="正方形/長方形 114"/>
            <p:cNvSpPr/>
            <p:nvPr/>
          </p:nvSpPr>
          <p:spPr>
            <a:xfrm>
              <a:off x="326028" y="1445666"/>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6" name="正方形/長方形 115"/>
            <p:cNvSpPr/>
            <p:nvPr/>
          </p:nvSpPr>
          <p:spPr>
            <a:xfrm>
              <a:off x="1060868" y="1445666"/>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7" name="正方形/長方形 116"/>
            <p:cNvSpPr/>
            <p:nvPr/>
          </p:nvSpPr>
          <p:spPr>
            <a:xfrm>
              <a:off x="1795708" y="1445666"/>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8" name="正方形/長方形 117"/>
            <p:cNvSpPr/>
            <p:nvPr/>
          </p:nvSpPr>
          <p:spPr>
            <a:xfrm>
              <a:off x="2530548" y="1445666"/>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9" name="正方形/長方形 118"/>
            <p:cNvSpPr/>
            <p:nvPr/>
          </p:nvSpPr>
          <p:spPr>
            <a:xfrm>
              <a:off x="3265388" y="1445666"/>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0" name="正方形/長方形 119"/>
            <p:cNvSpPr/>
            <p:nvPr/>
          </p:nvSpPr>
          <p:spPr>
            <a:xfrm>
              <a:off x="326028" y="2187302"/>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1" name="正方形/長方形 120"/>
            <p:cNvSpPr/>
            <p:nvPr/>
          </p:nvSpPr>
          <p:spPr>
            <a:xfrm>
              <a:off x="1060868" y="2187302"/>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2" name="正方形/長方形 121"/>
            <p:cNvSpPr/>
            <p:nvPr/>
          </p:nvSpPr>
          <p:spPr>
            <a:xfrm>
              <a:off x="1795708" y="2187302"/>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3" name="正方形/長方形 122"/>
            <p:cNvSpPr/>
            <p:nvPr/>
          </p:nvSpPr>
          <p:spPr>
            <a:xfrm>
              <a:off x="2530548" y="2187302"/>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4" name="正方形/長方形 123"/>
            <p:cNvSpPr/>
            <p:nvPr/>
          </p:nvSpPr>
          <p:spPr>
            <a:xfrm>
              <a:off x="3265388" y="2187302"/>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5" name="正方形/長方形 124"/>
            <p:cNvSpPr/>
            <p:nvPr/>
          </p:nvSpPr>
          <p:spPr>
            <a:xfrm>
              <a:off x="326028" y="2928938"/>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6" name="正方形/長方形 125"/>
            <p:cNvSpPr/>
            <p:nvPr/>
          </p:nvSpPr>
          <p:spPr>
            <a:xfrm>
              <a:off x="1060868" y="2928938"/>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7" name="正方形/長方形 126"/>
            <p:cNvSpPr/>
            <p:nvPr/>
          </p:nvSpPr>
          <p:spPr>
            <a:xfrm>
              <a:off x="1795708" y="2928938"/>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8" name="正方形/長方形 127"/>
            <p:cNvSpPr/>
            <p:nvPr/>
          </p:nvSpPr>
          <p:spPr>
            <a:xfrm>
              <a:off x="2530548" y="2928938"/>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9" name="正方形/長方形 128"/>
            <p:cNvSpPr/>
            <p:nvPr/>
          </p:nvSpPr>
          <p:spPr>
            <a:xfrm>
              <a:off x="3265388" y="2928938"/>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0" name="正方形/長方形 129"/>
            <p:cNvSpPr/>
            <p:nvPr/>
          </p:nvSpPr>
          <p:spPr>
            <a:xfrm>
              <a:off x="326028" y="3670574"/>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1" name="正方形/長方形 130"/>
            <p:cNvSpPr/>
            <p:nvPr/>
          </p:nvSpPr>
          <p:spPr>
            <a:xfrm>
              <a:off x="1060868" y="3670574"/>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2" name="正方形/長方形 131"/>
            <p:cNvSpPr/>
            <p:nvPr/>
          </p:nvSpPr>
          <p:spPr>
            <a:xfrm>
              <a:off x="1795708" y="3670574"/>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3" name="正方形/長方形 132"/>
            <p:cNvSpPr/>
            <p:nvPr/>
          </p:nvSpPr>
          <p:spPr>
            <a:xfrm>
              <a:off x="2530548" y="3670574"/>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4" name="正方形/長方形 133"/>
            <p:cNvSpPr/>
            <p:nvPr/>
          </p:nvSpPr>
          <p:spPr>
            <a:xfrm>
              <a:off x="3265388" y="3670574"/>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5" name="正方形/長方形 134"/>
            <p:cNvSpPr/>
            <p:nvPr/>
          </p:nvSpPr>
          <p:spPr>
            <a:xfrm>
              <a:off x="4000228" y="702570"/>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6" name="正方形/長方形 135"/>
            <p:cNvSpPr/>
            <p:nvPr/>
          </p:nvSpPr>
          <p:spPr>
            <a:xfrm>
              <a:off x="4000228" y="1445666"/>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7" name="正方形/長方形 136"/>
            <p:cNvSpPr/>
            <p:nvPr/>
          </p:nvSpPr>
          <p:spPr>
            <a:xfrm>
              <a:off x="4000228" y="2187302"/>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8" name="正方形/長方形 137"/>
            <p:cNvSpPr/>
            <p:nvPr/>
          </p:nvSpPr>
          <p:spPr>
            <a:xfrm>
              <a:off x="4000228" y="2928938"/>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9" name="正方形/長方形 138"/>
            <p:cNvSpPr/>
            <p:nvPr/>
          </p:nvSpPr>
          <p:spPr>
            <a:xfrm>
              <a:off x="4000228" y="3670574"/>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grpSp>
      <p:sp>
        <p:nvSpPr>
          <p:cNvPr id="140" name="テキスト ボックス 139"/>
          <p:cNvSpPr txBox="1"/>
          <p:nvPr/>
        </p:nvSpPr>
        <p:spPr>
          <a:xfrm>
            <a:off x="256268" y="1195753"/>
            <a:ext cx="276038" cy="308418"/>
          </a:xfrm>
          <a:prstGeom prst="rect">
            <a:avLst/>
          </a:prstGeom>
          <a:noFill/>
        </p:spPr>
        <p:txBody>
          <a:bodyPr wrap="none" rtlCol="0">
            <a:spAutoFit/>
          </a:bodyPr>
          <a:lstStyle/>
          <a:p>
            <a:r>
              <a:rPr kumimoji="1" lang="en-US" altLang="ja-JP" dirty="0" smtClean="0"/>
              <a:t>3</a:t>
            </a:r>
            <a:endParaRPr kumimoji="1" lang="ja-JP" altLang="en-US" dirty="0"/>
          </a:p>
        </p:txBody>
      </p:sp>
      <p:sp>
        <p:nvSpPr>
          <p:cNvPr id="141" name="テキスト ボックス 140"/>
          <p:cNvSpPr txBox="1"/>
          <p:nvPr/>
        </p:nvSpPr>
        <p:spPr>
          <a:xfrm>
            <a:off x="1048293" y="1197213"/>
            <a:ext cx="276038" cy="308418"/>
          </a:xfrm>
          <a:prstGeom prst="rect">
            <a:avLst/>
          </a:prstGeom>
          <a:noFill/>
        </p:spPr>
        <p:txBody>
          <a:bodyPr wrap="none" rtlCol="0">
            <a:spAutoFit/>
          </a:bodyPr>
          <a:lstStyle/>
          <a:p>
            <a:r>
              <a:rPr lang="en-US" altLang="ja-JP" dirty="0"/>
              <a:t>3</a:t>
            </a:r>
            <a:endParaRPr kumimoji="1" lang="ja-JP" altLang="en-US" dirty="0"/>
          </a:p>
        </p:txBody>
      </p:sp>
      <p:sp>
        <p:nvSpPr>
          <p:cNvPr id="142" name="テキスト ボックス 141"/>
          <p:cNvSpPr txBox="1"/>
          <p:nvPr/>
        </p:nvSpPr>
        <p:spPr>
          <a:xfrm>
            <a:off x="265066" y="1961335"/>
            <a:ext cx="276038" cy="308418"/>
          </a:xfrm>
          <a:prstGeom prst="rect">
            <a:avLst/>
          </a:prstGeom>
          <a:noFill/>
        </p:spPr>
        <p:txBody>
          <a:bodyPr wrap="none" rtlCol="0">
            <a:spAutoFit/>
          </a:bodyPr>
          <a:lstStyle/>
          <a:p>
            <a:r>
              <a:rPr lang="en-US" altLang="ja-JP" dirty="0" smtClean="0"/>
              <a:t>3</a:t>
            </a:r>
            <a:endParaRPr kumimoji="1" lang="ja-JP" altLang="en-US" dirty="0"/>
          </a:p>
        </p:txBody>
      </p:sp>
      <p:sp>
        <p:nvSpPr>
          <p:cNvPr id="143" name="テキスト ボックス 142"/>
          <p:cNvSpPr txBox="1"/>
          <p:nvPr/>
        </p:nvSpPr>
        <p:spPr>
          <a:xfrm>
            <a:off x="3992799" y="4163757"/>
            <a:ext cx="276038" cy="308418"/>
          </a:xfrm>
          <a:prstGeom prst="rect">
            <a:avLst/>
          </a:prstGeom>
          <a:noFill/>
        </p:spPr>
        <p:txBody>
          <a:bodyPr wrap="square" rtlCol="0">
            <a:spAutoFit/>
          </a:bodyPr>
          <a:lstStyle/>
          <a:p>
            <a:r>
              <a:rPr lang="en-US" altLang="ja-JP" dirty="0"/>
              <a:t>3</a:t>
            </a:r>
            <a:endParaRPr kumimoji="1" lang="ja-JP" altLang="en-US" dirty="0"/>
          </a:p>
        </p:txBody>
      </p:sp>
      <p:sp>
        <p:nvSpPr>
          <p:cNvPr id="144" name="テキスト ボックス 143"/>
          <p:cNvSpPr txBox="1"/>
          <p:nvPr/>
        </p:nvSpPr>
        <p:spPr>
          <a:xfrm>
            <a:off x="3963852" y="3431964"/>
            <a:ext cx="276038" cy="308418"/>
          </a:xfrm>
          <a:prstGeom prst="rect">
            <a:avLst/>
          </a:prstGeom>
          <a:noFill/>
        </p:spPr>
        <p:txBody>
          <a:bodyPr wrap="square" rtlCol="0">
            <a:spAutoFit/>
          </a:bodyPr>
          <a:lstStyle/>
          <a:p>
            <a:r>
              <a:rPr lang="en-US" altLang="ja-JP" dirty="0"/>
              <a:t>3</a:t>
            </a:r>
            <a:endParaRPr kumimoji="1" lang="ja-JP" altLang="en-US" dirty="0"/>
          </a:p>
        </p:txBody>
      </p:sp>
      <p:sp>
        <p:nvSpPr>
          <p:cNvPr id="145" name="テキスト ボックス 144"/>
          <p:cNvSpPr txBox="1"/>
          <p:nvPr/>
        </p:nvSpPr>
        <p:spPr>
          <a:xfrm>
            <a:off x="3245525" y="4133320"/>
            <a:ext cx="276038" cy="308418"/>
          </a:xfrm>
          <a:prstGeom prst="rect">
            <a:avLst/>
          </a:prstGeom>
          <a:noFill/>
        </p:spPr>
        <p:txBody>
          <a:bodyPr wrap="square" rtlCol="0">
            <a:spAutoFit/>
          </a:bodyPr>
          <a:lstStyle/>
          <a:p>
            <a:r>
              <a:rPr kumimoji="1" lang="en-US" altLang="ja-JP" dirty="0" smtClean="0"/>
              <a:t>3</a:t>
            </a:r>
            <a:endParaRPr kumimoji="1" lang="ja-JP" altLang="en-US" dirty="0"/>
          </a:p>
        </p:txBody>
      </p:sp>
      <p:sp>
        <p:nvSpPr>
          <p:cNvPr id="146" name="テキスト ボックス 145"/>
          <p:cNvSpPr txBox="1"/>
          <p:nvPr/>
        </p:nvSpPr>
        <p:spPr>
          <a:xfrm>
            <a:off x="3215290" y="3412406"/>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47" name="テキスト ボックス 146"/>
          <p:cNvSpPr txBox="1"/>
          <p:nvPr/>
        </p:nvSpPr>
        <p:spPr>
          <a:xfrm>
            <a:off x="3963852" y="2699270"/>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48" name="テキスト ボックス 147"/>
          <p:cNvSpPr txBox="1"/>
          <p:nvPr/>
        </p:nvSpPr>
        <p:spPr>
          <a:xfrm>
            <a:off x="2509000" y="4158248"/>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49" name="テキスト ボックス 148"/>
          <p:cNvSpPr txBox="1"/>
          <p:nvPr/>
        </p:nvSpPr>
        <p:spPr>
          <a:xfrm>
            <a:off x="299030" y="2710922"/>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50" name="テキスト ボックス 149"/>
          <p:cNvSpPr txBox="1"/>
          <p:nvPr/>
        </p:nvSpPr>
        <p:spPr>
          <a:xfrm>
            <a:off x="1021956" y="1964960"/>
            <a:ext cx="276038" cy="308418"/>
          </a:xfrm>
          <a:prstGeom prst="rect">
            <a:avLst/>
          </a:prstGeom>
          <a:noFill/>
        </p:spPr>
        <p:txBody>
          <a:bodyPr wrap="square" rtlCol="0">
            <a:spAutoFit/>
          </a:bodyPr>
          <a:lstStyle/>
          <a:p>
            <a:r>
              <a:rPr lang="en-US" altLang="ja-JP" dirty="0" smtClean="0"/>
              <a:t>2</a:t>
            </a:r>
            <a:endParaRPr kumimoji="1" lang="ja-JP" altLang="en-US" dirty="0"/>
          </a:p>
        </p:txBody>
      </p:sp>
      <p:sp>
        <p:nvSpPr>
          <p:cNvPr id="151" name="テキスト ボックス 150"/>
          <p:cNvSpPr txBox="1"/>
          <p:nvPr/>
        </p:nvSpPr>
        <p:spPr>
          <a:xfrm>
            <a:off x="1746939" y="1189656"/>
            <a:ext cx="276038" cy="308418"/>
          </a:xfrm>
          <a:prstGeom prst="rect">
            <a:avLst/>
          </a:prstGeom>
          <a:noFill/>
        </p:spPr>
        <p:txBody>
          <a:bodyPr wrap="square" rtlCol="0">
            <a:spAutoFit/>
          </a:bodyPr>
          <a:lstStyle/>
          <a:p>
            <a:r>
              <a:rPr lang="en-US" altLang="ja-JP" dirty="0" smtClean="0"/>
              <a:t>2</a:t>
            </a:r>
            <a:endParaRPr kumimoji="1" lang="ja-JP" altLang="en-US" dirty="0"/>
          </a:p>
        </p:txBody>
      </p:sp>
      <p:sp>
        <p:nvSpPr>
          <p:cNvPr id="152" name="テキスト ボックス 151"/>
          <p:cNvSpPr txBox="1"/>
          <p:nvPr/>
        </p:nvSpPr>
        <p:spPr>
          <a:xfrm>
            <a:off x="2494172" y="1189369"/>
            <a:ext cx="276038" cy="308418"/>
          </a:xfrm>
          <a:prstGeom prst="rect">
            <a:avLst/>
          </a:prstGeom>
          <a:noFill/>
        </p:spPr>
        <p:txBody>
          <a:bodyPr wrap="square" rtlCol="0">
            <a:spAutoFit/>
          </a:bodyPr>
          <a:lstStyle/>
          <a:p>
            <a:r>
              <a:rPr lang="en-US" altLang="ja-JP" dirty="0"/>
              <a:t>1</a:t>
            </a:r>
            <a:endParaRPr kumimoji="1" lang="ja-JP" altLang="en-US" dirty="0"/>
          </a:p>
        </p:txBody>
      </p:sp>
      <p:sp>
        <p:nvSpPr>
          <p:cNvPr id="153" name="テキスト ボックス 152"/>
          <p:cNvSpPr txBox="1"/>
          <p:nvPr/>
        </p:nvSpPr>
        <p:spPr>
          <a:xfrm>
            <a:off x="1740249" y="1964960"/>
            <a:ext cx="276038" cy="308418"/>
          </a:xfrm>
          <a:prstGeom prst="rect">
            <a:avLst/>
          </a:prstGeom>
          <a:noFill/>
        </p:spPr>
        <p:txBody>
          <a:bodyPr wrap="square" rtlCol="0">
            <a:spAutoFit/>
          </a:bodyPr>
          <a:lstStyle/>
          <a:p>
            <a:r>
              <a:rPr kumimoji="1" lang="en-US" altLang="ja-JP" dirty="0" smtClean="0"/>
              <a:t>1</a:t>
            </a:r>
            <a:endParaRPr kumimoji="1" lang="ja-JP" altLang="en-US" dirty="0"/>
          </a:p>
        </p:txBody>
      </p:sp>
      <p:sp>
        <p:nvSpPr>
          <p:cNvPr id="154" name="テキスト ボックス 153"/>
          <p:cNvSpPr txBox="1"/>
          <p:nvPr/>
        </p:nvSpPr>
        <p:spPr>
          <a:xfrm>
            <a:off x="1021956" y="2710922"/>
            <a:ext cx="276038" cy="308418"/>
          </a:xfrm>
          <a:prstGeom prst="rect">
            <a:avLst/>
          </a:prstGeom>
          <a:noFill/>
        </p:spPr>
        <p:txBody>
          <a:bodyPr wrap="square" rtlCol="0">
            <a:spAutoFit/>
          </a:bodyPr>
          <a:lstStyle/>
          <a:p>
            <a:r>
              <a:rPr lang="en-US" altLang="ja-JP" dirty="0"/>
              <a:t>1</a:t>
            </a:r>
            <a:endParaRPr kumimoji="1" lang="ja-JP" altLang="en-US" dirty="0"/>
          </a:p>
        </p:txBody>
      </p:sp>
      <p:sp>
        <p:nvSpPr>
          <p:cNvPr id="155" name="テキスト ボックス 154"/>
          <p:cNvSpPr txBox="1"/>
          <p:nvPr/>
        </p:nvSpPr>
        <p:spPr>
          <a:xfrm>
            <a:off x="299030" y="3365659"/>
            <a:ext cx="276038" cy="308418"/>
          </a:xfrm>
          <a:prstGeom prst="rect">
            <a:avLst/>
          </a:prstGeom>
          <a:noFill/>
        </p:spPr>
        <p:txBody>
          <a:bodyPr wrap="square" rtlCol="0">
            <a:spAutoFit/>
          </a:bodyPr>
          <a:lstStyle/>
          <a:p>
            <a:r>
              <a:rPr kumimoji="1" lang="en-US" altLang="ja-JP" dirty="0" smtClean="0"/>
              <a:t>1</a:t>
            </a:r>
            <a:endParaRPr kumimoji="1" lang="ja-JP" altLang="en-US" dirty="0"/>
          </a:p>
        </p:txBody>
      </p:sp>
      <p:sp>
        <p:nvSpPr>
          <p:cNvPr id="156" name="テキスト ボックス 155"/>
          <p:cNvSpPr txBox="1"/>
          <p:nvPr/>
        </p:nvSpPr>
        <p:spPr>
          <a:xfrm>
            <a:off x="1769600" y="4163757"/>
            <a:ext cx="276038" cy="308418"/>
          </a:xfrm>
          <a:prstGeom prst="rect">
            <a:avLst/>
          </a:prstGeom>
          <a:noFill/>
        </p:spPr>
        <p:txBody>
          <a:bodyPr wrap="square" rtlCol="0">
            <a:spAutoFit/>
          </a:bodyPr>
          <a:lstStyle/>
          <a:p>
            <a:r>
              <a:rPr lang="en-US" altLang="ja-JP" dirty="0" smtClean="0"/>
              <a:t>1</a:t>
            </a:r>
            <a:endParaRPr kumimoji="1" lang="ja-JP" altLang="en-US" dirty="0"/>
          </a:p>
        </p:txBody>
      </p:sp>
      <p:sp>
        <p:nvSpPr>
          <p:cNvPr id="157" name="テキスト ボックス 156"/>
          <p:cNvSpPr txBox="1"/>
          <p:nvPr/>
        </p:nvSpPr>
        <p:spPr>
          <a:xfrm>
            <a:off x="2483904" y="3422121"/>
            <a:ext cx="276038" cy="308418"/>
          </a:xfrm>
          <a:prstGeom prst="rect">
            <a:avLst/>
          </a:prstGeom>
          <a:noFill/>
        </p:spPr>
        <p:txBody>
          <a:bodyPr wrap="square" rtlCol="0">
            <a:spAutoFit/>
          </a:bodyPr>
          <a:lstStyle/>
          <a:p>
            <a:r>
              <a:rPr kumimoji="1" lang="en-US" altLang="ja-JP" dirty="0" smtClean="0"/>
              <a:t>1</a:t>
            </a:r>
            <a:endParaRPr kumimoji="1" lang="ja-JP" altLang="en-US" dirty="0"/>
          </a:p>
        </p:txBody>
      </p:sp>
      <p:sp>
        <p:nvSpPr>
          <p:cNvPr id="158" name="テキスト ボックス 157"/>
          <p:cNvSpPr txBox="1"/>
          <p:nvPr/>
        </p:nvSpPr>
        <p:spPr>
          <a:xfrm>
            <a:off x="3205694" y="2712038"/>
            <a:ext cx="276038" cy="308418"/>
          </a:xfrm>
          <a:prstGeom prst="rect">
            <a:avLst/>
          </a:prstGeom>
          <a:noFill/>
        </p:spPr>
        <p:txBody>
          <a:bodyPr wrap="square" rtlCol="0">
            <a:spAutoFit/>
          </a:bodyPr>
          <a:lstStyle/>
          <a:p>
            <a:r>
              <a:rPr kumimoji="1" lang="en-US" altLang="ja-JP" dirty="0" smtClean="0"/>
              <a:t>1</a:t>
            </a:r>
            <a:endParaRPr kumimoji="1" lang="ja-JP" altLang="en-US" dirty="0"/>
          </a:p>
        </p:txBody>
      </p:sp>
      <p:sp>
        <p:nvSpPr>
          <p:cNvPr id="159" name="テキスト ボックス 158"/>
          <p:cNvSpPr txBox="1"/>
          <p:nvPr/>
        </p:nvSpPr>
        <p:spPr>
          <a:xfrm>
            <a:off x="3978680" y="1962409"/>
            <a:ext cx="276038" cy="308418"/>
          </a:xfrm>
          <a:prstGeom prst="rect">
            <a:avLst/>
          </a:prstGeom>
          <a:noFill/>
        </p:spPr>
        <p:txBody>
          <a:bodyPr wrap="square" rtlCol="0">
            <a:spAutoFit/>
          </a:bodyPr>
          <a:lstStyle/>
          <a:p>
            <a:r>
              <a:rPr lang="en-US" altLang="ja-JP" dirty="0"/>
              <a:t>1</a:t>
            </a:r>
            <a:endParaRPr kumimoji="1" lang="ja-JP" altLang="en-US" dirty="0"/>
          </a:p>
        </p:txBody>
      </p:sp>
      <p:sp>
        <p:nvSpPr>
          <p:cNvPr id="160" name="テキスト ボックス 159"/>
          <p:cNvSpPr txBox="1"/>
          <p:nvPr/>
        </p:nvSpPr>
        <p:spPr>
          <a:xfrm>
            <a:off x="3963852" y="1195753"/>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1" name="テキスト ボックス 160"/>
          <p:cNvSpPr txBox="1"/>
          <p:nvPr/>
        </p:nvSpPr>
        <p:spPr>
          <a:xfrm>
            <a:off x="3231607" y="1170855"/>
            <a:ext cx="276038" cy="308418"/>
          </a:xfrm>
          <a:prstGeom prst="rect">
            <a:avLst/>
          </a:prstGeom>
          <a:noFill/>
        </p:spPr>
        <p:txBody>
          <a:bodyPr wrap="square" rtlCol="0">
            <a:spAutoFit/>
          </a:bodyPr>
          <a:lstStyle/>
          <a:p>
            <a:r>
              <a:rPr lang="en-US" altLang="ja-JP" dirty="0" smtClean="0"/>
              <a:t>0</a:t>
            </a:r>
            <a:endParaRPr kumimoji="1" lang="ja-JP" altLang="en-US" dirty="0"/>
          </a:p>
        </p:txBody>
      </p:sp>
      <p:sp>
        <p:nvSpPr>
          <p:cNvPr id="162" name="テキスト ボックス 161"/>
          <p:cNvSpPr txBox="1"/>
          <p:nvPr/>
        </p:nvSpPr>
        <p:spPr>
          <a:xfrm>
            <a:off x="3216515" y="1945593"/>
            <a:ext cx="276038" cy="308418"/>
          </a:xfrm>
          <a:prstGeom prst="rect">
            <a:avLst/>
          </a:prstGeom>
          <a:noFill/>
        </p:spPr>
        <p:txBody>
          <a:bodyPr wrap="square" rtlCol="0">
            <a:spAutoFit/>
          </a:bodyPr>
          <a:lstStyle/>
          <a:p>
            <a:r>
              <a:rPr kumimoji="1" lang="en-US" altLang="ja-JP" dirty="0" smtClean="0"/>
              <a:t>0</a:t>
            </a:r>
            <a:endParaRPr kumimoji="1" lang="ja-JP" altLang="en-US" dirty="0"/>
          </a:p>
        </p:txBody>
      </p:sp>
      <p:sp>
        <p:nvSpPr>
          <p:cNvPr id="163" name="テキスト ボックス 162"/>
          <p:cNvSpPr txBox="1"/>
          <p:nvPr/>
        </p:nvSpPr>
        <p:spPr>
          <a:xfrm>
            <a:off x="2509000" y="1964960"/>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4" name="テキスト ボックス 163"/>
          <p:cNvSpPr txBox="1"/>
          <p:nvPr/>
        </p:nvSpPr>
        <p:spPr>
          <a:xfrm>
            <a:off x="2487120" y="2685994"/>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5" name="テキスト ボックス 164"/>
          <p:cNvSpPr txBox="1"/>
          <p:nvPr/>
        </p:nvSpPr>
        <p:spPr>
          <a:xfrm>
            <a:off x="1776081" y="2707548"/>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6" name="テキスト ボックス 165"/>
          <p:cNvSpPr txBox="1"/>
          <p:nvPr/>
        </p:nvSpPr>
        <p:spPr>
          <a:xfrm>
            <a:off x="1769600" y="3443122"/>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7" name="テキスト ボックス 166"/>
          <p:cNvSpPr txBox="1"/>
          <p:nvPr/>
        </p:nvSpPr>
        <p:spPr>
          <a:xfrm>
            <a:off x="1050680" y="3431964"/>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8" name="テキスト ボックス 167"/>
          <p:cNvSpPr txBox="1"/>
          <p:nvPr/>
        </p:nvSpPr>
        <p:spPr>
          <a:xfrm>
            <a:off x="1032943" y="4173600"/>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9" name="テキスト ボックス 168"/>
          <p:cNvSpPr txBox="1"/>
          <p:nvPr/>
        </p:nvSpPr>
        <p:spPr>
          <a:xfrm>
            <a:off x="299500" y="4163757"/>
            <a:ext cx="276038" cy="308418"/>
          </a:xfrm>
          <a:prstGeom prst="rect">
            <a:avLst/>
          </a:prstGeom>
          <a:noFill/>
        </p:spPr>
        <p:txBody>
          <a:bodyPr wrap="square" rtlCol="0">
            <a:spAutoFit/>
          </a:bodyPr>
          <a:lstStyle/>
          <a:p>
            <a:r>
              <a:rPr lang="en-US" altLang="ja-JP" dirty="0"/>
              <a:t>0</a:t>
            </a:r>
            <a:endParaRPr kumimoji="1" lang="ja-JP" altLang="en-US" dirty="0"/>
          </a:p>
        </p:txBody>
      </p:sp>
      <p:sp>
        <p:nvSpPr>
          <p:cNvPr id="170" name="正方形/長方形 169"/>
          <p:cNvSpPr/>
          <p:nvPr/>
        </p:nvSpPr>
        <p:spPr>
          <a:xfrm>
            <a:off x="2731875" y="224609"/>
            <a:ext cx="3911257" cy="523220"/>
          </a:xfrm>
          <a:prstGeom prst="rect">
            <a:avLst/>
          </a:prstGeom>
        </p:spPr>
        <p:txBody>
          <a:bodyPr wrap="square">
            <a:spAutoFit/>
          </a:bodyPr>
          <a:lstStyle/>
          <a:p>
            <a:r>
              <a:rPr lang="ja-JP" altLang="en-US" sz="2800" dirty="0" smtClean="0"/>
              <a:t>ラスタデータとピクセル</a:t>
            </a:r>
            <a:endParaRPr lang="en-US" altLang="ja-JP" sz="2800" dirty="0"/>
          </a:p>
        </p:txBody>
      </p:sp>
    </p:spTree>
    <p:extLst>
      <p:ext uri="{BB962C8B-B14F-4D97-AF65-F5344CB8AC3E}">
        <p14:creationId xmlns:p14="http://schemas.microsoft.com/office/powerpoint/2010/main" val="76902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273" y="113680"/>
            <a:ext cx="7886700" cy="505354"/>
          </a:xfrm>
        </p:spPr>
        <p:txBody>
          <a:bodyPr>
            <a:noAutofit/>
          </a:bodyPr>
          <a:lstStyle/>
          <a:p>
            <a:r>
              <a:rPr lang="ja-JP" altLang="en-US" sz="3200" b="1" dirty="0" smtClean="0">
                <a:solidFill>
                  <a:srgbClr val="0070C0"/>
                </a:solidFill>
              </a:rPr>
              <a:t>地物とレイヤ構造</a:t>
            </a:r>
            <a:endParaRPr kumimoji="1" lang="ja-JP" altLang="en-US" sz="3200" b="1" dirty="0">
              <a:solidFill>
                <a:srgbClr val="0070C0"/>
              </a:solidFill>
            </a:endParaRPr>
          </a:p>
        </p:txBody>
      </p:sp>
      <p:sp>
        <p:nvSpPr>
          <p:cNvPr id="7" name="平行四辺形 6"/>
          <p:cNvSpPr/>
          <p:nvPr/>
        </p:nvSpPr>
        <p:spPr>
          <a:xfrm>
            <a:off x="615661" y="3622121"/>
            <a:ext cx="3643214" cy="912841"/>
          </a:xfrm>
          <a:prstGeom prst="parallelogram">
            <a:avLst/>
          </a:prstGeom>
          <a:solidFill>
            <a:schemeClr val="bg1">
              <a:alpha val="88000"/>
            </a:schemeClr>
          </a:solidFill>
          <a:ln w="38100">
            <a:solidFill>
              <a:schemeClr val="bg1">
                <a:lumMod val="85000"/>
              </a:schemeClr>
            </a:solidFill>
          </a:ln>
        </p:spPr>
        <p:txBody>
          <a:bodyPr wrap="square" rtlCol="0" anchor="ctr">
            <a:spAutoFit/>
          </a:bodyPr>
          <a:lstStyle/>
          <a:p>
            <a:pPr algn="ctr"/>
            <a:endParaRPr kumimoji="1" lang="ja-JP" altLang="en-US" sz="1600" b="1" dirty="0">
              <a:hlinkClick r:id="rId2"/>
            </a:endParaRPr>
          </a:p>
        </p:txBody>
      </p:sp>
      <p:sp>
        <p:nvSpPr>
          <p:cNvPr id="16" name="フリーフォーム 15"/>
          <p:cNvSpPr/>
          <p:nvPr/>
        </p:nvSpPr>
        <p:spPr>
          <a:xfrm>
            <a:off x="824232" y="3618887"/>
            <a:ext cx="3244809" cy="863707"/>
          </a:xfrm>
          <a:custGeom>
            <a:avLst/>
            <a:gdLst>
              <a:gd name="connsiteX0" fmla="*/ 319489 w 3516110"/>
              <a:gd name="connsiteY0" fmla="*/ 22034 h 1134737"/>
              <a:gd name="connsiteX1" fmla="*/ 264405 w 3516110"/>
              <a:gd name="connsiteY1" fmla="*/ 66101 h 1134737"/>
              <a:gd name="connsiteX2" fmla="*/ 231354 w 3516110"/>
              <a:gd name="connsiteY2" fmla="*/ 77118 h 1134737"/>
              <a:gd name="connsiteX3" fmla="*/ 198303 w 3516110"/>
              <a:gd name="connsiteY3" fmla="*/ 99152 h 1134737"/>
              <a:gd name="connsiteX4" fmla="*/ 198303 w 3516110"/>
              <a:gd name="connsiteY4" fmla="*/ 286439 h 1134737"/>
              <a:gd name="connsiteX5" fmla="*/ 187287 w 3516110"/>
              <a:gd name="connsiteY5" fmla="*/ 319489 h 1134737"/>
              <a:gd name="connsiteX6" fmla="*/ 154236 w 3516110"/>
              <a:gd name="connsiteY6" fmla="*/ 341523 h 1134737"/>
              <a:gd name="connsiteX7" fmla="*/ 121185 w 3516110"/>
              <a:gd name="connsiteY7" fmla="*/ 495759 h 1134737"/>
              <a:gd name="connsiteX8" fmla="*/ 110169 w 3516110"/>
              <a:gd name="connsiteY8" fmla="*/ 539827 h 1134737"/>
              <a:gd name="connsiteX9" fmla="*/ 66101 w 3516110"/>
              <a:gd name="connsiteY9" fmla="*/ 550843 h 1134737"/>
              <a:gd name="connsiteX10" fmla="*/ 33050 w 3516110"/>
              <a:gd name="connsiteY10" fmla="*/ 572877 h 1134737"/>
              <a:gd name="connsiteX11" fmla="*/ 22034 w 3516110"/>
              <a:gd name="connsiteY11" fmla="*/ 616945 h 1134737"/>
              <a:gd name="connsiteX12" fmla="*/ 0 w 3516110"/>
              <a:gd name="connsiteY12" fmla="*/ 903383 h 1134737"/>
              <a:gd name="connsiteX13" fmla="*/ 33050 w 3516110"/>
              <a:gd name="connsiteY13" fmla="*/ 925417 h 1134737"/>
              <a:gd name="connsiteX14" fmla="*/ 55084 w 3516110"/>
              <a:gd name="connsiteY14" fmla="*/ 958468 h 1134737"/>
              <a:gd name="connsiteX15" fmla="*/ 88135 w 3516110"/>
              <a:gd name="connsiteY15" fmla="*/ 969484 h 1134737"/>
              <a:gd name="connsiteX16" fmla="*/ 176270 w 3516110"/>
              <a:gd name="connsiteY16" fmla="*/ 980501 h 1134737"/>
              <a:gd name="connsiteX17" fmla="*/ 242371 w 3516110"/>
              <a:gd name="connsiteY17" fmla="*/ 991518 h 1134737"/>
              <a:gd name="connsiteX18" fmla="*/ 264405 w 3516110"/>
              <a:gd name="connsiteY18" fmla="*/ 1035586 h 1134737"/>
              <a:gd name="connsiteX19" fmla="*/ 385590 w 3516110"/>
              <a:gd name="connsiteY19" fmla="*/ 1046602 h 1134737"/>
              <a:gd name="connsiteX20" fmla="*/ 440675 w 3516110"/>
              <a:gd name="connsiteY20" fmla="*/ 1057619 h 1134737"/>
              <a:gd name="connsiteX21" fmla="*/ 506776 w 3516110"/>
              <a:gd name="connsiteY21" fmla="*/ 1090670 h 1134737"/>
              <a:gd name="connsiteX22" fmla="*/ 539826 w 3516110"/>
              <a:gd name="connsiteY22" fmla="*/ 1079653 h 1134737"/>
              <a:gd name="connsiteX23" fmla="*/ 749147 w 3516110"/>
              <a:gd name="connsiteY23" fmla="*/ 1090670 h 1134737"/>
              <a:gd name="connsiteX24" fmla="*/ 782197 w 3516110"/>
              <a:gd name="connsiteY24" fmla="*/ 1101687 h 1134737"/>
              <a:gd name="connsiteX25" fmla="*/ 870332 w 3516110"/>
              <a:gd name="connsiteY25" fmla="*/ 1123721 h 1134737"/>
              <a:gd name="connsiteX26" fmla="*/ 1068636 w 3516110"/>
              <a:gd name="connsiteY26" fmla="*/ 1101687 h 1134737"/>
              <a:gd name="connsiteX27" fmla="*/ 1112703 w 3516110"/>
              <a:gd name="connsiteY27" fmla="*/ 1068636 h 1134737"/>
              <a:gd name="connsiteX28" fmla="*/ 1211855 w 3516110"/>
              <a:gd name="connsiteY28" fmla="*/ 1046602 h 1134737"/>
              <a:gd name="connsiteX29" fmla="*/ 1288973 w 3516110"/>
              <a:gd name="connsiteY29" fmla="*/ 1024569 h 1134737"/>
              <a:gd name="connsiteX30" fmla="*/ 1531344 w 3516110"/>
              <a:gd name="connsiteY30" fmla="*/ 1035586 h 1134737"/>
              <a:gd name="connsiteX31" fmla="*/ 1608463 w 3516110"/>
              <a:gd name="connsiteY31" fmla="*/ 1046602 h 1134737"/>
              <a:gd name="connsiteX32" fmla="*/ 1641513 w 3516110"/>
              <a:gd name="connsiteY32" fmla="*/ 1068636 h 1134737"/>
              <a:gd name="connsiteX33" fmla="*/ 1674564 w 3516110"/>
              <a:gd name="connsiteY33" fmla="*/ 1079653 h 1134737"/>
              <a:gd name="connsiteX34" fmla="*/ 2049137 w 3516110"/>
              <a:gd name="connsiteY34" fmla="*/ 1068636 h 1134737"/>
              <a:gd name="connsiteX35" fmla="*/ 2093205 w 3516110"/>
              <a:gd name="connsiteY35" fmla="*/ 1057619 h 1134737"/>
              <a:gd name="connsiteX36" fmla="*/ 2291508 w 3516110"/>
              <a:gd name="connsiteY36" fmla="*/ 1079653 h 1134737"/>
              <a:gd name="connsiteX37" fmla="*/ 2368626 w 3516110"/>
              <a:gd name="connsiteY37" fmla="*/ 1068636 h 1134737"/>
              <a:gd name="connsiteX38" fmla="*/ 2401677 w 3516110"/>
              <a:gd name="connsiteY38" fmla="*/ 1046602 h 1134737"/>
              <a:gd name="connsiteX39" fmla="*/ 2456761 w 3516110"/>
              <a:gd name="connsiteY39" fmla="*/ 1024569 h 1134737"/>
              <a:gd name="connsiteX40" fmla="*/ 2566930 w 3516110"/>
              <a:gd name="connsiteY40" fmla="*/ 991518 h 1134737"/>
              <a:gd name="connsiteX41" fmla="*/ 2655065 w 3516110"/>
              <a:gd name="connsiteY41" fmla="*/ 980501 h 1134737"/>
              <a:gd name="connsiteX42" fmla="*/ 2677099 w 3516110"/>
              <a:gd name="connsiteY42" fmla="*/ 1013552 h 1134737"/>
              <a:gd name="connsiteX43" fmla="*/ 2743200 w 3516110"/>
              <a:gd name="connsiteY43" fmla="*/ 1024569 h 1134737"/>
              <a:gd name="connsiteX44" fmla="*/ 2853369 w 3516110"/>
              <a:gd name="connsiteY44" fmla="*/ 1035586 h 1134737"/>
              <a:gd name="connsiteX45" fmla="*/ 2886419 w 3516110"/>
              <a:gd name="connsiteY45" fmla="*/ 1046602 h 1134737"/>
              <a:gd name="connsiteX46" fmla="*/ 2974554 w 3516110"/>
              <a:gd name="connsiteY46" fmla="*/ 1068636 h 1134737"/>
              <a:gd name="connsiteX47" fmla="*/ 3084723 w 3516110"/>
              <a:gd name="connsiteY47" fmla="*/ 1112704 h 1134737"/>
              <a:gd name="connsiteX48" fmla="*/ 3161841 w 3516110"/>
              <a:gd name="connsiteY48" fmla="*/ 1123721 h 1134737"/>
              <a:gd name="connsiteX49" fmla="*/ 3194891 w 3516110"/>
              <a:gd name="connsiteY49" fmla="*/ 1134737 h 1134737"/>
              <a:gd name="connsiteX50" fmla="*/ 3283026 w 3516110"/>
              <a:gd name="connsiteY50" fmla="*/ 1101687 h 1134737"/>
              <a:gd name="connsiteX51" fmla="*/ 3327094 w 3516110"/>
              <a:gd name="connsiteY51" fmla="*/ 1057619 h 1134737"/>
              <a:gd name="connsiteX52" fmla="*/ 3426246 w 3516110"/>
              <a:gd name="connsiteY52" fmla="*/ 1002535 h 1134737"/>
              <a:gd name="connsiteX53" fmla="*/ 3437263 w 3516110"/>
              <a:gd name="connsiteY53" fmla="*/ 627961 h 1134737"/>
              <a:gd name="connsiteX54" fmla="*/ 3426246 w 3516110"/>
              <a:gd name="connsiteY54" fmla="*/ 594911 h 1134737"/>
              <a:gd name="connsiteX55" fmla="*/ 3393195 w 3516110"/>
              <a:gd name="connsiteY55" fmla="*/ 561860 h 1134737"/>
              <a:gd name="connsiteX56" fmla="*/ 3404212 w 3516110"/>
              <a:gd name="connsiteY56" fmla="*/ 473725 h 1134737"/>
              <a:gd name="connsiteX57" fmla="*/ 3437263 w 3516110"/>
              <a:gd name="connsiteY57" fmla="*/ 451692 h 1134737"/>
              <a:gd name="connsiteX58" fmla="*/ 3492347 w 3516110"/>
              <a:gd name="connsiteY58" fmla="*/ 385590 h 1134737"/>
              <a:gd name="connsiteX59" fmla="*/ 3448279 w 3516110"/>
              <a:gd name="connsiteY59" fmla="*/ 88135 h 1134737"/>
              <a:gd name="connsiteX60" fmla="*/ 3305060 w 3516110"/>
              <a:gd name="connsiteY60" fmla="*/ 77118 h 1134737"/>
              <a:gd name="connsiteX61" fmla="*/ 3205908 w 3516110"/>
              <a:gd name="connsiteY61" fmla="*/ 55084 h 1134737"/>
              <a:gd name="connsiteX62" fmla="*/ 3172858 w 3516110"/>
              <a:gd name="connsiteY62" fmla="*/ 44068 h 1134737"/>
              <a:gd name="connsiteX63" fmla="*/ 3084723 w 3516110"/>
              <a:gd name="connsiteY63" fmla="*/ 33051 h 1134737"/>
              <a:gd name="connsiteX64" fmla="*/ 2908453 w 3516110"/>
              <a:gd name="connsiteY64" fmla="*/ 11017 h 1134737"/>
              <a:gd name="connsiteX65" fmla="*/ 2610997 w 3516110"/>
              <a:gd name="connsiteY65" fmla="*/ 22034 h 1134737"/>
              <a:gd name="connsiteX66" fmla="*/ 2577947 w 3516110"/>
              <a:gd name="connsiteY66" fmla="*/ 44068 h 1134737"/>
              <a:gd name="connsiteX67" fmla="*/ 2533879 w 3516110"/>
              <a:gd name="connsiteY67" fmla="*/ 77118 h 1134737"/>
              <a:gd name="connsiteX68" fmla="*/ 2412694 w 3516110"/>
              <a:gd name="connsiteY68" fmla="*/ 99152 h 1134737"/>
              <a:gd name="connsiteX69" fmla="*/ 1828800 w 3516110"/>
              <a:gd name="connsiteY69" fmla="*/ 88135 h 1134737"/>
              <a:gd name="connsiteX70" fmla="*/ 1729648 w 3516110"/>
              <a:gd name="connsiteY70" fmla="*/ 55084 h 1134737"/>
              <a:gd name="connsiteX71" fmla="*/ 1696597 w 3516110"/>
              <a:gd name="connsiteY71" fmla="*/ 44068 h 1134737"/>
              <a:gd name="connsiteX72" fmla="*/ 1663547 w 3516110"/>
              <a:gd name="connsiteY72" fmla="*/ 33051 h 1134737"/>
              <a:gd name="connsiteX73" fmla="*/ 1575412 w 3516110"/>
              <a:gd name="connsiteY73" fmla="*/ 44068 h 1134737"/>
              <a:gd name="connsiteX74" fmla="*/ 1487277 w 3516110"/>
              <a:gd name="connsiteY74" fmla="*/ 77118 h 1134737"/>
              <a:gd name="connsiteX75" fmla="*/ 1421176 w 3516110"/>
              <a:gd name="connsiteY75" fmla="*/ 99152 h 1134737"/>
              <a:gd name="connsiteX76" fmla="*/ 1377108 w 3516110"/>
              <a:gd name="connsiteY76" fmla="*/ 77118 h 1134737"/>
              <a:gd name="connsiteX77" fmla="*/ 1344058 w 3516110"/>
              <a:gd name="connsiteY77" fmla="*/ 66101 h 1134737"/>
              <a:gd name="connsiteX78" fmla="*/ 837282 w 3516110"/>
              <a:gd name="connsiteY78" fmla="*/ 55084 h 1134737"/>
              <a:gd name="connsiteX79" fmla="*/ 771181 w 3516110"/>
              <a:gd name="connsiteY79" fmla="*/ 44068 h 1134737"/>
              <a:gd name="connsiteX80" fmla="*/ 738130 w 3516110"/>
              <a:gd name="connsiteY80" fmla="*/ 33051 h 1134737"/>
              <a:gd name="connsiteX81" fmla="*/ 627961 w 3516110"/>
              <a:gd name="connsiteY81" fmla="*/ 55084 h 1134737"/>
              <a:gd name="connsiteX82" fmla="*/ 594911 w 3516110"/>
              <a:gd name="connsiteY82" fmla="*/ 77118 h 1134737"/>
              <a:gd name="connsiteX83" fmla="*/ 528809 w 3516110"/>
              <a:gd name="connsiteY83" fmla="*/ 66101 h 1134737"/>
              <a:gd name="connsiteX84" fmla="*/ 484742 w 3516110"/>
              <a:gd name="connsiteY84" fmla="*/ 77118 h 1134737"/>
              <a:gd name="connsiteX85" fmla="*/ 418641 w 3516110"/>
              <a:gd name="connsiteY85" fmla="*/ 44068 h 1134737"/>
              <a:gd name="connsiteX86" fmla="*/ 407624 w 3516110"/>
              <a:gd name="connsiteY86" fmla="*/ 0 h 1134737"/>
              <a:gd name="connsiteX87" fmla="*/ 374573 w 3516110"/>
              <a:gd name="connsiteY87" fmla="*/ 33051 h 1134737"/>
              <a:gd name="connsiteX88" fmla="*/ 319489 w 3516110"/>
              <a:gd name="connsiteY88" fmla="*/ 22034 h 113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516110" h="1134737">
                <a:moveTo>
                  <a:pt x="319489" y="22034"/>
                </a:moveTo>
                <a:cubicBezTo>
                  <a:pt x="301128" y="27542"/>
                  <a:pt x="284345" y="53639"/>
                  <a:pt x="264405" y="66101"/>
                </a:cubicBezTo>
                <a:cubicBezTo>
                  <a:pt x="254557" y="72256"/>
                  <a:pt x="241741" y="71925"/>
                  <a:pt x="231354" y="77118"/>
                </a:cubicBezTo>
                <a:cubicBezTo>
                  <a:pt x="219511" y="83039"/>
                  <a:pt x="209320" y="91807"/>
                  <a:pt x="198303" y="99152"/>
                </a:cubicBezTo>
                <a:cubicBezTo>
                  <a:pt x="208827" y="204395"/>
                  <a:pt x="216704" y="194432"/>
                  <a:pt x="198303" y="286439"/>
                </a:cubicBezTo>
                <a:cubicBezTo>
                  <a:pt x="196026" y="297826"/>
                  <a:pt x="194541" y="310421"/>
                  <a:pt x="187287" y="319489"/>
                </a:cubicBezTo>
                <a:cubicBezTo>
                  <a:pt x="179016" y="329828"/>
                  <a:pt x="165253" y="334178"/>
                  <a:pt x="154236" y="341523"/>
                </a:cubicBezTo>
                <a:cubicBezTo>
                  <a:pt x="128531" y="418637"/>
                  <a:pt x="151322" y="345072"/>
                  <a:pt x="121185" y="495759"/>
                </a:cubicBezTo>
                <a:cubicBezTo>
                  <a:pt x="118216" y="510606"/>
                  <a:pt x="120876" y="529120"/>
                  <a:pt x="110169" y="539827"/>
                </a:cubicBezTo>
                <a:cubicBezTo>
                  <a:pt x="99462" y="550534"/>
                  <a:pt x="80790" y="547171"/>
                  <a:pt x="66101" y="550843"/>
                </a:cubicBezTo>
                <a:cubicBezTo>
                  <a:pt x="55084" y="558188"/>
                  <a:pt x="40395" y="561860"/>
                  <a:pt x="33050" y="572877"/>
                </a:cubicBezTo>
                <a:cubicBezTo>
                  <a:pt x="24651" y="585475"/>
                  <a:pt x="23152" y="601845"/>
                  <a:pt x="22034" y="616945"/>
                </a:cubicBezTo>
                <a:cubicBezTo>
                  <a:pt x="90" y="913202"/>
                  <a:pt x="39184" y="785834"/>
                  <a:pt x="0" y="903383"/>
                </a:cubicBezTo>
                <a:cubicBezTo>
                  <a:pt x="11017" y="910728"/>
                  <a:pt x="23688" y="916054"/>
                  <a:pt x="33050" y="925417"/>
                </a:cubicBezTo>
                <a:cubicBezTo>
                  <a:pt x="42413" y="934780"/>
                  <a:pt x="44745" y="950197"/>
                  <a:pt x="55084" y="958468"/>
                </a:cubicBezTo>
                <a:cubicBezTo>
                  <a:pt x="64152" y="965722"/>
                  <a:pt x="77118" y="965812"/>
                  <a:pt x="88135" y="969484"/>
                </a:cubicBezTo>
                <a:cubicBezTo>
                  <a:pt x="151204" y="1011531"/>
                  <a:pt x="87782" y="980501"/>
                  <a:pt x="176270" y="980501"/>
                </a:cubicBezTo>
                <a:cubicBezTo>
                  <a:pt x="198608" y="980501"/>
                  <a:pt x="220337" y="987846"/>
                  <a:pt x="242371" y="991518"/>
                </a:cubicBezTo>
                <a:cubicBezTo>
                  <a:pt x="249716" y="1006207"/>
                  <a:pt x="249076" y="1029690"/>
                  <a:pt x="264405" y="1035586"/>
                </a:cubicBezTo>
                <a:cubicBezTo>
                  <a:pt x="302263" y="1050147"/>
                  <a:pt x="345342" y="1041571"/>
                  <a:pt x="385590" y="1046602"/>
                </a:cubicBezTo>
                <a:cubicBezTo>
                  <a:pt x="404171" y="1048925"/>
                  <a:pt x="422313" y="1053947"/>
                  <a:pt x="440675" y="1057619"/>
                </a:cubicBezTo>
                <a:cubicBezTo>
                  <a:pt x="457386" y="1068760"/>
                  <a:pt x="483969" y="1090670"/>
                  <a:pt x="506776" y="1090670"/>
                </a:cubicBezTo>
                <a:cubicBezTo>
                  <a:pt x="518389" y="1090670"/>
                  <a:pt x="528809" y="1083325"/>
                  <a:pt x="539826" y="1079653"/>
                </a:cubicBezTo>
                <a:cubicBezTo>
                  <a:pt x="609600" y="1083325"/>
                  <a:pt x="679564" y="1084344"/>
                  <a:pt x="749147" y="1090670"/>
                </a:cubicBezTo>
                <a:cubicBezTo>
                  <a:pt x="760712" y="1091721"/>
                  <a:pt x="770994" y="1098631"/>
                  <a:pt x="782197" y="1101687"/>
                </a:cubicBezTo>
                <a:cubicBezTo>
                  <a:pt x="811412" y="1109655"/>
                  <a:pt x="870332" y="1123721"/>
                  <a:pt x="870332" y="1123721"/>
                </a:cubicBezTo>
                <a:cubicBezTo>
                  <a:pt x="936433" y="1116376"/>
                  <a:pt x="1003782" y="1116427"/>
                  <a:pt x="1068636" y="1101687"/>
                </a:cubicBezTo>
                <a:cubicBezTo>
                  <a:pt x="1086541" y="1097618"/>
                  <a:pt x="1096280" y="1076848"/>
                  <a:pt x="1112703" y="1068636"/>
                </a:cubicBezTo>
                <a:cubicBezTo>
                  <a:pt x="1124011" y="1062982"/>
                  <a:pt x="1204902" y="1048340"/>
                  <a:pt x="1211855" y="1046602"/>
                </a:cubicBezTo>
                <a:cubicBezTo>
                  <a:pt x="1237791" y="1040118"/>
                  <a:pt x="1263267" y="1031913"/>
                  <a:pt x="1288973" y="1024569"/>
                </a:cubicBezTo>
                <a:cubicBezTo>
                  <a:pt x="1369763" y="1028241"/>
                  <a:pt x="1450662" y="1030022"/>
                  <a:pt x="1531344" y="1035586"/>
                </a:cubicBezTo>
                <a:cubicBezTo>
                  <a:pt x="1557250" y="1037373"/>
                  <a:pt x="1583591" y="1039141"/>
                  <a:pt x="1608463" y="1046602"/>
                </a:cubicBezTo>
                <a:cubicBezTo>
                  <a:pt x="1621145" y="1050407"/>
                  <a:pt x="1629670" y="1062715"/>
                  <a:pt x="1641513" y="1068636"/>
                </a:cubicBezTo>
                <a:cubicBezTo>
                  <a:pt x="1651900" y="1073830"/>
                  <a:pt x="1663547" y="1075981"/>
                  <a:pt x="1674564" y="1079653"/>
                </a:cubicBezTo>
                <a:cubicBezTo>
                  <a:pt x="1799422" y="1075981"/>
                  <a:pt x="1924398" y="1075201"/>
                  <a:pt x="2049137" y="1068636"/>
                </a:cubicBezTo>
                <a:cubicBezTo>
                  <a:pt x="2064257" y="1067840"/>
                  <a:pt x="2078064" y="1057619"/>
                  <a:pt x="2093205" y="1057619"/>
                </a:cubicBezTo>
                <a:cubicBezTo>
                  <a:pt x="2121130" y="1057619"/>
                  <a:pt x="2256364" y="1075260"/>
                  <a:pt x="2291508" y="1079653"/>
                </a:cubicBezTo>
                <a:cubicBezTo>
                  <a:pt x="2317214" y="1075981"/>
                  <a:pt x="2343754" y="1076098"/>
                  <a:pt x="2368626" y="1068636"/>
                </a:cubicBezTo>
                <a:cubicBezTo>
                  <a:pt x="2381308" y="1064831"/>
                  <a:pt x="2389834" y="1052523"/>
                  <a:pt x="2401677" y="1046602"/>
                </a:cubicBezTo>
                <a:cubicBezTo>
                  <a:pt x="2419365" y="1037758"/>
                  <a:pt x="2438176" y="1031327"/>
                  <a:pt x="2456761" y="1024569"/>
                </a:cubicBezTo>
                <a:cubicBezTo>
                  <a:pt x="2481624" y="1015528"/>
                  <a:pt x="2536579" y="996577"/>
                  <a:pt x="2566930" y="991518"/>
                </a:cubicBezTo>
                <a:cubicBezTo>
                  <a:pt x="2596134" y="986651"/>
                  <a:pt x="2625687" y="984173"/>
                  <a:pt x="2655065" y="980501"/>
                </a:cubicBezTo>
                <a:cubicBezTo>
                  <a:pt x="2662410" y="991518"/>
                  <a:pt x="2665256" y="1007630"/>
                  <a:pt x="2677099" y="1013552"/>
                </a:cubicBezTo>
                <a:cubicBezTo>
                  <a:pt x="2697078" y="1023542"/>
                  <a:pt x="2721035" y="1021798"/>
                  <a:pt x="2743200" y="1024569"/>
                </a:cubicBezTo>
                <a:cubicBezTo>
                  <a:pt x="2779821" y="1029147"/>
                  <a:pt x="2816646" y="1031914"/>
                  <a:pt x="2853369" y="1035586"/>
                </a:cubicBezTo>
                <a:cubicBezTo>
                  <a:pt x="2864386" y="1039258"/>
                  <a:pt x="2875216" y="1043547"/>
                  <a:pt x="2886419" y="1046602"/>
                </a:cubicBezTo>
                <a:cubicBezTo>
                  <a:pt x="2915635" y="1054570"/>
                  <a:pt x="2946720" y="1056707"/>
                  <a:pt x="2974554" y="1068636"/>
                </a:cubicBezTo>
                <a:cubicBezTo>
                  <a:pt x="2978644" y="1070389"/>
                  <a:pt x="3059896" y="1107738"/>
                  <a:pt x="3084723" y="1112704"/>
                </a:cubicBezTo>
                <a:cubicBezTo>
                  <a:pt x="3110186" y="1117797"/>
                  <a:pt x="3136135" y="1120049"/>
                  <a:pt x="3161841" y="1123721"/>
                </a:cubicBezTo>
                <a:cubicBezTo>
                  <a:pt x="3172858" y="1127393"/>
                  <a:pt x="3183278" y="1134737"/>
                  <a:pt x="3194891" y="1134737"/>
                </a:cubicBezTo>
                <a:cubicBezTo>
                  <a:pt x="3231796" y="1134737"/>
                  <a:pt x="3256431" y="1124483"/>
                  <a:pt x="3283026" y="1101687"/>
                </a:cubicBezTo>
                <a:cubicBezTo>
                  <a:pt x="3298799" y="1088167"/>
                  <a:pt x="3310696" y="1070373"/>
                  <a:pt x="3327094" y="1057619"/>
                </a:cubicBezTo>
                <a:cubicBezTo>
                  <a:pt x="3351992" y="1038254"/>
                  <a:pt x="3396979" y="1017169"/>
                  <a:pt x="3426246" y="1002535"/>
                </a:cubicBezTo>
                <a:cubicBezTo>
                  <a:pt x="3510451" y="876222"/>
                  <a:pt x="3457366" y="969727"/>
                  <a:pt x="3437263" y="627961"/>
                </a:cubicBezTo>
                <a:cubicBezTo>
                  <a:pt x="3436581" y="616368"/>
                  <a:pt x="3432688" y="604573"/>
                  <a:pt x="3426246" y="594911"/>
                </a:cubicBezTo>
                <a:cubicBezTo>
                  <a:pt x="3417603" y="581947"/>
                  <a:pt x="3404212" y="572877"/>
                  <a:pt x="3393195" y="561860"/>
                </a:cubicBezTo>
                <a:cubicBezTo>
                  <a:pt x="3396867" y="532482"/>
                  <a:pt x="3393216" y="501214"/>
                  <a:pt x="3404212" y="473725"/>
                </a:cubicBezTo>
                <a:cubicBezTo>
                  <a:pt x="3409130" y="461431"/>
                  <a:pt x="3427091" y="460168"/>
                  <a:pt x="3437263" y="451692"/>
                </a:cubicBezTo>
                <a:cubicBezTo>
                  <a:pt x="3469070" y="425186"/>
                  <a:pt x="3470683" y="418085"/>
                  <a:pt x="3492347" y="385590"/>
                </a:cubicBezTo>
                <a:cubicBezTo>
                  <a:pt x="3489078" y="300606"/>
                  <a:pt x="3570981" y="103473"/>
                  <a:pt x="3448279" y="88135"/>
                </a:cubicBezTo>
                <a:cubicBezTo>
                  <a:pt x="3400768" y="82196"/>
                  <a:pt x="3352800" y="80790"/>
                  <a:pt x="3305060" y="77118"/>
                </a:cubicBezTo>
                <a:cubicBezTo>
                  <a:pt x="3230662" y="52319"/>
                  <a:pt x="3322234" y="80934"/>
                  <a:pt x="3205908" y="55084"/>
                </a:cubicBezTo>
                <a:cubicBezTo>
                  <a:pt x="3194572" y="52565"/>
                  <a:pt x="3184283" y="46145"/>
                  <a:pt x="3172858" y="44068"/>
                </a:cubicBezTo>
                <a:cubicBezTo>
                  <a:pt x="3143729" y="38772"/>
                  <a:pt x="3114127" y="36510"/>
                  <a:pt x="3084723" y="33051"/>
                </a:cubicBezTo>
                <a:cubicBezTo>
                  <a:pt x="2927366" y="14538"/>
                  <a:pt x="3043789" y="30351"/>
                  <a:pt x="2908453" y="11017"/>
                </a:cubicBezTo>
                <a:cubicBezTo>
                  <a:pt x="2809301" y="14689"/>
                  <a:pt x="2709725" y="12161"/>
                  <a:pt x="2610997" y="22034"/>
                </a:cubicBezTo>
                <a:cubicBezTo>
                  <a:pt x="2597822" y="23351"/>
                  <a:pt x="2588721" y="36372"/>
                  <a:pt x="2577947" y="44068"/>
                </a:cubicBezTo>
                <a:cubicBezTo>
                  <a:pt x="2563006" y="54740"/>
                  <a:pt x="2550302" y="68907"/>
                  <a:pt x="2533879" y="77118"/>
                </a:cubicBezTo>
                <a:cubicBezTo>
                  <a:pt x="2513100" y="87507"/>
                  <a:pt x="2421658" y="97871"/>
                  <a:pt x="2412694" y="99152"/>
                </a:cubicBezTo>
                <a:cubicBezTo>
                  <a:pt x="2218063" y="95480"/>
                  <a:pt x="2023215" y="98021"/>
                  <a:pt x="1828800" y="88135"/>
                </a:cubicBezTo>
                <a:lnTo>
                  <a:pt x="1729648" y="55084"/>
                </a:lnTo>
                <a:lnTo>
                  <a:pt x="1696597" y="44068"/>
                </a:lnTo>
                <a:lnTo>
                  <a:pt x="1663547" y="33051"/>
                </a:lnTo>
                <a:cubicBezTo>
                  <a:pt x="1634169" y="36723"/>
                  <a:pt x="1604541" y="38772"/>
                  <a:pt x="1575412" y="44068"/>
                </a:cubicBezTo>
                <a:cubicBezTo>
                  <a:pt x="1559032" y="47046"/>
                  <a:pt x="1492806" y="75108"/>
                  <a:pt x="1487277" y="77118"/>
                </a:cubicBezTo>
                <a:cubicBezTo>
                  <a:pt x="1465450" y="85055"/>
                  <a:pt x="1421176" y="99152"/>
                  <a:pt x="1421176" y="99152"/>
                </a:cubicBezTo>
                <a:cubicBezTo>
                  <a:pt x="1406487" y="91807"/>
                  <a:pt x="1392203" y="83587"/>
                  <a:pt x="1377108" y="77118"/>
                </a:cubicBezTo>
                <a:cubicBezTo>
                  <a:pt x="1366434" y="72544"/>
                  <a:pt x="1355661" y="66575"/>
                  <a:pt x="1344058" y="66101"/>
                </a:cubicBezTo>
                <a:cubicBezTo>
                  <a:pt x="1175233" y="59210"/>
                  <a:pt x="1006207" y="58756"/>
                  <a:pt x="837282" y="55084"/>
                </a:cubicBezTo>
                <a:cubicBezTo>
                  <a:pt x="815248" y="51412"/>
                  <a:pt x="792987" y="48914"/>
                  <a:pt x="771181" y="44068"/>
                </a:cubicBezTo>
                <a:cubicBezTo>
                  <a:pt x="759845" y="41549"/>
                  <a:pt x="749743" y="33051"/>
                  <a:pt x="738130" y="33051"/>
                </a:cubicBezTo>
                <a:cubicBezTo>
                  <a:pt x="711124" y="33051"/>
                  <a:pt x="657076" y="47806"/>
                  <a:pt x="627961" y="55084"/>
                </a:cubicBezTo>
                <a:cubicBezTo>
                  <a:pt x="616944" y="62429"/>
                  <a:pt x="608071" y="75656"/>
                  <a:pt x="594911" y="77118"/>
                </a:cubicBezTo>
                <a:cubicBezTo>
                  <a:pt x="572710" y="79585"/>
                  <a:pt x="551147" y="66101"/>
                  <a:pt x="528809" y="66101"/>
                </a:cubicBezTo>
                <a:cubicBezTo>
                  <a:pt x="513668" y="66101"/>
                  <a:pt x="499431" y="73446"/>
                  <a:pt x="484742" y="77118"/>
                </a:cubicBezTo>
                <a:cubicBezTo>
                  <a:pt x="465890" y="70834"/>
                  <a:pt x="430844" y="62373"/>
                  <a:pt x="418641" y="44068"/>
                </a:cubicBezTo>
                <a:cubicBezTo>
                  <a:pt x="410242" y="31470"/>
                  <a:pt x="411296" y="14689"/>
                  <a:pt x="407624" y="0"/>
                </a:cubicBezTo>
                <a:cubicBezTo>
                  <a:pt x="396607" y="11017"/>
                  <a:pt x="387537" y="24408"/>
                  <a:pt x="374573" y="33051"/>
                </a:cubicBezTo>
                <a:cubicBezTo>
                  <a:pt x="298608" y="83695"/>
                  <a:pt x="337850" y="16526"/>
                  <a:pt x="319489" y="22034"/>
                </a:cubicBezTo>
                <a:close/>
              </a:path>
            </a:pathLst>
          </a:custGeom>
          <a:solidFill>
            <a:srgbClr val="FFFF00">
              <a:alpha val="63000"/>
            </a:srgbClr>
          </a:solidFill>
          <a:ln w="38100">
            <a:solidFill>
              <a:schemeClr val="tx2">
                <a:lumMod val="75000"/>
              </a:schemeClr>
            </a:solidFill>
          </a:ln>
        </p:spPr>
        <p:txBody>
          <a:bodyPr wrap="none" rtlCol="0" anchor="ctr">
            <a:spAutoFit/>
          </a:bodyPr>
          <a:lstStyle/>
          <a:p>
            <a:pPr algn="ctr"/>
            <a:endParaRPr kumimoji="1" lang="ja-JP" altLang="en-US" sz="1600" b="1" dirty="0">
              <a:hlinkClick r:id="rId2"/>
            </a:endParaRPr>
          </a:p>
        </p:txBody>
      </p:sp>
      <p:sp>
        <p:nvSpPr>
          <p:cNvPr id="6" name="平行四辺形 5"/>
          <p:cNvSpPr/>
          <p:nvPr/>
        </p:nvSpPr>
        <p:spPr>
          <a:xfrm>
            <a:off x="615661" y="2582078"/>
            <a:ext cx="3643214" cy="912841"/>
          </a:xfrm>
          <a:prstGeom prst="parallelogram">
            <a:avLst/>
          </a:prstGeom>
          <a:solidFill>
            <a:schemeClr val="bg1">
              <a:alpha val="63000"/>
            </a:schemeClr>
          </a:solidFill>
          <a:ln w="38100">
            <a:solidFill>
              <a:schemeClr val="bg1">
                <a:lumMod val="85000"/>
              </a:schemeClr>
            </a:solidFill>
          </a:ln>
        </p:spPr>
        <p:txBody>
          <a:bodyPr wrap="square" rtlCol="0" anchor="ctr">
            <a:spAutoFit/>
          </a:bodyPr>
          <a:lstStyle/>
          <a:p>
            <a:pPr algn="ctr"/>
            <a:endParaRPr kumimoji="1" lang="ja-JP" altLang="en-US" sz="1600" b="1" dirty="0">
              <a:hlinkClick r:id="rId2"/>
            </a:endParaRPr>
          </a:p>
        </p:txBody>
      </p:sp>
      <p:sp>
        <p:nvSpPr>
          <p:cNvPr id="14" name="フリーフォーム 13"/>
          <p:cNvSpPr/>
          <p:nvPr/>
        </p:nvSpPr>
        <p:spPr>
          <a:xfrm>
            <a:off x="854571" y="2916907"/>
            <a:ext cx="3263548" cy="243180"/>
          </a:xfrm>
          <a:custGeom>
            <a:avLst/>
            <a:gdLst>
              <a:gd name="connsiteX0" fmla="*/ 0 w 3536414"/>
              <a:gd name="connsiteY0" fmla="*/ 0 h 319489"/>
              <a:gd name="connsiteX1" fmla="*/ 55084 w 3536414"/>
              <a:gd name="connsiteY1" fmla="*/ 44067 h 319489"/>
              <a:gd name="connsiteX2" fmla="*/ 66101 w 3536414"/>
              <a:gd name="connsiteY2" fmla="*/ 77118 h 319489"/>
              <a:gd name="connsiteX3" fmla="*/ 132202 w 3536414"/>
              <a:gd name="connsiteY3" fmla="*/ 99151 h 319489"/>
              <a:gd name="connsiteX4" fmla="*/ 209320 w 3536414"/>
              <a:gd name="connsiteY4" fmla="*/ 132202 h 319489"/>
              <a:gd name="connsiteX5" fmla="*/ 242371 w 3536414"/>
              <a:gd name="connsiteY5" fmla="*/ 143219 h 319489"/>
              <a:gd name="connsiteX6" fmla="*/ 275421 w 3536414"/>
              <a:gd name="connsiteY6" fmla="*/ 176270 h 319489"/>
              <a:gd name="connsiteX7" fmla="*/ 341522 w 3536414"/>
              <a:gd name="connsiteY7" fmla="*/ 198303 h 319489"/>
              <a:gd name="connsiteX8" fmla="*/ 396607 w 3536414"/>
              <a:gd name="connsiteY8" fmla="*/ 253388 h 319489"/>
              <a:gd name="connsiteX9" fmla="*/ 429657 w 3536414"/>
              <a:gd name="connsiteY9" fmla="*/ 286438 h 319489"/>
              <a:gd name="connsiteX10" fmla="*/ 462708 w 3536414"/>
              <a:gd name="connsiteY10" fmla="*/ 297455 h 319489"/>
              <a:gd name="connsiteX11" fmla="*/ 495759 w 3536414"/>
              <a:gd name="connsiteY11" fmla="*/ 319489 h 319489"/>
              <a:gd name="connsiteX12" fmla="*/ 605927 w 3536414"/>
              <a:gd name="connsiteY12" fmla="*/ 308472 h 319489"/>
              <a:gd name="connsiteX13" fmla="*/ 738130 w 3536414"/>
              <a:gd name="connsiteY13" fmla="*/ 264404 h 319489"/>
              <a:gd name="connsiteX14" fmla="*/ 859315 w 3536414"/>
              <a:gd name="connsiteY14" fmla="*/ 253388 h 319489"/>
              <a:gd name="connsiteX15" fmla="*/ 1311007 w 3536414"/>
              <a:gd name="connsiteY15" fmla="*/ 264404 h 319489"/>
              <a:gd name="connsiteX16" fmla="*/ 1355074 w 3536414"/>
              <a:gd name="connsiteY16" fmla="*/ 275421 h 319489"/>
              <a:gd name="connsiteX17" fmla="*/ 1410159 w 3536414"/>
              <a:gd name="connsiteY17" fmla="*/ 286438 h 319489"/>
              <a:gd name="connsiteX18" fmla="*/ 1487277 w 3536414"/>
              <a:gd name="connsiteY18" fmla="*/ 308472 h 319489"/>
              <a:gd name="connsiteX19" fmla="*/ 1597445 w 3536414"/>
              <a:gd name="connsiteY19" fmla="*/ 286438 h 319489"/>
              <a:gd name="connsiteX20" fmla="*/ 1663547 w 3536414"/>
              <a:gd name="connsiteY20" fmla="*/ 242371 h 319489"/>
              <a:gd name="connsiteX21" fmla="*/ 1773715 w 3536414"/>
              <a:gd name="connsiteY21" fmla="*/ 165253 h 319489"/>
              <a:gd name="connsiteX22" fmla="*/ 1806766 w 3536414"/>
              <a:gd name="connsiteY22" fmla="*/ 143219 h 319489"/>
              <a:gd name="connsiteX23" fmla="*/ 2357609 w 3536414"/>
              <a:gd name="connsiteY23" fmla="*/ 165253 h 319489"/>
              <a:gd name="connsiteX24" fmla="*/ 2478795 w 3536414"/>
              <a:gd name="connsiteY24" fmla="*/ 187286 h 319489"/>
              <a:gd name="connsiteX25" fmla="*/ 2577947 w 3536414"/>
              <a:gd name="connsiteY25" fmla="*/ 209320 h 319489"/>
              <a:gd name="connsiteX26" fmla="*/ 2610997 w 3536414"/>
              <a:gd name="connsiteY26" fmla="*/ 242371 h 319489"/>
              <a:gd name="connsiteX27" fmla="*/ 2677098 w 3536414"/>
              <a:gd name="connsiteY27" fmla="*/ 264404 h 319489"/>
              <a:gd name="connsiteX28" fmla="*/ 2710149 w 3536414"/>
              <a:gd name="connsiteY28" fmla="*/ 286438 h 319489"/>
              <a:gd name="connsiteX29" fmla="*/ 2853368 w 3536414"/>
              <a:gd name="connsiteY29" fmla="*/ 264404 h 319489"/>
              <a:gd name="connsiteX30" fmla="*/ 2930486 w 3536414"/>
              <a:gd name="connsiteY30" fmla="*/ 242371 h 319489"/>
              <a:gd name="connsiteX31" fmla="*/ 3029638 w 3536414"/>
              <a:gd name="connsiteY31" fmla="*/ 209320 h 319489"/>
              <a:gd name="connsiteX32" fmla="*/ 3172857 w 3536414"/>
              <a:gd name="connsiteY32" fmla="*/ 143219 h 319489"/>
              <a:gd name="connsiteX33" fmla="*/ 3216925 w 3536414"/>
              <a:gd name="connsiteY33" fmla="*/ 110168 h 319489"/>
              <a:gd name="connsiteX34" fmla="*/ 3283026 w 3536414"/>
              <a:gd name="connsiteY34" fmla="*/ 88135 h 319489"/>
              <a:gd name="connsiteX35" fmla="*/ 3305060 w 3536414"/>
              <a:gd name="connsiteY35" fmla="*/ 55084 h 319489"/>
              <a:gd name="connsiteX36" fmla="*/ 3316077 w 3536414"/>
              <a:gd name="connsiteY36" fmla="*/ 22033 h 319489"/>
              <a:gd name="connsiteX37" fmla="*/ 3349127 w 3536414"/>
              <a:gd name="connsiteY37" fmla="*/ 11017 h 319489"/>
              <a:gd name="connsiteX38" fmla="*/ 3536414 w 3536414"/>
              <a:gd name="connsiteY38" fmla="*/ 11017 h 31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36414" h="319489">
                <a:moveTo>
                  <a:pt x="0" y="0"/>
                </a:moveTo>
                <a:cubicBezTo>
                  <a:pt x="18361" y="14689"/>
                  <a:pt x="39781" y="26214"/>
                  <a:pt x="55084" y="44067"/>
                </a:cubicBezTo>
                <a:cubicBezTo>
                  <a:pt x="62642" y="52884"/>
                  <a:pt x="56651" y="70368"/>
                  <a:pt x="66101" y="77118"/>
                </a:cubicBezTo>
                <a:cubicBezTo>
                  <a:pt x="85000" y="90617"/>
                  <a:pt x="110168" y="91807"/>
                  <a:pt x="132202" y="99151"/>
                </a:cubicBezTo>
                <a:cubicBezTo>
                  <a:pt x="209707" y="124986"/>
                  <a:pt x="114033" y="91364"/>
                  <a:pt x="209320" y="132202"/>
                </a:cubicBezTo>
                <a:cubicBezTo>
                  <a:pt x="219994" y="136777"/>
                  <a:pt x="231354" y="139547"/>
                  <a:pt x="242371" y="143219"/>
                </a:cubicBezTo>
                <a:cubicBezTo>
                  <a:pt x="253388" y="154236"/>
                  <a:pt x="261802" y="168704"/>
                  <a:pt x="275421" y="176270"/>
                </a:cubicBezTo>
                <a:cubicBezTo>
                  <a:pt x="295724" y="187549"/>
                  <a:pt x="341522" y="198303"/>
                  <a:pt x="341522" y="198303"/>
                </a:cubicBezTo>
                <a:cubicBezTo>
                  <a:pt x="381917" y="258896"/>
                  <a:pt x="341522" y="207484"/>
                  <a:pt x="396607" y="253388"/>
                </a:cubicBezTo>
                <a:cubicBezTo>
                  <a:pt x="408576" y="263362"/>
                  <a:pt x="416694" y="277796"/>
                  <a:pt x="429657" y="286438"/>
                </a:cubicBezTo>
                <a:cubicBezTo>
                  <a:pt x="439320" y="292880"/>
                  <a:pt x="452321" y="292262"/>
                  <a:pt x="462708" y="297455"/>
                </a:cubicBezTo>
                <a:cubicBezTo>
                  <a:pt x="474551" y="303376"/>
                  <a:pt x="484742" y="312144"/>
                  <a:pt x="495759" y="319489"/>
                </a:cubicBezTo>
                <a:cubicBezTo>
                  <a:pt x="532482" y="315817"/>
                  <a:pt x="569939" y="316651"/>
                  <a:pt x="605927" y="308472"/>
                </a:cubicBezTo>
                <a:cubicBezTo>
                  <a:pt x="651223" y="298177"/>
                  <a:pt x="691869" y="268609"/>
                  <a:pt x="738130" y="264404"/>
                </a:cubicBezTo>
                <a:lnTo>
                  <a:pt x="859315" y="253388"/>
                </a:lnTo>
                <a:cubicBezTo>
                  <a:pt x="1009879" y="257060"/>
                  <a:pt x="1160547" y="257717"/>
                  <a:pt x="1311007" y="264404"/>
                </a:cubicBezTo>
                <a:cubicBezTo>
                  <a:pt x="1326133" y="265076"/>
                  <a:pt x="1340293" y="272136"/>
                  <a:pt x="1355074" y="275421"/>
                </a:cubicBezTo>
                <a:cubicBezTo>
                  <a:pt x="1373353" y="279483"/>
                  <a:pt x="1391880" y="282376"/>
                  <a:pt x="1410159" y="286438"/>
                </a:cubicBezTo>
                <a:cubicBezTo>
                  <a:pt x="1451657" y="295660"/>
                  <a:pt x="1450473" y="296204"/>
                  <a:pt x="1487277" y="308472"/>
                </a:cubicBezTo>
                <a:cubicBezTo>
                  <a:pt x="1524000" y="301127"/>
                  <a:pt x="1576671" y="317598"/>
                  <a:pt x="1597445" y="286438"/>
                </a:cubicBezTo>
                <a:cubicBezTo>
                  <a:pt x="1627878" y="240790"/>
                  <a:pt x="1606634" y="256599"/>
                  <a:pt x="1663547" y="242371"/>
                </a:cubicBezTo>
                <a:cubicBezTo>
                  <a:pt x="1728800" y="193430"/>
                  <a:pt x="1692335" y="219506"/>
                  <a:pt x="1773715" y="165253"/>
                </a:cubicBezTo>
                <a:lnTo>
                  <a:pt x="1806766" y="143219"/>
                </a:lnTo>
                <a:cubicBezTo>
                  <a:pt x="1873967" y="145035"/>
                  <a:pt x="2215644" y="147508"/>
                  <a:pt x="2357609" y="165253"/>
                </a:cubicBezTo>
                <a:cubicBezTo>
                  <a:pt x="2398350" y="170345"/>
                  <a:pt x="2438441" y="179720"/>
                  <a:pt x="2478795" y="187286"/>
                </a:cubicBezTo>
                <a:cubicBezTo>
                  <a:pt x="2534733" y="197774"/>
                  <a:pt x="2527029" y="196590"/>
                  <a:pt x="2577947" y="209320"/>
                </a:cubicBezTo>
                <a:cubicBezTo>
                  <a:pt x="2588964" y="220337"/>
                  <a:pt x="2597378" y="234805"/>
                  <a:pt x="2610997" y="242371"/>
                </a:cubicBezTo>
                <a:cubicBezTo>
                  <a:pt x="2631300" y="253650"/>
                  <a:pt x="2677098" y="264404"/>
                  <a:pt x="2677098" y="264404"/>
                </a:cubicBezTo>
                <a:cubicBezTo>
                  <a:pt x="2688115" y="271749"/>
                  <a:pt x="2696947" y="285422"/>
                  <a:pt x="2710149" y="286438"/>
                </a:cubicBezTo>
                <a:cubicBezTo>
                  <a:pt x="2800901" y="293419"/>
                  <a:pt x="2795051" y="281065"/>
                  <a:pt x="2853368" y="264404"/>
                </a:cubicBezTo>
                <a:cubicBezTo>
                  <a:pt x="2881331" y="256415"/>
                  <a:pt x="2904064" y="253695"/>
                  <a:pt x="2930486" y="242371"/>
                </a:cubicBezTo>
                <a:cubicBezTo>
                  <a:pt x="3010306" y="208162"/>
                  <a:pt x="2936783" y="227891"/>
                  <a:pt x="3029638" y="209320"/>
                </a:cubicBezTo>
                <a:cubicBezTo>
                  <a:pt x="3150194" y="149043"/>
                  <a:pt x="3100857" y="167220"/>
                  <a:pt x="3172857" y="143219"/>
                </a:cubicBezTo>
                <a:cubicBezTo>
                  <a:pt x="3187546" y="132202"/>
                  <a:pt x="3200502" y="118380"/>
                  <a:pt x="3216925" y="110168"/>
                </a:cubicBezTo>
                <a:cubicBezTo>
                  <a:pt x="3237699" y="99781"/>
                  <a:pt x="3283026" y="88135"/>
                  <a:pt x="3283026" y="88135"/>
                </a:cubicBezTo>
                <a:cubicBezTo>
                  <a:pt x="3290371" y="77118"/>
                  <a:pt x="3299139" y="66927"/>
                  <a:pt x="3305060" y="55084"/>
                </a:cubicBezTo>
                <a:cubicBezTo>
                  <a:pt x="3310253" y="44697"/>
                  <a:pt x="3307865" y="30245"/>
                  <a:pt x="3316077" y="22033"/>
                </a:cubicBezTo>
                <a:cubicBezTo>
                  <a:pt x="3324288" y="13822"/>
                  <a:pt x="3337529" y="11597"/>
                  <a:pt x="3349127" y="11017"/>
                </a:cubicBezTo>
                <a:cubicBezTo>
                  <a:pt x="3411478" y="7900"/>
                  <a:pt x="3473985" y="11017"/>
                  <a:pt x="3536414" y="11017"/>
                </a:cubicBezTo>
              </a:path>
            </a:pathLst>
          </a:custGeom>
          <a:noFill/>
          <a:ln w="38100">
            <a:solidFill>
              <a:srgbClr val="0070C0"/>
            </a:solidFill>
          </a:ln>
        </p:spPr>
        <p:txBody>
          <a:bodyPr rtlCol="0" anchor="ctr"/>
          <a:lstStyle/>
          <a:p>
            <a:pPr algn="ctr"/>
            <a:endParaRPr kumimoji="1" lang="ja-JP" altLang="en-US"/>
          </a:p>
        </p:txBody>
      </p:sp>
      <p:sp>
        <p:nvSpPr>
          <p:cNvPr id="4" name="平行四辺形 3"/>
          <p:cNvSpPr/>
          <p:nvPr/>
        </p:nvSpPr>
        <p:spPr>
          <a:xfrm>
            <a:off x="621706" y="1584117"/>
            <a:ext cx="3643214" cy="912841"/>
          </a:xfrm>
          <a:prstGeom prst="parallelogram">
            <a:avLst/>
          </a:prstGeom>
          <a:solidFill>
            <a:schemeClr val="bg1">
              <a:alpha val="63000"/>
            </a:schemeClr>
          </a:solidFill>
          <a:ln w="38100">
            <a:solidFill>
              <a:schemeClr val="bg2"/>
            </a:solidFill>
          </a:ln>
        </p:spPr>
        <p:txBody>
          <a:bodyPr wrap="square" rtlCol="0" anchor="ctr">
            <a:spAutoFit/>
          </a:bodyPr>
          <a:lstStyle/>
          <a:p>
            <a:pPr algn="ctr"/>
            <a:endParaRPr kumimoji="1" lang="ja-JP" altLang="en-US" sz="1600" b="1" dirty="0">
              <a:hlinkClick r:id="rId2"/>
            </a:endParaRPr>
          </a:p>
        </p:txBody>
      </p:sp>
      <p:sp>
        <p:nvSpPr>
          <p:cNvPr id="8" name="円/楕円 7"/>
          <p:cNvSpPr/>
          <p:nvPr/>
        </p:nvSpPr>
        <p:spPr>
          <a:xfrm>
            <a:off x="1204710" y="1760212"/>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9" name="円/楕円 8"/>
          <p:cNvSpPr/>
          <p:nvPr/>
        </p:nvSpPr>
        <p:spPr>
          <a:xfrm>
            <a:off x="1611299" y="1929237"/>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0" name="円/楕円 9"/>
          <p:cNvSpPr/>
          <p:nvPr/>
        </p:nvSpPr>
        <p:spPr>
          <a:xfrm>
            <a:off x="2234892" y="1800008"/>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1" name="円/楕円 10"/>
          <p:cNvSpPr/>
          <p:nvPr/>
        </p:nvSpPr>
        <p:spPr>
          <a:xfrm>
            <a:off x="2807905" y="2040537"/>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2" name="円/楕円 11"/>
          <p:cNvSpPr/>
          <p:nvPr/>
        </p:nvSpPr>
        <p:spPr>
          <a:xfrm>
            <a:off x="3241400" y="1820198"/>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3" name="円/楕円 12"/>
          <p:cNvSpPr/>
          <p:nvPr/>
        </p:nvSpPr>
        <p:spPr>
          <a:xfrm>
            <a:off x="3753160" y="1900374"/>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40" name="フリーフォーム 39"/>
          <p:cNvSpPr/>
          <p:nvPr/>
        </p:nvSpPr>
        <p:spPr>
          <a:xfrm>
            <a:off x="4685262" y="2731552"/>
            <a:ext cx="3827938" cy="1128143"/>
          </a:xfrm>
          <a:custGeom>
            <a:avLst/>
            <a:gdLst>
              <a:gd name="connsiteX0" fmla="*/ 319489 w 3516110"/>
              <a:gd name="connsiteY0" fmla="*/ 22034 h 1134737"/>
              <a:gd name="connsiteX1" fmla="*/ 264405 w 3516110"/>
              <a:gd name="connsiteY1" fmla="*/ 66101 h 1134737"/>
              <a:gd name="connsiteX2" fmla="*/ 231354 w 3516110"/>
              <a:gd name="connsiteY2" fmla="*/ 77118 h 1134737"/>
              <a:gd name="connsiteX3" fmla="*/ 198303 w 3516110"/>
              <a:gd name="connsiteY3" fmla="*/ 99152 h 1134737"/>
              <a:gd name="connsiteX4" fmla="*/ 198303 w 3516110"/>
              <a:gd name="connsiteY4" fmla="*/ 286439 h 1134737"/>
              <a:gd name="connsiteX5" fmla="*/ 187287 w 3516110"/>
              <a:gd name="connsiteY5" fmla="*/ 319489 h 1134737"/>
              <a:gd name="connsiteX6" fmla="*/ 154236 w 3516110"/>
              <a:gd name="connsiteY6" fmla="*/ 341523 h 1134737"/>
              <a:gd name="connsiteX7" fmla="*/ 121185 w 3516110"/>
              <a:gd name="connsiteY7" fmla="*/ 495759 h 1134737"/>
              <a:gd name="connsiteX8" fmla="*/ 110169 w 3516110"/>
              <a:gd name="connsiteY8" fmla="*/ 539827 h 1134737"/>
              <a:gd name="connsiteX9" fmla="*/ 66101 w 3516110"/>
              <a:gd name="connsiteY9" fmla="*/ 550843 h 1134737"/>
              <a:gd name="connsiteX10" fmla="*/ 33050 w 3516110"/>
              <a:gd name="connsiteY10" fmla="*/ 572877 h 1134737"/>
              <a:gd name="connsiteX11" fmla="*/ 22034 w 3516110"/>
              <a:gd name="connsiteY11" fmla="*/ 616945 h 1134737"/>
              <a:gd name="connsiteX12" fmla="*/ 0 w 3516110"/>
              <a:gd name="connsiteY12" fmla="*/ 903383 h 1134737"/>
              <a:gd name="connsiteX13" fmla="*/ 33050 w 3516110"/>
              <a:gd name="connsiteY13" fmla="*/ 925417 h 1134737"/>
              <a:gd name="connsiteX14" fmla="*/ 55084 w 3516110"/>
              <a:gd name="connsiteY14" fmla="*/ 958468 h 1134737"/>
              <a:gd name="connsiteX15" fmla="*/ 88135 w 3516110"/>
              <a:gd name="connsiteY15" fmla="*/ 969484 h 1134737"/>
              <a:gd name="connsiteX16" fmla="*/ 176270 w 3516110"/>
              <a:gd name="connsiteY16" fmla="*/ 980501 h 1134737"/>
              <a:gd name="connsiteX17" fmla="*/ 242371 w 3516110"/>
              <a:gd name="connsiteY17" fmla="*/ 991518 h 1134737"/>
              <a:gd name="connsiteX18" fmla="*/ 264405 w 3516110"/>
              <a:gd name="connsiteY18" fmla="*/ 1035586 h 1134737"/>
              <a:gd name="connsiteX19" fmla="*/ 385590 w 3516110"/>
              <a:gd name="connsiteY19" fmla="*/ 1046602 h 1134737"/>
              <a:gd name="connsiteX20" fmla="*/ 440675 w 3516110"/>
              <a:gd name="connsiteY20" fmla="*/ 1057619 h 1134737"/>
              <a:gd name="connsiteX21" fmla="*/ 506776 w 3516110"/>
              <a:gd name="connsiteY21" fmla="*/ 1090670 h 1134737"/>
              <a:gd name="connsiteX22" fmla="*/ 539826 w 3516110"/>
              <a:gd name="connsiteY22" fmla="*/ 1079653 h 1134737"/>
              <a:gd name="connsiteX23" fmla="*/ 749147 w 3516110"/>
              <a:gd name="connsiteY23" fmla="*/ 1090670 h 1134737"/>
              <a:gd name="connsiteX24" fmla="*/ 782197 w 3516110"/>
              <a:gd name="connsiteY24" fmla="*/ 1101687 h 1134737"/>
              <a:gd name="connsiteX25" fmla="*/ 870332 w 3516110"/>
              <a:gd name="connsiteY25" fmla="*/ 1123721 h 1134737"/>
              <a:gd name="connsiteX26" fmla="*/ 1068636 w 3516110"/>
              <a:gd name="connsiteY26" fmla="*/ 1101687 h 1134737"/>
              <a:gd name="connsiteX27" fmla="*/ 1112703 w 3516110"/>
              <a:gd name="connsiteY27" fmla="*/ 1068636 h 1134737"/>
              <a:gd name="connsiteX28" fmla="*/ 1211855 w 3516110"/>
              <a:gd name="connsiteY28" fmla="*/ 1046602 h 1134737"/>
              <a:gd name="connsiteX29" fmla="*/ 1288973 w 3516110"/>
              <a:gd name="connsiteY29" fmla="*/ 1024569 h 1134737"/>
              <a:gd name="connsiteX30" fmla="*/ 1531344 w 3516110"/>
              <a:gd name="connsiteY30" fmla="*/ 1035586 h 1134737"/>
              <a:gd name="connsiteX31" fmla="*/ 1608463 w 3516110"/>
              <a:gd name="connsiteY31" fmla="*/ 1046602 h 1134737"/>
              <a:gd name="connsiteX32" fmla="*/ 1641513 w 3516110"/>
              <a:gd name="connsiteY32" fmla="*/ 1068636 h 1134737"/>
              <a:gd name="connsiteX33" fmla="*/ 1674564 w 3516110"/>
              <a:gd name="connsiteY33" fmla="*/ 1079653 h 1134737"/>
              <a:gd name="connsiteX34" fmla="*/ 2049137 w 3516110"/>
              <a:gd name="connsiteY34" fmla="*/ 1068636 h 1134737"/>
              <a:gd name="connsiteX35" fmla="*/ 2093205 w 3516110"/>
              <a:gd name="connsiteY35" fmla="*/ 1057619 h 1134737"/>
              <a:gd name="connsiteX36" fmla="*/ 2291508 w 3516110"/>
              <a:gd name="connsiteY36" fmla="*/ 1079653 h 1134737"/>
              <a:gd name="connsiteX37" fmla="*/ 2368626 w 3516110"/>
              <a:gd name="connsiteY37" fmla="*/ 1068636 h 1134737"/>
              <a:gd name="connsiteX38" fmla="*/ 2401677 w 3516110"/>
              <a:gd name="connsiteY38" fmla="*/ 1046602 h 1134737"/>
              <a:gd name="connsiteX39" fmla="*/ 2456761 w 3516110"/>
              <a:gd name="connsiteY39" fmla="*/ 1024569 h 1134737"/>
              <a:gd name="connsiteX40" fmla="*/ 2566930 w 3516110"/>
              <a:gd name="connsiteY40" fmla="*/ 991518 h 1134737"/>
              <a:gd name="connsiteX41" fmla="*/ 2655065 w 3516110"/>
              <a:gd name="connsiteY41" fmla="*/ 980501 h 1134737"/>
              <a:gd name="connsiteX42" fmla="*/ 2677099 w 3516110"/>
              <a:gd name="connsiteY42" fmla="*/ 1013552 h 1134737"/>
              <a:gd name="connsiteX43" fmla="*/ 2743200 w 3516110"/>
              <a:gd name="connsiteY43" fmla="*/ 1024569 h 1134737"/>
              <a:gd name="connsiteX44" fmla="*/ 2853369 w 3516110"/>
              <a:gd name="connsiteY44" fmla="*/ 1035586 h 1134737"/>
              <a:gd name="connsiteX45" fmla="*/ 2886419 w 3516110"/>
              <a:gd name="connsiteY45" fmla="*/ 1046602 h 1134737"/>
              <a:gd name="connsiteX46" fmla="*/ 2974554 w 3516110"/>
              <a:gd name="connsiteY46" fmla="*/ 1068636 h 1134737"/>
              <a:gd name="connsiteX47" fmla="*/ 3084723 w 3516110"/>
              <a:gd name="connsiteY47" fmla="*/ 1112704 h 1134737"/>
              <a:gd name="connsiteX48" fmla="*/ 3161841 w 3516110"/>
              <a:gd name="connsiteY48" fmla="*/ 1123721 h 1134737"/>
              <a:gd name="connsiteX49" fmla="*/ 3194891 w 3516110"/>
              <a:gd name="connsiteY49" fmla="*/ 1134737 h 1134737"/>
              <a:gd name="connsiteX50" fmla="*/ 3283026 w 3516110"/>
              <a:gd name="connsiteY50" fmla="*/ 1101687 h 1134737"/>
              <a:gd name="connsiteX51" fmla="*/ 3327094 w 3516110"/>
              <a:gd name="connsiteY51" fmla="*/ 1057619 h 1134737"/>
              <a:gd name="connsiteX52" fmla="*/ 3426246 w 3516110"/>
              <a:gd name="connsiteY52" fmla="*/ 1002535 h 1134737"/>
              <a:gd name="connsiteX53" fmla="*/ 3437263 w 3516110"/>
              <a:gd name="connsiteY53" fmla="*/ 627961 h 1134737"/>
              <a:gd name="connsiteX54" fmla="*/ 3426246 w 3516110"/>
              <a:gd name="connsiteY54" fmla="*/ 594911 h 1134737"/>
              <a:gd name="connsiteX55" fmla="*/ 3393195 w 3516110"/>
              <a:gd name="connsiteY55" fmla="*/ 561860 h 1134737"/>
              <a:gd name="connsiteX56" fmla="*/ 3404212 w 3516110"/>
              <a:gd name="connsiteY56" fmla="*/ 473725 h 1134737"/>
              <a:gd name="connsiteX57" fmla="*/ 3437263 w 3516110"/>
              <a:gd name="connsiteY57" fmla="*/ 451692 h 1134737"/>
              <a:gd name="connsiteX58" fmla="*/ 3492347 w 3516110"/>
              <a:gd name="connsiteY58" fmla="*/ 385590 h 1134737"/>
              <a:gd name="connsiteX59" fmla="*/ 3448279 w 3516110"/>
              <a:gd name="connsiteY59" fmla="*/ 88135 h 1134737"/>
              <a:gd name="connsiteX60" fmla="*/ 3305060 w 3516110"/>
              <a:gd name="connsiteY60" fmla="*/ 77118 h 1134737"/>
              <a:gd name="connsiteX61" fmla="*/ 3205908 w 3516110"/>
              <a:gd name="connsiteY61" fmla="*/ 55084 h 1134737"/>
              <a:gd name="connsiteX62" fmla="*/ 3172858 w 3516110"/>
              <a:gd name="connsiteY62" fmla="*/ 44068 h 1134737"/>
              <a:gd name="connsiteX63" fmla="*/ 3084723 w 3516110"/>
              <a:gd name="connsiteY63" fmla="*/ 33051 h 1134737"/>
              <a:gd name="connsiteX64" fmla="*/ 2908453 w 3516110"/>
              <a:gd name="connsiteY64" fmla="*/ 11017 h 1134737"/>
              <a:gd name="connsiteX65" fmla="*/ 2610997 w 3516110"/>
              <a:gd name="connsiteY65" fmla="*/ 22034 h 1134737"/>
              <a:gd name="connsiteX66" fmla="*/ 2577947 w 3516110"/>
              <a:gd name="connsiteY66" fmla="*/ 44068 h 1134737"/>
              <a:gd name="connsiteX67" fmla="*/ 2533879 w 3516110"/>
              <a:gd name="connsiteY67" fmla="*/ 77118 h 1134737"/>
              <a:gd name="connsiteX68" fmla="*/ 2412694 w 3516110"/>
              <a:gd name="connsiteY68" fmla="*/ 99152 h 1134737"/>
              <a:gd name="connsiteX69" fmla="*/ 1828800 w 3516110"/>
              <a:gd name="connsiteY69" fmla="*/ 88135 h 1134737"/>
              <a:gd name="connsiteX70" fmla="*/ 1729648 w 3516110"/>
              <a:gd name="connsiteY70" fmla="*/ 55084 h 1134737"/>
              <a:gd name="connsiteX71" fmla="*/ 1696597 w 3516110"/>
              <a:gd name="connsiteY71" fmla="*/ 44068 h 1134737"/>
              <a:gd name="connsiteX72" fmla="*/ 1663547 w 3516110"/>
              <a:gd name="connsiteY72" fmla="*/ 33051 h 1134737"/>
              <a:gd name="connsiteX73" fmla="*/ 1575412 w 3516110"/>
              <a:gd name="connsiteY73" fmla="*/ 44068 h 1134737"/>
              <a:gd name="connsiteX74" fmla="*/ 1487277 w 3516110"/>
              <a:gd name="connsiteY74" fmla="*/ 77118 h 1134737"/>
              <a:gd name="connsiteX75" fmla="*/ 1421176 w 3516110"/>
              <a:gd name="connsiteY75" fmla="*/ 99152 h 1134737"/>
              <a:gd name="connsiteX76" fmla="*/ 1377108 w 3516110"/>
              <a:gd name="connsiteY76" fmla="*/ 77118 h 1134737"/>
              <a:gd name="connsiteX77" fmla="*/ 1344058 w 3516110"/>
              <a:gd name="connsiteY77" fmla="*/ 66101 h 1134737"/>
              <a:gd name="connsiteX78" fmla="*/ 837282 w 3516110"/>
              <a:gd name="connsiteY78" fmla="*/ 55084 h 1134737"/>
              <a:gd name="connsiteX79" fmla="*/ 771181 w 3516110"/>
              <a:gd name="connsiteY79" fmla="*/ 44068 h 1134737"/>
              <a:gd name="connsiteX80" fmla="*/ 738130 w 3516110"/>
              <a:gd name="connsiteY80" fmla="*/ 33051 h 1134737"/>
              <a:gd name="connsiteX81" fmla="*/ 627961 w 3516110"/>
              <a:gd name="connsiteY81" fmla="*/ 55084 h 1134737"/>
              <a:gd name="connsiteX82" fmla="*/ 594911 w 3516110"/>
              <a:gd name="connsiteY82" fmla="*/ 77118 h 1134737"/>
              <a:gd name="connsiteX83" fmla="*/ 528809 w 3516110"/>
              <a:gd name="connsiteY83" fmla="*/ 66101 h 1134737"/>
              <a:gd name="connsiteX84" fmla="*/ 484742 w 3516110"/>
              <a:gd name="connsiteY84" fmla="*/ 77118 h 1134737"/>
              <a:gd name="connsiteX85" fmla="*/ 418641 w 3516110"/>
              <a:gd name="connsiteY85" fmla="*/ 44068 h 1134737"/>
              <a:gd name="connsiteX86" fmla="*/ 407624 w 3516110"/>
              <a:gd name="connsiteY86" fmla="*/ 0 h 1134737"/>
              <a:gd name="connsiteX87" fmla="*/ 374573 w 3516110"/>
              <a:gd name="connsiteY87" fmla="*/ 33051 h 1134737"/>
              <a:gd name="connsiteX88" fmla="*/ 319489 w 3516110"/>
              <a:gd name="connsiteY88" fmla="*/ 22034 h 113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516110" h="1134737">
                <a:moveTo>
                  <a:pt x="319489" y="22034"/>
                </a:moveTo>
                <a:cubicBezTo>
                  <a:pt x="301128" y="27542"/>
                  <a:pt x="284345" y="53639"/>
                  <a:pt x="264405" y="66101"/>
                </a:cubicBezTo>
                <a:cubicBezTo>
                  <a:pt x="254557" y="72256"/>
                  <a:pt x="241741" y="71925"/>
                  <a:pt x="231354" y="77118"/>
                </a:cubicBezTo>
                <a:cubicBezTo>
                  <a:pt x="219511" y="83039"/>
                  <a:pt x="209320" y="91807"/>
                  <a:pt x="198303" y="99152"/>
                </a:cubicBezTo>
                <a:cubicBezTo>
                  <a:pt x="208827" y="204395"/>
                  <a:pt x="216704" y="194432"/>
                  <a:pt x="198303" y="286439"/>
                </a:cubicBezTo>
                <a:cubicBezTo>
                  <a:pt x="196026" y="297826"/>
                  <a:pt x="194541" y="310421"/>
                  <a:pt x="187287" y="319489"/>
                </a:cubicBezTo>
                <a:cubicBezTo>
                  <a:pt x="179016" y="329828"/>
                  <a:pt x="165253" y="334178"/>
                  <a:pt x="154236" y="341523"/>
                </a:cubicBezTo>
                <a:cubicBezTo>
                  <a:pt x="128531" y="418637"/>
                  <a:pt x="151322" y="345072"/>
                  <a:pt x="121185" y="495759"/>
                </a:cubicBezTo>
                <a:cubicBezTo>
                  <a:pt x="118216" y="510606"/>
                  <a:pt x="120876" y="529120"/>
                  <a:pt x="110169" y="539827"/>
                </a:cubicBezTo>
                <a:cubicBezTo>
                  <a:pt x="99462" y="550534"/>
                  <a:pt x="80790" y="547171"/>
                  <a:pt x="66101" y="550843"/>
                </a:cubicBezTo>
                <a:cubicBezTo>
                  <a:pt x="55084" y="558188"/>
                  <a:pt x="40395" y="561860"/>
                  <a:pt x="33050" y="572877"/>
                </a:cubicBezTo>
                <a:cubicBezTo>
                  <a:pt x="24651" y="585475"/>
                  <a:pt x="23152" y="601845"/>
                  <a:pt x="22034" y="616945"/>
                </a:cubicBezTo>
                <a:cubicBezTo>
                  <a:pt x="90" y="913202"/>
                  <a:pt x="39184" y="785834"/>
                  <a:pt x="0" y="903383"/>
                </a:cubicBezTo>
                <a:cubicBezTo>
                  <a:pt x="11017" y="910728"/>
                  <a:pt x="23688" y="916054"/>
                  <a:pt x="33050" y="925417"/>
                </a:cubicBezTo>
                <a:cubicBezTo>
                  <a:pt x="42413" y="934780"/>
                  <a:pt x="44745" y="950197"/>
                  <a:pt x="55084" y="958468"/>
                </a:cubicBezTo>
                <a:cubicBezTo>
                  <a:pt x="64152" y="965722"/>
                  <a:pt x="77118" y="965812"/>
                  <a:pt x="88135" y="969484"/>
                </a:cubicBezTo>
                <a:cubicBezTo>
                  <a:pt x="151204" y="1011531"/>
                  <a:pt x="87782" y="980501"/>
                  <a:pt x="176270" y="980501"/>
                </a:cubicBezTo>
                <a:cubicBezTo>
                  <a:pt x="198608" y="980501"/>
                  <a:pt x="220337" y="987846"/>
                  <a:pt x="242371" y="991518"/>
                </a:cubicBezTo>
                <a:cubicBezTo>
                  <a:pt x="249716" y="1006207"/>
                  <a:pt x="249076" y="1029690"/>
                  <a:pt x="264405" y="1035586"/>
                </a:cubicBezTo>
                <a:cubicBezTo>
                  <a:pt x="302263" y="1050147"/>
                  <a:pt x="345342" y="1041571"/>
                  <a:pt x="385590" y="1046602"/>
                </a:cubicBezTo>
                <a:cubicBezTo>
                  <a:pt x="404171" y="1048925"/>
                  <a:pt x="422313" y="1053947"/>
                  <a:pt x="440675" y="1057619"/>
                </a:cubicBezTo>
                <a:cubicBezTo>
                  <a:pt x="457386" y="1068760"/>
                  <a:pt x="483969" y="1090670"/>
                  <a:pt x="506776" y="1090670"/>
                </a:cubicBezTo>
                <a:cubicBezTo>
                  <a:pt x="518389" y="1090670"/>
                  <a:pt x="528809" y="1083325"/>
                  <a:pt x="539826" y="1079653"/>
                </a:cubicBezTo>
                <a:cubicBezTo>
                  <a:pt x="609600" y="1083325"/>
                  <a:pt x="679564" y="1084344"/>
                  <a:pt x="749147" y="1090670"/>
                </a:cubicBezTo>
                <a:cubicBezTo>
                  <a:pt x="760712" y="1091721"/>
                  <a:pt x="770994" y="1098631"/>
                  <a:pt x="782197" y="1101687"/>
                </a:cubicBezTo>
                <a:cubicBezTo>
                  <a:pt x="811412" y="1109655"/>
                  <a:pt x="870332" y="1123721"/>
                  <a:pt x="870332" y="1123721"/>
                </a:cubicBezTo>
                <a:cubicBezTo>
                  <a:pt x="936433" y="1116376"/>
                  <a:pt x="1003782" y="1116427"/>
                  <a:pt x="1068636" y="1101687"/>
                </a:cubicBezTo>
                <a:cubicBezTo>
                  <a:pt x="1086541" y="1097618"/>
                  <a:pt x="1096280" y="1076848"/>
                  <a:pt x="1112703" y="1068636"/>
                </a:cubicBezTo>
                <a:cubicBezTo>
                  <a:pt x="1124011" y="1062982"/>
                  <a:pt x="1204902" y="1048340"/>
                  <a:pt x="1211855" y="1046602"/>
                </a:cubicBezTo>
                <a:cubicBezTo>
                  <a:pt x="1237791" y="1040118"/>
                  <a:pt x="1263267" y="1031913"/>
                  <a:pt x="1288973" y="1024569"/>
                </a:cubicBezTo>
                <a:cubicBezTo>
                  <a:pt x="1369763" y="1028241"/>
                  <a:pt x="1450662" y="1030022"/>
                  <a:pt x="1531344" y="1035586"/>
                </a:cubicBezTo>
                <a:cubicBezTo>
                  <a:pt x="1557250" y="1037373"/>
                  <a:pt x="1583591" y="1039141"/>
                  <a:pt x="1608463" y="1046602"/>
                </a:cubicBezTo>
                <a:cubicBezTo>
                  <a:pt x="1621145" y="1050407"/>
                  <a:pt x="1629670" y="1062715"/>
                  <a:pt x="1641513" y="1068636"/>
                </a:cubicBezTo>
                <a:cubicBezTo>
                  <a:pt x="1651900" y="1073830"/>
                  <a:pt x="1663547" y="1075981"/>
                  <a:pt x="1674564" y="1079653"/>
                </a:cubicBezTo>
                <a:cubicBezTo>
                  <a:pt x="1799422" y="1075981"/>
                  <a:pt x="1924398" y="1075201"/>
                  <a:pt x="2049137" y="1068636"/>
                </a:cubicBezTo>
                <a:cubicBezTo>
                  <a:pt x="2064257" y="1067840"/>
                  <a:pt x="2078064" y="1057619"/>
                  <a:pt x="2093205" y="1057619"/>
                </a:cubicBezTo>
                <a:cubicBezTo>
                  <a:pt x="2121130" y="1057619"/>
                  <a:pt x="2256364" y="1075260"/>
                  <a:pt x="2291508" y="1079653"/>
                </a:cubicBezTo>
                <a:cubicBezTo>
                  <a:pt x="2317214" y="1075981"/>
                  <a:pt x="2343754" y="1076098"/>
                  <a:pt x="2368626" y="1068636"/>
                </a:cubicBezTo>
                <a:cubicBezTo>
                  <a:pt x="2381308" y="1064831"/>
                  <a:pt x="2389834" y="1052523"/>
                  <a:pt x="2401677" y="1046602"/>
                </a:cubicBezTo>
                <a:cubicBezTo>
                  <a:pt x="2419365" y="1037758"/>
                  <a:pt x="2438176" y="1031327"/>
                  <a:pt x="2456761" y="1024569"/>
                </a:cubicBezTo>
                <a:cubicBezTo>
                  <a:pt x="2481624" y="1015528"/>
                  <a:pt x="2536579" y="996577"/>
                  <a:pt x="2566930" y="991518"/>
                </a:cubicBezTo>
                <a:cubicBezTo>
                  <a:pt x="2596134" y="986651"/>
                  <a:pt x="2625687" y="984173"/>
                  <a:pt x="2655065" y="980501"/>
                </a:cubicBezTo>
                <a:cubicBezTo>
                  <a:pt x="2662410" y="991518"/>
                  <a:pt x="2665256" y="1007630"/>
                  <a:pt x="2677099" y="1013552"/>
                </a:cubicBezTo>
                <a:cubicBezTo>
                  <a:pt x="2697078" y="1023542"/>
                  <a:pt x="2721035" y="1021798"/>
                  <a:pt x="2743200" y="1024569"/>
                </a:cubicBezTo>
                <a:cubicBezTo>
                  <a:pt x="2779821" y="1029147"/>
                  <a:pt x="2816646" y="1031914"/>
                  <a:pt x="2853369" y="1035586"/>
                </a:cubicBezTo>
                <a:cubicBezTo>
                  <a:pt x="2864386" y="1039258"/>
                  <a:pt x="2875216" y="1043547"/>
                  <a:pt x="2886419" y="1046602"/>
                </a:cubicBezTo>
                <a:cubicBezTo>
                  <a:pt x="2915635" y="1054570"/>
                  <a:pt x="2946720" y="1056707"/>
                  <a:pt x="2974554" y="1068636"/>
                </a:cubicBezTo>
                <a:cubicBezTo>
                  <a:pt x="2978644" y="1070389"/>
                  <a:pt x="3059896" y="1107738"/>
                  <a:pt x="3084723" y="1112704"/>
                </a:cubicBezTo>
                <a:cubicBezTo>
                  <a:pt x="3110186" y="1117797"/>
                  <a:pt x="3136135" y="1120049"/>
                  <a:pt x="3161841" y="1123721"/>
                </a:cubicBezTo>
                <a:cubicBezTo>
                  <a:pt x="3172858" y="1127393"/>
                  <a:pt x="3183278" y="1134737"/>
                  <a:pt x="3194891" y="1134737"/>
                </a:cubicBezTo>
                <a:cubicBezTo>
                  <a:pt x="3231796" y="1134737"/>
                  <a:pt x="3256431" y="1124483"/>
                  <a:pt x="3283026" y="1101687"/>
                </a:cubicBezTo>
                <a:cubicBezTo>
                  <a:pt x="3298799" y="1088167"/>
                  <a:pt x="3310696" y="1070373"/>
                  <a:pt x="3327094" y="1057619"/>
                </a:cubicBezTo>
                <a:cubicBezTo>
                  <a:pt x="3351992" y="1038254"/>
                  <a:pt x="3396979" y="1017169"/>
                  <a:pt x="3426246" y="1002535"/>
                </a:cubicBezTo>
                <a:cubicBezTo>
                  <a:pt x="3510451" y="876222"/>
                  <a:pt x="3457366" y="969727"/>
                  <a:pt x="3437263" y="627961"/>
                </a:cubicBezTo>
                <a:cubicBezTo>
                  <a:pt x="3436581" y="616368"/>
                  <a:pt x="3432688" y="604573"/>
                  <a:pt x="3426246" y="594911"/>
                </a:cubicBezTo>
                <a:cubicBezTo>
                  <a:pt x="3417603" y="581947"/>
                  <a:pt x="3404212" y="572877"/>
                  <a:pt x="3393195" y="561860"/>
                </a:cubicBezTo>
                <a:cubicBezTo>
                  <a:pt x="3396867" y="532482"/>
                  <a:pt x="3393216" y="501214"/>
                  <a:pt x="3404212" y="473725"/>
                </a:cubicBezTo>
                <a:cubicBezTo>
                  <a:pt x="3409130" y="461431"/>
                  <a:pt x="3427091" y="460168"/>
                  <a:pt x="3437263" y="451692"/>
                </a:cubicBezTo>
                <a:cubicBezTo>
                  <a:pt x="3469070" y="425186"/>
                  <a:pt x="3470683" y="418085"/>
                  <a:pt x="3492347" y="385590"/>
                </a:cubicBezTo>
                <a:cubicBezTo>
                  <a:pt x="3489078" y="300606"/>
                  <a:pt x="3570981" y="103473"/>
                  <a:pt x="3448279" y="88135"/>
                </a:cubicBezTo>
                <a:cubicBezTo>
                  <a:pt x="3400768" y="82196"/>
                  <a:pt x="3352800" y="80790"/>
                  <a:pt x="3305060" y="77118"/>
                </a:cubicBezTo>
                <a:cubicBezTo>
                  <a:pt x="3230662" y="52319"/>
                  <a:pt x="3322234" y="80934"/>
                  <a:pt x="3205908" y="55084"/>
                </a:cubicBezTo>
                <a:cubicBezTo>
                  <a:pt x="3194572" y="52565"/>
                  <a:pt x="3184283" y="46145"/>
                  <a:pt x="3172858" y="44068"/>
                </a:cubicBezTo>
                <a:cubicBezTo>
                  <a:pt x="3143729" y="38772"/>
                  <a:pt x="3114127" y="36510"/>
                  <a:pt x="3084723" y="33051"/>
                </a:cubicBezTo>
                <a:cubicBezTo>
                  <a:pt x="2927366" y="14538"/>
                  <a:pt x="3043789" y="30351"/>
                  <a:pt x="2908453" y="11017"/>
                </a:cubicBezTo>
                <a:cubicBezTo>
                  <a:pt x="2809301" y="14689"/>
                  <a:pt x="2709725" y="12161"/>
                  <a:pt x="2610997" y="22034"/>
                </a:cubicBezTo>
                <a:cubicBezTo>
                  <a:pt x="2597822" y="23351"/>
                  <a:pt x="2588721" y="36372"/>
                  <a:pt x="2577947" y="44068"/>
                </a:cubicBezTo>
                <a:cubicBezTo>
                  <a:pt x="2563006" y="54740"/>
                  <a:pt x="2550302" y="68907"/>
                  <a:pt x="2533879" y="77118"/>
                </a:cubicBezTo>
                <a:cubicBezTo>
                  <a:pt x="2513100" y="87507"/>
                  <a:pt x="2421658" y="97871"/>
                  <a:pt x="2412694" y="99152"/>
                </a:cubicBezTo>
                <a:cubicBezTo>
                  <a:pt x="2218063" y="95480"/>
                  <a:pt x="2023215" y="98021"/>
                  <a:pt x="1828800" y="88135"/>
                </a:cubicBezTo>
                <a:lnTo>
                  <a:pt x="1729648" y="55084"/>
                </a:lnTo>
                <a:lnTo>
                  <a:pt x="1696597" y="44068"/>
                </a:lnTo>
                <a:lnTo>
                  <a:pt x="1663547" y="33051"/>
                </a:lnTo>
                <a:cubicBezTo>
                  <a:pt x="1634169" y="36723"/>
                  <a:pt x="1604541" y="38772"/>
                  <a:pt x="1575412" y="44068"/>
                </a:cubicBezTo>
                <a:cubicBezTo>
                  <a:pt x="1559032" y="47046"/>
                  <a:pt x="1492806" y="75108"/>
                  <a:pt x="1487277" y="77118"/>
                </a:cubicBezTo>
                <a:cubicBezTo>
                  <a:pt x="1465450" y="85055"/>
                  <a:pt x="1421176" y="99152"/>
                  <a:pt x="1421176" y="99152"/>
                </a:cubicBezTo>
                <a:cubicBezTo>
                  <a:pt x="1406487" y="91807"/>
                  <a:pt x="1392203" y="83587"/>
                  <a:pt x="1377108" y="77118"/>
                </a:cubicBezTo>
                <a:cubicBezTo>
                  <a:pt x="1366434" y="72544"/>
                  <a:pt x="1355661" y="66575"/>
                  <a:pt x="1344058" y="66101"/>
                </a:cubicBezTo>
                <a:cubicBezTo>
                  <a:pt x="1175233" y="59210"/>
                  <a:pt x="1006207" y="58756"/>
                  <a:pt x="837282" y="55084"/>
                </a:cubicBezTo>
                <a:cubicBezTo>
                  <a:pt x="815248" y="51412"/>
                  <a:pt x="792987" y="48914"/>
                  <a:pt x="771181" y="44068"/>
                </a:cubicBezTo>
                <a:cubicBezTo>
                  <a:pt x="759845" y="41549"/>
                  <a:pt x="749743" y="33051"/>
                  <a:pt x="738130" y="33051"/>
                </a:cubicBezTo>
                <a:cubicBezTo>
                  <a:pt x="711124" y="33051"/>
                  <a:pt x="657076" y="47806"/>
                  <a:pt x="627961" y="55084"/>
                </a:cubicBezTo>
                <a:cubicBezTo>
                  <a:pt x="616944" y="62429"/>
                  <a:pt x="608071" y="75656"/>
                  <a:pt x="594911" y="77118"/>
                </a:cubicBezTo>
                <a:cubicBezTo>
                  <a:pt x="572710" y="79585"/>
                  <a:pt x="551147" y="66101"/>
                  <a:pt x="528809" y="66101"/>
                </a:cubicBezTo>
                <a:cubicBezTo>
                  <a:pt x="513668" y="66101"/>
                  <a:pt x="499431" y="73446"/>
                  <a:pt x="484742" y="77118"/>
                </a:cubicBezTo>
                <a:cubicBezTo>
                  <a:pt x="465890" y="70834"/>
                  <a:pt x="430844" y="62373"/>
                  <a:pt x="418641" y="44068"/>
                </a:cubicBezTo>
                <a:cubicBezTo>
                  <a:pt x="410242" y="31470"/>
                  <a:pt x="411296" y="14689"/>
                  <a:pt x="407624" y="0"/>
                </a:cubicBezTo>
                <a:cubicBezTo>
                  <a:pt x="396607" y="11017"/>
                  <a:pt x="387537" y="24408"/>
                  <a:pt x="374573" y="33051"/>
                </a:cubicBezTo>
                <a:cubicBezTo>
                  <a:pt x="298608" y="83695"/>
                  <a:pt x="337850" y="16526"/>
                  <a:pt x="319489" y="22034"/>
                </a:cubicBezTo>
                <a:close/>
              </a:path>
            </a:pathLst>
          </a:custGeom>
          <a:solidFill>
            <a:srgbClr val="FFFF00">
              <a:alpha val="63000"/>
            </a:srgbClr>
          </a:solidFill>
          <a:ln w="38100">
            <a:solidFill>
              <a:schemeClr val="tx2">
                <a:lumMod val="75000"/>
              </a:schemeClr>
            </a:solidFill>
          </a:ln>
        </p:spPr>
        <p:txBody>
          <a:bodyPr wrap="square" rtlCol="0" anchor="ctr">
            <a:spAutoFit/>
          </a:bodyPr>
          <a:lstStyle/>
          <a:p>
            <a:pPr algn="ctr"/>
            <a:endParaRPr kumimoji="1" lang="ja-JP" altLang="en-US" sz="1600" b="1" dirty="0">
              <a:hlinkClick r:id="rId2"/>
            </a:endParaRPr>
          </a:p>
        </p:txBody>
      </p:sp>
      <p:sp>
        <p:nvSpPr>
          <p:cNvPr id="41" name="フリーフォーム 40"/>
          <p:cNvSpPr/>
          <p:nvPr/>
        </p:nvSpPr>
        <p:spPr>
          <a:xfrm>
            <a:off x="4685261" y="3189329"/>
            <a:ext cx="3908325" cy="333314"/>
          </a:xfrm>
          <a:custGeom>
            <a:avLst/>
            <a:gdLst>
              <a:gd name="connsiteX0" fmla="*/ 0 w 3536414"/>
              <a:gd name="connsiteY0" fmla="*/ 0 h 319489"/>
              <a:gd name="connsiteX1" fmla="*/ 55084 w 3536414"/>
              <a:gd name="connsiteY1" fmla="*/ 44067 h 319489"/>
              <a:gd name="connsiteX2" fmla="*/ 66101 w 3536414"/>
              <a:gd name="connsiteY2" fmla="*/ 77118 h 319489"/>
              <a:gd name="connsiteX3" fmla="*/ 132202 w 3536414"/>
              <a:gd name="connsiteY3" fmla="*/ 99151 h 319489"/>
              <a:gd name="connsiteX4" fmla="*/ 209320 w 3536414"/>
              <a:gd name="connsiteY4" fmla="*/ 132202 h 319489"/>
              <a:gd name="connsiteX5" fmla="*/ 242371 w 3536414"/>
              <a:gd name="connsiteY5" fmla="*/ 143219 h 319489"/>
              <a:gd name="connsiteX6" fmla="*/ 275421 w 3536414"/>
              <a:gd name="connsiteY6" fmla="*/ 176270 h 319489"/>
              <a:gd name="connsiteX7" fmla="*/ 341522 w 3536414"/>
              <a:gd name="connsiteY7" fmla="*/ 198303 h 319489"/>
              <a:gd name="connsiteX8" fmla="*/ 396607 w 3536414"/>
              <a:gd name="connsiteY8" fmla="*/ 253388 h 319489"/>
              <a:gd name="connsiteX9" fmla="*/ 429657 w 3536414"/>
              <a:gd name="connsiteY9" fmla="*/ 286438 h 319489"/>
              <a:gd name="connsiteX10" fmla="*/ 462708 w 3536414"/>
              <a:gd name="connsiteY10" fmla="*/ 297455 h 319489"/>
              <a:gd name="connsiteX11" fmla="*/ 495759 w 3536414"/>
              <a:gd name="connsiteY11" fmla="*/ 319489 h 319489"/>
              <a:gd name="connsiteX12" fmla="*/ 605927 w 3536414"/>
              <a:gd name="connsiteY12" fmla="*/ 308472 h 319489"/>
              <a:gd name="connsiteX13" fmla="*/ 738130 w 3536414"/>
              <a:gd name="connsiteY13" fmla="*/ 264404 h 319489"/>
              <a:gd name="connsiteX14" fmla="*/ 859315 w 3536414"/>
              <a:gd name="connsiteY14" fmla="*/ 253388 h 319489"/>
              <a:gd name="connsiteX15" fmla="*/ 1311007 w 3536414"/>
              <a:gd name="connsiteY15" fmla="*/ 264404 h 319489"/>
              <a:gd name="connsiteX16" fmla="*/ 1355074 w 3536414"/>
              <a:gd name="connsiteY16" fmla="*/ 275421 h 319489"/>
              <a:gd name="connsiteX17" fmla="*/ 1410159 w 3536414"/>
              <a:gd name="connsiteY17" fmla="*/ 286438 h 319489"/>
              <a:gd name="connsiteX18" fmla="*/ 1487277 w 3536414"/>
              <a:gd name="connsiteY18" fmla="*/ 308472 h 319489"/>
              <a:gd name="connsiteX19" fmla="*/ 1597445 w 3536414"/>
              <a:gd name="connsiteY19" fmla="*/ 286438 h 319489"/>
              <a:gd name="connsiteX20" fmla="*/ 1663547 w 3536414"/>
              <a:gd name="connsiteY20" fmla="*/ 242371 h 319489"/>
              <a:gd name="connsiteX21" fmla="*/ 1773715 w 3536414"/>
              <a:gd name="connsiteY21" fmla="*/ 165253 h 319489"/>
              <a:gd name="connsiteX22" fmla="*/ 1806766 w 3536414"/>
              <a:gd name="connsiteY22" fmla="*/ 143219 h 319489"/>
              <a:gd name="connsiteX23" fmla="*/ 2357609 w 3536414"/>
              <a:gd name="connsiteY23" fmla="*/ 165253 h 319489"/>
              <a:gd name="connsiteX24" fmla="*/ 2478795 w 3536414"/>
              <a:gd name="connsiteY24" fmla="*/ 187286 h 319489"/>
              <a:gd name="connsiteX25" fmla="*/ 2577947 w 3536414"/>
              <a:gd name="connsiteY25" fmla="*/ 209320 h 319489"/>
              <a:gd name="connsiteX26" fmla="*/ 2610997 w 3536414"/>
              <a:gd name="connsiteY26" fmla="*/ 242371 h 319489"/>
              <a:gd name="connsiteX27" fmla="*/ 2677098 w 3536414"/>
              <a:gd name="connsiteY27" fmla="*/ 264404 h 319489"/>
              <a:gd name="connsiteX28" fmla="*/ 2710149 w 3536414"/>
              <a:gd name="connsiteY28" fmla="*/ 286438 h 319489"/>
              <a:gd name="connsiteX29" fmla="*/ 2853368 w 3536414"/>
              <a:gd name="connsiteY29" fmla="*/ 264404 h 319489"/>
              <a:gd name="connsiteX30" fmla="*/ 2930486 w 3536414"/>
              <a:gd name="connsiteY30" fmla="*/ 242371 h 319489"/>
              <a:gd name="connsiteX31" fmla="*/ 3029638 w 3536414"/>
              <a:gd name="connsiteY31" fmla="*/ 209320 h 319489"/>
              <a:gd name="connsiteX32" fmla="*/ 3172857 w 3536414"/>
              <a:gd name="connsiteY32" fmla="*/ 143219 h 319489"/>
              <a:gd name="connsiteX33" fmla="*/ 3216925 w 3536414"/>
              <a:gd name="connsiteY33" fmla="*/ 110168 h 319489"/>
              <a:gd name="connsiteX34" fmla="*/ 3283026 w 3536414"/>
              <a:gd name="connsiteY34" fmla="*/ 88135 h 319489"/>
              <a:gd name="connsiteX35" fmla="*/ 3305060 w 3536414"/>
              <a:gd name="connsiteY35" fmla="*/ 55084 h 319489"/>
              <a:gd name="connsiteX36" fmla="*/ 3316077 w 3536414"/>
              <a:gd name="connsiteY36" fmla="*/ 22033 h 319489"/>
              <a:gd name="connsiteX37" fmla="*/ 3349127 w 3536414"/>
              <a:gd name="connsiteY37" fmla="*/ 11017 h 319489"/>
              <a:gd name="connsiteX38" fmla="*/ 3536414 w 3536414"/>
              <a:gd name="connsiteY38" fmla="*/ 11017 h 31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36414" h="319489">
                <a:moveTo>
                  <a:pt x="0" y="0"/>
                </a:moveTo>
                <a:cubicBezTo>
                  <a:pt x="18361" y="14689"/>
                  <a:pt x="39781" y="26214"/>
                  <a:pt x="55084" y="44067"/>
                </a:cubicBezTo>
                <a:cubicBezTo>
                  <a:pt x="62642" y="52884"/>
                  <a:pt x="56651" y="70368"/>
                  <a:pt x="66101" y="77118"/>
                </a:cubicBezTo>
                <a:cubicBezTo>
                  <a:pt x="85000" y="90617"/>
                  <a:pt x="110168" y="91807"/>
                  <a:pt x="132202" y="99151"/>
                </a:cubicBezTo>
                <a:cubicBezTo>
                  <a:pt x="209707" y="124986"/>
                  <a:pt x="114033" y="91364"/>
                  <a:pt x="209320" y="132202"/>
                </a:cubicBezTo>
                <a:cubicBezTo>
                  <a:pt x="219994" y="136777"/>
                  <a:pt x="231354" y="139547"/>
                  <a:pt x="242371" y="143219"/>
                </a:cubicBezTo>
                <a:cubicBezTo>
                  <a:pt x="253388" y="154236"/>
                  <a:pt x="261802" y="168704"/>
                  <a:pt x="275421" y="176270"/>
                </a:cubicBezTo>
                <a:cubicBezTo>
                  <a:pt x="295724" y="187549"/>
                  <a:pt x="341522" y="198303"/>
                  <a:pt x="341522" y="198303"/>
                </a:cubicBezTo>
                <a:cubicBezTo>
                  <a:pt x="381917" y="258896"/>
                  <a:pt x="341522" y="207484"/>
                  <a:pt x="396607" y="253388"/>
                </a:cubicBezTo>
                <a:cubicBezTo>
                  <a:pt x="408576" y="263362"/>
                  <a:pt x="416694" y="277796"/>
                  <a:pt x="429657" y="286438"/>
                </a:cubicBezTo>
                <a:cubicBezTo>
                  <a:pt x="439320" y="292880"/>
                  <a:pt x="452321" y="292262"/>
                  <a:pt x="462708" y="297455"/>
                </a:cubicBezTo>
                <a:cubicBezTo>
                  <a:pt x="474551" y="303376"/>
                  <a:pt x="484742" y="312144"/>
                  <a:pt x="495759" y="319489"/>
                </a:cubicBezTo>
                <a:cubicBezTo>
                  <a:pt x="532482" y="315817"/>
                  <a:pt x="569939" y="316651"/>
                  <a:pt x="605927" y="308472"/>
                </a:cubicBezTo>
                <a:cubicBezTo>
                  <a:pt x="651223" y="298177"/>
                  <a:pt x="691869" y="268609"/>
                  <a:pt x="738130" y="264404"/>
                </a:cubicBezTo>
                <a:lnTo>
                  <a:pt x="859315" y="253388"/>
                </a:lnTo>
                <a:cubicBezTo>
                  <a:pt x="1009879" y="257060"/>
                  <a:pt x="1160547" y="257717"/>
                  <a:pt x="1311007" y="264404"/>
                </a:cubicBezTo>
                <a:cubicBezTo>
                  <a:pt x="1326133" y="265076"/>
                  <a:pt x="1340293" y="272136"/>
                  <a:pt x="1355074" y="275421"/>
                </a:cubicBezTo>
                <a:cubicBezTo>
                  <a:pt x="1373353" y="279483"/>
                  <a:pt x="1391880" y="282376"/>
                  <a:pt x="1410159" y="286438"/>
                </a:cubicBezTo>
                <a:cubicBezTo>
                  <a:pt x="1451657" y="295660"/>
                  <a:pt x="1450473" y="296204"/>
                  <a:pt x="1487277" y="308472"/>
                </a:cubicBezTo>
                <a:cubicBezTo>
                  <a:pt x="1524000" y="301127"/>
                  <a:pt x="1576671" y="317598"/>
                  <a:pt x="1597445" y="286438"/>
                </a:cubicBezTo>
                <a:cubicBezTo>
                  <a:pt x="1627878" y="240790"/>
                  <a:pt x="1606634" y="256599"/>
                  <a:pt x="1663547" y="242371"/>
                </a:cubicBezTo>
                <a:cubicBezTo>
                  <a:pt x="1728800" y="193430"/>
                  <a:pt x="1692335" y="219506"/>
                  <a:pt x="1773715" y="165253"/>
                </a:cubicBezTo>
                <a:lnTo>
                  <a:pt x="1806766" y="143219"/>
                </a:lnTo>
                <a:cubicBezTo>
                  <a:pt x="1873967" y="145035"/>
                  <a:pt x="2215644" y="147508"/>
                  <a:pt x="2357609" y="165253"/>
                </a:cubicBezTo>
                <a:cubicBezTo>
                  <a:pt x="2398350" y="170345"/>
                  <a:pt x="2438441" y="179720"/>
                  <a:pt x="2478795" y="187286"/>
                </a:cubicBezTo>
                <a:cubicBezTo>
                  <a:pt x="2534733" y="197774"/>
                  <a:pt x="2527029" y="196590"/>
                  <a:pt x="2577947" y="209320"/>
                </a:cubicBezTo>
                <a:cubicBezTo>
                  <a:pt x="2588964" y="220337"/>
                  <a:pt x="2597378" y="234805"/>
                  <a:pt x="2610997" y="242371"/>
                </a:cubicBezTo>
                <a:cubicBezTo>
                  <a:pt x="2631300" y="253650"/>
                  <a:pt x="2677098" y="264404"/>
                  <a:pt x="2677098" y="264404"/>
                </a:cubicBezTo>
                <a:cubicBezTo>
                  <a:pt x="2688115" y="271749"/>
                  <a:pt x="2696947" y="285422"/>
                  <a:pt x="2710149" y="286438"/>
                </a:cubicBezTo>
                <a:cubicBezTo>
                  <a:pt x="2800901" y="293419"/>
                  <a:pt x="2795051" y="281065"/>
                  <a:pt x="2853368" y="264404"/>
                </a:cubicBezTo>
                <a:cubicBezTo>
                  <a:pt x="2881331" y="256415"/>
                  <a:pt x="2904064" y="253695"/>
                  <a:pt x="2930486" y="242371"/>
                </a:cubicBezTo>
                <a:cubicBezTo>
                  <a:pt x="3010306" y="208162"/>
                  <a:pt x="2936783" y="227891"/>
                  <a:pt x="3029638" y="209320"/>
                </a:cubicBezTo>
                <a:cubicBezTo>
                  <a:pt x="3150194" y="149043"/>
                  <a:pt x="3100857" y="167220"/>
                  <a:pt x="3172857" y="143219"/>
                </a:cubicBezTo>
                <a:cubicBezTo>
                  <a:pt x="3187546" y="132202"/>
                  <a:pt x="3200502" y="118380"/>
                  <a:pt x="3216925" y="110168"/>
                </a:cubicBezTo>
                <a:cubicBezTo>
                  <a:pt x="3237699" y="99781"/>
                  <a:pt x="3283026" y="88135"/>
                  <a:pt x="3283026" y="88135"/>
                </a:cubicBezTo>
                <a:cubicBezTo>
                  <a:pt x="3290371" y="77118"/>
                  <a:pt x="3299139" y="66927"/>
                  <a:pt x="3305060" y="55084"/>
                </a:cubicBezTo>
                <a:cubicBezTo>
                  <a:pt x="3310253" y="44697"/>
                  <a:pt x="3307865" y="30245"/>
                  <a:pt x="3316077" y="22033"/>
                </a:cubicBezTo>
                <a:cubicBezTo>
                  <a:pt x="3324288" y="13822"/>
                  <a:pt x="3337529" y="11597"/>
                  <a:pt x="3349127" y="11017"/>
                </a:cubicBezTo>
                <a:cubicBezTo>
                  <a:pt x="3411478" y="7900"/>
                  <a:pt x="3473985" y="11017"/>
                  <a:pt x="3536414" y="11017"/>
                </a:cubicBezTo>
              </a:path>
            </a:pathLst>
          </a:custGeom>
          <a:noFill/>
          <a:ln w="38100">
            <a:solidFill>
              <a:srgbClr val="0070C0"/>
            </a:solidFill>
          </a:ln>
        </p:spPr>
        <p:txBody>
          <a:bodyPr rtlCol="0" anchor="ctr"/>
          <a:lstStyle/>
          <a:p>
            <a:pPr algn="ctr"/>
            <a:endParaRPr kumimoji="1" lang="ja-JP" altLang="en-US"/>
          </a:p>
        </p:txBody>
      </p:sp>
      <p:sp>
        <p:nvSpPr>
          <p:cNvPr id="85" name="円/楕円 84"/>
          <p:cNvSpPr/>
          <p:nvPr/>
        </p:nvSpPr>
        <p:spPr>
          <a:xfrm>
            <a:off x="5329556" y="3049167"/>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6" name="円/楕円 85"/>
          <p:cNvSpPr/>
          <p:nvPr/>
        </p:nvSpPr>
        <p:spPr>
          <a:xfrm>
            <a:off x="5736145" y="3218192"/>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7" name="円/楕円 86"/>
          <p:cNvSpPr/>
          <p:nvPr/>
        </p:nvSpPr>
        <p:spPr>
          <a:xfrm>
            <a:off x="6359738" y="3088963"/>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8" name="円/楕円 87"/>
          <p:cNvSpPr/>
          <p:nvPr/>
        </p:nvSpPr>
        <p:spPr>
          <a:xfrm>
            <a:off x="6902669" y="3406291"/>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9" name="円/楕円 88"/>
          <p:cNvSpPr/>
          <p:nvPr/>
        </p:nvSpPr>
        <p:spPr>
          <a:xfrm>
            <a:off x="7366246" y="3109153"/>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90" name="円/楕円 89"/>
          <p:cNvSpPr/>
          <p:nvPr/>
        </p:nvSpPr>
        <p:spPr>
          <a:xfrm>
            <a:off x="7878006" y="3189329"/>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97" name="正方形/長方形 96"/>
          <p:cNvSpPr/>
          <p:nvPr/>
        </p:nvSpPr>
        <p:spPr>
          <a:xfrm>
            <a:off x="4590527" y="2582078"/>
            <a:ext cx="4003059" cy="1365753"/>
          </a:xfrm>
          <a:prstGeom prst="rect">
            <a:avLst/>
          </a:prstGeom>
          <a:ln w="38100">
            <a:solidFill>
              <a:schemeClr val="bg1">
                <a:lumMod val="85000"/>
              </a:schemeClr>
            </a:solidFill>
          </a:ln>
        </p:spPr>
        <p:txBody>
          <a:bodyPr wrap="square" rtlCol="0" anchor="ctr">
            <a:spAutoFit/>
          </a:bodyPr>
          <a:lstStyle/>
          <a:p>
            <a:pPr algn="ctr"/>
            <a:endParaRPr kumimoji="1" lang="ja-JP" altLang="en-US" sz="1600" b="1" dirty="0">
              <a:hlinkClick r:id="rId2"/>
            </a:endParaRPr>
          </a:p>
        </p:txBody>
      </p:sp>
      <p:sp>
        <p:nvSpPr>
          <p:cNvPr id="99" name="下矢印 98"/>
          <p:cNvSpPr/>
          <p:nvPr/>
        </p:nvSpPr>
        <p:spPr>
          <a:xfrm>
            <a:off x="239273" y="1725604"/>
            <a:ext cx="168351" cy="2723309"/>
          </a:xfrm>
          <a:prstGeom prst="downArrow">
            <a:avLst/>
          </a:prstGeom>
          <a:solidFill>
            <a:schemeClr val="accent6">
              <a:lumMod val="40000"/>
              <a:lumOff val="60000"/>
            </a:schemeClr>
          </a:solidFill>
          <a:ln w="38100">
            <a:solidFill>
              <a:schemeClr val="accent6">
                <a:lumMod val="60000"/>
                <a:lumOff val="40000"/>
              </a:schemeClr>
            </a:solidFill>
          </a:ln>
        </p:spPr>
        <p:txBody>
          <a:bodyPr wrap="none" rtlCol="0" anchor="ctr">
            <a:spAutoFit/>
          </a:bodyPr>
          <a:lstStyle/>
          <a:p>
            <a:pPr algn="ctr"/>
            <a:endParaRPr kumimoji="1" lang="ja-JP" altLang="en-US" sz="1600" b="1" dirty="0">
              <a:hlinkClick r:id="rId2"/>
            </a:endParaRPr>
          </a:p>
        </p:txBody>
      </p:sp>
      <p:sp>
        <p:nvSpPr>
          <p:cNvPr id="100" name="テキスト ボックス 99"/>
          <p:cNvSpPr txBox="1"/>
          <p:nvPr/>
        </p:nvSpPr>
        <p:spPr>
          <a:xfrm>
            <a:off x="332947" y="686221"/>
            <a:ext cx="7271542" cy="830997"/>
          </a:xfrm>
          <a:prstGeom prst="rect">
            <a:avLst/>
          </a:prstGeom>
          <a:noFill/>
        </p:spPr>
        <p:txBody>
          <a:bodyPr wrap="none" rtlCol="0">
            <a:spAutoFit/>
          </a:bodyPr>
          <a:lstStyle/>
          <a:p>
            <a:r>
              <a:rPr kumimoji="1" lang="en-US" altLang="ja-JP" sz="2400" dirty="0" smtClean="0"/>
              <a:t>GIS</a:t>
            </a:r>
            <a:r>
              <a:rPr lang="ja-JP" altLang="en-US" sz="2400" dirty="0" smtClean="0"/>
              <a:t>ではデータ（レイヤ）を重ね合わせて地物を表現する</a:t>
            </a:r>
            <a:endParaRPr lang="en-US" altLang="ja-JP" sz="2400" dirty="0" smtClean="0"/>
          </a:p>
          <a:p>
            <a:r>
              <a:rPr lang="ja-JP" altLang="en-US" sz="2400" dirty="0" smtClean="0"/>
              <a:t>地物とは、</a:t>
            </a:r>
            <a:endParaRPr lang="en-US" altLang="ja-JP" sz="2400" dirty="0" smtClean="0"/>
          </a:p>
        </p:txBody>
      </p:sp>
      <p:sp>
        <p:nvSpPr>
          <p:cNvPr id="102" name="正方形/長方形 101"/>
          <p:cNvSpPr/>
          <p:nvPr/>
        </p:nvSpPr>
        <p:spPr>
          <a:xfrm>
            <a:off x="113260" y="4884003"/>
            <a:ext cx="9030740" cy="830997"/>
          </a:xfrm>
          <a:prstGeom prst="rect">
            <a:avLst/>
          </a:prstGeom>
        </p:spPr>
        <p:txBody>
          <a:bodyPr wrap="square">
            <a:spAutoFit/>
          </a:bodyPr>
          <a:lstStyle/>
          <a:p>
            <a:pPr lvl="0"/>
            <a:r>
              <a:rPr lang="ja-JP" altLang="en-US" sz="2400" dirty="0">
                <a:solidFill>
                  <a:prstClr val="black"/>
                </a:solidFill>
              </a:rPr>
              <a:t>面の下に点や線を配置すると面で隠れてしまうため、複数のレイヤを用いて重ね合わせする際には、注意が必要である。</a:t>
            </a:r>
            <a:endParaRPr lang="en-US" altLang="ja-JP" sz="2400" dirty="0">
              <a:solidFill>
                <a:prstClr val="black"/>
              </a:solidFill>
            </a:endParaRPr>
          </a:p>
        </p:txBody>
      </p:sp>
    </p:spTree>
    <p:extLst>
      <p:ext uri="{BB962C8B-B14F-4D97-AF65-F5344CB8AC3E}">
        <p14:creationId xmlns:p14="http://schemas.microsoft.com/office/powerpoint/2010/main" val="102611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b="1" dirty="0" smtClean="0">
                <a:solidFill>
                  <a:srgbClr val="0070C0"/>
                </a:solidFill>
              </a:rPr>
              <a:t>測地系</a:t>
            </a:r>
            <a:r>
              <a:rPr kumimoji="1" lang="ja-JP" altLang="en-US" sz="3200" b="1" dirty="0" smtClean="0">
                <a:solidFill>
                  <a:srgbClr val="0070C0"/>
                </a:solidFill>
              </a:rPr>
              <a:t>と座標系</a:t>
            </a:r>
            <a:endParaRPr kumimoji="1" lang="ja-JP" altLang="en-US" sz="3200" b="1" dirty="0">
              <a:solidFill>
                <a:srgbClr val="0070C0"/>
              </a:solidFill>
            </a:endParaRPr>
          </a:p>
        </p:txBody>
      </p:sp>
      <p:sp>
        <p:nvSpPr>
          <p:cNvPr id="3" name="テキスト ボックス 2"/>
          <p:cNvSpPr txBox="1"/>
          <p:nvPr/>
        </p:nvSpPr>
        <p:spPr>
          <a:xfrm>
            <a:off x="371475" y="828072"/>
            <a:ext cx="8828683" cy="4524315"/>
          </a:xfrm>
          <a:prstGeom prst="rect">
            <a:avLst/>
          </a:prstGeom>
          <a:noFill/>
        </p:spPr>
        <p:txBody>
          <a:bodyPr wrap="square" rtlCol="0">
            <a:spAutoFit/>
          </a:bodyPr>
          <a:lstStyle/>
          <a:p>
            <a:r>
              <a:rPr lang="ja-JP" altLang="en-US" sz="2400" dirty="0"/>
              <a:t>地理空間</a:t>
            </a:r>
            <a:r>
              <a:rPr lang="ja-JP" altLang="en-US" sz="2400" dirty="0" smtClean="0"/>
              <a:t>データには、位置を示すため座標系が定義されている。</a:t>
            </a:r>
            <a:endParaRPr lang="en-US" altLang="ja-JP" sz="2400" dirty="0" smtClean="0"/>
          </a:p>
          <a:p>
            <a:endParaRPr lang="en-US" altLang="ja-JP" sz="2400" dirty="0"/>
          </a:p>
          <a:p>
            <a:r>
              <a:rPr lang="ja-JP" altLang="en-US" sz="2400" dirty="0" smtClean="0"/>
              <a:t>測地</a:t>
            </a:r>
            <a:r>
              <a:rPr lang="ja-JP" altLang="en-US" sz="2400" dirty="0"/>
              <a:t>系とは、地球上の座標を楕円体に基づいて経緯度で規定する</a:t>
            </a:r>
            <a:r>
              <a:rPr lang="ja-JP" altLang="en-US" sz="2400" dirty="0" smtClean="0"/>
              <a:t>もので、測地系から座標系を定義する。</a:t>
            </a:r>
            <a:endParaRPr lang="en-US" altLang="ja-JP" sz="2400" dirty="0"/>
          </a:p>
          <a:p>
            <a:endParaRPr lang="en-US" altLang="ja-JP" sz="2400" dirty="0" smtClean="0"/>
          </a:p>
          <a:p>
            <a:r>
              <a:rPr lang="ja-JP" altLang="en-US" sz="2400" dirty="0" smtClean="0"/>
              <a:t>座標系に基づいた位置情報を保持している。</a:t>
            </a:r>
            <a:endParaRPr lang="en-US" altLang="ja-JP" sz="2400" dirty="0" smtClean="0"/>
          </a:p>
          <a:p>
            <a:endParaRPr lang="en-US" altLang="ja-JP" sz="2400" dirty="0"/>
          </a:p>
          <a:p>
            <a:r>
              <a:rPr lang="ja-JP" altLang="en-US" sz="2400" dirty="0" smtClean="0"/>
              <a:t>座標系は、大きく分けると経緯度で定義された地理座標系と平面上で定義された投影座標系の</a:t>
            </a:r>
            <a:r>
              <a:rPr lang="en-US" altLang="ja-JP" sz="2400" dirty="0" smtClean="0"/>
              <a:t>2</a:t>
            </a:r>
            <a:r>
              <a:rPr lang="ja-JP" altLang="en-US" sz="2400" dirty="0" smtClean="0"/>
              <a:t>つがある。</a:t>
            </a:r>
            <a:endParaRPr lang="en-US" altLang="ja-JP" sz="2400" dirty="0"/>
          </a:p>
          <a:p>
            <a:endParaRPr lang="en-US" altLang="ja-JP" sz="2400" dirty="0" smtClean="0"/>
          </a:p>
          <a:p>
            <a:r>
              <a:rPr lang="en-US" altLang="ja-JP" sz="2400" dirty="0" smtClean="0"/>
              <a:t>GIS</a:t>
            </a:r>
            <a:r>
              <a:rPr lang="ja-JP" altLang="en-US" sz="2400" dirty="0" smtClean="0"/>
              <a:t>上で同一地域のデータが異なって、表示される場合は座標系を確認する。</a:t>
            </a:r>
            <a:endParaRPr lang="en-US" altLang="ja-JP" sz="2400" dirty="0" smtClean="0"/>
          </a:p>
        </p:txBody>
      </p:sp>
      <p:sp>
        <p:nvSpPr>
          <p:cNvPr id="4" name="正方形/長方形 3"/>
          <p:cNvSpPr/>
          <p:nvPr/>
        </p:nvSpPr>
        <p:spPr>
          <a:xfrm>
            <a:off x="76429" y="930925"/>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 name="正方形/長方形 4"/>
          <p:cNvSpPr/>
          <p:nvPr/>
        </p:nvSpPr>
        <p:spPr>
          <a:xfrm>
            <a:off x="77289" y="1757190"/>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6" name="正方形/長方形 5"/>
          <p:cNvSpPr/>
          <p:nvPr/>
        </p:nvSpPr>
        <p:spPr>
          <a:xfrm>
            <a:off x="76428" y="277487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7" name="正方形/長方形 6"/>
          <p:cNvSpPr/>
          <p:nvPr/>
        </p:nvSpPr>
        <p:spPr>
          <a:xfrm>
            <a:off x="76428" y="351851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8" name="正方形/長方形 7"/>
          <p:cNvSpPr/>
          <p:nvPr/>
        </p:nvSpPr>
        <p:spPr>
          <a:xfrm>
            <a:off x="76428" y="461882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2992033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hyperlink" Target="http://landbrowser.geogrid.org/landbrowser/" TargetMode="External"/></Relationships>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38100">
          <a:solidFill>
            <a:srgbClr val="FF0000"/>
          </a:solidFill>
        </a:ln>
      </a:spPr>
      <a:bodyPr wrap="none" rtlCol="0" anchor="ctr">
        <a:spAutoFit/>
      </a:bodyPr>
      <a:lstStyle>
        <a:defPPr algn="ctr">
          <a:defRPr kumimoji="1" sz="1600" b="1" dirty="0">
            <a:hlinkClick xmlns:r="http://schemas.openxmlformats.org/officeDocument/2006/relationships" r:id="rId1"/>
          </a:defRPr>
        </a:defPPr>
      </a:lst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2095</TotalTime>
  <Words>719</Words>
  <Application>Microsoft Office PowerPoint</Application>
  <PresentationFormat>画面に合わせる (16:10)</PresentationFormat>
  <Paragraphs>100</Paragraphs>
  <Slides>10</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PowerPoint プレゼンテーション</vt:lpstr>
      <vt:lpstr>GISとは？</vt:lpstr>
      <vt:lpstr>GISとソフトウェア</vt:lpstr>
      <vt:lpstr>GISで扱うデータ：ベクトルデータ</vt:lpstr>
      <vt:lpstr>PowerPoint プレゼンテーション</vt:lpstr>
      <vt:lpstr>GISで扱うデータ：ラスタデータ</vt:lpstr>
      <vt:lpstr>PowerPoint プレゼンテーション</vt:lpstr>
      <vt:lpstr>地物とレイヤ構造</vt:lpstr>
      <vt:lpstr>測地系と座標系</vt:lpstr>
      <vt:lpstr>WebGIS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YAMAUCHI Hiroyuki</cp:lastModifiedBy>
  <cp:revision>166</cp:revision>
  <dcterms:created xsi:type="dcterms:W3CDTF">2015-06-26T03:04:37Z</dcterms:created>
  <dcterms:modified xsi:type="dcterms:W3CDTF">2018-12-06T06:03:09Z</dcterms:modified>
</cp:coreProperties>
</file>