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30" r:id="rId2"/>
    <p:sldId id="406" r:id="rId3"/>
    <p:sldId id="407" r:id="rId4"/>
    <p:sldId id="408" r:id="rId5"/>
    <p:sldId id="409" r:id="rId6"/>
    <p:sldId id="410" r:id="rId7"/>
    <p:sldId id="413" r:id="rId8"/>
    <p:sldId id="414" r:id="rId9"/>
    <p:sldId id="415" r:id="rId10"/>
    <p:sldId id="416" r:id="rId11"/>
    <p:sldId id="431" r:id="rId12"/>
    <p:sldId id="419" r:id="rId13"/>
    <p:sldId id="423" r:id="rId14"/>
    <p:sldId id="424" r:id="rId15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1133" autoAdjust="0"/>
  </p:normalViewPr>
  <p:slideViewPr>
    <p:cSldViewPr snapToGrid="0" showGuides="1">
      <p:cViewPr varScale="1">
        <p:scale>
          <a:sx n="110" d="100"/>
          <a:sy n="110" d="100"/>
        </p:scale>
        <p:origin x="120" y="252"/>
      </p:cViewPr>
      <p:guideLst>
        <p:guide orient="horz" pos="17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8A306-5F74-4C93-B26E-9AD32916B652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57B3-051D-4540-99DF-E24C7A99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85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y.echizen.lg.jp/office/010/021/open-data-echize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 txBox="1">
            <a:spLocks/>
          </p:cNvSpPr>
          <p:nvPr/>
        </p:nvSpPr>
        <p:spPr>
          <a:xfrm>
            <a:off x="0" y="2604823"/>
            <a:ext cx="9144000" cy="505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b="1" dirty="0" smtClean="0">
                <a:solidFill>
                  <a:srgbClr val="0070C0"/>
                </a:solidFill>
                <a:latin typeface="+mj-ea"/>
              </a:rPr>
              <a:t>CARTO</a:t>
            </a:r>
            <a:r>
              <a:rPr lang="ja-JP" altLang="en-US" sz="5400" b="1" dirty="0" smtClean="0">
                <a:solidFill>
                  <a:srgbClr val="0070C0"/>
                </a:solidFill>
                <a:latin typeface="+mj-ea"/>
              </a:rPr>
              <a:t>入門</a:t>
            </a:r>
            <a:endParaRPr lang="ja-JP" altLang="en-US" sz="5400" b="1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7664" y="4767580"/>
            <a:ext cx="8440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使用データ：越前市オープンデータ</a:t>
            </a:r>
            <a:r>
              <a:rPr lang="ja-JP" altLang="en-US" sz="1600" b="1" dirty="0"/>
              <a:t>　</a:t>
            </a:r>
            <a:endParaRPr lang="en-US" altLang="ja-JP" sz="1600" b="1" dirty="0" smtClean="0"/>
          </a:p>
          <a:p>
            <a:r>
              <a:rPr lang="ja-JP" altLang="en-US" sz="1600" b="1" dirty="0"/>
              <a:t>越前市防災</a:t>
            </a:r>
            <a:r>
              <a:rPr lang="ja-JP" altLang="en-US" sz="1600" b="1" dirty="0" smtClean="0"/>
              <a:t>安全課</a:t>
            </a:r>
            <a:r>
              <a:rPr lang="ja-JP" altLang="en-US" sz="1600" dirty="0" smtClean="0"/>
              <a:t>　</a:t>
            </a:r>
            <a:r>
              <a:rPr lang="ja-JP" altLang="en-US" sz="1600" b="1" dirty="0" smtClean="0"/>
              <a:t>一次避難場所（風水害）、浸水想定区域（風水害）のデータを加工し、利用。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(</a:t>
            </a:r>
            <a:r>
              <a:rPr lang="en-GB" altLang="ja-JP" sz="1600" b="1" dirty="0" smtClean="0">
                <a:hlinkClick r:id="rId2"/>
              </a:rPr>
              <a:t>http</a:t>
            </a:r>
            <a:r>
              <a:rPr lang="en-GB" altLang="ja-JP" sz="1600" b="1" dirty="0">
                <a:hlinkClick r:id="rId2"/>
              </a:rPr>
              <a:t>://</a:t>
            </a:r>
            <a:r>
              <a:rPr lang="en-GB" altLang="ja-JP" sz="1600" b="1" dirty="0" smtClean="0">
                <a:hlinkClick r:id="rId2"/>
              </a:rPr>
              <a:t>www.city.echizen.lg.jp/office/010/021/open-data-echizen.html</a:t>
            </a:r>
            <a:r>
              <a:rPr lang="en-GB" altLang="ja-JP" sz="1600" b="1" dirty="0" smtClean="0"/>
              <a:t> </a:t>
            </a:r>
            <a:r>
              <a:rPr lang="en-US" altLang="ja-JP" sz="1600" b="1" dirty="0" smtClean="0"/>
              <a:t>)</a:t>
            </a:r>
            <a:endParaRPr kumimoji="1" lang="ja-JP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88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03012" y="5153025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凡例の設定を行う</a:t>
            </a:r>
            <a:endParaRPr kumimoji="1" lang="ja-JP" altLang="en-US" sz="16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562" y="337040"/>
            <a:ext cx="7000875" cy="453976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916210" y="2992750"/>
            <a:ext cx="2484340" cy="66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916210" y="4211950"/>
            <a:ext cx="2484340" cy="47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03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5610" y="400593"/>
            <a:ext cx="4962399" cy="38056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99" y="209006"/>
            <a:ext cx="3701143" cy="463308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53760" y="2391858"/>
            <a:ext cx="2821253" cy="2145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910148" y="2211977"/>
            <a:ext cx="818606" cy="50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8560526" y="566056"/>
            <a:ext cx="304796" cy="15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21663" y="5080313"/>
            <a:ext cx="655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DATA</a:t>
            </a:r>
            <a:r>
              <a:rPr lang="ja-JP" altLang="en-US" sz="1600" b="1" dirty="0" smtClean="0"/>
              <a:t>＞必要なレイヤを</a:t>
            </a:r>
            <a:r>
              <a:rPr lang="ja-JP" altLang="en-US" sz="1600" b="1" dirty="0" smtClean="0"/>
              <a:t>選択し、</a:t>
            </a:r>
            <a:r>
              <a:rPr lang="en-US" altLang="ja-JP" sz="1600" b="1" dirty="0" smtClean="0"/>
              <a:t>`EDIT`</a:t>
            </a:r>
            <a:r>
              <a:rPr lang="ja-JP" altLang="en-US" sz="1600" b="1" dirty="0" smtClean="0"/>
              <a:t>をクリックするとグラフが表示される。</a:t>
            </a:r>
            <a:endParaRPr lang="en-US" altLang="ja-JP" sz="1600" b="1" dirty="0" smtClean="0"/>
          </a:p>
          <a:p>
            <a:r>
              <a:rPr kumimoji="1" lang="en-US" altLang="ja-JP" sz="1600" b="1" dirty="0" smtClean="0"/>
              <a:t>Apply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 smtClean="0"/>
              <a:t>Auto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Style</a:t>
            </a:r>
            <a:r>
              <a:rPr lang="ja-JP" altLang="en-US" sz="1600" b="1" dirty="0" smtClean="0"/>
              <a:t>をクリックすると属性値に基づいてスタイルが切り替わる。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0467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771" y="230414"/>
            <a:ext cx="6821714" cy="476068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19177" y="5376446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レイヤ切り替え等その他の機能の設定を</a:t>
            </a:r>
            <a:r>
              <a:rPr kumimoji="1" lang="ja-JP" altLang="en-US" sz="1600" b="1" dirty="0" smtClean="0"/>
              <a:t>行う。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63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56" y="1149545"/>
            <a:ext cx="4257607" cy="327303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87798" y="5033546"/>
            <a:ext cx="516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レイヤの設定が完了したら、右上の</a:t>
            </a:r>
            <a:r>
              <a:rPr kumimoji="1" lang="en-US" altLang="ja-JP" sz="1600" b="1" dirty="0" smtClean="0"/>
              <a:t>PUBLISH</a:t>
            </a:r>
            <a:r>
              <a:rPr kumimoji="1" lang="ja-JP" altLang="en-US" sz="1600" b="1" dirty="0" smtClean="0"/>
              <a:t>をクリックする</a:t>
            </a:r>
            <a:endParaRPr kumimoji="1" lang="en-US" altLang="ja-JP" sz="1600" b="1" dirty="0" smtClean="0"/>
          </a:p>
          <a:p>
            <a:r>
              <a:rPr kumimoji="1" lang="en-US" altLang="ja-JP" sz="1600" b="1" dirty="0" smtClean="0"/>
              <a:t>Get the link </a:t>
            </a:r>
            <a:r>
              <a:rPr kumimoji="1" lang="ja-JP" altLang="en-US" sz="1600" b="1" dirty="0" smtClean="0"/>
              <a:t>から</a:t>
            </a:r>
            <a:r>
              <a:rPr kumimoji="1" lang="en-US" altLang="ja-JP" sz="1600" b="1" dirty="0" smtClean="0"/>
              <a:t>URL</a:t>
            </a:r>
            <a:r>
              <a:rPr kumimoji="1" lang="ja-JP" altLang="en-US" sz="1600" b="1" dirty="0" smtClean="0"/>
              <a:t>をコピーし、ブラウザで検索する。</a:t>
            </a:r>
            <a:endParaRPr kumimoji="1" lang="ja-JP" altLang="en-US" sz="16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5432028" y="1606778"/>
            <a:ext cx="357360" cy="174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" y="1149545"/>
            <a:ext cx="4257607" cy="327303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280942" y="4190320"/>
            <a:ext cx="357360" cy="174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741714" y="1694210"/>
            <a:ext cx="2945142" cy="2496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6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25794" y="5350679"/>
            <a:ext cx="3892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ブラウザで地図が表示できるようになった。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19" y="232229"/>
            <a:ext cx="6263562" cy="48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1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b="1" dirty="0">
                <a:solidFill>
                  <a:srgbClr val="0070C0"/>
                </a:solidFill>
                <a:latin typeface="+mj-ea"/>
              </a:rPr>
              <a:t>CARTO</a:t>
            </a:r>
            <a:r>
              <a:rPr kumimoji="1" lang="ja-JP" altLang="en-US" sz="3200" b="1" dirty="0" smtClean="0">
                <a:solidFill>
                  <a:srgbClr val="0070C0"/>
                </a:solidFill>
              </a:rPr>
              <a:t>とは？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1476" y="1078301"/>
            <a:ext cx="735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・</a:t>
            </a:r>
            <a:r>
              <a:rPr lang="ja-JP" altLang="en-US" sz="2800" b="1" dirty="0" smtClean="0"/>
              <a:t>地図</a:t>
            </a:r>
            <a:r>
              <a:rPr lang="ja-JP" altLang="en-US" sz="2800" b="1" dirty="0"/>
              <a:t>データ</a:t>
            </a:r>
            <a:r>
              <a:rPr lang="ja-JP" altLang="en-US" sz="2800" b="1" dirty="0" smtClean="0"/>
              <a:t>や地図を編集・共有できるサービス</a:t>
            </a:r>
            <a:endParaRPr kumimoji="1" lang="ja-JP" altLang="en-US" sz="28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1475" y="2179396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・データのインポート・表示が簡単にできる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1475" y="4302414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・時系列データのなど表現が多様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475" y="3280491"/>
            <a:ext cx="728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・</a:t>
            </a:r>
            <a:r>
              <a:rPr kumimoji="1" lang="en-US" altLang="ja-JP" sz="2800" b="1" dirty="0" smtClean="0"/>
              <a:t>SQL</a:t>
            </a:r>
            <a:r>
              <a:rPr kumimoji="1" lang="ja-JP" altLang="en-US" sz="2800" b="1" dirty="0" smtClean="0"/>
              <a:t>によるデータの分析がブラウザ上で可能</a:t>
            </a:r>
          </a:p>
        </p:txBody>
      </p:sp>
    </p:spTree>
    <p:extLst>
      <p:ext uri="{BB962C8B-B14F-4D97-AF65-F5344CB8AC3E}">
        <p14:creationId xmlns:p14="http://schemas.microsoft.com/office/powerpoint/2010/main" val="356021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7" y="1159166"/>
            <a:ext cx="4028984" cy="309728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024326" y="5216592"/>
            <a:ext cx="789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sz="1600" dirty="0"/>
              <a:t>https://carto.com/academy/ 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にアクセスする、</a:t>
            </a:r>
            <a:r>
              <a:rPr lang="en-US" altLang="ja-JP" sz="1600" dirty="0" smtClean="0"/>
              <a:t>SIGN UP</a:t>
            </a:r>
            <a:r>
              <a:rPr lang="ja-JP" altLang="en-US" sz="1600" dirty="0" smtClean="0"/>
              <a:t>をクリックし、アカウント作成を行う。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423984" y="1497744"/>
            <a:ext cx="654331" cy="161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37000" y="1659385"/>
            <a:ext cx="969917" cy="261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0686" y="1323156"/>
            <a:ext cx="3773713" cy="29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331" y="913455"/>
            <a:ext cx="6579336" cy="4126413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015592" y="3103800"/>
            <a:ext cx="985157" cy="268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88077" y="5290278"/>
            <a:ext cx="336784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DATASETS</a:t>
            </a:r>
            <a:r>
              <a:rPr kumimoji="1" lang="ja-JP" altLang="en-US" dirty="0" smtClean="0"/>
              <a:t>をクリックして、</a:t>
            </a:r>
            <a:r>
              <a:rPr kumimoji="1" lang="en-US" altLang="ja-JP" dirty="0" smtClean="0"/>
              <a:t>dashboard</a:t>
            </a:r>
            <a:r>
              <a:rPr kumimoji="1" lang="ja-JP" altLang="en-US" dirty="0" smtClean="0"/>
              <a:t>を開く。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データを読み込む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9954" y="2920743"/>
            <a:ext cx="3869426" cy="21170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9954" y="569206"/>
            <a:ext cx="3834103" cy="198665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52" y="666659"/>
            <a:ext cx="4228761" cy="18962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689997" y="1069133"/>
            <a:ext cx="567678" cy="159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747620" y="2078351"/>
            <a:ext cx="1567579" cy="316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091313" y="4822380"/>
            <a:ext cx="528811" cy="15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4305436" y="1176830"/>
            <a:ext cx="814387" cy="118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7019925" y="2555863"/>
            <a:ext cx="1061863" cy="2127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-10719" y="5110318"/>
            <a:ext cx="654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NEW DATASET</a:t>
            </a:r>
            <a:r>
              <a:rPr kumimoji="1" lang="ja-JP" altLang="en-US" sz="1600" dirty="0" smtClean="0"/>
              <a:t>をクリックし、</a:t>
            </a:r>
            <a:r>
              <a:rPr kumimoji="1" lang="en-US" altLang="ja-JP" sz="1600" dirty="0" smtClean="0"/>
              <a:t>Drag &amp; drop </a:t>
            </a:r>
            <a:r>
              <a:rPr lang="ja-JP" altLang="en-US" sz="1600" dirty="0" smtClean="0"/>
              <a:t>か　</a:t>
            </a:r>
            <a:r>
              <a:rPr lang="en-US" altLang="ja-JP" sz="1600" dirty="0" smtClean="0"/>
              <a:t>BROWSE</a:t>
            </a:r>
            <a:r>
              <a:rPr lang="ja-JP" altLang="en-US" sz="1600" dirty="0" smtClean="0"/>
              <a:t>からファイルを選択し、データを読み込み、</a:t>
            </a:r>
            <a:r>
              <a:rPr lang="en-US" altLang="ja-JP" sz="1600" dirty="0" smtClean="0"/>
              <a:t>CONNECT DATASET</a:t>
            </a:r>
            <a:r>
              <a:rPr lang="ja-JP" altLang="en-US" sz="1600" dirty="0" smtClean="0"/>
              <a:t>をクリックする。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09537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0044" y="737236"/>
            <a:ext cx="4186329" cy="320992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" y="737236"/>
            <a:ext cx="4438650" cy="341221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4037" y="4763021"/>
            <a:ext cx="8535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`Create MAP`</a:t>
            </a:r>
            <a:r>
              <a:rPr kumimoji="1" lang="ja-JP" altLang="en-US" sz="1600" dirty="0" smtClean="0"/>
              <a:t>をクリックし、地図を作成する。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`ADD NEW LAYER`</a:t>
            </a:r>
            <a:r>
              <a:rPr kumimoji="1" lang="ja-JP" altLang="en-US" sz="1600" dirty="0" smtClean="0"/>
              <a:t>のボタンで別のデータを追加できるため、一次避難所</a:t>
            </a:r>
            <a:r>
              <a:rPr kumimoji="1" lang="en-US" altLang="ja-JP" sz="1600" dirty="0" smtClean="0"/>
              <a:t>(CSV)</a:t>
            </a:r>
            <a:r>
              <a:rPr kumimoji="1" lang="ja-JP" altLang="en-US" sz="1600" dirty="0" smtClean="0"/>
              <a:t>のデータも表示する。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4069079" y="3947160"/>
            <a:ext cx="371475" cy="129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114381" y="1738991"/>
            <a:ext cx="1225459" cy="2204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05354"/>
          </a:xfrm>
        </p:spPr>
        <p:txBody>
          <a:bodyPr>
            <a:no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ＮＥＷマップを作成する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0"/>
            <a:ext cx="6730381" cy="517398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36741" y="5376446"/>
            <a:ext cx="5870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MAP</a:t>
            </a:r>
            <a:r>
              <a:rPr kumimoji="1" lang="ja-JP" altLang="en-US" sz="1600" b="1" dirty="0" smtClean="0"/>
              <a:t>が表示できたので、各レイヤのスタイル、凡例などを変更する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7960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0325" y="212271"/>
            <a:ext cx="3943350" cy="47883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14469" y="5210175"/>
            <a:ext cx="6315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`STYLE &gt; SIZE/COLOR &gt; BY VALUE` </a:t>
            </a:r>
            <a:r>
              <a:rPr kumimoji="1" lang="ja-JP" altLang="en-US" sz="1600" b="1" dirty="0" smtClean="0"/>
              <a:t>を選択し、想定浸水深で色分けを行う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551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954663" y="5248275"/>
            <a:ext cx="7234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想定浸水深のフィールド</a:t>
            </a:r>
            <a:r>
              <a:rPr kumimoji="1" lang="ja-JP" altLang="en-US" sz="1600" b="1" dirty="0" smtClean="0"/>
              <a:t>を選択し、ポッポアップで浸水深が表示されるようにする。</a:t>
            </a:r>
            <a:endParaRPr kumimoji="1" lang="ja-JP" altLang="en-US" sz="16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077" y="740569"/>
            <a:ext cx="4023922" cy="40909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6736" y="297656"/>
            <a:ext cx="3022600" cy="45339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894246" y="3526150"/>
            <a:ext cx="2087704" cy="36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69846" y="2954650"/>
            <a:ext cx="2087704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3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3310</TotalTime>
  <Words>265</Words>
  <Application>Microsoft Office PowerPoint</Application>
  <PresentationFormat>画面に合わせる (16:10)</PresentationFormat>
  <Paragraphs>26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CARTOとは？</vt:lpstr>
      <vt:lpstr>PowerPoint プレゼンテーション</vt:lpstr>
      <vt:lpstr>データを読み込む</vt:lpstr>
      <vt:lpstr>PowerPoint プレゼンテーション</vt:lpstr>
      <vt:lpstr>ＮＥＷマップを作成する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Hiroyuki YAMAUCHI</cp:lastModifiedBy>
  <cp:revision>193</cp:revision>
  <dcterms:created xsi:type="dcterms:W3CDTF">2015-06-26T03:04:37Z</dcterms:created>
  <dcterms:modified xsi:type="dcterms:W3CDTF">2018-03-09T04:29:12Z</dcterms:modified>
</cp:coreProperties>
</file>