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2" r:id="rId3"/>
    <p:sldId id="265" r:id="rId4"/>
    <p:sldId id="273" r:id="rId5"/>
    <p:sldId id="275" r:id="rId6"/>
    <p:sldId id="277" r:id="rId7"/>
    <p:sldId id="268" r:id="rId8"/>
    <p:sldId id="279" r:id="rId9"/>
    <p:sldId id="280" r:id="rId10"/>
    <p:sldId id="281" r:id="rId11"/>
    <p:sldId id="260" r:id="rId12"/>
    <p:sldId id="282" r:id="rId13"/>
    <p:sldId id="283" r:id="rId14"/>
    <p:sldId id="284" r:id="rId15"/>
    <p:sldId id="259" r:id="rId16"/>
    <p:sldId id="261" r:id="rId17"/>
    <p:sldId id="285" r:id="rId18"/>
    <p:sldId id="286" r:id="rId19"/>
    <p:sldId id="262" r:id="rId20"/>
    <p:sldId id="264" r:id="rId21"/>
    <p:sldId id="293" r:id="rId22"/>
    <p:sldId id="294" r:id="rId23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007" autoAdjust="0"/>
  </p:normalViewPr>
  <p:slideViewPr>
    <p:cSldViewPr snapToGrid="0" showGuides="1">
      <p:cViewPr varScale="1">
        <p:scale>
          <a:sx n="101" d="100"/>
          <a:sy n="101" d="100"/>
        </p:scale>
        <p:origin x="126" y="4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C784-C0B9-4577-84F6-EF3E02AE5E5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93C4-E360-4D57-8012-EF9903375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国勢調査、農業センサス、経済センサス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293C4-E360-4D57-8012-EF990337593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6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dic.go.jp/J-IBI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fs.or.jp/emedia/Cen2010/C2010.htm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e-stat.go.jp/SG1/estat/eStatTopPortal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kirimura.com/mm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s.pref.okayama.jp/map/top/index.asp" TargetMode="External"/><Relationship Id="rId2" Type="http://schemas.openxmlformats.org/officeDocument/2006/relationships/hyperlink" Target="https://gis-gifu.jp/gifu/port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3.pref.nagano.lg.jp/gis/top/" TargetMode="External"/><Relationship Id="rId5" Type="http://schemas.openxmlformats.org/officeDocument/2006/relationships/hyperlink" Target="http://g-kyoto.gis.pref.kyoto.lg.jp/g-kyoto/top/" TargetMode="External"/><Relationship Id="rId4" Type="http://schemas.openxmlformats.org/officeDocument/2006/relationships/hyperlink" Target="http://www.gis.pref.shizuoka.j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.nagareyama.chiba.jp/10763/index.html" TargetMode="External"/><Relationship Id="rId2" Type="http://schemas.openxmlformats.org/officeDocument/2006/relationships/hyperlink" Target="http://www.city.sabae.fukui.jp/pageview.html?id=127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data.pref.shizuoka.jp/" TargetMode="External"/><Relationship Id="rId5" Type="http://schemas.openxmlformats.org/officeDocument/2006/relationships/hyperlink" Target="http://g-kyoto.gis.pref.kyoto.lg.jp/g-kyoto/top/" TargetMode="External"/><Relationship Id="rId4" Type="http://schemas.openxmlformats.org/officeDocument/2006/relationships/hyperlink" Target="http://www.city.yokohama.lg.jp/seisaku/seisaku/opendata/catalo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gd.gsi.go.jp/download/menu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nlftp.mlit.go.jp/ksj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524558"/>
            <a:ext cx="911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 dirty="0" smtClean="0"/>
              <a:t>７</a:t>
            </a:r>
            <a:r>
              <a:rPr lang="en-US" altLang="ja-JP" sz="4000" dirty="0" smtClean="0"/>
              <a:t>.</a:t>
            </a:r>
            <a:r>
              <a:rPr lang="ja-JP" altLang="ja-JP" sz="4000" dirty="0" smtClean="0"/>
              <a:t> </a:t>
            </a:r>
            <a:r>
              <a:rPr lang="ja-JP" altLang="ja-JP" sz="4000" dirty="0"/>
              <a:t>既存データの地図データと属性データ</a:t>
            </a:r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9582"/>
          <a:stretch/>
        </p:blipFill>
        <p:spPr>
          <a:xfrm>
            <a:off x="537028" y="835641"/>
            <a:ext cx="7837714" cy="243529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4"/>
          <a:stretch/>
        </p:blipFill>
        <p:spPr>
          <a:xfrm>
            <a:off x="595084" y="3047999"/>
            <a:ext cx="8476343" cy="207554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060452" y="2421609"/>
            <a:ext cx="711947" cy="15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32125" y="2571750"/>
            <a:ext cx="193930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ダウンロード</a:t>
            </a:r>
            <a:r>
              <a:rPr lang="ja-JP" altLang="en-US" b="1" dirty="0" smtClean="0"/>
              <a:t>をクリック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591175" y="2666779"/>
            <a:ext cx="1469277" cy="604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323006" y="4938317"/>
            <a:ext cx="482099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ダウンロードしたファイルを解凍し、中のファイルを確認する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7976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72" y="1028700"/>
            <a:ext cx="6096000" cy="46863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027" y="2090057"/>
            <a:ext cx="4715373" cy="3624943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164602" y="122926"/>
            <a:ext cx="7886700" cy="50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none" dirty="0">
                <a:solidFill>
                  <a:srgbClr val="0070C0"/>
                </a:solidFill>
              </a:rPr>
              <a:t>②</a:t>
            </a:r>
            <a:r>
              <a:rPr lang="ja-JP" altLang="en-US" u="none" dirty="0" smtClean="0">
                <a:solidFill>
                  <a:srgbClr val="0070C0"/>
                </a:solidFill>
              </a:rPr>
              <a:t>環境省の</a:t>
            </a:r>
            <a:r>
              <a:rPr lang="en-US" altLang="ja-JP" u="none" dirty="0" smtClean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42398" y="602380"/>
            <a:ext cx="6105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hlinkClick r:id="rId4"/>
              </a:rPr>
              <a:t>http</a:t>
            </a:r>
            <a:r>
              <a:rPr lang="ja-JP" altLang="en-US" sz="1600" dirty="0">
                <a:hlinkClick r:id="rId4"/>
              </a:rPr>
              <a:t>://www.biodic.go.jp/J-IBIS.</a:t>
            </a:r>
            <a:r>
              <a:rPr lang="ja-JP" altLang="en-US" sz="1600" dirty="0" smtClean="0">
                <a:hlinkClick r:id="rId4"/>
              </a:rPr>
              <a:t>html</a:t>
            </a:r>
            <a:r>
              <a:rPr lang="ja-JP" altLang="en-US" sz="1600" dirty="0"/>
              <a:t>　生物多様性</a:t>
            </a:r>
            <a:r>
              <a:rPr lang="ja-JP" altLang="en-US" sz="1600" dirty="0" smtClean="0"/>
              <a:t>サイトにアクセスする</a:t>
            </a:r>
            <a:endParaRPr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942398" y="2090057"/>
            <a:ext cx="915227" cy="224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840805" y="2314575"/>
            <a:ext cx="931220" cy="1155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03852" y="4388303"/>
            <a:ext cx="34238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KML</a:t>
            </a:r>
            <a:r>
              <a:rPr kumimoji="1" lang="ja-JP" altLang="en-US" b="1" dirty="0" smtClean="0"/>
              <a:t>ファイルと</a:t>
            </a:r>
            <a:r>
              <a:rPr kumimoji="1" lang="en-US" altLang="ja-JP" b="1" dirty="0" smtClean="0"/>
              <a:t>Shape</a:t>
            </a:r>
            <a:r>
              <a:rPr kumimoji="1" lang="ja-JP" altLang="en-US" b="1" dirty="0" smtClean="0"/>
              <a:t>ファイル</a:t>
            </a:r>
            <a:r>
              <a:rPr lang="ja-JP" altLang="en-US" b="1" dirty="0" smtClean="0"/>
              <a:t>が選択できる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976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29" y="141513"/>
            <a:ext cx="6235244" cy="479334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320" y="2122170"/>
            <a:ext cx="4673600" cy="359283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34660" y="3442607"/>
            <a:ext cx="660816" cy="176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3"/>
          </p:cNvCxnSpPr>
          <p:nvPr/>
        </p:nvCxnSpPr>
        <p:spPr>
          <a:xfrm>
            <a:off x="1895476" y="3531054"/>
            <a:ext cx="2676524" cy="28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938311" y="3819525"/>
            <a:ext cx="1137065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06843" y="3971925"/>
            <a:ext cx="259772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クリック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310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473" y="261257"/>
            <a:ext cx="5173222" cy="397691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9695" y="1495425"/>
            <a:ext cx="3378861" cy="4093029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3543300" y="2895600"/>
            <a:ext cx="2371725" cy="123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181100" y="4408729"/>
            <a:ext cx="4393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地図で場所を選択し、</a:t>
            </a:r>
            <a:r>
              <a:rPr kumimoji="1" lang="en-US" altLang="ja-JP" sz="1600" b="1" dirty="0" smtClean="0"/>
              <a:t>GIS</a:t>
            </a:r>
            <a:r>
              <a:rPr kumimoji="1" lang="ja-JP" altLang="en-US" sz="1600" b="1" dirty="0" smtClean="0"/>
              <a:t>データをクリックする</a:t>
            </a:r>
            <a:endParaRPr kumimoji="1" lang="en-US" altLang="ja-JP" sz="1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096000" y="2867024"/>
            <a:ext cx="979376" cy="190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00" t="6194" r="24643" b="-39"/>
          <a:stretch/>
        </p:blipFill>
        <p:spPr>
          <a:xfrm>
            <a:off x="717978" y="133350"/>
            <a:ext cx="3208862" cy="437966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684"/>
          <a:stretch/>
        </p:blipFill>
        <p:spPr>
          <a:xfrm>
            <a:off x="4572000" y="0"/>
            <a:ext cx="4093028" cy="32519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686" y="4160368"/>
            <a:ext cx="4122056" cy="103574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049981" y="3099595"/>
            <a:ext cx="788969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590925" y="2590800"/>
            <a:ext cx="2333625" cy="508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049981" y="3394744"/>
            <a:ext cx="394484" cy="984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19919" y="4821116"/>
            <a:ext cx="342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アンケートに回答し、注意事項に同意し、データのダウンロードを行う</a:t>
            </a:r>
            <a:endParaRPr kumimoji="1"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9187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6618" y="150434"/>
            <a:ext cx="7886700" cy="50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none" dirty="0" smtClean="0">
                <a:solidFill>
                  <a:srgbClr val="0070C0"/>
                </a:solidFill>
              </a:rPr>
              <a:t>農林水産省の</a:t>
            </a:r>
            <a:r>
              <a:rPr lang="en-US" altLang="ja-JP" u="none" dirty="0" smtClean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lang="ja-JP" altLang="en-US" u="none" dirty="0">
              <a:solidFill>
                <a:srgbClr val="0070C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8285" y="1545841"/>
            <a:ext cx="5007429" cy="384946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72282" y="808427"/>
            <a:ext cx="7531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hlinkClick r:id="rId3"/>
              </a:rPr>
              <a:t>http://</a:t>
            </a:r>
            <a:r>
              <a:rPr lang="en-US" altLang="ja-JP" sz="1600" b="1" dirty="0" smtClean="0">
                <a:hlinkClick r:id="rId3"/>
              </a:rPr>
              <a:t>www.aafs.or.jp/emedia/Cen2010/C2010.htm</a:t>
            </a:r>
            <a:r>
              <a:rPr lang="ja-JP" altLang="en-US" sz="1600" b="1" dirty="0" smtClean="0"/>
              <a:t>　有料データのダウンロードサイト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※</a:t>
            </a:r>
            <a:r>
              <a:rPr lang="ja-JP" altLang="en-US" sz="1600" b="1" dirty="0" smtClean="0"/>
              <a:t>無料</a:t>
            </a:r>
            <a:r>
              <a:rPr lang="ja-JP" altLang="en-US" sz="1600" b="1" dirty="0"/>
              <a:t>データ</a:t>
            </a:r>
            <a:r>
              <a:rPr lang="ja-JP" altLang="en-US" sz="1600" b="1" dirty="0" smtClean="0"/>
              <a:t>は、</a:t>
            </a:r>
            <a:r>
              <a:rPr lang="en-US" altLang="ja-JP" sz="1600" b="1" dirty="0" smtClean="0"/>
              <a:t>e-stat</a:t>
            </a:r>
            <a:r>
              <a:rPr lang="ja-JP" altLang="en-US" sz="1600" b="1" dirty="0" smtClean="0"/>
              <a:t>から農業センサスがダウンロードできる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3292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③総務省</a:t>
            </a:r>
            <a:r>
              <a:rPr lang="ja-JP" altLang="en-US" b="1" u="none" dirty="0">
                <a:solidFill>
                  <a:srgbClr val="0070C0"/>
                </a:solidFill>
              </a:rPr>
              <a:t>の</a:t>
            </a:r>
            <a:r>
              <a:rPr lang="en-US" altLang="ja-JP" b="1" u="none" dirty="0">
                <a:solidFill>
                  <a:srgbClr val="0070C0"/>
                </a:solidFill>
              </a:rPr>
              <a:t>GIS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9202" y="638502"/>
            <a:ext cx="6448625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http://www.e-stat.go.jp/SG1/estat/eStatTopPortal.</a:t>
            </a:r>
            <a:r>
              <a:rPr lang="ja-JP" altLang="en-US" dirty="0" smtClean="0">
                <a:hlinkClick r:id="rId2"/>
              </a:rPr>
              <a:t>do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e-Stat</a:t>
            </a:r>
            <a:r>
              <a:rPr lang="ja-JP" altLang="en-US" dirty="0" smtClean="0"/>
              <a:t>のページにアクセスする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241" y="1414236"/>
            <a:ext cx="4401759" cy="3383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4825" y="2040450"/>
            <a:ext cx="4564330" cy="350882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11344" y="2841626"/>
            <a:ext cx="546081" cy="115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57425" y="2957513"/>
            <a:ext cx="2832735" cy="837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170596" y="3764384"/>
            <a:ext cx="546081" cy="115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52487" y="983961"/>
            <a:ext cx="807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国勢調査、経済センサス、事務所・企業統計調査、農林業センサスなどがダウンロードできる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398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475"/>
          <a:stretch/>
        </p:blipFill>
        <p:spPr>
          <a:xfrm>
            <a:off x="11813" y="295501"/>
            <a:ext cx="9120374" cy="522514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1144" y="1597364"/>
            <a:ext cx="1003281" cy="14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1144" y="1743075"/>
            <a:ext cx="4308456" cy="2238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31190" y="1670219"/>
            <a:ext cx="4308456" cy="2311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9469" y="494562"/>
            <a:ext cx="1567543" cy="117565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824291" y="928181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調査</a:t>
            </a:r>
            <a:r>
              <a:rPr lang="ja-JP" altLang="en-US" sz="1600" b="1" dirty="0" smtClean="0"/>
              <a:t>の種類を選択</a:t>
            </a:r>
            <a:endParaRPr kumimoji="1" lang="ja-JP" altLang="en-US" sz="16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784" y="2972082"/>
            <a:ext cx="254428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調査</a:t>
            </a:r>
            <a:r>
              <a:rPr lang="ja-JP" altLang="en-US" dirty="0" smtClean="0"/>
              <a:t>の年代、データ種類を選択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6970" y="188018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調査</a:t>
            </a:r>
            <a:r>
              <a:rPr lang="ja-JP" altLang="en-US" sz="1600" b="1" dirty="0" smtClean="0"/>
              <a:t>の項目を選択</a:t>
            </a:r>
            <a:endParaRPr kumimoji="1" lang="ja-JP" altLang="en-US" sz="16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8974" y="4295775"/>
            <a:ext cx="1233921" cy="192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0" y="1331554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4888" y="2871107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00875" y="1725979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73168" y="4221723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7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332"/>
          <a:stretch/>
        </p:blipFill>
        <p:spPr>
          <a:xfrm>
            <a:off x="0" y="-1"/>
            <a:ext cx="9144001" cy="552994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911" y="4132607"/>
            <a:ext cx="2786289" cy="15823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882" y="4114464"/>
            <a:ext cx="2786289" cy="1600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11144" y="2654639"/>
            <a:ext cx="1765281" cy="993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22577" y="783612"/>
            <a:ext cx="327365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地域を選択してデータをダウンロードする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105150" y="2419350"/>
            <a:ext cx="923925" cy="162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6124575" y="2764970"/>
            <a:ext cx="923925" cy="162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876425" y="1092030"/>
            <a:ext cx="266700" cy="1562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4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属性</a:t>
            </a:r>
            <a:r>
              <a:rPr lang="ja-JP" altLang="en-US" u="none" dirty="0">
                <a:solidFill>
                  <a:srgbClr val="0070C0"/>
                </a:solidFill>
              </a:rPr>
              <a:t>データを地図化するための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" y="1091781"/>
            <a:ext cx="5054544" cy="388568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6528" y="5086351"/>
            <a:ext cx="5000728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3"/>
              </a:rPr>
              <a:t>http://www.tkirimura.com/mmm</a:t>
            </a:r>
            <a:r>
              <a:rPr lang="ja-JP" altLang="en-US" dirty="0" smtClean="0">
                <a:hlinkClick r:id="rId3"/>
              </a:rPr>
              <a:t>/</a:t>
            </a:r>
            <a:r>
              <a:rPr lang="ja-JP" altLang="en-US" dirty="0" smtClean="0"/>
              <a:t>　サイトからダウンロードできる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71" t="1548" r="25238" b="-659"/>
          <a:stretch/>
        </p:blipFill>
        <p:spPr>
          <a:xfrm>
            <a:off x="5077256" y="880826"/>
            <a:ext cx="3180919" cy="45139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4286" y="5086351"/>
            <a:ext cx="2133600" cy="386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612425" y="674472"/>
            <a:ext cx="184858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例）　</a:t>
            </a:r>
            <a:r>
              <a:rPr lang="en-US" altLang="ja-JP" dirty="0"/>
              <a:t>Municipality map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578367" y="3426164"/>
            <a:ext cx="2641208" cy="183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521493" y="1416389"/>
            <a:ext cx="2450932" cy="164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972425" y="1524000"/>
            <a:ext cx="1143431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ダウンロードしたい年月を選択</a:t>
            </a:r>
            <a:endParaRPr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381874" y="5086351"/>
            <a:ext cx="1162265" cy="164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972300" y="1581150"/>
            <a:ext cx="771525" cy="3396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ja-JP" sz="3600" dirty="0">
                <a:solidFill>
                  <a:srgbClr val="0070C0"/>
                </a:solidFill>
              </a:rPr>
              <a:t>既存データの地図データと属性データ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12113" y="1298740"/>
            <a:ext cx="3415962" cy="31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[</a:t>
            </a:r>
            <a:r>
              <a:rPr lang="ja-JP" altLang="en-US" b="1" dirty="0" smtClean="0"/>
              <a:t>ダウンロードでき</a:t>
            </a:r>
            <a:r>
              <a:rPr lang="ja-JP" altLang="en-US" b="1" dirty="0"/>
              <a:t>る</a:t>
            </a:r>
            <a:r>
              <a:rPr lang="ja-JP" altLang="en-US" b="1" dirty="0" smtClean="0"/>
              <a:t>データ</a:t>
            </a:r>
            <a:r>
              <a:rPr lang="en-US" altLang="ja-JP" b="1" dirty="0" smtClean="0"/>
              <a:t>]</a:t>
            </a:r>
          </a:p>
          <a:p>
            <a:r>
              <a:rPr lang="ja-JP" altLang="en-US" b="1" dirty="0" smtClean="0"/>
              <a:t>①国土交通省のデータ</a:t>
            </a:r>
            <a:endParaRPr lang="en-US" altLang="ja-JP" b="1" dirty="0" smtClean="0"/>
          </a:p>
          <a:p>
            <a:r>
              <a:rPr lang="ja-JP" altLang="en-US" b="1" dirty="0" smtClean="0"/>
              <a:t> </a:t>
            </a:r>
            <a:r>
              <a:rPr lang="en-US" altLang="ja-JP" b="1" dirty="0" smtClean="0"/>
              <a:t>A.</a:t>
            </a:r>
            <a:r>
              <a:rPr lang="ja-JP" altLang="en-US" b="1" dirty="0" smtClean="0"/>
              <a:t>国土地理院（基盤地図情報）</a:t>
            </a:r>
            <a:endParaRPr lang="en-US" altLang="ja-JP" b="1" dirty="0" smtClean="0"/>
          </a:p>
          <a:p>
            <a:r>
              <a:rPr lang="en-US" altLang="ja-JP" b="1" dirty="0"/>
              <a:t> </a:t>
            </a:r>
            <a:r>
              <a:rPr lang="en-US" altLang="ja-JP" b="1" dirty="0" smtClean="0"/>
              <a:t>B.</a:t>
            </a:r>
            <a:r>
              <a:rPr lang="ja-JP" altLang="en-US" b="1" dirty="0" smtClean="0"/>
              <a:t>国土数値情報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②環境省のデータ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③</a:t>
            </a:r>
            <a:r>
              <a:rPr lang="ja-JP" altLang="en-US" b="1" dirty="0"/>
              <a:t>総務省の</a:t>
            </a:r>
            <a:r>
              <a:rPr lang="en-US" altLang="ja-JP" b="1" dirty="0"/>
              <a:t>GIS</a:t>
            </a:r>
            <a:r>
              <a:rPr lang="ja-JP" altLang="en-US" b="1" dirty="0" smtClean="0"/>
              <a:t>データ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④その他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補足：オープンデータ</a:t>
            </a:r>
            <a:endParaRPr lang="ja-JP" altLang="en-US" b="1" dirty="0"/>
          </a:p>
          <a:p>
            <a:endParaRPr lang="en-US" altLang="ja-JP" b="1" dirty="0" smtClean="0"/>
          </a:p>
          <a:p>
            <a:endParaRPr kumimoji="1" lang="en-US" altLang="ja-JP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5938" y="4046250"/>
            <a:ext cx="3415962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[</a:t>
            </a:r>
            <a:r>
              <a:rPr lang="ja-JP" altLang="en-US" b="1" dirty="0"/>
              <a:t>実習</a:t>
            </a:r>
            <a:r>
              <a:rPr lang="ja-JP" altLang="en-US" b="1" dirty="0" smtClean="0"/>
              <a:t>内容</a:t>
            </a:r>
            <a:r>
              <a:rPr lang="en-US" altLang="ja-JP" b="1" dirty="0" smtClean="0"/>
              <a:t>]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GIS</a:t>
            </a:r>
            <a:r>
              <a:rPr lang="ja-JP" altLang="en-US" b="1" dirty="0" smtClean="0"/>
              <a:t>で活用するデータのダウンロード方法</a:t>
            </a:r>
            <a:endParaRPr kumimoji="1" lang="en-US" altLang="ja-JP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300" y="1298740"/>
            <a:ext cx="39243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地方</a:t>
            </a:r>
            <a:r>
              <a:rPr lang="ja-JP" altLang="en-US" u="none" dirty="0">
                <a:solidFill>
                  <a:srgbClr val="0070C0"/>
                </a:solidFill>
              </a:rPr>
              <a:t>自治体の</a:t>
            </a:r>
            <a:r>
              <a:rPr lang="en-US" altLang="ja-JP" u="none" dirty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5340" y="1313717"/>
            <a:ext cx="5753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800" b="1" dirty="0" smtClean="0"/>
          </a:p>
          <a:p>
            <a:r>
              <a:rPr lang="ja-JP" altLang="en-US" sz="1800" b="1" dirty="0" err="1" smtClean="0"/>
              <a:t>ぎふ</a:t>
            </a:r>
            <a:r>
              <a:rPr lang="ja-JP" altLang="en-US" sz="1800" b="1" dirty="0" smtClean="0"/>
              <a:t>県域統合型</a:t>
            </a:r>
            <a:r>
              <a:rPr lang="en-US" altLang="ja-JP" sz="1800" b="1" dirty="0" smtClean="0"/>
              <a:t>GIS</a:t>
            </a:r>
          </a:p>
          <a:p>
            <a:r>
              <a:rPr lang="en-US" altLang="ja-JP" sz="1800" b="1" dirty="0">
                <a:hlinkClick r:id="rId2"/>
              </a:rPr>
              <a:t>https://</a:t>
            </a:r>
            <a:r>
              <a:rPr lang="en-US" altLang="ja-JP" sz="1800" b="1" dirty="0" smtClean="0">
                <a:hlinkClick r:id="rId2"/>
              </a:rPr>
              <a:t>gis-gifu.jp/gifu/portal/index.html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おかやま全県統合型</a:t>
            </a:r>
            <a:r>
              <a:rPr lang="en-US" altLang="ja-JP" sz="1800" b="1" dirty="0" smtClean="0"/>
              <a:t>GIS</a:t>
            </a:r>
            <a:endParaRPr lang="en-US" altLang="ja-JP" sz="1800" b="1" dirty="0"/>
          </a:p>
          <a:p>
            <a:r>
              <a:rPr lang="en-US" altLang="ja-JP" sz="1800" b="1" dirty="0">
                <a:hlinkClick r:id="rId3"/>
              </a:rPr>
              <a:t>http://</a:t>
            </a:r>
            <a:r>
              <a:rPr lang="en-US" altLang="ja-JP" sz="1800" b="1" dirty="0" smtClean="0">
                <a:hlinkClick r:id="rId3"/>
              </a:rPr>
              <a:t>www.gis.pref.okayama.jp/map/top/index.asp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静岡県</a:t>
            </a:r>
            <a:r>
              <a:rPr lang="ja-JP" altLang="en-US" sz="1800" b="1" dirty="0"/>
              <a:t>統合基盤地理情報システム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4"/>
              </a:rPr>
              <a:t>http://www.gis.pref.shizuoka.jp</a:t>
            </a:r>
            <a:r>
              <a:rPr lang="en-US" altLang="ja-JP" sz="1800" b="1" dirty="0" smtClean="0">
                <a:hlinkClick r:id="rId4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/>
          </a:p>
          <a:p>
            <a:r>
              <a:rPr lang="ja-JP" altLang="en-US" sz="1800" b="1" dirty="0"/>
              <a:t>京都府・市町村共同　統合型地理情報システム（</a:t>
            </a:r>
            <a:r>
              <a:rPr lang="en-US" altLang="ja-JP" sz="1800" b="1" dirty="0"/>
              <a:t>GIS</a:t>
            </a:r>
            <a:r>
              <a:rPr lang="ja-JP" altLang="en-US" sz="1800" b="1" dirty="0" smtClean="0"/>
              <a:t>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5"/>
              </a:rPr>
              <a:t>http://g-kyoto.gis.pref.kyoto.lg.jp/g-kyoto/top</a:t>
            </a:r>
            <a:r>
              <a:rPr lang="en-US" altLang="ja-JP" sz="1800" b="1" dirty="0" smtClean="0">
                <a:hlinkClick r:id="rId5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長野県統合型地理情報システム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6"/>
              </a:rPr>
              <a:t>http://www3.pref.nagano.lg.jp/gis/top</a:t>
            </a:r>
            <a:r>
              <a:rPr lang="en-US" altLang="ja-JP" sz="1800" b="1" dirty="0" smtClean="0">
                <a:hlinkClick r:id="rId6"/>
              </a:rPr>
              <a:t>/</a:t>
            </a:r>
            <a:endParaRPr lang="en-US" altLang="ja-JP" sz="18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1475" y="819104"/>
            <a:ext cx="4797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地方自治体は様々なデータを</a:t>
            </a:r>
            <a:r>
              <a:rPr kumimoji="1" lang="en-US" altLang="ja-JP" sz="1600" b="1" dirty="0" smtClean="0"/>
              <a:t>Web </a:t>
            </a:r>
            <a:r>
              <a:rPr lang="en-US" altLang="ja-JP" sz="1600" b="1" dirty="0" smtClean="0"/>
              <a:t>GIS</a:t>
            </a:r>
            <a:r>
              <a:rPr lang="ja-JP" altLang="en-US" sz="1600" b="1" dirty="0" smtClean="0"/>
              <a:t>で</a:t>
            </a:r>
            <a:r>
              <a:rPr kumimoji="1" lang="ja-JP" altLang="en-US" sz="1600" b="1" dirty="0" smtClean="0"/>
              <a:t>公開している</a:t>
            </a:r>
            <a:endParaRPr kumimoji="1" lang="ja-JP" altLang="en-US" sz="16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1344640" y="131371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/>
              <a:t>例）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6786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補足：オープンデータ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9606" y="1185922"/>
            <a:ext cx="78247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00B050"/>
                </a:solidFill>
                <a:latin typeface="ＭＳ Ｐゴシック" panose="020B0600070205080204" pitchFamily="50" charset="-128"/>
              </a:rPr>
              <a:t>オープンデータとは、</a:t>
            </a:r>
            <a:endParaRPr lang="en-US" altLang="ja-JP" sz="2400" b="1" dirty="0" smtClean="0">
              <a:solidFill>
                <a:srgbClr val="00B050"/>
              </a:solidFill>
              <a:latin typeface="ＭＳ Ｐゴシック" panose="020B0600070205080204" pitchFamily="50" charset="-128"/>
            </a:endParaRPr>
          </a:p>
          <a:p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　</a:t>
            </a:r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政府</a:t>
            </a:r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において、オープンデータとは、「機械判読に適したデータ形式で、二次利用が可能な利用ルールで公開されたデータ」であり「人手を多くかけずにデータの二次利用を可能とするもの」のことを言います。</a:t>
            </a:r>
            <a:r>
              <a:rPr lang="ja-JP" altLang="en-US" sz="1600" b="1" dirty="0"/>
              <a:t/>
            </a:r>
            <a:br>
              <a:rPr lang="ja-JP" altLang="en-US" sz="1600" b="1" dirty="0"/>
            </a:br>
            <a:r>
              <a:rPr lang="ja-JP" altLang="en-US" sz="16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　ここでは、オープンデータの意義、目的等について説明します</a:t>
            </a:r>
            <a:r>
              <a:rPr lang="ja-JP" altLang="en-US" sz="16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。</a:t>
            </a:r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endParaRPr lang="en-US" altLang="ja-JP" sz="1600" b="1" dirty="0" smtClean="0">
              <a:solidFill>
                <a:srgbClr val="1C1C1C"/>
              </a:solidFill>
              <a:latin typeface="ＭＳ Ｐゴシック" panose="020B0600070205080204" pitchFamily="50" charset="-128"/>
            </a:endParaRPr>
          </a:p>
          <a:p>
            <a:pPr algn="r"/>
            <a:r>
              <a:rPr lang="ja-JP" altLang="en-US" sz="14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総務省　オープンデータ戦略の推進より引用（</a:t>
            </a:r>
            <a:r>
              <a:rPr lang="en-US" altLang="ja-JP" sz="1400" b="1" dirty="0">
                <a:solidFill>
                  <a:srgbClr val="1C1C1C"/>
                </a:solidFill>
                <a:latin typeface="ＭＳ Ｐゴシック" panose="020B0600070205080204" pitchFamily="50" charset="-128"/>
              </a:rPr>
              <a:t>http://www.soumu.go.jp/menu_seisaku/ictseisaku/ictriyou/opendata/</a:t>
            </a:r>
            <a:r>
              <a:rPr lang="ja-JP" altLang="en-US" sz="1400" b="1" dirty="0" smtClean="0">
                <a:solidFill>
                  <a:srgbClr val="1C1C1C"/>
                </a:solidFill>
                <a:latin typeface="ＭＳ Ｐゴシック" panose="020B0600070205080204" pitchFamily="50" charset="-128"/>
              </a:rPr>
              <a:t>）</a:t>
            </a:r>
            <a:endParaRPr lang="ja-JP" altLang="en-US" sz="1400" b="1" dirty="0"/>
          </a:p>
        </p:txBody>
      </p:sp>
      <p:sp>
        <p:nvSpPr>
          <p:cNvPr id="4" name="右矢印 3"/>
          <p:cNvSpPr/>
          <p:nvPr/>
        </p:nvSpPr>
        <p:spPr>
          <a:xfrm>
            <a:off x="1581150" y="4248150"/>
            <a:ext cx="571500" cy="56197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28875" y="424815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自治体</a:t>
            </a:r>
            <a:r>
              <a:rPr kumimoji="1" lang="ja-JP" altLang="en-US" sz="1800" dirty="0" smtClean="0"/>
              <a:t>が、様々な情報を</a:t>
            </a:r>
            <a:r>
              <a:rPr kumimoji="1" lang="en-US" altLang="ja-JP" sz="1800" dirty="0" smtClean="0"/>
              <a:t>CSV</a:t>
            </a:r>
            <a:r>
              <a:rPr kumimoji="1" lang="ja-JP" altLang="en-US" sz="1800" dirty="0" err="1" smtClean="0"/>
              <a:t>、</a:t>
            </a:r>
            <a:r>
              <a:rPr kumimoji="1" lang="en-US" altLang="ja-JP" sz="1800" dirty="0" smtClean="0"/>
              <a:t>Shape</a:t>
            </a:r>
            <a:r>
              <a:rPr kumimoji="1" lang="ja-JP" altLang="en-US" sz="1800" dirty="0" smtClean="0"/>
              <a:t>データで配信している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オープンデータを利用した地図アプリなども普及している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293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地方</a:t>
            </a:r>
            <a:r>
              <a:rPr lang="ja-JP" altLang="en-US" u="none" dirty="0">
                <a:solidFill>
                  <a:srgbClr val="0070C0"/>
                </a:solidFill>
              </a:rPr>
              <a:t>自治体のオープンデータ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6257" y="1313717"/>
            <a:ext cx="7191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 smtClean="0"/>
              <a:t>福井県鯖江市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2"/>
              </a:rPr>
              <a:t>http://</a:t>
            </a:r>
            <a:r>
              <a:rPr lang="en-US" altLang="ja-JP" sz="1800" b="1" dirty="0" smtClean="0">
                <a:hlinkClick r:id="rId2"/>
              </a:rPr>
              <a:t>www.city.sabae.fukui.jp/pageview.html?id=12768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千葉県流山市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3"/>
              </a:rPr>
              <a:t>http://</a:t>
            </a:r>
            <a:r>
              <a:rPr lang="en-US" altLang="ja-JP" sz="1800" b="1" dirty="0" smtClean="0">
                <a:hlinkClick r:id="rId3"/>
              </a:rPr>
              <a:t>www.city.nagareyama.chiba.jp/10763/index.html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/>
              <a:t>神奈川県横浜市（よこはまオープンデータカタログ（試行版））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4"/>
              </a:rPr>
              <a:t>http://</a:t>
            </a:r>
            <a:r>
              <a:rPr lang="en-US" altLang="ja-JP" sz="1800" b="1" dirty="0" smtClean="0">
                <a:hlinkClick r:id="rId4"/>
              </a:rPr>
              <a:t>www.city.yokohama.lg.jp/seisaku/seisaku/opendata/catalog.html</a:t>
            </a:r>
            <a:endParaRPr lang="en-US" altLang="ja-JP" sz="1800" b="1" dirty="0" smtClean="0"/>
          </a:p>
          <a:p>
            <a:endParaRPr lang="en-US" altLang="ja-JP" sz="1800" b="1" dirty="0"/>
          </a:p>
          <a:p>
            <a:r>
              <a:rPr lang="ja-JP" altLang="en-US" sz="1800" b="1" dirty="0"/>
              <a:t>北海道室蘭市（むろらんオープンデータライブラリ）</a:t>
            </a:r>
            <a:endParaRPr lang="en-US" altLang="ja-JP" sz="1800" b="1" dirty="0" smtClean="0"/>
          </a:p>
          <a:p>
            <a:r>
              <a:rPr lang="en-US" altLang="ja-JP" sz="1800" b="1" dirty="0" smtClean="0">
                <a:hlinkClick r:id="rId5"/>
              </a:rPr>
              <a:t>http</a:t>
            </a:r>
            <a:r>
              <a:rPr lang="en-US" altLang="ja-JP" sz="1800" b="1" dirty="0">
                <a:hlinkClick r:id="rId5"/>
              </a:rPr>
              <a:t>://g-kyoto.gis.pref.kyoto.lg.jp/g-kyoto/top</a:t>
            </a:r>
            <a:r>
              <a:rPr lang="en-US" altLang="ja-JP" sz="1800" b="1" dirty="0" smtClean="0">
                <a:hlinkClick r:id="rId5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  <a:p>
            <a:r>
              <a:rPr lang="ja-JP" altLang="en-US" sz="1800" b="1" dirty="0" smtClean="0"/>
              <a:t>静岡県（</a:t>
            </a:r>
            <a:r>
              <a:rPr lang="ja-JP" altLang="en-US" sz="1800" b="1" dirty="0"/>
              <a:t>ふじのくに</a:t>
            </a:r>
            <a:r>
              <a:rPr lang="ja-JP" altLang="en-US" sz="1800" b="1" dirty="0" smtClean="0"/>
              <a:t>オープンデータカタログ）</a:t>
            </a:r>
            <a:endParaRPr lang="en-US" altLang="ja-JP" sz="1800" b="1" dirty="0" smtClean="0"/>
          </a:p>
          <a:p>
            <a:r>
              <a:rPr lang="en-US" altLang="ja-JP" sz="1800" b="1" dirty="0">
                <a:hlinkClick r:id="rId6"/>
              </a:rPr>
              <a:t>http://open-data.pref.shizuoka.jp</a:t>
            </a:r>
            <a:r>
              <a:rPr lang="en-US" altLang="ja-JP" sz="1800" b="1" dirty="0" smtClean="0">
                <a:hlinkClick r:id="rId6"/>
              </a:rPr>
              <a:t>/</a:t>
            </a:r>
            <a:endParaRPr lang="en-US" altLang="ja-JP" sz="1800" b="1" dirty="0" smtClean="0"/>
          </a:p>
          <a:p>
            <a:endParaRPr lang="en-US" altLang="ja-JP" sz="18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125" y="819104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公開されているオープンデータの例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8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568311"/>
            <a:ext cx="7886700" cy="505354"/>
          </a:xfrm>
        </p:spPr>
        <p:txBody>
          <a:bodyPr>
            <a:noAutofit/>
          </a:bodyPr>
          <a:lstStyle/>
          <a:p>
            <a:pPr algn="ctr"/>
            <a:r>
              <a:rPr lang="ja-JP" altLang="ja-JP" sz="3200" dirty="0" smtClean="0">
                <a:solidFill>
                  <a:srgbClr val="0070C0"/>
                </a:solidFill>
              </a:rPr>
              <a:t>国</a:t>
            </a:r>
            <a:r>
              <a:rPr lang="ja-JP" altLang="ja-JP" sz="3200" dirty="0">
                <a:solidFill>
                  <a:srgbClr val="0070C0"/>
                </a:solidFill>
              </a:rPr>
              <a:t>・地方自治体の</a:t>
            </a:r>
            <a:r>
              <a:rPr lang="en-US" altLang="ja-JP" sz="3200" dirty="0">
                <a:solidFill>
                  <a:srgbClr val="0070C0"/>
                </a:solidFill>
              </a:rPr>
              <a:t>GIS</a:t>
            </a:r>
            <a:r>
              <a:rPr lang="ja-JP" altLang="ja-JP" sz="32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3200" dirty="0" smtClean="0">
                <a:solidFill>
                  <a:srgbClr val="0070C0"/>
                </a:solidFill>
              </a:rPr>
              <a:t>のダウンロード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25" y="1393669"/>
            <a:ext cx="5324476" cy="40931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5850" y="1912620"/>
            <a:ext cx="3657600" cy="281178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4324" y="64385"/>
            <a:ext cx="766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0070C0"/>
                </a:solidFill>
              </a:rPr>
              <a:t>基盤地図情報ビューアをダウンロードする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1346" y="4348666"/>
            <a:ext cx="3615923" cy="404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07269" y="4534614"/>
            <a:ext cx="641312" cy="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46230" y="4724400"/>
            <a:ext cx="349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ファイルを解凍し</a:t>
            </a:r>
            <a:r>
              <a:rPr kumimoji="1" lang="en-US" altLang="ja-JP" sz="1600" b="1" dirty="0" smtClean="0"/>
              <a:t>.exe</a:t>
            </a:r>
            <a:r>
              <a:rPr kumimoji="1" lang="ja-JP" altLang="en-US" sz="1600" b="1" dirty="0" smtClean="0"/>
              <a:t>ファイルを開くと、ビューアが立ち上がる</a:t>
            </a:r>
            <a:endParaRPr kumimoji="1" lang="ja-JP" altLang="en-US" sz="16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1" y="80730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4"/>
              </a:rPr>
              <a:t>http://</a:t>
            </a:r>
            <a:r>
              <a:rPr lang="en-US" altLang="ja-JP" sz="1600" dirty="0" smtClean="0">
                <a:hlinkClick r:id="rId4"/>
              </a:rPr>
              <a:t>fgd.gsi.go.jp/download/menu.php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から</a:t>
            </a:r>
            <a:r>
              <a:rPr lang="ja-JP" altLang="en-US" sz="1600" dirty="0"/>
              <a:t>ビューアをダウンロードし、データを</a:t>
            </a:r>
            <a:r>
              <a:rPr lang="en-US" altLang="ja-JP" sz="1600" dirty="0"/>
              <a:t>shape</a:t>
            </a:r>
            <a:r>
              <a:rPr lang="ja-JP" altLang="en-US" sz="1600" dirty="0"/>
              <a:t>ファイルに変換する。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6205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025" y="276225"/>
            <a:ext cx="5638800" cy="43758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926496"/>
            <a:ext cx="6038850" cy="325755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447800" y="485775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24800" y="3401062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2444" y="2202721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2444" y="5029837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91225" y="537654"/>
            <a:ext cx="3152775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①　ファイルを開き、新規プロジェクト作成をクリック</a:t>
            </a:r>
            <a:endParaRPr kumimoji="1" lang="en-US" altLang="ja-JP" b="1" dirty="0" smtClean="0"/>
          </a:p>
          <a:p>
            <a:r>
              <a:rPr lang="ja-JP" altLang="en-US" b="1" dirty="0" smtClean="0"/>
              <a:t>②　追加からダウンロードしたファイルを選択</a:t>
            </a:r>
            <a:endParaRPr lang="en-US" altLang="ja-JP" b="1" dirty="0" smtClean="0"/>
          </a:p>
          <a:p>
            <a:r>
              <a:rPr kumimoji="1" lang="ja-JP" altLang="en-US" b="1" dirty="0" smtClean="0"/>
              <a:t>③　保存先フォルダを作成し、指定する</a:t>
            </a:r>
            <a:endParaRPr kumimoji="1" lang="en-US" altLang="ja-JP" b="1" dirty="0" smtClean="0"/>
          </a:p>
          <a:p>
            <a:r>
              <a:rPr lang="ja-JP" altLang="en-US" b="1" dirty="0" smtClean="0"/>
              <a:t>④　</a:t>
            </a:r>
            <a:r>
              <a:rPr lang="en-US" altLang="ja-JP" b="1" dirty="0" smtClean="0"/>
              <a:t>OK</a:t>
            </a:r>
            <a:r>
              <a:rPr lang="ja-JP" altLang="en-US" b="1" dirty="0" smtClean="0"/>
              <a:t>をクリック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7325" y="5184046"/>
            <a:ext cx="610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/>
              <a:t>しばらくすると、データが表示される</a:t>
            </a:r>
            <a:endParaRPr lang="en-US" altLang="ja-JP" sz="1600" b="1" dirty="0" smtClean="0"/>
          </a:p>
          <a:p>
            <a:pPr algn="ctr"/>
            <a:r>
              <a:rPr lang="ja-JP" altLang="en-US" sz="1600" b="1" dirty="0" smtClean="0"/>
              <a:t>（読み込むデータの量によってフリーズすることがあるので注意する）</a:t>
            </a:r>
            <a:endParaRPr kumimoji="1" lang="ja-JP" altLang="en-US" sz="16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2971800" y="2895600"/>
            <a:ext cx="4165600" cy="69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229" y="104775"/>
            <a:ext cx="3924300" cy="314928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-5239"/>
            <a:ext cx="4800600" cy="3962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131348" y="685800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3748" y="10477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5649" y="25898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15085" y="57350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02019" y="10477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02019" y="3360231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42" y="3770832"/>
            <a:ext cx="5216493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①エクスポートをクリック</a:t>
            </a:r>
            <a:endParaRPr kumimoji="1" lang="en-US" altLang="ja-JP" b="1" dirty="0" smtClean="0"/>
          </a:p>
          <a:p>
            <a:r>
              <a:rPr lang="ja-JP" altLang="en-US" b="1" dirty="0" smtClean="0"/>
              <a:t>②シェープファイルを選択</a:t>
            </a:r>
            <a:endParaRPr lang="en-US" altLang="ja-JP" b="1" dirty="0" smtClean="0"/>
          </a:p>
          <a:p>
            <a:r>
              <a:rPr kumimoji="1" lang="ja-JP" altLang="en-US" b="1" dirty="0" smtClean="0"/>
              <a:t>③</a:t>
            </a:r>
            <a:r>
              <a:rPr kumimoji="1" lang="en-US" altLang="ja-JP" b="1" dirty="0" smtClean="0"/>
              <a:t>8</a:t>
            </a:r>
            <a:r>
              <a:rPr kumimoji="1" lang="ja-JP" altLang="en-US" b="1" dirty="0" smtClean="0"/>
              <a:t>系を選択</a:t>
            </a:r>
            <a:endParaRPr kumimoji="1" lang="en-US" altLang="ja-JP" b="1" dirty="0" smtClean="0"/>
          </a:p>
          <a:p>
            <a:r>
              <a:rPr lang="ja-JP" altLang="en-US" b="1" dirty="0" smtClean="0"/>
              <a:t>④全データ領域を出力にチェック（データ量によって変えること）</a:t>
            </a:r>
            <a:endParaRPr lang="en-US" altLang="ja-JP" b="1" dirty="0" smtClean="0"/>
          </a:p>
          <a:p>
            <a:r>
              <a:rPr kumimoji="1" lang="ja-JP" altLang="en-US" b="1" dirty="0" smtClean="0"/>
              <a:t>⑤全てにチェックをつける</a:t>
            </a:r>
            <a:r>
              <a:rPr lang="ja-JP" altLang="en-US" b="1" dirty="0"/>
              <a:t>（</a:t>
            </a:r>
            <a:r>
              <a:rPr lang="ja-JP" altLang="en-US" b="1" dirty="0" smtClean="0"/>
              <a:t>データ量や目的に</a:t>
            </a:r>
            <a:r>
              <a:rPr lang="ja-JP" altLang="en-US" b="1" dirty="0"/>
              <a:t>よって変えること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r>
              <a:rPr lang="ja-JP" altLang="en-US" b="1" dirty="0" smtClean="0"/>
              <a:t>⑥出力先のフォルダを選択する</a:t>
            </a:r>
            <a:endParaRPr lang="en-US" altLang="ja-JP" b="1" dirty="0" smtClean="0"/>
          </a:p>
          <a:p>
            <a:r>
              <a:rPr lang="ja-JP" altLang="en-US" b="1" dirty="0" smtClean="0"/>
              <a:t>⑦</a:t>
            </a:r>
            <a:r>
              <a:rPr lang="en-US" altLang="ja-JP" b="1" dirty="0" smtClean="0"/>
              <a:t>OK</a:t>
            </a:r>
            <a:r>
              <a:rPr lang="ja-JP" altLang="en-US" b="1" dirty="0" smtClean="0"/>
              <a:t>をクリック</a:t>
            </a:r>
            <a:endParaRPr lang="en-US" altLang="ja-JP" b="1" dirty="0" smtClean="0"/>
          </a:p>
          <a:p>
            <a:r>
              <a:rPr lang="en-US" altLang="ja-JP" b="1" dirty="0"/>
              <a:t>※</a:t>
            </a:r>
            <a:r>
              <a:rPr lang="ja-JP" altLang="en-US" b="1" dirty="0" smtClean="0"/>
              <a:t>変換が終わるまで時間がかかる（途中で</a:t>
            </a:r>
            <a:r>
              <a:rPr lang="ja-JP" altLang="en-US" b="1" dirty="0"/>
              <a:t>フリーズ</a:t>
            </a:r>
            <a:r>
              <a:rPr lang="ja-JP" altLang="en-US" b="1" dirty="0" smtClean="0"/>
              <a:t>の可能性あり）</a:t>
            </a:r>
            <a:endParaRPr lang="en-US" altLang="ja-JP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784725" y="684404"/>
            <a:ext cx="1450975" cy="217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76618" y="514350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u="none" dirty="0" smtClean="0">
                <a:solidFill>
                  <a:srgbClr val="0070C0"/>
                </a:solidFill>
              </a:rPr>
              <a:t>②国土</a:t>
            </a:r>
            <a:r>
              <a:rPr lang="ja-JP" altLang="en-US" u="none" dirty="0">
                <a:solidFill>
                  <a:srgbClr val="0070C0"/>
                </a:solidFill>
              </a:rPr>
              <a:t>交通省の</a:t>
            </a:r>
            <a:r>
              <a:rPr lang="en-US" altLang="ja-JP" u="none" dirty="0">
                <a:solidFill>
                  <a:srgbClr val="0070C0"/>
                </a:solidFill>
              </a:rPr>
              <a:t>GIS</a:t>
            </a:r>
            <a:r>
              <a:rPr lang="ja-JP" altLang="en-US" u="none" dirty="0" smtClean="0">
                <a:solidFill>
                  <a:srgbClr val="0070C0"/>
                </a:solidFill>
              </a:rPr>
              <a:t>データ　</a:t>
            </a:r>
            <a:r>
              <a:rPr lang="en-US" altLang="ja-JP" b="1" u="none" dirty="0" smtClean="0">
                <a:solidFill>
                  <a:srgbClr val="0070C0"/>
                </a:solidFill>
              </a:rPr>
              <a:t>B.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国土</a:t>
            </a:r>
            <a:r>
              <a:rPr lang="ja-JP" altLang="en-US" b="1" u="none" dirty="0">
                <a:solidFill>
                  <a:srgbClr val="0070C0"/>
                </a:solidFill>
              </a:rPr>
              <a:t>数値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情報</a:t>
            </a:r>
            <a:endParaRPr kumimoji="1" lang="ja-JP" altLang="en-US" u="none" dirty="0">
              <a:solidFill>
                <a:srgbClr val="0070C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46272" y="776508"/>
            <a:ext cx="5153975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hlinkClick r:id="rId2"/>
              </a:rPr>
              <a:t>http</a:t>
            </a:r>
            <a:r>
              <a:rPr lang="ja-JP" altLang="en-US" b="1" dirty="0">
                <a:hlinkClick r:id="rId2"/>
              </a:rPr>
              <a:t>://nlftp.mlit.go.jp/ksj</a:t>
            </a:r>
            <a:r>
              <a:rPr lang="ja-JP" altLang="en-US" b="1" dirty="0" smtClean="0">
                <a:hlinkClick r:id="rId2"/>
              </a:rPr>
              <a:t>/</a:t>
            </a:r>
            <a:r>
              <a:rPr lang="ja-JP" altLang="en-US" b="1" dirty="0"/>
              <a:t>　</a:t>
            </a:r>
            <a:r>
              <a:rPr lang="ja-JP" altLang="en-US" b="1" dirty="0" smtClean="0"/>
              <a:t>国土数値情報のサイトにアクセスする</a:t>
            </a:r>
            <a:endParaRPr lang="en-US" altLang="ja-JP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25" y="1198389"/>
            <a:ext cx="4644572" cy="35705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4286" y="1539919"/>
            <a:ext cx="4789714" cy="368209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1771" y="5165214"/>
            <a:ext cx="2641601" cy="531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755153" y="2557929"/>
            <a:ext cx="316754" cy="205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133726" y="2655187"/>
            <a:ext cx="2705099" cy="725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65007" y="3886557"/>
            <a:ext cx="4233851" cy="3084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b="1" dirty="0" smtClean="0"/>
              <a:t>必要な項目にチェックをいれて、下段の選択をクリック</a:t>
            </a:r>
            <a:endParaRPr lang="en-US" altLang="ja-JP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155703" y="5488659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7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13" y="0"/>
            <a:ext cx="7257143" cy="55789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556"/>
          <a:stretch/>
        </p:blipFill>
        <p:spPr>
          <a:xfrm>
            <a:off x="1879775" y="2554514"/>
            <a:ext cx="7264225" cy="248194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422700" y="2166251"/>
            <a:ext cx="206200" cy="834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525800" y="1909548"/>
            <a:ext cx="285687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地域にチェックをいれ選択をクリック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097928" y="1775483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841003" y="4772480"/>
            <a:ext cx="530972" cy="13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1012" y="4641319"/>
            <a:ext cx="239755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ダウンロードしたい項目にチェックをいれ選択をクリック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13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44571" cy="357051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028" y="509813"/>
            <a:ext cx="5208624" cy="400412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3543" y="4513943"/>
            <a:ext cx="5210109" cy="673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184700" y="3271151"/>
            <a:ext cx="1606375" cy="140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657625" y="4850804"/>
            <a:ext cx="457425" cy="172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5822" y="4144785"/>
            <a:ext cx="2597721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アンケートに回答し、利用約款を読み はい をクリック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7146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611</Words>
  <Application>Microsoft Office PowerPoint</Application>
  <PresentationFormat>画面に合わせる (16:10)</PresentationFormat>
  <Paragraphs>122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既存データの地図データと属性データ</vt:lpstr>
      <vt:lpstr>国・地方自治体のGISデータのダウンロード</vt:lpstr>
      <vt:lpstr>PowerPoint プレゼンテーション</vt:lpstr>
      <vt:lpstr>PowerPoint プレゼンテーション</vt:lpstr>
      <vt:lpstr>PowerPoint プレゼンテーション</vt:lpstr>
      <vt:lpstr>②国土交通省のGISデータ　B.国土数値情報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③総務省のGISデータ</vt:lpstr>
      <vt:lpstr>PowerPoint プレゼンテーション</vt:lpstr>
      <vt:lpstr>PowerPoint プレゼンテーション</vt:lpstr>
      <vt:lpstr>属性データを地図化するためのデータ</vt:lpstr>
      <vt:lpstr>地方自治体のGISデータ</vt:lpstr>
      <vt:lpstr>補足：オープンデータ</vt:lpstr>
      <vt:lpstr>地方自治体のオープンデータ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 Hiroyuki</cp:lastModifiedBy>
  <cp:revision>67</cp:revision>
  <dcterms:created xsi:type="dcterms:W3CDTF">2015-06-26T03:04:37Z</dcterms:created>
  <dcterms:modified xsi:type="dcterms:W3CDTF">2019-02-05T10:44:31Z</dcterms:modified>
</cp:coreProperties>
</file>