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62" r:id="rId3"/>
    <p:sldId id="263" r:id="rId4"/>
    <p:sldId id="265" r:id="rId5"/>
    <p:sldId id="266" r:id="rId6"/>
    <p:sldId id="267" r:id="rId7"/>
    <p:sldId id="268" r:id="rId8"/>
    <p:sldId id="269" r:id="rId9"/>
    <p:sldId id="270" r:id="rId10"/>
    <p:sldId id="271" r:id="rId11"/>
    <p:sldId id="272" r:id="rId12"/>
    <p:sldId id="273" r:id="rId13"/>
    <p:sldId id="274" r:id="rId14"/>
  </p:sldIdLst>
  <p:sldSz cx="9144000" cy="5715000" type="screen16x10"/>
  <p:notesSz cx="6858000" cy="9144000"/>
  <p:defaultTextStyle>
    <a:defPPr>
      <a:defRPr lang="ja-JP"/>
    </a:defPPr>
    <a:lvl1pPr marL="0" algn="l" defTabSz="713232" rtl="0" eaLnBrk="1" latinLnBrk="0" hangingPunct="1">
      <a:defRPr kumimoji="1" sz="1404" kern="1200">
        <a:solidFill>
          <a:schemeClr val="tx1"/>
        </a:solidFill>
        <a:latin typeface="+mn-lt"/>
        <a:ea typeface="+mn-ea"/>
        <a:cs typeface="+mn-cs"/>
      </a:defRPr>
    </a:lvl1pPr>
    <a:lvl2pPr marL="356616" algn="l" defTabSz="713232" rtl="0" eaLnBrk="1" latinLnBrk="0" hangingPunct="1">
      <a:defRPr kumimoji="1" sz="1404" kern="1200">
        <a:solidFill>
          <a:schemeClr val="tx1"/>
        </a:solidFill>
        <a:latin typeface="+mn-lt"/>
        <a:ea typeface="+mn-ea"/>
        <a:cs typeface="+mn-cs"/>
      </a:defRPr>
    </a:lvl2pPr>
    <a:lvl3pPr marL="713232" algn="l" defTabSz="713232" rtl="0" eaLnBrk="1" latinLnBrk="0" hangingPunct="1">
      <a:defRPr kumimoji="1" sz="1404" kern="1200">
        <a:solidFill>
          <a:schemeClr val="tx1"/>
        </a:solidFill>
        <a:latin typeface="+mn-lt"/>
        <a:ea typeface="+mn-ea"/>
        <a:cs typeface="+mn-cs"/>
      </a:defRPr>
    </a:lvl3pPr>
    <a:lvl4pPr marL="1069848" algn="l" defTabSz="713232" rtl="0" eaLnBrk="1" latinLnBrk="0" hangingPunct="1">
      <a:defRPr kumimoji="1" sz="1404" kern="1200">
        <a:solidFill>
          <a:schemeClr val="tx1"/>
        </a:solidFill>
        <a:latin typeface="+mn-lt"/>
        <a:ea typeface="+mn-ea"/>
        <a:cs typeface="+mn-cs"/>
      </a:defRPr>
    </a:lvl4pPr>
    <a:lvl5pPr marL="1426464" algn="l" defTabSz="713232" rtl="0" eaLnBrk="1" latinLnBrk="0" hangingPunct="1">
      <a:defRPr kumimoji="1" sz="1404" kern="1200">
        <a:solidFill>
          <a:schemeClr val="tx1"/>
        </a:solidFill>
        <a:latin typeface="+mn-lt"/>
        <a:ea typeface="+mn-ea"/>
        <a:cs typeface="+mn-cs"/>
      </a:defRPr>
    </a:lvl5pPr>
    <a:lvl6pPr marL="1783080" algn="l" defTabSz="713232" rtl="0" eaLnBrk="1" latinLnBrk="0" hangingPunct="1">
      <a:defRPr kumimoji="1" sz="1404" kern="1200">
        <a:solidFill>
          <a:schemeClr val="tx1"/>
        </a:solidFill>
        <a:latin typeface="+mn-lt"/>
        <a:ea typeface="+mn-ea"/>
        <a:cs typeface="+mn-cs"/>
      </a:defRPr>
    </a:lvl6pPr>
    <a:lvl7pPr marL="2139696" algn="l" defTabSz="713232" rtl="0" eaLnBrk="1" latinLnBrk="0" hangingPunct="1">
      <a:defRPr kumimoji="1" sz="1404" kern="1200">
        <a:solidFill>
          <a:schemeClr val="tx1"/>
        </a:solidFill>
        <a:latin typeface="+mn-lt"/>
        <a:ea typeface="+mn-ea"/>
        <a:cs typeface="+mn-cs"/>
      </a:defRPr>
    </a:lvl7pPr>
    <a:lvl8pPr marL="2496312" algn="l" defTabSz="713232" rtl="0" eaLnBrk="1" latinLnBrk="0" hangingPunct="1">
      <a:defRPr kumimoji="1" sz="1404" kern="1200">
        <a:solidFill>
          <a:schemeClr val="tx1"/>
        </a:solidFill>
        <a:latin typeface="+mn-lt"/>
        <a:ea typeface="+mn-ea"/>
        <a:cs typeface="+mn-cs"/>
      </a:defRPr>
    </a:lvl8pPr>
    <a:lvl9pPr marL="2852928" algn="l" defTabSz="713232" rtl="0" eaLnBrk="1" latinLnBrk="0" hangingPunct="1">
      <a:defRPr kumimoji="1" sz="140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001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64" autoAdjust="0"/>
    <p:restoredTop sz="89039" autoAdjust="0"/>
  </p:normalViewPr>
  <p:slideViewPr>
    <p:cSldViewPr snapToGrid="0" showGuides="1">
      <p:cViewPr>
        <p:scale>
          <a:sx n="100" d="100"/>
          <a:sy n="100" d="100"/>
        </p:scale>
        <p:origin x="342" y="372"/>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yamauchi\Dropbox\Temp_files\track\track.csv"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807834147313864"/>
          <c:y val="0.18888894397461184"/>
          <c:w val="0.82740689059437189"/>
          <c:h val="0.69556188263688612"/>
        </c:manualLayout>
      </c:layout>
      <c:scatterChart>
        <c:scatterStyle val="lineMarker"/>
        <c:varyColors val="0"/>
        <c:ser>
          <c:idx val="0"/>
          <c:order val="0"/>
          <c:tx>
            <c:strRef>
              <c:f>track!$C$1</c:f>
              <c:strCache>
                <c:ptCount val="1"/>
                <c:pt idx="0">
                  <c:v>t_ele</c:v>
                </c:pt>
              </c:strCache>
            </c:strRef>
          </c:tx>
          <c:spPr>
            <a:ln w="19050" cap="rnd">
              <a:solidFill>
                <a:srgbClr val="FFC000"/>
              </a:solidFill>
              <a:round/>
            </a:ln>
            <a:effectLst/>
          </c:spPr>
          <c:marker>
            <c:symbol val="none"/>
          </c:marker>
          <c:xVal>
            <c:numRef>
              <c:f>track!$B$2:$B$134</c:f>
              <c:numCache>
                <c:formatCode>General</c:formatCode>
                <c:ptCount val="133"/>
                <c:pt idx="0">
                  <c:v>0</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pt idx="21">
                  <c:v>105</c:v>
                </c:pt>
                <c:pt idx="22">
                  <c:v>110</c:v>
                </c:pt>
                <c:pt idx="23">
                  <c:v>115</c:v>
                </c:pt>
                <c:pt idx="24">
                  <c:v>120</c:v>
                </c:pt>
                <c:pt idx="25">
                  <c:v>125</c:v>
                </c:pt>
                <c:pt idx="26">
                  <c:v>130</c:v>
                </c:pt>
                <c:pt idx="27">
                  <c:v>135</c:v>
                </c:pt>
                <c:pt idx="28">
                  <c:v>140</c:v>
                </c:pt>
                <c:pt idx="29">
                  <c:v>145</c:v>
                </c:pt>
                <c:pt idx="30">
                  <c:v>150</c:v>
                </c:pt>
                <c:pt idx="31">
                  <c:v>155</c:v>
                </c:pt>
                <c:pt idx="32">
                  <c:v>160</c:v>
                </c:pt>
                <c:pt idx="33">
                  <c:v>165</c:v>
                </c:pt>
                <c:pt idx="34">
                  <c:v>170</c:v>
                </c:pt>
                <c:pt idx="35">
                  <c:v>175</c:v>
                </c:pt>
                <c:pt idx="36">
                  <c:v>180</c:v>
                </c:pt>
                <c:pt idx="37">
                  <c:v>185</c:v>
                </c:pt>
                <c:pt idx="38">
                  <c:v>190</c:v>
                </c:pt>
                <c:pt idx="39">
                  <c:v>195</c:v>
                </c:pt>
                <c:pt idx="40">
                  <c:v>200</c:v>
                </c:pt>
                <c:pt idx="41">
                  <c:v>205</c:v>
                </c:pt>
                <c:pt idx="42">
                  <c:v>210</c:v>
                </c:pt>
                <c:pt idx="43">
                  <c:v>215</c:v>
                </c:pt>
                <c:pt idx="44">
                  <c:v>220</c:v>
                </c:pt>
                <c:pt idx="45">
                  <c:v>225</c:v>
                </c:pt>
                <c:pt idx="46">
                  <c:v>230</c:v>
                </c:pt>
                <c:pt idx="47">
                  <c:v>235</c:v>
                </c:pt>
                <c:pt idx="48">
                  <c:v>240</c:v>
                </c:pt>
                <c:pt idx="49">
                  <c:v>245</c:v>
                </c:pt>
                <c:pt idx="50">
                  <c:v>250</c:v>
                </c:pt>
                <c:pt idx="51">
                  <c:v>255</c:v>
                </c:pt>
                <c:pt idx="52">
                  <c:v>260</c:v>
                </c:pt>
                <c:pt idx="53">
                  <c:v>265</c:v>
                </c:pt>
                <c:pt idx="54">
                  <c:v>270</c:v>
                </c:pt>
                <c:pt idx="55">
                  <c:v>275</c:v>
                </c:pt>
                <c:pt idx="56">
                  <c:v>280</c:v>
                </c:pt>
                <c:pt idx="57">
                  <c:v>285</c:v>
                </c:pt>
                <c:pt idx="58">
                  <c:v>290</c:v>
                </c:pt>
                <c:pt idx="59">
                  <c:v>295</c:v>
                </c:pt>
                <c:pt idx="60">
                  <c:v>300</c:v>
                </c:pt>
                <c:pt idx="61">
                  <c:v>305</c:v>
                </c:pt>
                <c:pt idx="62">
                  <c:v>310</c:v>
                </c:pt>
                <c:pt idx="63">
                  <c:v>315</c:v>
                </c:pt>
                <c:pt idx="64">
                  <c:v>320</c:v>
                </c:pt>
                <c:pt idx="65">
                  <c:v>325</c:v>
                </c:pt>
                <c:pt idx="66">
                  <c:v>330</c:v>
                </c:pt>
                <c:pt idx="67">
                  <c:v>335</c:v>
                </c:pt>
                <c:pt idx="68">
                  <c:v>340</c:v>
                </c:pt>
                <c:pt idx="69">
                  <c:v>345</c:v>
                </c:pt>
                <c:pt idx="70">
                  <c:v>350</c:v>
                </c:pt>
                <c:pt idx="71">
                  <c:v>355</c:v>
                </c:pt>
                <c:pt idx="72">
                  <c:v>360</c:v>
                </c:pt>
                <c:pt idx="73">
                  <c:v>365</c:v>
                </c:pt>
                <c:pt idx="74">
                  <c:v>370</c:v>
                </c:pt>
                <c:pt idx="75">
                  <c:v>375</c:v>
                </c:pt>
                <c:pt idx="76">
                  <c:v>380</c:v>
                </c:pt>
                <c:pt idx="77">
                  <c:v>385</c:v>
                </c:pt>
                <c:pt idx="78">
                  <c:v>390</c:v>
                </c:pt>
                <c:pt idx="79">
                  <c:v>395</c:v>
                </c:pt>
                <c:pt idx="80">
                  <c:v>400</c:v>
                </c:pt>
                <c:pt idx="81">
                  <c:v>405</c:v>
                </c:pt>
                <c:pt idx="82">
                  <c:v>410</c:v>
                </c:pt>
                <c:pt idx="83">
                  <c:v>415</c:v>
                </c:pt>
                <c:pt idx="84">
                  <c:v>420</c:v>
                </c:pt>
                <c:pt idx="85">
                  <c:v>425</c:v>
                </c:pt>
                <c:pt idx="86">
                  <c:v>430</c:v>
                </c:pt>
                <c:pt idx="87">
                  <c:v>435</c:v>
                </c:pt>
                <c:pt idx="88">
                  <c:v>440</c:v>
                </c:pt>
                <c:pt idx="89">
                  <c:v>445</c:v>
                </c:pt>
                <c:pt idx="90">
                  <c:v>450</c:v>
                </c:pt>
                <c:pt idx="91">
                  <c:v>455</c:v>
                </c:pt>
                <c:pt idx="92">
                  <c:v>460</c:v>
                </c:pt>
                <c:pt idx="93">
                  <c:v>465</c:v>
                </c:pt>
                <c:pt idx="94">
                  <c:v>470</c:v>
                </c:pt>
                <c:pt idx="95">
                  <c:v>475</c:v>
                </c:pt>
                <c:pt idx="96">
                  <c:v>480</c:v>
                </c:pt>
                <c:pt idx="97">
                  <c:v>485</c:v>
                </c:pt>
                <c:pt idx="98">
                  <c:v>490</c:v>
                </c:pt>
                <c:pt idx="99">
                  <c:v>495</c:v>
                </c:pt>
                <c:pt idx="100">
                  <c:v>500</c:v>
                </c:pt>
                <c:pt idx="101">
                  <c:v>505</c:v>
                </c:pt>
                <c:pt idx="102">
                  <c:v>510</c:v>
                </c:pt>
                <c:pt idx="103">
                  <c:v>515</c:v>
                </c:pt>
                <c:pt idx="104">
                  <c:v>520</c:v>
                </c:pt>
                <c:pt idx="105">
                  <c:v>525</c:v>
                </c:pt>
                <c:pt idx="106">
                  <c:v>530</c:v>
                </c:pt>
                <c:pt idx="107">
                  <c:v>535</c:v>
                </c:pt>
                <c:pt idx="108">
                  <c:v>540</c:v>
                </c:pt>
                <c:pt idx="109">
                  <c:v>545</c:v>
                </c:pt>
                <c:pt idx="110">
                  <c:v>550</c:v>
                </c:pt>
                <c:pt idx="111">
                  <c:v>555</c:v>
                </c:pt>
                <c:pt idx="112">
                  <c:v>560</c:v>
                </c:pt>
                <c:pt idx="113">
                  <c:v>565</c:v>
                </c:pt>
                <c:pt idx="114">
                  <c:v>570</c:v>
                </c:pt>
                <c:pt idx="115">
                  <c:v>575</c:v>
                </c:pt>
                <c:pt idx="116">
                  <c:v>580</c:v>
                </c:pt>
                <c:pt idx="117">
                  <c:v>585</c:v>
                </c:pt>
                <c:pt idx="118">
                  <c:v>590</c:v>
                </c:pt>
                <c:pt idx="119">
                  <c:v>595</c:v>
                </c:pt>
                <c:pt idx="120">
                  <c:v>600</c:v>
                </c:pt>
                <c:pt idx="121">
                  <c:v>605</c:v>
                </c:pt>
                <c:pt idx="122">
                  <c:v>610</c:v>
                </c:pt>
                <c:pt idx="123">
                  <c:v>615</c:v>
                </c:pt>
                <c:pt idx="124">
                  <c:v>620</c:v>
                </c:pt>
                <c:pt idx="125">
                  <c:v>625</c:v>
                </c:pt>
                <c:pt idx="126">
                  <c:v>630</c:v>
                </c:pt>
                <c:pt idx="127">
                  <c:v>635</c:v>
                </c:pt>
                <c:pt idx="128">
                  <c:v>640</c:v>
                </c:pt>
                <c:pt idx="129">
                  <c:v>645</c:v>
                </c:pt>
                <c:pt idx="130">
                  <c:v>650</c:v>
                </c:pt>
                <c:pt idx="131">
                  <c:v>655</c:v>
                </c:pt>
                <c:pt idx="132">
                  <c:v>660</c:v>
                </c:pt>
              </c:numCache>
            </c:numRef>
          </c:xVal>
          <c:yVal>
            <c:numRef>
              <c:f>track!$C$2:$C$134</c:f>
              <c:numCache>
                <c:formatCode>General</c:formatCode>
                <c:ptCount val="133"/>
                <c:pt idx="0">
                  <c:v>46.493072509765597</c:v>
                </c:pt>
                <c:pt idx="1">
                  <c:v>47.395599365234297</c:v>
                </c:pt>
                <c:pt idx="2">
                  <c:v>45.747406005859297</c:v>
                </c:pt>
                <c:pt idx="3">
                  <c:v>44.278106689453097</c:v>
                </c:pt>
                <c:pt idx="4">
                  <c:v>43.160980224609297</c:v>
                </c:pt>
                <c:pt idx="5">
                  <c:v>42.405487060546797</c:v>
                </c:pt>
                <c:pt idx="6">
                  <c:v>41.922943115234297</c:v>
                </c:pt>
                <c:pt idx="7">
                  <c:v>41.485443115234297</c:v>
                </c:pt>
                <c:pt idx="8">
                  <c:v>41.611419677734297</c:v>
                </c:pt>
                <c:pt idx="9">
                  <c:v>41.017425537109297</c:v>
                </c:pt>
                <c:pt idx="10">
                  <c:v>40.734283447265597</c:v>
                </c:pt>
                <c:pt idx="11">
                  <c:v>40.846527099609297</c:v>
                </c:pt>
                <c:pt idx="12">
                  <c:v>40.780914306640597</c:v>
                </c:pt>
                <c:pt idx="13">
                  <c:v>40.922760009765597</c:v>
                </c:pt>
                <c:pt idx="14">
                  <c:v>40.530792236328097</c:v>
                </c:pt>
                <c:pt idx="15">
                  <c:v>38.662506103515597</c:v>
                </c:pt>
                <c:pt idx="16">
                  <c:v>38.401702880859297</c:v>
                </c:pt>
                <c:pt idx="17">
                  <c:v>37.948455810546797</c:v>
                </c:pt>
                <c:pt idx="18">
                  <c:v>37.138702392578097</c:v>
                </c:pt>
                <c:pt idx="19">
                  <c:v>37.334197998046797</c:v>
                </c:pt>
                <c:pt idx="20">
                  <c:v>36.904022216796797</c:v>
                </c:pt>
                <c:pt idx="21">
                  <c:v>36.183685302734297</c:v>
                </c:pt>
                <c:pt idx="22">
                  <c:v>36.035308837890597</c:v>
                </c:pt>
                <c:pt idx="23">
                  <c:v>36.035308837890597</c:v>
                </c:pt>
                <c:pt idx="24">
                  <c:v>34.867584228515597</c:v>
                </c:pt>
                <c:pt idx="25">
                  <c:v>34.847747802734297</c:v>
                </c:pt>
                <c:pt idx="26">
                  <c:v>33.561981201171797</c:v>
                </c:pt>
                <c:pt idx="27">
                  <c:v>33.173553466796797</c:v>
                </c:pt>
                <c:pt idx="28">
                  <c:v>32.860443115234297</c:v>
                </c:pt>
                <c:pt idx="29">
                  <c:v>32.340667724609297</c:v>
                </c:pt>
                <c:pt idx="30">
                  <c:v>31.6322937011718</c:v>
                </c:pt>
                <c:pt idx="31">
                  <c:v>31.1749572753906</c:v>
                </c:pt>
                <c:pt idx="32">
                  <c:v>30.5061340332031</c:v>
                </c:pt>
                <c:pt idx="33">
                  <c:v>29.7855529785156</c:v>
                </c:pt>
                <c:pt idx="34">
                  <c:v>29.5780944824218</c:v>
                </c:pt>
                <c:pt idx="35">
                  <c:v>29.5513000488281</c:v>
                </c:pt>
                <c:pt idx="36">
                  <c:v>29.5452575683593</c:v>
                </c:pt>
                <c:pt idx="37">
                  <c:v>29.3777826826792</c:v>
                </c:pt>
                <c:pt idx="38">
                  <c:v>29.413287899725301</c:v>
                </c:pt>
                <c:pt idx="39">
                  <c:v>29.428826499444501</c:v>
                </c:pt>
                <c:pt idx="40">
                  <c:v>29.3993255052191</c:v>
                </c:pt>
                <c:pt idx="41">
                  <c:v>29.182238459938802</c:v>
                </c:pt>
                <c:pt idx="42">
                  <c:v>29.437303231868398</c:v>
                </c:pt>
                <c:pt idx="43">
                  <c:v>29.219872960074799</c:v>
                </c:pt>
                <c:pt idx="44">
                  <c:v>29.296837790459701</c:v>
                </c:pt>
                <c:pt idx="45">
                  <c:v>29.190964215363898</c:v>
                </c:pt>
                <c:pt idx="46">
                  <c:v>29.225542306541001</c:v>
                </c:pt>
                <c:pt idx="47">
                  <c:v>29.187334598667999</c:v>
                </c:pt>
                <c:pt idx="48">
                  <c:v>29.259805723551199</c:v>
                </c:pt>
                <c:pt idx="49">
                  <c:v>28.990868010477701</c:v>
                </c:pt>
                <c:pt idx="50">
                  <c:v>28.751643152893301</c:v>
                </c:pt>
                <c:pt idx="51">
                  <c:v>28.514771539818199</c:v>
                </c:pt>
                <c:pt idx="52">
                  <c:v>28.482258522125399</c:v>
                </c:pt>
                <c:pt idx="53">
                  <c:v>28.395960900438102</c:v>
                </c:pt>
                <c:pt idx="54">
                  <c:v>28.179668171079399</c:v>
                </c:pt>
                <c:pt idx="55">
                  <c:v>28.121876412121399</c:v>
                </c:pt>
                <c:pt idx="56">
                  <c:v>28.036194807317798</c:v>
                </c:pt>
                <c:pt idx="57">
                  <c:v>27.911278752455999</c:v>
                </c:pt>
                <c:pt idx="58">
                  <c:v>27.821575528914501</c:v>
                </c:pt>
                <c:pt idx="59">
                  <c:v>27.941080557033601</c:v>
                </c:pt>
                <c:pt idx="60">
                  <c:v>27.828384736575401</c:v>
                </c:pt>
                <c:pt idx="61">
                  <c:v>27.9521057258107</c:v>
                </c:pt>
                <c:pt idx="62">
                  <c:v>27.648174354902501</c:v>
                </c:pt>
                <c:pt idx="63">
                  <c:v>27.5941097135406</c:v>
                </c:pt>
                <c:pt idx="64">
                  <c:v>27.167040812992301</c:v>
                </c:pt>
                <c:pt idx="65">
                  <c:v>27.135199669120802</c:v>
                </c:pt>
                <c:pt idx="66">
                  <c:v>27.2190386936369</c:v>
                </c:pt>
                <c:pt idx="67">
                  <c:v>27.1477587916137</c:v>
                </c:pt>
                <c:pt idx="68">
                  <c:v>27.2405273735537</c:v>
                </c:pt>
                <c:pt idx="69">
                  <c:v>27.1135688128456</c:v>
                </c:pt>
                <c:pt idx="70">
                  <c:v>26.7836794657408</c:v>
                </c:pt>
                <c:pt idx="71">
                  <c:v>26.794947599958402</c:v>
                </c:pt>
                <c:pt idx="72">
                  <c:v>26.844654361109299</c:v>
                </c:pt>
                <c:pt idx="73">
                  <c:v>26.892902984195899</c:v>
                </c:pt>
                <c:pt idx="74">
                  <c:v>26.8941516999569</c:v>
                </c:pt>
                <c:pt idx="75">
                  <c:v>26.822090785242001</c:v>
                </c:pt>
                <c:pt idx="76">
                  <c:v>26.756418530555798</c:v>
                </c:pt>
                <c:pt idx="77">
                  <c:v>26.614210901487599</c:v>
                </c:pt>
                <c:pt idx="78">
                  <c:v>26.633999448129899</c:v>
                </c:pt>
                <c:pt idx="79">
                  <c:v>26.531261161485698</c:v>
                </c:pt>
                <c:pt idx="80">
                  <c:v>26.5000212094793</c:v>
                </c:pt>
                <c:pt idx="81">
                  <c:v>26.357993514586699</c:v>
                </c:pt>
                <c:pt idx="82">
                  <c:v>26.556959772432499</c:v>
                </c:pt>
                <c:pt idx="83">
                  <c:v>26.310977191226701</c:v>
                </c:pt>
                <c:pt idx="84">
                  <c:v>26.213429681699299</c:v>
                </c:pt>
                <c:pt idx="85">
                  <c:v>26.2367092536761</c:v>
                </c:pt>
                <c:pt idx="86">
                  <c:v>26.4984710926955</c:v>
                </c:pt>
                <c:pt idx="87">
                  <c:v>26.338081020944902</c:v>
                </c:pt>
                <c:pt idx="88">
                  <c:v>26.188995505726599</c:v>
                </c:pt>
                <c:pt idx="89">
                  <c:v>26.0784225329005</c:v>
                </c:pt>
                <c:pt idx="90">
                  <c:v>26.008698283531501</c:v>
                </c:pt>
                <c:pt idx="91">
                  <c:v>26.008914181312001</c:v>
                </c:pt>
                <c:pt idx="92">
                  <c:v>26.039534437187701</c:v>
                </c:pt>
                <c:pt idx="93">
                  <c:v>25.9525286121108</c:v>
                </c:pt>
                <c:pt idx="94">
                  <c:v>26.0140701318746</c:v>
                </c:pt>
                <c:pt idx="95">
                  <c:v>26.1458719152367</c:v>
                </c:pt>
                <c:pt idx="96">
                  <c:v>26.262240371254499</c:v>
                </c:pt>
                <c:pt idx="97">
                  <c:v>26.045561793296201</c:v>
                </c:pt>
                <c:pt idx="98">
                  <c:v>26.059948466176401</c:v>
                </c:pt>
                <c:pt idx="99">
                  <c:v>25.781482946243301</c:v>
                </c:pt>
                <c:pt idx="100">
                  <c:v>25.672820977995599</c:v>
                </c:pt>
                <c:pt idx="101">
                  <c:v>25.814838335373999</c:v>
                </c:pt>
                <c:pt idx="102">
                  <c:v>25.580810760107301</c:v>
                </c:pt>
                <c:pt idx="103">
                  <c:v>25.457502676638299</c:v>
                </c:pt>
                <c:pt idx="104">
                  <c:v>25.3355861470767</c:v>
                </c:pt>
                <c:pt idx="105">
                  <c:v>25.418221624170702</c:v>
                </c:pt>
                <c:pt idx="106">
                  <c:v>25.358900301814501</c:v>
                </c:pt>
                <c:pt idx="107">
                  <c:v>25.397468041883101</c:v>
                </c:pt>
                <c:pt idx="108">
                  <c:v>25.426991889799499</c:v>
                </c:pt>
                <c:pt idx="109">
                  <c:v>25.382435403226001</c:v>
                </c:pt>
                <c:pt idx="110">
                  <c:v>25.738902665942501</c:v>
                </c:pt>
                <c:pt idx="111">
                  <c:v>25.569498244590399</c:v>
                </c:pt>
                <c:pt idx="112">
                  <c:v>25.5029005553227</c:v>
                </c:pt>
                <c:pt idx="113">
                  <c:v>25.575189607248898</c:v>
                </c:pt>
                <c:pt idx="114">
                  <c:v>25.679018301137798</c:v>
                </c:pt>
                <c:pt idx="115">
                  <c:v>25.6000131866572</c:v>
                </c:pt>
                <c:pt idx="116">
                  <c:v>25.6921870230492</c:v>
                </c:pt>
                <c:pt idx="117">
                  <c:v>26.419680815292601</c:v>
                </c:pt>
                <c:pt idx="118">
                  <c:v>25.7591642444171</c:v>
                </c:pt>
                <c:pt idx="119">
                  <c:v>25.880276202912299</c:v>
                </c:pt>
                <c:pt idx="120">
                  <c:v>26.241842492532701</c:v>
                </c:pt>
                <c:pt idx="121">
                  <c:v>26.378156640868799</c:v>
                </c:pt>
                <c:pt idx="122">
                  <c:v>26.0772564890027</c:v>
                </c:pt>
                <c:pt idx="123">
                  <c:v>26.001386147001799</c:v>
                </c:pt>
                <c:pt idx="124">
                  <c:v>26.008197471679001</c:v>
                </c:pt>
                <c:pt idx="125">
                  <c:v>26.285938981163799</c:v>
                </c:pt>
                <c:pt idx="126">
                  <c:v>26.2525388875396</c:v>
                </c:pt>
                <c:pt idx="127">
                  <c:v>26.042511883501799</c:v>
                </c:pt>
                <c:pt idx="128">
                  <c:v>26.180910796528401</c:v>
                </c:pt>
                <c:pt idx="129">
                  <c:v>26.2344062974419</c:v>
                </c:pt>
                <c:pt idx="130">
                  <c:v>26.373265511806601</c:v>
                </c:pt>
                <c:pt idx="131">
                  <c:v>26.453662874189401</c:v>
                </c:pt>
                <c:pt idx="132">
                  <c:v>26.591604068519601</c:v>
                </c:pt>
              </c:numCache>
            </c:numRef>
          </c:yVal>
          <c:smooth val="0"/>
        </c:ser>
        <c:dLbls>
          <c:showLegendKey val="0"/>
          <c:showVal val="0"/>
          <c:showCatName val="0"/>
          <c:showSerName val="0"/>
          <c:showPercent val="0"/>
          <c:showBubbleSize val="0"/>
        </c:dLbls>
        <c:axId val="443241544"/>
        <c:axId val="443241936"/>
      </c:scatterChart>
      <c:valAx>
        <c:axId val="4432415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443241936"/>
        <c:crosses val="autoZero"/>
        <c:crossBetween val="midCat"/>
      </c:valAx>
      <c:valAx>
        <c:axId val="443241936"/>
        <c:scaling>
          <c:orientation val="minMax"/>
          <c:min val="2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443241544"/>
        <c:crosses val="autoZero"/>
        <c:crossBetween val="midCat"/>
      </c:valAx>
      <c:spPr>
        <a:noFill/>
        <a:ln>
          <a:noFill/>
        </a:ln>
        <a:effectLst/>
      </c:spPr>
    </c:plotArea>
    <c:plotVisOnly val="1"/>
    <c:dispBlanksAs val="gap"/>
    <c:showDLblsOverMax val="0"/>
  </c:chart>
  <c:spPr>
    <a:solidFill>
      <a:schemeClr val="bg1"/>
    </a:solidFill>
    <a:ln>
      <a:noFill/>
    </a:ln>
    <a:effectLst/>
  </c:spPr>
  <c:txPr>
    <a:bodyPr/>
    <a:lstStyle/>
    <a:p>
      <a:pPr>
        <a:defRPr/>
      </a:pPr>
      <a:endParaRPr lang="ja-JP"/>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0.05854</cdr:x>
      <cdr:y>0.07222</cdr:y>
    </cdr:from>
    <cdr:to>
      <cdr:x>0.11076</cdr:x>
      <cdr:y>0.15278</cdr:y>
    </cdr:to>
    <cdr:sp macro="" textlink="">
      <cdr:nvSpPr>
        <cdr:cNvPr id="2" name="テキスト ボックス 1"/>
        <cdr:cNvSpPr txBox="1"/>
      </cdr:nvSpPr>
      <cdr:spPr>
        <a:xfrm xmlns:a="http://schemas.openxmlformats.org/drawingml/2006/main">
          <a:off x="352425" y="247650"/>
          <a:ext cx="314325" cy="27622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ja-JP" sz="1100"/>
            <a:t>(m)</a:t>
          </a:r>
          <a:endParaRPr lang="ja-JP" altLang="en-US" sz="1100"/>
        </a:p>
      </cdr:txBody>
    </cdr:sp>
  </cdr:relSizeAnchor>
  <cdr:relSizeAnchor xmlns:cdr="http://schemas.openxmlformats.org/drawingml/2006/chartDrawing">
    <cdr:from>
      <cdr:x>0.94254</cdr:x>
      <cdr:y>0.90166</cdr:y>
    </cdr:from>
    <cdr:to>
      <cdr:x>0.99476</cdr:x>
      <cdr:y>0.98221</cdr:y>
    </cdr:to>
    <cdr:sp macro="" textlink="">
      <cdr:nvSpPr>
        <cdr:cNvPr id="3" name="テキスト ボックス 2"/>
        <cdr:cNvSpPr txBox="1"/>
      </cdr:nvSpPr>
      <cdr:spPr>
        <a:xfrm xmlns:a="http://schemas.openxmlformats.org/drawingml/2006/main">
          <a:off x="5673875" y="3091795"/>
          <a:ext cx="314354" cy="276206"/>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ja-JP" sz="1100" dirty="0"/>
            <a:t>(m)</a:t>
          </a:r>
          <a:endParaRPr lang="ja-JP" altLang="en-US" sz="1100" dirty="0"/>
        </a:p>
      </cdr:txBody>
    </cdr:sp>
  </cdr:relSizeAnchor>
  <cdr:relSizeAnchor xmlns:cdr="http://schemas.openxmlformats.org/drawingml/2006/chartDrawing">
    <cdr:from>
      <cdr:x>0.12658</cdr:x>
      <cdr:y>0.19444</cdr:y>
    </cdr:from>
    <cdr:to>
      <cdr:x>0.1788</cdr:x>
      <cdr:y>0.275</cdr:y>
    </cdr:to>
    <cdr:sp macro="" textlink="">
      <cdr:nvSpPr>
        <cdr:cNvPr id="4" name="テキスト ボックス 3"/>
        <cdr:cNvSpPr txBox="1"/>
      </cdr:nvSpPr>
      <cdr:spPr>
        <a:xfrm xmlns:a="http://schemas.openxmlformats.org/drawingml/2006/main">
          <a:off x="762000" y="666750"/>
          <a:ext cx="314325" cy="27622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ja-JP" sz="1600" b="1">
              <a:solidFill>
                <a:srgbClr val="FF0000"/>
              </a:solidFill>
            </a:rPr>
            <a:t>a</a:t>
          </a:r>
          <a:endParaRPr lang="ja-JP" altLang="en-US" sz="1600" b="1">
            <a:solidFill>
              <a:srgbClr val="FF0000"/>
            </a:solidFill>
          </a:endParaRPr>
        </a:p>
      </cdr:txBody>
    </cdr:sp>
  </cdr:relSizeAnchor>
  <cdr:relSizeAnchor xmlns:cdr="http://schemas.openxmlformats.org/drawingml/2006/chartDrawing">
    <cdr:from>
      <cdr:x>0.86392</cdr:x>
      <cdr:y>0.61944</cdr:y>
    </cdr:from>
    <cdr:to>
      <cdr:x>0.91614</cdr:x>
      <cdr:y>0.7</cdr:y>
    </cdr:to>
    <cdr:sp macro="" textlink="">
      <cdr:nvSpPr>
        <cdr:cNvPr id="5" name="テキスト ボックス 4"/>
        <cdr:cNvSpPr txBox="1"/>
      </cdr:nvSpPr>
      <cdr:spPr>
        <a:xfrm xmlns:a="http://schemas.openxmlformats.org/drawingml/2006/main">
          <a:off x="5200650" y="2124075"/>
          <a:ext cx="314325" cy="27622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ja-JP" sz="1600" b="1">
              <a:solidFill>
                <a:srgbClr val="FF0000"/>
              </a:solidFill>
            </a:rPr>
            <a:t>a'</a:t>
          </a:r>
          <a:endParaRPr lang="ja-JP" altLang="en-US" sz="1600" b="1">
            <a:solidFill>
              <a:srgbClr val="FF0000"/>
            </a:solidFill>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DD1BD2-8221-4549-A690-45D7FA63A0F7}" type="datetimeFigureOut">
              <a:rPr kumimoji="1" lang="ja-JP" altLang="en-US" smtClean="0"/>
              <a:t>2019/11/22</a:t>
            </a:fld>
            <a:endParaRPr kumimoji="1" lang="ja-JP" altLang="en-US"/>
          </a:p>
        </p:txBody>
      </p:sp>
      <p:sp>
        <p:nvSpPr>
          <p:cNvPr id="4" name="スライド イメージ プレースホルダー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82FA0C-F153-4975-963B-49AE8EDA712D}" type="slidenum">
              <a:rPr kumimoji="1" lang="ja-JP" altLang="en-US" smtClean="0"/>
              <a:t>‹#›</a:t>
            </a:fld>
            <a:endParaRPr kumimoji="1" lang="ja-JP" altLang="en-US"/>
          </a:p>
        </p:txBody>
      </p:sp>
    </p:spTree>
    <p:extLst>
      <p:ext uri="{BB962C8B-B14F-4D97-AF65-F5344CB8AC3E}">
        <p14:creationId xmlns:p14="http://schemas.microsoft.com/office/powerpoint/2010/main" val="102754316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582FA0C-F153-4975-963B-49AE8EDA712D}" type="slidenum">
              <a:rPr kumimoji="1" lang="ja-JP" altLang="en-US" smtClean="0"/>
              <a:t>1</a:t>
            </a:fld>
            <a:endParaRPr kumimoji="1" lang="ja-JP" altLang="en-US"/>
          </a:p>
        </p:txBody>
      </p:sp>
    </p:spTree>
    <p:extLst>
      <p:ext uri="{BB962C8B-B14F-4D97-AF65-F5344CB8AC3E}">
        <p14:creationId xmlns:p14="http://schemas.microsoft.com/office/powerpoint/2010/main" val="2560361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209675" y="1991870"/>
            <a:ext cx="6858000" cy="1989667"/>
          </a:xfrm>
        </p:spPr>
        <p:txBody>
          <a:bodyPr anchor="b"/>
          <a:lstStyle>
            <a:lvl1pPr algn="ctr">
              <a:defRPr sz="4500"/>
            </a:lvl1pPr>
          </a:lstStyle>
          <a:p>
            <a:r>
              <a:rPr lang="ja-JP" altLang="en-US" smtClean="0"/>
              <a:t>マスター タイトルの書式設定</a:t>
            </a:r>
            <a:endParaRPr lang="en-US" dirty="0"/>
          </a:p>
        </p:txBody>
      </p:sp>
      <p:sp>
        <p:nvSpPr>
          <p:cNvPr id="4" name="Date Placeholder 3"/>
          <p:cNvSpPr>
            <a:spLocks noGrp="1"/>
          </p:cNvSpPr>
          <p:nvPr>
            <p:ph type="dt" sz="half" idx="10"/>
          </p:nvPr>
        </p:nvSpPr>
        <p:spPr/>
        <p:txBody>
          <a:bodyPr/>
          <a:lstStyle/>
          <a:p>
            <a:fld id="{7BF98B17-CE4C-42DD-AEDB-B62939FBF2E8}" type="datetimeFigureOut">
              <a:rPr kumimoji="1" lang="ja-JP" altLang="en-US" smtClean="0"/>
              <a:t>2019/11/22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
        <p:nvSpPr>
          <p:cNvPr id="8" name="正方形/長方形 7"/>
          <p:cNvSpPr/>
          <p:nvPr userDrawn="1"/>
        </p:nvSpPr>
        <p:spPr>
          <a:xfrm>
            <a:off x="183054" y="1277495"/>
            <a:ext cx="1219200" cy="714375"/>
          </a:xfrm>
          <a:prstGeom prst="rect">
            <a:avLst/>
          </a:pr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9" name="正方形/長方形 8"/>
          <p:cNvSpPr/>
          <p:nvPr userDrawn="1"/>
        </p:nvSpPr>
        <p:spPr>
          <a:xfrm>
            <a:off x="973629" y="1706120"/>
            <a:ext cx="1219200" cy="714375"/>
          </a:xfrm>
          <a:prstGeom prst="rect">
            <a:avLst/>
          </a:prstGeom>
          <a:solidFill>
            <a:schemeClr val="accent4">
              <a:lumMod val="40000"/>
              <a:lumOff val="6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10" name="正方形/長方形 9"/>
          <p:cNvSpPr/>
          <p:nvPr userDrawn="1"/>
        </p:nvSpPr>
        <p:spPr>
          <a:xfrm>
            <a:off x="97329" y="1834707"/>
            <a:ext cx="1219200" cy="714375"/>
          </a:xfrm>
          <a:prstGeom prst="rect">
            <a:avLst/>
          </a:prstGeom>
          <a:solidFill>
            <a:schemeClr val="accent5">
              <a:lumMod val="20000"/>
              <a:lumOff val="8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11" name="正方形/長方形 10"/>
          <p:cNvSpPr/>
          <p:nvPr userDrawn="1"/>
        </p:nvSpPr>
        <p:spPr>
          <a:xfrm>
            <a:off x="7715853" y="3092457"/>
            <a:ext cx="1219200" cy="714375"/>
          </a:xfrm>
          <a:prstGeom prst="rect">
            <a:avLst/>
          </a:pr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12" name="正方形/長方形 11"/>
          <p:cNvSpPr/>
          <p:nvPr userDrawn="1"/>
        </p:nvSpPr>
        <p:spPr>
          <a:xfrm>
            <a:off x="6994636" y="3449644"/>
            <a:ext cx="1219200" cy="714375"/>
          </a:xfrm>
          <a:prstGeom prst="rect">
            <a:avLst/>
          </a:prstGeom>
          <a:solidFill>
            <a:schemeClr val="accent4">
              <a:lumMod val="40000"/>
              <a:lumOff val="6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13" name="正方形/長方形 12"/>
          <p:cNvSpPr/>
          <p:nvPr userDrawn="1"/>
        </p:nvSpPr>
        <p:spPr>
          <a:xfrm>
            <a:off x="7827470" y="3723130"/>
            <a:ext cx="1219200" cy="714375"/>
          </a:xfrm>
          <a:prstGeom prst="rect">
            <a:avLst/>
          </a:prstGeom>
          <a:solidFill>
            <a:schemeClr val="accent5">
              <a:lumMod val="20000"/>
              <a:lumOff val="8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Tree>
    <p:extLst>
      <p:ext uri="{BB962C8B-B14F-4D97-AF65-F5344CB8AC3E}">
        <p14:creationId xmlns:p14="http://schemas.microsoft.com/office/powerpoint/2010/main" val="258022999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BF98B17-CE4C-42DD-AEDB-B62939FBF2E8}" type="datetimeFigureOut">
              <a:rPr kumimoji="1" lang="ja-JP" altLang="en-US" smtClean="0"/>
              <a:t>2019/11/22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2515230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BF98B17-CE4C-42DD-AEDB-B62939FBF2E8}" type="datetimeFigureOut">
              <a:rPr kumimoji="1" lang="ja-JP" altLang="en-US" smtClean="0"/>
              <a:t>2019/11/22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2373472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371475" y="157691"/>
            <a:ext cx="7886700" cy="505354"/>
          </a:xfrm>
        </p:spPr>
        <p:txBody>
          <a:bodyPr/>
          <a:lstStyle>
            <a:lvl1pPr>
              <a:defRPr u="sng"/>
            </a:lvl1pPr>
          </a:lstStyle>
          <a:p>
            <a:r>
              <a:rPr lang="ja-JP" altLang="en-US" smtClean="0"/>
              <a:t>マスター タイトルの書式設定</a:t>
            </a:r>
            <a:endParaRPr lang="en-US" dirty="0"/>
          </a:p>
        </p:txBody>
      </p:sp>
    </p:spTree>
    <p:extLst>
      <p:ext uri="{BB962C8B-B14F-4D97-AF65-F5344CB8AC3E}">
        <p14:creationId xmlns:p14="http://schemas.microsoft.com/office/powerpoint/2010/main" val="425737780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7BF98B17-CE4C-42DD-AEDB-B62939FBF2E8}" type="datetimeFigureOut">
              <a:rPr kumimoji="1" lang="ja-JP" altLang="en-US" smtClean="0"/>
              <a:t>2019/11/22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196422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7BF98B17-CE4C-42DD-AEDB-B62939FBF2E8}" type="datetimeFigureOut">
              <a:rPr kumimoji="1" lang="ja-JP" altLang="en-US" smtClean="0"/>
              <a:t>2019/11/22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601579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087563"/>
            <a:ext cx="3868340" cy="307049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087563"/>
            <a:ext cx="3887391" cy="307049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7BF98B17-CE4C-42DD-AEDB-B62939FBF2E8}" type="datetimeFigureOut">
              <a:rPr kumimoji="1" lang="ja-JP" altLang="en-US" smtClean="0"/>
              <a:t>2019/11/22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3069300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7BF98B17-CE4C-42DD-AEDB-B62939FBF2E8}" type="datetimeFigureOut">
              <a:rPr kumimoji="1" lang="ja-JP" altLang="en-US" smtClean="0"/>
              <a:t>2019/11/22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3268128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F98B17-CE4C-42DD-AEDB-B62939FBF2E8}" type="datetimeFigureOut">
              <a:rPr kumimoji="1" lang="ja-JP" altLang="en-US" smtClean="0"/>
              <a:t>2019/11/22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1726358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7BF98B17-CE4C-42DD-AEDB-B62939FBF2E8}" type="datetimeFigureOut">
              <a:rPr kumimoji="1" lang="ja-JP" altLang="en-US" smtClean="0"/>
              <a:t>2019/11/22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239123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図を追加</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7BF98B17-CE4C-42DD-AEDB-B62939FBF2E8}" type="datetimeFigureOut">
              <a:rPr kumimoji="1" lang="ja-JP" altLang="en-US" smtClean="0"/>
              <a:t>2019/11/22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2013016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7BF98B17-CE4C-42DD-AEDB-B62939FBF2E8}" type="datetimeFigureOut">
              <a:rPr kumimoji="1" lang="ja-JP" altLang="en-US" smtClean="0"/>
              <a:t>2019/11/22</a:t>
            </a:fld>
            <a:endParaRPr kumimoji="1" lang="ja-JP" altLang="en-US"/>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6589066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183054" y="1277495"/>
            <a:ext cx="1219200" cy="714375"/>
          </a:xfrm>
          <a:prstGeom prst="rect">
            <a:avLst/>
          </a:pr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6" name="正方形/長方形 5"/>
          <p:cNvSpPr/>
          <p:nvPr/>
        </p:nvSpPr>
        <p:spPr>
          <a:xfrm>
            <a:off x="973629" y="1706120"/>
            <a:ext cx="1219200" cy="714375"/>
          </a:xfrm>
          <a:prstGeom prst="rect">
            <a:avLst/>
          </a:prstGeom>
          <a:solidFill>
            <a:schemeClr val="accent4">
              <a:lumMod val="40000"/>
              <a:lumOff val="6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7" name="正方形/長方形 6"/>
          <p:cNvSpPr/>
          <p:nvPr/>
        </p:nvSpPr>
        <p:spPr>
          <a:xfrm>
            <a:off x="97329" y="1834707"/>
            <a:ext cx="1219200" cy="714375"/>
          </a:xfrm>
          <a:prstGeom prst="rect">
            <a:avLst/>
          </a:prstGeom>
          <a:solidFill>
            <a:schemeClr val="accent5">
              <a:lumMod val="20000"/>
              <a:lumOff val="8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8" name="正方形/長方形 7"/>
          <p:cNvSpPr/>
          <p:nvPr/>
        </p:nvSpPr>
        <p:spPr>
          <a:xfrm>
            <a:off x="7715853" y="3092457"/>
            <a:ext cx="1219200" cy="714375"/>
          </a:xfrm>
          <a:prstGeom prst="rect">
            <a:avLst/>
          </a:pr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9" name="正方形/長方形 8"/>
          <p:cNvSpPr/>
          <p:nvPr/>
        </p:nvSpPr>
        <p:spPr>
          <a:xfrm>
            <a:off x="6994636" y="3449644"/>
            <a:ext cx="1219200" cy="714375"/>
          </a:xfrm>
          <a:prstGeom prst="rect">
            <a:avLst/>
          </a:prstGeom>
          <a:solidFill>
            <a:schemeClr val="accent4">
              <a:lumMod val="40000"/>
              <a:lumOff val="6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10" name="正方形/長方形 9"/>
          <p:cNvSpPr/>
          <p:nvPr/>
        </p:nvSpPr>
        <p:spPr>
          <a:xfrm>
            <a:off x="7827470" y="3723130"/>
            <a:ext cx="1219200" cy="714375"/>
          </a:xfrm>
          <a:prstGeom prst="rect">
            <a:avLst/>
          </a:prstGeom>
          <a:solidFill>
            <a:schemeClr val="accent5">
              <a:lumMod val="20000"/>
              <a:lumOff val="8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2" name="テキスト ボックス 1"/>
          <p:cNvSpPr txBox="1"/>
          <p:nvPr/>
        </p:nvSpPr>
        <p:spPr>
          <a:xfrm>
            <a:off x="0" y="2524558"/>
            <a:ext cx="9144000" cy="707886"/>
          </a:xfrm>
          <a:prstGeom prst="rect">
            <a:avLst/>
          </a:prstGeom>
          <a:noFill/>
        </p:spPr>
        <p:txBody>
          <a:bodyPr wrap="square" rtlCol="0">
            <a:spAutoFit/>
          </a:bodyPr>
          <a:lstStyle/>
          <a:p>
            <a:pPr algn="ctr"/>
            <a:r>
              <a:rPr lang="en-US" altLang="ja-JP" sz="4000" dirty="0" smtClean="0"/>
              <a:t>GPS</a:t>
            </a:r>
            <a:r>
              <a:rPr lang="ja-JP" altLang="en-US" sz="4000" dirty="0" smtClean="0"/>
              <a:t>ログの活用</a:t>
            </a:r>
            <a:endParaRPr kumimoji="1" lang="ja-JP" altLang="en-US" sz="4000" dirty="0"/>
          </a:p>
        </p:txBody>
      </p:sp>
    </p:spTree>
    <p:extLst>
      <p:ext uri="{BB962C8B-B14F-4D97-AF65-F5344CB8AC3E}">
        <p14:creationId xmlns:p14="http://schemas.microsoft.com/office/powerpoint/2010/main" val="10352069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4299" y="809625"/>
            <a:ext cx="5786755" cy="4241800"/>
          </a:xfrm>
          <a:prstGeom prst="rect">
            <a:avLst/>
          </a:prstGeom>
        </p:spPr>
      </p:pic>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4379" y="1295400"/>
            <a:ext cx="3396241" cy="3476625"/>
          </a:xfrm>
          <a:prstGeom prst="rect">
            <a:avLst/>
          </a:prstGeom>
        </p:spPr>
      </p:pic>
      <p:cxnSp>
        <p:nvCxnSpPr>
          <p:cNvPr id="7" name="直線矢印コネクタ 6"/>
          <p:cNvCxnSpPr/>
          <p:nvPr/>
        </p:nvCxnSpPr>
        <p:spPr>
          <a:xfrm flipV="1">
            <a:off x="1714500" y="3629025"/>
            <a:ext cx="781050" cy="90487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a:off x="1723763" y="4638676"/>
            <a:ext cx="4119879" cy="1269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a:off x="209550" y="147323"/>
            <a:ext cx="8820150" cy="308418"/>
          </a:xfrm>
          <a:prstGeom prst="rect">
            <a:avLst/>
          </a:prstGeom>
        </p:spPr>
        <p:txBody>
          <a:bodyPr wrap="square">
            <a:spAutoFit/>
          </a:bodyPr>
          <a:lstStyle/>
          <a:p>
            <a:r>
              <a:rPr lang="ja-JP" altLang="en-US" dirty="0"/>
              <a:t>5mのポイントの`プロパティ＞結合`から、距離マトリックスで出力したIDを結合する。次に、もとのGPSのIDを結合する。</a:t>
            </a:r>
          </a:p>
        </p:txBody>
      </p:sp>
    </p:spTree>
    <p:extLst>
      <p:ext uri="{BB962C8B-B14F-4D97-AF65-F5344CB8AC3E}">
        <p14:creationId xmlns:p14="http://schemas.microsoft.com/office/powerpoint/2010/main" val="3854025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537" y="766762"/>
            <a:ext cx="7400925" cy="4752975"/>
          </a:xfrm>
          <a:prstGeom prst="rect">
            <a:avLst/>
          </a:prstGeom>
        </p:spPr>
      </p:pic>
      <p:sp>
        <p:nvSpPr>
          <p:cNvPr id="6" name="正方形/長方形 5"/>
          <p:cNvSpPr/>
          <p:nvPr/>
        </p:nvSpPr>
        <p:spPr>
          <a:xfrm>
            <a:off x="6838950" y="1381125"/>
            <a:ext cx="981075" cy="38766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2286000" y="92554"/>
            <a:ext cx="4572000" cy="524503"/>
          </a:xfrm>
          <a:prstGeom prst="rect">
            <a:avLst/>
          </a:prstGeom>
        </p:spPr>
        <p:txBody>
          <a:bodyPr>
            <a:spAutoFit/>
          </a:bodyPr>
          <a:lstStyle/>
          <a:p>
            <a:r>
              <a:rPr lang="ja-JP" altLang="en-US" dirty="0"/>
              <a:t>結合</a:t>
            </a:r>
            <a:r>
              <a:rPr lang="ja-JP" altLang="en-US" dirty="0" smtClean="0"/>
              <a:t>が完了したら、属性テーブルを開き、標高が追加されていることを確認する。</a:t>
            </a:r>
            <a:endParaRPr lang="ja-JP" altLang="en-US" dirty="0"/>
          </a:p>
        </p:txBody>
      </p:sp>
    </p:spTree>
    <p:extLst>
      <p:ext uri="{BB962C8B-B14F-4D97-AF65-F5344CB8AC3E}">
        <p14:creationId xmlns:p14="http://schemas.microsoft.com/office/powerpoint/2010/main" val="1060794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219075" y="1028700"/>
            <a:ext cx="4057650" cy="4417909"/>
          </a:xfrm>
          <a:prstGeom prst="rect">
            <a:avLst/>
          </a:prstGeom>
        </p:spPr>
      </p:pic>
      <p:cxnSp>
        <p:nvCxnSpPr>
          <p:cNvPr id="5" name="直線矢印コネクタ 4"/>
          <p:cNvCxnSpPr/>
          <p:nvPr/>
        </p:nvCxnSpPr>
        <p:spPr>
          <a:xfrm flipV="1">
            <a:off x="3800475" y="3581400"/>
            <a:ext cx="923925" cy="9144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1087" y="1242166"/>
            <a:ext cx="3914775" cy="3990975"/>
          </a:xfrm>
          <a:prstGeom prst="rect">
            <a:avLst/>
          </a:prstGeom>
        </p:spPr>
      </p:pic>
      <p:sp>
        <p:nvSpPr>
          <p:cNvPr id="7" name="正方形/長方形 6"/>
          <p:cNvSpPr/>
          <p:nvPr/>
        </p:nvSpPr>
        <p:spPr>
          <a:xfrm>
            <a:off x="5553075" y="1714500"/>
            <a:ext cx="3048000" cy="1905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2214563" y="72028"/>
            <a:ext cx="4572000" cy="956672"/>
          </a:xfrm>
          <a:prstGeom prst="rect">
            <a:avLst/>
          </a:prstGeom>
        </p:spPr>
        <p:txBody>
          <a:bodyPr>
            <a:spAutoFit/>
          </a:bodyPr>
          <a:lstStyle/>
          <a:p>
            <a:r>
              <a:rPr lang="ja-JP" altLang="en-US" dirty="0"/>
              <a:t>結合が完了したら、属性テーブルを開き、標高が追加されていることを確認する。結合したファイルを`エクスポート＞地物の保存`で出力する。次に、出力したファイルを表計算ソフト用に</a:t>
            </a:r>
            <a:r>
              <a:rPr lang="ja-JP" altLang="en-US" dirty="0" err="1"/>
              <a:t>、.</a:t>
            </a:r>
            <a:r>
              <a:rPr lang="ja-JP" altLang="en-US" dirty="0"/>
              <a:t>csvで書き出す。</a:t>
            </a:r>
          </a:p>
        </p:txBody>
      </p:sp>
    </p:spTree>
    <p:extLst>
      <p:ext uri="{BB962C8B-B14F-4D97-AF65-F5344CB8AC3E}">
        <p14:creationId xmlns:p14="http://schemas.microsoft.com/office/powerpoint/2010/main" val="4111367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rotWithShape="1">
          <a:blip r:embed="rId2" cstate="print">
            <a:extLst>
              <a:ext uri="{28A0092B-C50C-407E-A947-70E740481C1C}">
                <a14:useLocalDpi xmlns:a14="http://schemas.microsoft.com/office/drawing/2010/main" val="0"/>
              </a:ext>
            </a:extLst>
          </a:blip>
          <a:srcRect l="17456" t="22000" r="159" b="2666"/>
          <a:stretch/>
        </p:blipFill>
        <p:spPr>
          <a:xfrm>
            <a:off x="2524125" y="1115092"/>
            <a:ext cx="6543676" cy="4599908"/>
          </a:xfrm>
          <a:prstGeom prst="rect">
            <a:avLst/>
          </a:prstGeom>
        </p:spPr>
      </p:pic>
      <p:graphicFrame>
        <p:nvGraphicFramePr>
          <p:cNvPr id="4" name="グラフ 3"/>
          <p:cNvGraphicFramePr>
            <a:graphicFrameLocks/>
          </p:cNvGraphicFramePr>
          <p:nvPr>
            <p:extLst>
              <p:ext uri="{D42A27DB-BD31-4B8C-83A1-F6EECF244321}">
                <p14:modId xmlns:p14="http://schemas.microsoft.com/office/powerpoint/2010/main" val="1541140789"/>
              </p:ext>
            </p:extLst>
          </p:nvPr>
        </p:nvGraphicFramePr>
        <p:xfrm>
          <a:off x="240506" y="704850"/>
          <a:ext cx="4986338" cy="2971799"/>
        </p:xfrm>
        <a:graphic>
          <a:graphicData uri="http://schemas.openxmlformats.org/drawingml/2006/chart">
            <c:chart xmlns:c="http://schemas.openxmlformats.org/drawingml/2006/chart" xmlns:r="http://schemas.openxmlformats.org/officeDocument/2006/relationships" r:id="rId3"/>
          </a:graphicData>
        </a:graphic>
      </p:graphicFrame>
      <p:sp>
        <p:nvSpPr>
          <p:cNvPr id="5" name="テキスト ボックス 4"/>
          <p:cNvSpPr txBox="1"/>
          <p:nvPr/>
        </p:nvSpPr>
        <p:spPr>
          <a:xfrm>
            <a:off x="3219450" y="835581"/>
            <a:ext cx="1534394" cy="246221"/>
          </a:xfrm>
          <a:prstGeom prst="rect">
            <a:avLst/>
          </a:prstGeom>
          <a:noFill/>
        </p:spPr>
        <p:txBody>
          <a:bodyPr wrap="none" rtlCol="0">
            <a:spAutoFit/>
          </a:bodyPr>
          <a:lstStyle/>
          <a:p>
            <a:r>
              <a:rPr kumimoji="1" lang="en-US" altLang="ja-JP" sz="1000" dirty="0" smtClean="0"/>
              <a:t>※</a:t>
            </a:r>
            <a:r>
              <a:rPr kumimoji="1" lang="ja-JP" altLang="en-US" sz="1000" dirty="0" smtClean="0"/>
              <a:t>　</a:t>
            </a:r>
            <a:r>
              <a:rPr kumimoji="1" lang="en-US" altLang="ja-JP" sz="1000" dirty="0" smtClean="0"/>
              <a:t>x</a:t>
            </a:r>
            <a:r>
              <a:rPr kumimoji="1" lang="ja-JP" altLang="en-US" sz="1000" dirty="0" smtClean="0"/>
              <a:t>軸</a:t>
            </a:r>
            <a:r>
              <a:rPr kumimoji="1" lang="en-US" altLang="ja-JP" sz="1000" dirty="0" smtClean="0"/>
              <a:t>Y</a:t>
            </a:r>
            <a:r>
              <a:rPr kumimoji="1" lang="ja-JP" altLang="en-US" sz="1000" dirty="0" smtClean="0"/>
              <a:t>軸の比率に注意</a:t>
            </a:r>
            <a:endParaRPr kumimoji="1" lang="ja-JP" altLang="en-US" sz="1000" dirty="0"/>
          </a:p>
        </p:txBody>
      </p:sp>
      <p:sp>
        <p:nvSpPr>
          <p:cNvPr id="7" name="テキスト ボックス 6"/>
          <p:cNvSpPr txBox="1"/>
          <p:nvPr/>
        </p:nvSpPr>
        <p:spPr>
          <a:xfrm>
            <a:off x="8029575" y="2428815"/>
            <a:ext cx="311304" cy="400110"/>
          </a:xfrm>
          <a:prstGeom prst="rect">
            <a:avLst/>
          </a:prstGeom>
          <a:noFill/>
        </p:spPr>
        <p:txBody>
          <a:bodyPr wrap="none" rtlCol="0">
            <a:spAutoFit/>
          </a:bodyPr>
          <a:lstStyle/>
          <a:p>
            <a:r>
              <a:rPr lang="en-US" altLang="ja-JP" sz="2000" b="1" dirty="0">
                <a:solidFill>
                  <a:srgbClr val="FF0000"/>
                </a:solidFill>
              </a:rPr>
              <a:t>a</a:t>
            </a:r>
            <a:endParaRPr kumimoji="1" lang="ja-JP" altLang="en-US" sz="2000" b="1" dirty="0">
              <a:solidFill>
                <a:srgbClr val="FF0000"/>
              </a:solidFill>
            </a:endParaRPr>
          </a:p>
        </p:txBody>
      </p:sp>
      <p:sp>
        <p:nvSpPr>
          <p:cNvPr id="8" name="テキスト ボックス 7"/>
          <p:cNvSpPr txBox="1"/>
          <p:nvPr/>
        </p:nvSpPr>
        <p:spPr>
          <a:xfrm>
            <a:off x="4753844" y="4676775"/>
            <a:ext cx="377026" cy="400110"/>
          </a:xfrm>
          <a:prstGeom prst="rect">
            <a:avLst/>
          </a:prstGeom>
          <a:noFill/>
        </p:spPr>
        <p:txBody>
          <a:bodyPr wrap="none" rtlCol="0">
            <a:spAutoFit/>
          </a:bodyPr>
          <a:lstStyle/>
          <a:p>
            <a:r>
              <a:rPr lang="en-US" altLang="ja-JP" sz="2000" b="1" dirty="0" smtClean="0">
                <a:solidFill>
                  <a:srgbClr val="FF0000"/>
                </a:solidFill>
              </a:rPr>
              <a:t>a’</a:t>
            </a:r>
            <a:endParaRPr kumimoji="1" lang="ja-JP" altLang="en-US" sz="2000" b="1" dirty="0">
              <a:solidFill>
                <a:srgbClr val="FF0000"/>
              </a:solidFill>
            </a:endParaRPr>
          </a:p>
        </p:txBody>
      </p:sp>
      <p:sp>
        <p:nvSpPr>
          <p:cNvPr id="9" name="正方形/長方形 8"/>
          <p:cNvSpPr/>
          <p:nvPr/>
        </p:nvSpPr>
        <p:spPr>
          <a:xfrm>
            <a:off x="781050" y="149813"/>
            <a:ext cx="7581900" cy="308418"/>
          </a:xfrm>
          <a:prstGeom prst="rect">
            <a:avLst/>
          </a:prstGeom>
        </p:spPr>
        <p:txBody>
          <a:bodyPr wrap="square">
            <a:spAutoFit/>
          </a:bodyPr>
          <a:lstStyle/>
          <a:p>
            <a:r>
              <a:rPr lang="ja-JP" altLang="en-US" dirty="0"/>
              <a:t>最後に、表計算ソフトで標高のグラフを作成する。以下のようなグラフができたことを確認する。</a:t>
            </a:r>
          </a:p>
        </p:txBody>
      </p:sp>
    </p:spTree>
    <p:extLst>
      <p:ext uri="{BB962C8B-B14F-4D97-AF65-F5344CB8AC3E}">
        <p14:creationId xmlns:p14="http://schemas.microsoft.com/office/powerpoint/2010/main" val="1144661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25" y="555396"/>
            <a:ext cx="6162675" cy="4737557"/>
          </a:xfrm>
          <a:prstGeom prst="rect">
            <a:avLst/>
          </a:prstGeom>
        </p:spPr>
      </p:pic>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3187" y="1481137"/>
            <a:ext cx="6315075" cy="3324225"/>
          </a:xfrm>
          <a:prstGeom prst="rect">
            <a:avLst/>
          </a:prstGeom>
        </p:spPr>
      </p:pic>
      <p:sp>
        <p:nvSpPr>
          <p:cNvPr id="5" name="正方形/長方形 4"/>
          <p:cNvSpPr/>
          <p:nvPr/>
        </p:nvSpPr>
        <p:spPr>
          <a:xfrm>
            <a:off x="1314539" y="93731"/>
            <a:ext cx="6514922" cy="461665"/>
          </a:xfrm>
          <a:prstGeom prst="rect">
            <a:avLst/>
          </a:prstGeom>
        </p:spPr>
        <p:txBody>
          <a:bodyPr wrap="square">
            <a:spAutoFit/>
          </a:bodyPr>
          <a:lstStyle/>
          <a:p>
            <a:r>
              <a:rPr lang="en-US" altLang="ja-JP" sz="1200" dirty="0"/>
              <a:t>QGIS</a:t>
            </a:r>
            <a:r>
              <a:rPr lang="ja-JP" altLang="en-US" sz="1200" dirty="0"/>
              <a:t>を起動し、</a:t>
            </a:r>
            <a:r>
              <a:rPr lang="en-US" altLang="ja-JP" sz="1200" dirty="0"/>
              <a:t>`</a:t>
            </a:r>
            <a:r>
              <a:rPr lang="en-US" altLang="ja-JP" sz="1200" dirty="0" err="1"/>
              <a:t>track.gpx</a:t>
            </a:r>
            <a:r>
              <a:rPr lang="en-US" altLang="ja-JP" sz="1200" dirty="0"/>
              <a:t>`</a:t>
            </a:r>
            <a:r>
              <a:rPr lang="ja-JP" altLang="en-US" sz="1200" dirty="0"/>
              <a:t>をドラックアンドドロップする。</a:t>
            </a:r>
            <a:r>
              <a:rPr lang="en-US" altLang="ja-JP" sz="1200" dirty="0"/>
              <a:t>`</a:t>
            </a:r>
            <a:r>
              <a:rPr lang="ja-JP" altLang="en-US" sz="1200" dirty="0"/>
              <a:t>追加するベクタレイヤを選択</a:t>
            </a:r>
            <a:r>
              <a:rPr lang="en-US" altLang="ja-JP" sz="1200" dirty="0"/>
              <a:t>`</a:t>
            </a:r>
            <a:r>
              <a:rPr lang="ja-JP" altLang="en-US" sz="1200" dirty="0"/>
              <a:t>のウィンドウが表示されるため、地物数が記録されている</a:t>
            </a:r>
            <a:r>
              <a:rPr lang="en-US" altLang="ja-JP" sz="1200" dirty="0" err="1"/>
              <a:t>track_points</a:t>
            </a:r>
            <a:r>
              <a:rPr lang="ja-JP" altLang="en-US" sz="1200" dirty="0"/>
              <a:t>と</a:t>
            </a:r>
            <a:r>
              <a:rPr lang="en-US" altLang="ja-JP" sz="1200" dirty="0"/>
              <a:t>tracks</a:t>
            </a:r>
            <a:r>
              <a:rPr lang="ja-JP" altLang="en-US" sz="1200" dirty="0"/>
              <a:t>を選択し、</a:t>
            </a:r>
            <a:r>
              <a:rPr lang="en-US" altLang="ja-JP" sz="1200" dirty="0"/>
              <a:t>OK</a:t>
            </a:r>
            <a:r>
              <a:rPr lang="ja-JP" altLang="en-US" sz="1200" dirty="0"/>
              <a:t>をクリックする。</a:t>
            </a:r>
          </a:p>
        </p:txBody>
      </p:sp>
      <p:sp>
        <p:nvSpPr>
          <p:cNvPr id="7" name="正方形/長方形 6"/>
          <p:cNvSpPr/>
          <p:nvPr/>
        </p:nvSpPr>
        <p:spPr>
          <a:xfrm>
            <a:off x="2905124" y="2381250"/>
            <a:ext cx="5972175" cy="3619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31018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2286000" y="0"/>
            <a:ext cx="4572000" cy="740587"/>
          </a:xfrm>
          <a:prstGeom prst="rect">
            <a:avLst/>
          </a:prstGeom>
        </p:spPr>
        <p:txBody>
          <a:bodyPr>
            <a:spAutoFit/>
          </a:bodyPr>
          <a:lstStyle/>
          <a:p>
            <a:r>
              <a:rPr lang="ja-JP" altLang="en-US" dirty="0"/>
              <a:t>読み込みが完了すると、以下のようにポイントデータとラインデータの経路が表示される。それぞれ属性テーブルを開き、データを確認しておく。</a:t>
            </a:r>
          </a:p>
        </p:txBody>
      </p:sp>
      <p:pic>
        <p:nvPicPr>
          <p:cNvPr id="11" name="図 10"/>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23092" y="1213338"/>
            <a:ext cx="6339252" cy="3569676"/>
          </a:xfrm>
          <a:prstGeom prst="rect">
            <a:avLst/>
          </a:prstGeom>
        </p:spPr>
      </p:pic>
      <p:pic>
        <p:nvPicPr>
          <p:cNvPr id="12" name="図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2718" y="3225496"/>
            <a:ext cx="5621581" cy="2151733"/>
          </a:xfrm>
          <a:prstGeom prst="rect">
            <a:avLst/>
          </a:prstGeom>
        </p:spPr>
      </p:pic>
      <p:cxnSp>
        <p:nvCxnSpPr>
          <p:cNvPr id="16" name="直線矢印コネクタ 15"/>
          <p:cNvCxnSpPr/>
          <p:nvPr/>
        </p:nvCxnSpPr>
        <p:spPr>
          <a:xfrm>
            <a:off x="1450731" y="2769577"/>
            <a:ext cx="1841987" cy="71217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1192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rotWithShape="1">
          <a:blip r:embed="rId2" cstate="print">
            <a:extLst>
              <a:ext uri="{28A0092B-C50C-407E-A947-70E740481C1C}">
                <a14:useLocalDpi xmlns:a14="http://schemas.microsoft.com/office/drawing/2010/main" val="0"/>
              </a:ext>
            </a:extLst>
          </a:blip>
          <a:srcRect t="22115"/>
          <a:stretch/>
        </p:blipFill>
        <p:spPr>
          <a:xfrm>
            <a:off x="871475" y="888023"/>
            <a:ext cx="7401050" cy="4431322"/>
          </a:xfrm>
          <a:prstGeom prst="rect">
            <a:avLst/>
          </a:prstGeom>
        </p:spPr>
      </p:pic>
      <p:sp>
        <p:nvSpPr>
          <p:cNvPr id="8" name="テキスト ボックス 7"/>
          <p:cNvSpPr txBox="1"/>
          <p:nvPr/>
        </p:nvSpPr>
        <p:spPr>
          <a:xfrm>
            <a:off x="357187" y="413833"/>
            <a:ext cx="8174033" cy="308418"/>
          </a:xfrm>
          <a:prstGeom prst="rect">
            <a:avLst/>
          </a:prstGeom>
          <a:noFill/>
        </p:spPr>
        <p:txBody>
          <a:bodyPr wrap="none" rtlCol="0">
            <a:spAutoFit/>
          </a:bodyPr>
          <a:lstStyle/>
          <a:p>
            <a:r>
              <a:rPr lang="en-US" altLang="ja-JP" dirty="0" smtClean="0"/>
              <a:t>[QGIS</a:t>
            </a:r>
            <a:r>
              <a:rPr lang="ja-JP" altLang="en-US" dirty="0" smtClean="0"/>
              <a:t>ビギナーズマニュアル</a:t>
            </a:r>
            <a:r>
              <a:rPr lang="en-US" altLang="ja-JP" dirty="0" smtClean="0"/>
              <a:t>]</a:t>
            </a:r>
            <a:r>
              <a:rPr lang="ja-JP" altLang="en-US" dirty="0" smtClean="0"/>
              <a:t>を参考に、ブラウザパネルから背景地図を読み込み、目視で位置を確認する。</a:t>
            </a:r>
            <a:endParaRPr kumimoji="1" lang="ja-JP" altLang="en-US" dirty="0"/>
          </a:p>
        </p:txBody>
      </p:sp>
    </p:spTree>
    <p:extLst>
      <p:ext uri="{BB962C8B-B14F-4D97-AF65-F5344CB8AC3E}">
        <p14:creationId xmlns:p14="http://schemas.microsoft.com/office/powerpoint/2010/main" val="3632614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83577" y="791307"/>
            <a:ext cx="3881325" cy="4132386"/>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4223" y="862012"/>
            <a:ext cx="3914775" cy="3990975"/>
          </a:xfrm>
          <a:prstGeom prst="rect">
            <a:avLst/>
          </a:prstGeom>
        </p:spPr>
      </p:pic>
      <p:cxnSp>
        <p:nvCxnSpPr>
          <p:cNvPr id="6" name="直線矢印コネクタ 5"/>
          <p:cNvCxnSpPr/>
          <p:nvPr/>
        </p:nvCxnSpPr>
        <p:spPr>
          <a:xfrm flipV="1">
            <a:off x="4141177" y="3068515"/>
            <a:ext cx="633046" cy="100232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正方形/長方形 7"/>
          <p:cNvSpPr/>
          <p:nvPr/>
        </p:nvSpPr>
        <p:spPr>
          <a:xfrm>
            <a:off x="422030" y="0"/>
            <a:ext cx="8266967" cy="524503"/>
          </a:xfrm>
          <a:prstGeom prst="rect">
            <a:avLst/>
          </a:prstGeom>
        </p:spPr>
        <p:txBody>
          <a:bodyPr wrap="square">
            <a:spAutoFit/>
          </a:bodyPr>
          <a:lstStyle/>
          <a:p>
            <a:r>
              <a:rPr lang="ja-JP" altLang="en-US" dirty="0"/>
              <a:t>データが地理座標系であるため、次の実習のためにポイントとラインのデータを投影座標系（JGD2011 / Japan Plane Rectangular CS IX）へ変換する。空間座標の詳細は、[空間データ]を参照する。</a:t>
            </a:r>
          </a:p>
        </p:txBody>
      </p:sp>
    </p:spTree>
    <p:extLst>
      <p:ext uri="{BB962C8B-B14F-4D97-AF65-F5344CB8AC3E}">
        <p14:creationId xmlns:p14="http://schemas.microsoft.com/office/powerpoint/2010/main" val="175080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485900" y="888022"/>
            <a:ext cx="6172199" cy="4539883"/>
          </a:xfrm>
          <a:prstGeom prst="rect">
            <a:avLst/>
          </a:prstGeom>
        </p:spPr>
      </p:pic>
      <p:sp>
        <p:nvSpPr>
          <p:cNvPr id="4" name="正方形/長方形 3"/>
          <p:cNvSpPr/>
          <p:nvPr/>
        </p:nvSpPr>
        <p:spPr>
          <a:xfrm>
            <a:off x="6963508" y="5284177"/>
            <a:ext cx="650630" cy="1318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矢印コネクタ 5"/>
          <p:cNvCxnSpPr>
            <a:stCxn id="4" idx="0"/>
          </p:cNvCxnSpPr>
          <p:nvPr/>
        </p:nvCxnSpPr>
        <p:spPr>
          <a:xfrm flipH="1" flipV="1">
            <a:off x="5090746" y="2198077"/>
            <a:ext cx="2198077" cy="30861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1081454" y="130524"/>
            <a:ext cx="6981092" cy="524503"/>
          </a:xfrm>
          <a:prstGeom prst="rect">
            <a:avLst/>
          </a:prstGeom>
          <a:noFill/>
        </p:spPr>
        <p:txBody>
          <a:bodyPr wrap="square" rtlCol="0">
            <a:spAutoFit/>
          </a:bodyPr>
          <a:lstStyle/>
          <a:p>
            <a:r>
              <a:rPr lang="ja-JP" altLang="en-US" dirty="0"/>
              <a:t>空間座標の変換が終了したら、変換前の</a:t>
            </a:r>
            <a:r>
              <a:rPr lang="en-US" altLang="ja-JP" dirty="0"/>
              <a:t>2</a:t>
            </a:r>
            <a:r>
              <a:rPr lang="ja-JP" altLang="en-US" dirty="0" err="1"/>
              <a:t>つの</a:t>
            </a:r>
            <a:r>
              <a:rPr lang="ja-JP" altLang="en-US" dirty="0"/>
              <a:t>データを削除し、右下の</a:t>
            </a:r>
            <a:r>
              <a:rPr lang="en-US" altLang="ja-JP" dirty="0"/>
              <a:t>EPSG</a:t>
            </a:r>
            <a:r>
              <a:rPr lang="ja-JP" altLang="en-US" dirty="0"/>
              <a:t>ボタンをクリックし、</a:t>
            </a:r>
            <a:r>
              <a:rPr lang="en-US" altLang="ja-JP" dirty="0"/>
              <a:t>JGD2011 / Japan Plane Rectangular CS IX</a:t>
            </a:r>
            <a:r>
              <a:rPr lang="ja-JP" altLang="en-US" dirty="0"/>
              <a:t>を選択する。</a:t>
            </a:r>
            <a:endParaRPr kumimoji="1" lang="ja-JP" altLang="en-US" dirty="0"/>
          </a:p>
        </p:txBody>
      </p:sp>
    </p:spTree>
    <p:extLst>
      <p:ext uri="{BB962C8B-B14F-4D97-AF65-F5344CB8AC3E}">
        <p14:creationId xmlns:p14="http://schemas.microsoft.com/office/powerpoint/2010/main" val="2566571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40676" y="1257299"/>
            <a:ext cx="5282149" cy="3745523"/>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1597" y="2630822"/>
            <a:ext cx="4626219" cy="2627343"/>
          </a:xfrm>
          <a:prstGeom prst="rect">
            <a:avLst/>
          </a:prstGeom>
        </p:spPr>
      </p:pic>
      <p:cxnSp>
        <p:nvCxnSpPr>
          <p:cNvPr id="8" name="直線矢印コネクタ 7"/>
          <p:cNvCxnSpPr/>
          <p:nvPr/>
        </p:nvCxnSpPr>
        <p:spPr>
          <a:xfrm>
            <a:off x="4334608" y="2470638"/>
            <a:ext cx="465992" cy="38686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正方形/長方形 8"/>
          <p:cNvSpPr/>
          <p:nvPr/>
        </p:nvSpPr>
        <p:spPr>
          <a:xfrm>
            <a:off x="140676" y="84542"/>
            <a:ext cx="9003324" cy="1200329"/>
          </a:xfrm>
          <a:prstGeom prst="rect">
            <a:avLst/>
          </a:prstGeom>
        </p:spPr>
        <p:txBody>
          <a:bodyPr wrap="square">
            <a:spAutoFit/>
          </a:bodyPr>
          <a:lstStyle/>
          <a:p>
            <a:r>
              <a:rPr lang="ja-JP" altLang="en-US" sz="1800" dirty="0"/>
              <a:t>まず、QGISの`Locate points along lines`プラグインを入手し、ラインから5ｍごとのポイントを作成する。`プラグイン＞Locate points along lines＞Locate points along lines`を実行し、入力ファイルをラインとし、出力ファイル名を指定し、Add endpoints にチェックをつける。Intervalを5とし実行する。</a:t>
            </a:r>
          </a:p>
        </p:txBody>
      </p:sp>
    </p:spTree>
    <p:extLst>
      <p:ext uri="{BB962C8B-B14F-4D97-AF65-F5344CB8AC3E}">
        <p14:creationId xmlns:p14="http://schemas.microsoft.com/office/powerpoint/2010/main" val="2159806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204" y="1222205"/>
            <a:ext cx="4347796" cy="3524908"/>
          </a:xfrm>
          <a:prstGeom prst="rect">
            <a:avLst/>
          </a:prstGeom>
        </p:spPr>
      </p:pic>
      <p:pic>
        <p:nvPicPr>
          <p:cNvPr id="4" name="図 3"/>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4749800" y="1222205"/>
            <a:ext cx="4241800" cy="3524908"/>
          </a:xfrm>
          <a:prstGeom prst="rect">
            <a:avLst/>
          </a:prstGeom>
        </p:spPr>
      </p:pic>
      <p:cxnSp>
        <p:nvCxnSpPr>
          <p:cNvPr id="6" name="直線矢印コネクタ 5"/>
          <p:cNvCxnSpPr/>
          <p:nvPr/>
        </p:nvCxnSpPr>
        <p:spPr>
          <a:xfrm flipV="1">
            <a:off x="3454400" y="3657600"/>
            <a:ext cx="1549400" cy="8636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1892300" y="1524000"/>
            <a:ext cx="12319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1981200" y="1876595"/>
            <a:ext cx="24892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739900" y="2414502"/>
            <a:ext cx="635000" cy="2016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177800" y="208891"/>
            <a:ext cx="8813800" cy="524503"/>
          </a:xfrm>
          <a:prstGeom prst="rect">
            <a:avLst/>
          </a:prstGeom>
        </p:spPr>
        <p:txBody>
          <a:bodyPr wrap="square">
            <a:spAutoFit/>
          </a:bodyPr>
          <a:lstStyle/>
          <a:p>
            <a:r>
              <a:rPr lang="ja-JP" altLang="en-US" dirty="0"/>
              <a:t>次にGPSログのポイントの標高値を出力したポイントの属性値として追加していく。出力したポイントの属性テーブルを開き、フィールド計算機を用いて、org_idを更新する。</a:t>
            </a:r>
          </a:p>
        </p:txBody>
      </p:sp>
    </p:spTree>
    <p:extLst>
      <p:ext uri="{BB962C8B-B14F-4D97-AF65-F5344CB8AC3E}">
        <p14:creationId xmlns:p14="http://schemas.microsoft.com/office/powerpoint/2010/main" val="282930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70387" y="1104900"/>
            <a:ext cx="7603225" cy="4610100"/>
          </a:xfrm>
          <a:prstGeom prst="rect">
            <a:avLst/>
          </a:prstGeom>
        </p:spPr>
      </p:pic>
      <p:sp>
        <p:nvSpPr>
          <p:cNvPr id="4" name="テキスト ボックス 3"/>
          <p:cNvSpPr txBox="1"/>
          <p:nvPr/>
        </p:nvSpPr>
        <p:spPr>
          <a:xfrm>
            <a:off x="3225800" y="1879600"/>
            <a:ext cx="441146" cy="400110"/>
          </a:xfrm>
          <a:prstGeom prst="rect">
            <a:avLst/>
          </a:prstGeom>
          <a:noFill/>
        </p:spPr>
        <p:txBody>
          <a:bodyPr wrap="none" rtlCol="0">
            <a:spAutoFit/>
          </a:bodyPr>
          <a:lstStyle/>
          <a:p>
            <a:r>
              <a:rPr kumimoji="1" lang="ja-JP" altLang="en-US" sz="2000" b="1" dirty="0" smtClean="0">
                <a:solidFill>
                  <a:srgbClr val="FF0000"/>
                </a:solidFill>
              </a:rPr>
              <a:t>①</a:t>
            </a:r>
            <a:endParaRPr kumimoji="1" lang="ja-JP" altLang="en-US" sz="2000" b="1" dirty="0">
              <a:solidFill>
                <a:srgbClr val="FF0000"/>
              </a:solidFill>
            </a:endParaRPr>
          </a:p>
        </p:txBody>
      </p:sp>
      <p:sp>
        <p:nvSpPr>
          <p:cNvPr id="5" name="テキスト ボックス 4"/>
          <p:cNvSpPr txBox="1"/>
          <p:nvPr/>
        </p:nvSpPr>
        <p:spPr>
          <a:xfrm>
            <a:off x="3224196" y="2368610"/>
            <a:ext cx="442750" cy="400110"/>
          </a:xfrm>
          <a:prstGeom prst="rect">
            <a:avLst/>
          </a:prstGeom>
          <a:noFill/>
        </p:spPr>
        <p:txBody>
          <a:bodyPr wrap="none" rtlCol="0">
            <a:spAutoFit/>
          </a:bodyPr>
          <a:lstStyle/>
          <a:p>
            <a:r>
              <a:rPr kumimoji="1" lang="ja-JP" altLang="en-US" sz="2000" b="1" dirty="0" smtClean="0">
                <a:solidFill>
                  <a:srgbClr val="FF0000"/>
                </a:solidFill>
              </a:rPr>
              <a:t>②</a:t>
            </a:r>
            <a:endParaRPr kumimoji="1" lang="ja-JP" altLang="en-US" sz="2000" b="1" dirty="0">
              <a:solidFill>
                <a:srgbClr val="FF0000"/>
              </a:solidFill>
            </a:endParaRPr>
          </a:p>
        </p:txBody>
      </p:sp>
      <p:sp>
        <p:nvSpPr>
          <p:cNvPr id="6" name="テキスト ボックス 5"/>
          <p:cNvSpPr txBox="1"/>
          <p:nvPr/>
        </p:nvSpPr>
        <p:spPr>
          <a:xfrm>
            <a:off x="3224196" y="3054410"/>
            <a:ext cx="442750" cy="400110"/>
          </a:xfrm>
          <a:prstGeom prst="rect">
            <a:avLst/>
          </a:prstGeom>
          <a:noFill/>
        </p:spPr>
        <p:txBody>
          <a:bodyPr wrap="none" rtlCol="0">
            <a:spAutoFit/>
          </a:bodyPr>
          <a:lstStyle/>
          <a:p>
            <a:r>
              <a:rPr kumimoji="1" lang="ja-JP" altLang="en-US" sz="2000" b="1" dirty="0" smtClean="0">
                <a:solidFill>
                  <a:srgbClr val="FF0000"/>
                </a:solidFill>
              </a:rPr>
              <a:t>③</a:t>
            </a:r>
            <a:endParaRPr kumimoji="1" lang="ja-JP" altLang="en-US" sz="2000" b="1" dirty="0">
              <a:solidFill>
                <a:srgbClr val="FF0000"/>
              </a:solidFill>
            </a:endParaRPr>
          </a:p>
        </p:txBody>
      </p:sp>
      <p:sp>
        <p:nvSpPr>
          <p:cNvPr id="7" name="テキスト ボックス 6"/>
          <p:cNvSpPr txBox="1"/>
          <p:nvPr/>
        </p:nvSpPr>
        <p:spPr>
          <a:xfrm>
            <a:off x="4064145" y="3286275"/>
            <a:ext cx="442750" cy="400110"/>
          </a:xfrm>
          <a:prstGeom prst="rect">
            <a:avLst/>
          </a:prstGeom>
          <a:noFill/>
        </p:spPr>
        <p:txBody>
          <a:bodyPr wrap="none" rtlCol="0">
            <a:spAutoFit/>
          </a:bodyPr>
          <a:lstStyle/>
          <a:p>
            <a:r>
              <a:rPr kumimoji="1" lang="ja-JP" altLang="en-US" sz="2000" b="1" dirty="0" smtClean="0">
                <a:solidFill>
                  <a:srgbClr val="FF0000"/>
                </a:solidFill>
              </a:rPr>
              <a:t>④</a:t>
            </a:r>
            <a:endParaRPr kumimoji="1" lang="ja-JP" altLang="en-US" sz="2000" b="1" dirty="0">
              <a:solidFill>
                <a:srgbClr val="FF0000"/>
              </a:solidFill>
            </a:endParaRPr>
          </a:p>
        </p:txBody>
      </p:sp>
      <p:sp>
        <p:nvSpPr>
          <p:cNvPr id="8" name="テキスト ボックス 7"/>
          <p:cNvSpPr txBox="1"/>
          <p:nvPr/>
        </p:nvSpPr>
        <p:spPr>
          <a:xfrm>
            <a:off x="4129250" y="3972075"/>
            <a:ext cx="442750" cy="400110"/>
          </a:xfrm>
          <a:prstGeom prst="rect">
            <a:avLst/>
          </a:prstGeom>
          <a:noFill/>
        </p:spPr>
        <p:txBody>
          <a:bodyPr wrap="none" rtlCol="0">
            <a:spAutoFit/>
          </a:bodyPr>
          <a:lstStyle/>
          <a:p>
            <a:r>
              <a:rPr kumimoji="1" lang="ja-JP" altLang="en-US" sz="2000" b="1" dirty="0" smtClean="0">
                <a:solidFill>
                  <a:srgbClr val="FF0000"/>
                </a:solidFill>
              </a:rPr>
              <a:t>⑤</a:t>
            </a:r>
            <a:endParaRPr kumimoji="1" lang="ja-JP" altLang="en-US" sz="2000" b="1" dirty="0">
              <a:solidFill>
                <a:srgbClr val="FF0000"/>
              </a:solidFill>
            </a:endParaRPr>
          </a:p>
        </p:txBody>
      </p:sp>
      <p:sp>
        <p:nvSpPr>
          <p:cNvPr id="9" name="テキスト ボックス 8"/>
          <p:cNvSpPr txBox="1"/>
          <p:nvPr/>
        </p:nvSpPr>
        <p:spPr>
          <a:xfrm>
            <a:off x="4776950" y="4822975"/>
            <a:ext cx="442750" cy="400110"/>
          </a:xfrm>
          <a:prstGeom prst="rect">
            <a:avLst/>
          </a:prstGeom>
          <a:noFill/>
        </p:spPr>
        <p:txBody>
          <a:bodyPr wrap="none" rtlCol="0">
            <a:spAutoFit/>
          </a:bodyPr>
          <a:lstStyle/>
          <a:p>
            <a:r>
              <a:rPr kumimoji="1" lang="ja-JP" altLang="en-US" sz="2000" b="1" dirty="0" smtClean="0">
                <a:solidFill>
                  <a:srgbClr val="FF0000"/>
                </a:solidFill>
              </a:rPr>
              <a:t>⑥</a:t>
            </a:r>
            <a:endParaRPr kumimoji="1" lang="ja-JP" altLang="en-US" sz="2000" b="1" dirty="0">
              <a:solidFill>
                <a:srgbClr val="FF0000"/>
              </a:solidFill>
            </a:endParaRPr>
          </a:p>
        </p:txBody>
      </p:sp>
      <p:sp>
        <p:nvSpPr>
          <p:cNvPr id="10" name="正方形/長方形 9"/>
          <p:cNvSpPr/>
          <p:nvPr/>
        </p:nvSpPr>
        <p:spPr>
          <a:xfrm>
            <a:off x="677293" y="285208"/>
            <a:ext cx="7789413" cy="740587"/>
          </a:xfrm>
          <a:prstGeom prst="rect">
            <a:avLst/>
          </a:prstGeom>
        </p:spPr>
        <p:txBody>
          <a:bodyPr wrap="square">
            <a:spAutoFit/>
          </a:bodyPr>
          <a:lstStyle/>
          <a:p>
            <a:r>
              <a:rPr lang="ja-JP" altLang="en-US" dirty="0"/>
              <a:t>`プロセッシング＞ツールボックス`から、`距離マトリックス`を選択する。1.5mごとのポイントを指定する。2.新規に出力したorg_fidを指定する。3.GPSのポイントを選択する。4.属性テーブルを確認し、idのあるフィールドを指定する。5.1点の値が必要なため、1と入力する。6.実行をクリックする。</a:t>
            </a:r>
          </a:p>
        </p:txBody>
      </p:sp>
    </p:spTree>
    <p:extLst>
      <p:ext uri="{BB962C8B-B14F-4D97-AF65-F5344CB8AC3E}">
        <p14:creationId xmlns:p14="http://schemas.microsoft.com/office/powerpoint/2010/main" val="107317616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8100">
          <a:solidFill>
            <a:srgbClr val="FF0000"/>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rgbClr val="FF0000"/>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1798</TotalTime>
  <Words>527</Words>
  <Application>Microsoft Office PowerPoint</Application>
  <PresentationFormat>画面に合わせる (16:10)</PresentationFormat>
  <Paragraphs>27</Paragraphs>
  <Slides>13</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13</vt:i4>
      </vt:variant>
    </vt:vector>
  </HeadingPairs>
  <TitlesOfParts>
    <vt:vector size="18" baseType="lpstr">
      <vt:lpstr>ＭＳ Ｐゴシック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yamauchi</dc:creator>
  <cp:lastModifiedBy>yamauchi</cp:lastModifiedBy>
  <cp:revision>76</cp:revision>
  <dcterms:created xsi:type="dcterms:W3CDTF">2015-06-26T03:04:37Z</dcterms:created>
  <dcterms:modified xsi:type="dcterms:W3CDTF">2019-11-22T07:41:17Z</dcterms:modified>
</cp:coreProperties>
</file>