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2"/>
  </p:handoutMasterIdLst>
  <p:sldIdLst>
    <p:sldId id="256" r:id="rId3"/>
    <p:sldId id="259" r:id="rId4"/>
    <p:sldId id="264" r:id="rId6"/>
    <p:sldId id="263" r:id="rId7"/>
    <p:sldId id="257" r:id="rId8"/>
    <p:sldId id="260" r:id="rId9"/>
    <p:sldId id="258" r:id="rId10"/>
    <p:sldId id="269" r:id="rId11"/>
    <p:sldId id="277" r:id="rId12"/>
    <p:sldId id="275" r:id="rId13"/>
    <p:sldId id="272" r:id="rId14"/>
    <p:sldId id="284" r:id="rId15"/>
    <p:sldId id="270" r:id="rId16"/>
    <p:sldId id="271" r:id="rId17"/>
    <p:sldId id="273" r:id="rId18"/>
    <p:sldId id="276" r:id="rId19"/>
    <p:sldId id="291" r:id="rId20"/>
    <p:sldId id="289" r:id="rId21"/>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151f8e7-bbee-4ebf-b21d-38b60ca0f992}">
          <p14:sldIdLst>
            <p14:sldId id="256"/>
          </p14:sldIdLst>
        </p14:section>
        <p14:section name="质性分析概念" id="{84c7af80-0dba-4060-b630-3be37c7c5156}">
          <p14:sldIdLst>
            <p14:sldId id="259"/>
            <p14:sldId id="264"/>
            <p14:sldId id="263"/>
          </p14:sldIdLst>
        </p14:section>
        <p14:section name="NVivo工作原理和流程" id="{c276960a-4ce6-4079-aace-b4867bac82af}">
          <p14:sldIdLst>
            <p14:sldId id="257"/>
            <p14:sldId id="260"/>
            <p14:sldId id="258"/>
          </p14:sldIdLst>
        </p14:section>
        <p14:section name="基于NVivo质性分析的文章分析" id="{2bb6e003-581d-49d9-9a53-b5af81af8cee}">
          <p14:sldIdLst>
            <p14:sldId id="269"/>
            <p14:sldId id="277"/>
            <p14:sldId id="275"/>
            <p14:sldId id="272"/>
            <p14:sldId id="284"/>
            <p14:sldId id="270"/>
            <p14:sldId id="271"/>
            <p14:sldId id="273"/>
            <p14:sldId id="276"/>
          </p14:sldIdLst>
        </p14:section>
        <p14:section name="遇到的问题" id="{630abaf3-3527-423a-b660-2d8ebe6fcd44}">
          <p14:sldIdLst>
            <p14:sldId id="291"/>
            <p14:sldId id="289"/>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吴倩倩" initials="吴"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76.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22T21:34:18.950" idx="2">
    <p:pos x="7254" y="790"/>
    <p:text>这里是2个思考的误区，但是记得记录，以防再犯错：
我这里标蓝的第一、三个思路是在“开展新的研究”，但是我们的原目的是说明我们的方法更加的有效，所以应该是讨论原问题。
第二个思路的偏差点在于，这个其实是原作者只要再“细致”些就可以完成的，而我做的更细致是没有研究意义的，这只是一个主观选择粒度的差异。</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4-01-24T10:58:18.336" idx="3">
    <p:pos x="5112" y="2769"/>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1.</a:t>
            </a:r>
            <a:r>
              <a:rPr lang="zh-CN" altLang="en-US"/>
              <a:t>《组织与管理研究的实证方法（第三版）》_9787301296431</a:t>
            </a:r>
            <a:endParaRPr lang="zh-CN" altLang="en-US"/>
          </a:p>
          <a:p>
            <a:r>
              <a:rPr lang="en-US" altLang="zh-CN">
                <a:sym typeface="+mn-ea"/>
              </a:rPr>
              <a:t>2.</a:t>
            </a:r>
            <a:r>
              <a:rPr lang="zh-CN" altLang="en-US">
                <a:sym typeface="+mn-ea"/>
              </a:rPr>
              <a:t>质性分析的定义：</a:t>
            </a:r>
            <a:endParaRPr lang="zh-CN" altLang="en-US"/>
          </a:p>
          <a:p>
            <a:r>
              <a:rPr lang="zh-CN" altLang="en-US"/>
              <a:t>https://www.zhihu.com/question/464743287</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《组织与管理研究的实证方法（第三版）》_9787301296431</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研究者会在他的数据中对相似或相异时间的不同例子进行比较对照。通过数据比对显示出一个研究可能的分类状况，以及一个分类不同于另一个分类的原因。</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NVivo是由</a:t>
            </a:r>
            <a:r>
              <a:rPr lang="zh-CN" altLang="en-US">
                <a:latin typeface="微软雅黑" panose="020B0503020204020204" charset="-122"/>
                <a:ea typeface="微软雅黑" panose="020B0503020204020204" charset="-122"/>
                <a:cs typeface="微软雅黑" panose="020B0503020204020204" charset="-122"/>
                <a:sym typeface="+mn-ea"/>
              </a:rPr>
              <a:t>QS</a:t>
            </a:r>
            <a:r>
              <a:rPr lang="en-US" altLang="zh-CN">
                <a:latin typeface="微软雅黑" panose="020B0503020204020204" charset="-122"/>
                <a:ea typeface="微软雅黑" panose="020B0503020204020204" charset="-122"/>
                <a:cs typeface="微软雅黑" panose="020B0503020204020204" charset="-122"/>
                <a:sym typeface="+mn-ea"/>
              </a:rPr>
              <a:t>R</a:t>
            </a:r>
            <a:r>
              <a:rPr lang="zh-CN" altLang="en-US">
                <a:sym typeface="+mn-ea"/>
              </a:rPr>
              <a:t>公司开发设计的一款计算机辅助质性数据分析软件。</a:t>
            </a:r>
            <a:endParaRPr lang="zh-CN" altLang="en-US">
              <a:sym typeface="+mn-ea"/>
            </a:endParaRPr>
          </a:p>
          <a:p>
            <a:r>
              <a:rPr lang="zh-CN" altLang="en-US">
                <a:sym typeface="+mn-ea"/>
              </a:rPr>
              <a:t>其最大的优势在于其强大的编码功能，可以将众多文献与某一研究主题相关的全部信息汇总起来，并可对广泛的研究主题进行整合，可以使得研究者快速捕捉文献中的信息点。</a:t>
            </a:r>
            <a:endParaRPr lang="zh-CN" altLang="en-US"/>
          </a:p>
          <a:p>
            <a:r>
              <a:rPr lang="zh-CN" altLang="en-US">
                <a:sym typeface="+mn-ea"/>
              </a:rPr>
              <a:t>将获得的资料进行编码（编码的过程就是在构建文本，类似创造知识图谱里的节点）。</a:t>
            </a:r>
            <a:endParaRPr lang="zh-CN" altLang="en-US">
              <a:sym typeface="+mn-ea"/>
            </a:endParaRPr>
          </a:p>
          <a:p>
            <a:endParaRPr lang="en-US" altLang="zh-CN"/>
          </a:p>
          <a:p>
            <a:r>
              <a:rPr lang="en-US" altLang="zh-CN"/>
              <a:t>1.NVIVO</a:t>
            </a:r>
            <a:r>
              <a:rPr lang="zh-CN" altLang="en-US"/>
              <a:t>的操作视频参考：</a:t>
            </a:r>
            <a:endParaRPr lang="zh-CN" altLang="en-US"/>
          </a:p>
          <a:p>
            <a:r>
              <a:rPr lang="zh-CN" altLang="en-US"/>
              <a:t>https://www.bilibili.com/video/BV1Xh411L7Gn/?spm_id_from=333.337.search-card.all.click&amp;vd_source=0d6d99d4cfef98723b841734bf294389</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olidFill>
                  <a:srgbClr val="FF0000"/>
                </a:solidFill>
                <a:sym typeface="+mn-ea"/>
              </a:rPr>
              <a:t>意识性提取</a:t>
            </a:r>
            <a:r>
              <a:rPr lang="en-US" altLang="zh-CN">
                <a:solidFill>
                  <a:srgbClr val="FF0000"/>
                </a:solidFill>
                <a:sym typeface="+mn-ea"/>
              </a:rPr>
              <a:t>-</a:t>
            </a:r>
            <a:r>
              <a:rPr lang="zh-CN" altLang="en-US">
                <a:solidFill>
                  <a:srgbClr val="FF0000"/>
                </a:solidFill>
                <a:sym typeface="+mn-ea"/>
              </a:rPr>
              <a:t>》</a:t>
            </a:r>
            <a:r>
              <a:rPr lang="en-US" altLang="zh-CN">
                <a:solidFill>
                  <a:srgbClr val="FF0000"/>
                </a:solidFill>
                <a:sym typeface="+mn-ea"/>
              </a:rPr>
              <a:t>DP</a:t>
            </a:r>
            <a:r>
              <a:rPr lang="zh-CN" altLang="en-US">
                <a:solidFill>
                  <a:srgbClr val="FF0000"/>
                </a:solidFill>
                <a:sym typeface="+mn-ea"/>
              </a:rPr>
              <a:t>用百分比来表示能力的强弱：五年级</a:t>
            </a:r>
            <a:r>
              <a:rPr lang="en-US" altLang="zh-CN">
                <a:solidFill>
                  <a:srgbClr val="FF0000"/>
                </a:solidFill>
                <a:sym typeface="+mn-ea"/>
              </a:rPr>
              <a:t>(?x)^</a:t>
            </a:r>
            <a:r>
              <a:rPr lang="zh-CN" altLang="en-US">
                <a:solidFill>
                  <a:srgbClr val="FF0000"/>
                </a:solidFill>
                <a:sym typeface="+mn-ea"/>
              </a:rPr>
              <a:t>三年级</a:t>
            </a:r>
            <a:r>
              <a:rPr lang="en-US" altLang="zh-CN">
                <a:solidFill>
                  <a:srgbClr val="FF0000"/>
                </a:solidFill>
                <a:sym typeface="+mn-ea"/>
              </a:rPr>
              <a:t>(?y)^</a:t>
            </a:r>
            <a:r>
              <a:rPr lang="zh-CN" altLang="en-US">
                <a:solidFill>
                  <a:srgbClr val="FF0000"/>
                </a:solidFill>
                <a:sym typeface="+mn-ea"/>
              </a:rPr>
              <a:t>意识性提取</a:t>
            </a:r>
            <a:r>
              <a:rPr lang="en-US" altLang="zh-CN">
                <a:solidFill>
                  <a:srgbClr val="FF0000"/>
                </a:solidFill>
                <a:sym typeface="+mn-ea"/>
              </a:rPr>
              <a:t>(?x,?t1)^</a:t>
            </a:r>
            <a:r>
              <a:rPr lang="zh-CN" altLang="en-US">
                <a:solidFill>
                  <a:srgbClr val="FF0000"/>
                </a:solidFill>
                <a:sym typeface="+mn-ea"/>
              </a:rPr>
              <a:t>意识性提取</a:t>
            </a:r>
            <a:r>
              <a:rPr lang="en-US" altLang="zh-CN">
                <a:solidFill>
                  <a:srgbClr val="FF0000"/>
                </a:solidFill>
                <a:sym typeface="+mn-ea"/>
              </a:rPr>
              <a:t>(?y,?t2)-&gt;swrl:greaterThan(?t1,t2)</a:t>
            </a:r>
            <a:endParaRPr lang="en-US" altLang="zh-CN">
              <a:solidFill>
                <a:srgbClr val="FF0000"/>
              </a:solidFill>
              <a:sym typeface="+mn-ea"/>
            </a:endParaRPr>
          </a:p>
          <a:p>
            <a:endParaRPr lang="en-US" altLang="zh-CN">
              <a:solidFill>
                <a:srgbClr val="FF0000"/>
              </a:solidFill>
              <a:sym typeface="+mn-ea"/>
            </a:endParaRPr>
          </a:p>
          <a:p>
            <a:r>
              <a:rPr lang="en-US" altLang="zh-CN">
                <a:solidFill>
                  <a:srgbClr val="FF0000"/>
                </a:solidFill>
                <a:sym typeface="+mn-ea"/>
              </a:rPr>
              <a:t>NVivo</a:t>
            </a:r>
            <a:r>
              <a:rPr lang="zh-CN" altLang="en-US">
                <a:solidFill>
                  <a:srgbClr val="FF0000"/>
                </a:solidFill>
                <a:sym typeface="+mn-ea"/>
              </a:rPr>
              <a:t>编码教程，张冉，</a:t>
            </a:r>
            <a:r>
              <a:rPr lang="en-US" altLang="zh-CN">
                <a:solidFill>
                  <a:srgbClr val="FF0000"/>
                </a:solidFill>
                <a:sym typeface="+mn-ea"/>
              </a:rPr>
              <a:t>35</a:t>
            </a:r>
            <a:r>
              <a:rPr lang="zh-CN" altLang="en-US">
                <a:solidFill>
                  <a:srgbClr val="FF0000"/>
                </a:solidFill>
                <a:sym typeface="+mn-ea"/>
              </a:rPr>
              <a:t>：</a:t>
            </a:r>
            <a:r>
              <a:rPr lang="en-US" altLang="zh-CN">
                <a:solidFill>
                  <a:srgbClr val="FF0000"/>
                </a:solidFill>
                <a:sym typeface="+mn-ea"/>
              </a:rPr>
              <a:t>00</a:t>
            </a:r>
            <a:r>
              <a:rPr lang="zh-CN" altLang="en-US">
                <a:solidFill>
                  <a:srgbClr val="FF0000"/>
                </a:solidFill>
                <a:sym typeface="+mn-ea"/>
              </a:rPr>
              <a:t>开始：</a:t>
            </a:r>
            <a:endParaRPr lang="en-US" altLang="zh-CN">
              <a:solidFill>
                <a:srgbClr val="FF0000"/>
              </a:solidFill>
              <a:sym typeface="+mn-ea"/>
            </a:endParaRPr>
          </a:p>
          <a:p>
            <a:r>
              <a:rPr lang="en-US" altLang="zh-CN">
                <a:solidFill>
                  <a:srgbClr val="FF0000"/>
                </a:solidFill>
                <a:sym typeface="+mn-ea"/>
              </a:rPr>
              <a:t>https://www.bilibili.com/video/BV1fv41187ei?p=3&amp;vd_source=0d6d99d4cfef98723b841734bf294389</a:t>
            </a:r>
            <a:endParaRPr lang="en-US" altLang="zh-CN">
              <a:solidFill>
                <a:srgbClr val="FF0000"/>
              </a:solidFill>
              <a:sym typeface="+mn-ea"/>
            </a:endParaRP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待继续探索的内容：</a:t>
            </a:r>
            <a:endParaRPr lang="zh-CN" altLang="en-US"/>
          </a:p>
          <a:p>
            <a:endParaRPr lang="zh-CN" altLang="en-US"/>
          </a:p>
          <a:p>
            <a:r>
              <a:rPr lang="en-US" altLang="zh-CN">
                <a:sym typeface="+mn-ea"/>
              </a:rPr>
              <a:t>1</a:t>
            </a:r>
            <a:r>
              <a:rPr lang="zh-CN" altLang="en-US">
                <a:sym typeface="+mn-ea"/>
              </a:rPr>
              <a:t>）构建了高效数学学习学生的心理结构模型，这里虚线部分关系因为文献支撑不够只能初步说明其间存在某种程度的关系。</a:t>
            </a:r>
            <a:endParaRPr lang="zh-CN" altLang="en-US"/>
          </a:p>
          <a:p>
            <a:r>
              <a:rPr lang="zh-CN" altLang="en-US">
                <a:solidFill>
                  <a:schemeClr val="accent1"/>
                </a:solidFill>
                <a:sym typeface="+mn-ea"/>
              </a:rPr>
              <a:t>五元素之间的关系并不完整，可以通过推理发现潜在知识和关系</a:t>
            </a:r>
            <a:endParaRPr lang="zh-CN" altLang="en-US">
              <a:solidFill>
                <a:srgbClr val="FF0000"/>
              </a:solidFill>
            </a:endParaRPr>
          </a:p>
          <a:p>
            <a:endParaRPr lang="zh-CN" altLang="en-US"/>
          </a:p>
          <a:p>
            <a:r>
              <a:rPr lang="en-US" altLang="zh-CN">
                <a:sym typeface="+mn-ea"/>
              </a:rPr>
              <a:t>2</a:t>
            </a:r>
            <a:r>
              <a:rPr lang="zh-CN" altLang="en-US">
                <a:sym typeface="+mn-ea"/>
              </a:rPr>
              <a:t>）没有考虑不同学段学生高效数学学习的心理结构之间的不同。</a:t>
            </a:r>
            <a:endParaRPr lang="zh-CN" altLang="en-US"/>
          </a:p>
          <a:p>
            <a:r>
              <a:rPr lang="zh-CN" altLang="en-US">
                <a:solidFill>
                  <a:schemeClr val="accent1"/>
                </a:solidFill>
                <a:sym typeface="+mn-ea"/>
              </a:rPr>
              <a:t>在推理时加入年级为变量，尝试讨论不同年龄心理结构变化趋势</a:t>
            </a:r>
            <a:endParaRPr lang="zh-CN" altLang="en-US">
              <a:solidFill>
                <a:schemeClr val="accent1"/>
              </a:solidFill>
            </a:endParaRPr>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但是我还是有点不明白：不使用</a:t>
            </a:r>
            <a:r>
              <a:rPr lang="en-US" altLang="zh-CN"/>
              <a:t>NVivo</a:t>
            </a:r>
            <a:r>
              <a:rPr lang="zh-CN" altLang="en-US"/>
              <a:t>我怎么编码，可以用于</a:t>
            </a:r>
            <a:r>
              <a:rPr lang="en-US" altLang="zh-CN"/>
              <a:t>protege</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但是我还是有点不明白：不使用</a:t>
            </a:r>
            <a:r>
              <a:rPr lang="en-US" altLang="zh-CN"/>
              <a:t>NVivo</a:t>
            </a:r>
            <a:r>
              <a:rPr lang="zh-CN" altLang="en-US"/>
              <a:t>我怎么编码，可以用于</a:t>
            </a:r>
            <a:r>
              <a:rPr lang="en-US" altLang="zh-CN"/>
              <a:t>protege</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tags" Target="../tags/tag20.xml"/><Relationship Id="rId2" Type="http://schemas.openxmlformats.org/officeDocument/2006/relationships/image" Target="../media/image7.png"/><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tags" Target="../tags/tag23.xml"/><Relationship Id="rId3" Type="http://schemas.openxmlformats.org/officeDocument/2006/relationships/image" Target="../media/image9.png"/><Relationship Id="rId2" Type="http://schemas.openxmlformats.org/officeDocument/2006/relationships/tags" Target="../tags/tag22.xml"/><Relationship Id="rId1" Type="http://schemas.openxmlformats.org/officeDocument/2006/relationships/tags" Target="../tags/tag21.xml"/></Relationships>
</file>

<file path=ppt/slides/_rels/slide15.xml.rels><?xml version="1.0" encoding="UTF-8" standalone="yes"?>
<Relationships xmlns="http://schemas.openxmlformats.org/package/2006/relationships"><Relationship Id="rId5" Type="http://schemas.openxmlformats.org/officeDocument/2006/relationships/comments" Target="../comments/comment1.xml"/><Relationship Id="rId4" Type="http://schemas.openxmlformats.org/officeDocument/2006/relationships/slideLayout" Target="../slideLayouts/slideLayout2.xml"/><Relationship Id="rId3" Type="http://schemas.openxmlformats.org/officeDocument/2006/relationships/tags" Target="../tags/tag25.xml"/><Relationship Id="rId2" Type="http://schemas.openxmlformats.org/officeDocument/2006/relationships/image" Target="../media/image11.png"/><Relationship Id="rId1" Type="http://schemas.openxmlformats.org/officeDocument/2006/relationships/tags" Target="../tags/tag24.xml"/></Relationships>
</file>

<file path=ppt/slides/_rels/slide16.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4" Type="http://schemas.openxmlformats.org/officeDocument/2006/relationships/notesSlide" Target="../notesSlides/notesSlide7.xml"/><Relationship Id="rId23" Type="http://schemas.openxmlformats.org/officeDocument/2006/relationships/slideLayout" Target="../slideLayouts/slideLayout2.xml"/><Relationship Id="rId22" Type="http://schemas.openxmlformats.org/officeDocument/2006/relationships/tags" Target="../tags/tag47.xml"/><Relationship Id="rId21" Type="http://schemas.openxmlformats.org/officeDocument/2006/relationships/tags" Target="../tags/tag46.xml"/><Relationship Id="rId20" Type="http://schemas.openxmlformats.org/officeDocument/2006/relationships/tags" Target="../tags/tag45.xml"/><Relationship Id="rId2" Type="http://schemas.openxmlformats.org/officeDocument/2006/relationships/tags" Target="../tags/tag27.xml"/><Relationship Id="rId19" Type="http://schemas.openxmlformats.org/officeDocument/2006/relationships/tags" Target="../tags/tag44.xml"/><Relationship Id="rId18" Type="http://schemas.openxmlformats.org/officeDocument/2006/relationships/tags" Target="../tags/tag43.xml"/><Relationship Id="rId17" Type="http://schemas.openxmlformats.org/officeDocument/2006/relationships/tags" Target="../tags/tag42.xml"/><Relationship Id="rId16" Type="http://schemas.openxmlformats.org/officeDocument/2006/relationships/tags" Target="../tags/tag41.xml"/><Relationship Id="rId15" Type="http://schemas.openxmlformats.org/officeDocument/2006/relationships/tags" Target="../tags/tag40.xml"/><Relationship Id="rId14" Type="http://schemas.openxmlformats.org/officeDocument/2006/relationships/tags" Target="../tags/tag39.xml"/><Relationship Id="rId13" Type="http://schemas.openxmlformats.org/officeDocument/2006/relationships/tags" Target="../tags/tag38.xml"/><Relationship Id="rId12" Type="http://schemas.openxmlformats.org/officeDocument/2006/relationships/tags" Target="../tags/tag37.xml"/><Relationship Id="rId11" Type="http://schemas.openxmlformats.org/officeDocument/2006/relationships/tags" Target="../tags/tag36.xml"/><Relationship Id="rId10" Type="http://schemas.openxmlformats.org/officeDocument/2006/relationships/tags" Target="../tags/tag35.xml"/><Relationship Id="rId1" Type="http://schemas.openxmlformats.org/officeDocument/2006/relationships/tags" Target="../tags/tag26.xml"/></Relationships>
</file>

<file path=ppt/slides/_rels/slide17.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0" Type="http://schemas.openxmlformats.org/officeDocument/2006/relationships/comments" Target="../comments/comment2.xml"/><Relationship Id="rId3" Type="http://schemas.openxmlformats.org/officeDocument/2006/relationships/tags" Target="../tags/tag50.xml"/><Relationship Id="rId29" Type="http://schemas.openxmlformats.org/officeDocument/2006/relationships/notesSlide" Target="../notesSlides/notesSlide8.xml"/><Relationship Id="rId28" Type="http://schemas.openxmlformats.org/officeDocument/2006/relationships/slideLayout" Target="../slideLayouts/slideLayout2.xml"/><Relationship Id="rId27" Type="http://schemas.openxmlformats.org/officeDocument/2006/relationships/tags" Target="../tags/tag74.xml"/><Relationship Id="rId26" Type="http://schemas.openxmlformats.org/officeDocument/2006/relationships/tags" Target="../tags/tag73.xml"/><Relationship Id="rId25" Type="http://schemas.openxmlformats.org/officeDocument/2006/relationships/tags" Target="../tags/tag72.xml"/><Relationship Id="rId24" Type="http://schemas.openxmlformats.org/officeDocument/2006/relationships/tags" Target="../tags/tag71.xml"/><Relationship Id="rId23" Type="http://schemas.openxmlformats.org/officeDocument/2006/relationships/tags" Target="../tags/tag70.xml"/><Relationship Id="rId22" Type="http://schemas.openxmlformats.org/officeDocument/2006/relationships/tags" Target="../tags/tag69.xml"/><Relationship Id="rId21" Type="http://schemas.openxmlformats.org/officeDocument/2006/relationships/tags" Target="../tags/tag68.xml"/><Relationship Id="rId20" Type="http://schemas.openxmlformats.org/officeDocument/2006/relationships/tags" Target="../tags/tag67.xml"/><Relationship Id="rId2" Type="http://schemas.openxmlformats.org/officeDocument/2006/relationships/tags" Target="../tags/tag49.xml"/><Relationship Id="rId19" Type="http://schemas.openxmlformats.org/officeDocument/2006/relationships/tags" Target="../tags/tag66.xml"/><Relationship Id="rId18" Type="http://schemas.openxmlformats.org/officeDocument/2006/relationships/tags" Target="../tags/tag65.xml"/><Relationship Id="rId17" Type="http://schemas.openxmlformats.org/officeDocument/2006/relationships/tags" Target="../tags/tag64.xml"/><Relationship Id="rId16" Type="http://schemas.openxmlformats.org/officeDocument/2006/relationships/tags" Target="../tags/tag63.xml"/><Relationship Id="rId15" Type="http://schemas.openxmlformats.org/officeDocument/2006/relationships/tags" Target="../tags/tag62.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tags" Target="../tags/tag4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hyperlink" Target="https://www.maxqda.com/blogpost/zhagen-lilun-chns" TargetMode="Externa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10.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4.xml"/><Relationship Id="rId3" Type="http://schemas.openxmlformats.org/officeDocument/2006/relationships/image" Target="../media/image5.png"/><Relationship Id="rId2" Type="http://schemas.openxmlformats.org/officeDocument/2006/relationships/tags" Target="../tags/tag13.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4000" y="1480820"/>
            <a:ext cx="9144000" cy="1301750"/>
          </a:xfrm>
        </p:spPr>
        <p:txBody>
          <a:bodyPr>
            <a:normAutofit/>
          </a:bodyPr>
          <a:p>
            <a:pPr algn="ctr"/>
            <a:r>
              <a:rPr lang="zh-CN" altLang="en-US"/>
              <a:t>用</a:t>
            </a:r>
            <a:r>
              <a:rPr lang="en-US" altLang="zh-CN"/>
              <a:t>protege</a:t>
            </a:r>
            <a:r>
              <a:rPr lang="zh-CN" altLang="en-US"/>
              <a:t>增强质性分析</a:t>
            </a:r>
            <a:endParaRPr lang="zh-CN" altLang="en-US" sz="2000"/>
          </a:p>
        </p:txBody>
      </p:sp>
      <p:sp>
        <p:nvSpPr>
          <p:cNvPr id="3" name="副标题 2"/>
          <p:cNvSpPr>
            <a:spLocks noGrp="1"/>
          </p:cNvSpPr>
          <p:nvPr>
            <p:ph type="subTitle" idx="1"/>
          </p:nvPr>
        </p:nvSpPr>
        <p:spPr>
          <a:xfrm>
            <a:off x="3120390" y="3429000"/>
            <a:ext cx="7047865" cy="1655445"/>
          </a:xfrm>
        </p:spPr>
        <p:txBody>
          <a:bodyPr>
            <a:normAutofit lnSpcReduction="10000"/>
          </a:bodyPr>
          <a:p>
            <a:pPr marL="457200" indent="-457200" algn="l">
              <a:buAutoNum type="arabicPeriod"/>
            </a:pPr>
            <a:r>
              <a:rPr lang="zh-CN" altLang="en-US">
                <a:sym typeface="+mn-ea"/>
              </a:rPr>
              <a:t>质性分析中的</a:t>
            </a:r>
            <a:r>
              <a:rPr lang="en-US" altLang="zh-CN">
                <a:sym typeface="+mn-ea"/>
              </a:rPr>
              <a:t>Meta</a:t>
            </a:r>
            <a:r>
              <a:rPr lang="zh-CN" altLang="en-US">
                <a:sym typeface="+mn-ea"/>
              </a:rPr>
              <a:t>分析和扎根理论</a:t>
            </a:r>
            <a:endParaRPr lang="zh-CN" altLang="en-US"/>
          </a:p>
          <a:p>
            <a:pPr marL="457200" indent="-457200" algn="l">
              <a:buAutoNum type="arabicPeriod"/>
            </a:pPr>
            <a:r>
              <a:rPr lang="zh-CN" altLang="en-US"/>
              <a:t>了解</a:t>
            </a:r>
            <a:r>
              <a:rPr lang="en-US" altLang="zh-CN"/>
              <a:t>NVIVO</a:t>
            </a:r>
            <a:r>
              <a:rPr lang="zh-CN" altLang="en-US"/>
              <a:t>的工作原理和</a:t>
            </a:r>
            <a:r>
              <a:rPr lang="zh-CN" altLang="en-US"/>
              <a:t>流程</a:t>
            </a:r>
            <a:endParaRPr lang="zh-CN" altLang="en-US"/>
          </a:p>
          <a:p>
            <a:pPr marL="457200" indent="-457200" algn="l">
              <a:buAutoNum type="arabicPeriod"/>
            </a:pPr>
            <a:r>
              <a:rPr lang="zh-CN" altLang="en-US"/>
              <a:t>选择一篇应用</a:t>
            </a:r>
            <a:r>
              <a:rPr lang="en-US" altLang="zh-CN"/>
              <a:t>NVivo</a:t>
            </a:r>
            <a:r>
              <a:rPr lang="zh-CN" altLang="en-US"/>
              <a:t>的优秀文章，用</a:t>
            </a:r>
            <a:r>
              <a:rPr lang="en-US" altLang="zh-CN"/>
              <a:t>protege</a:t>
            </a:r>
            <a:r>
              <a:rPr lang="zh-CN" altLang="en-US"/>
              <a:t>复现</a:t>
            </a:r>
            <a:endParaRPr lang="zh-CN" altLang="en-US"/>
          </a:p>
        </p:txBody>
      </p:sp>
      <p:sp>
        <p:nvSpPr>
          <p:cNvPr id="4" name="文本框 3"/>
          <p:cNvSpPr txBox="1"/>
          <p:nvPr/>
        </p:nvSpPr>
        <p:spPr>
          <a:xfrm>
            <a:off x="8696960" y="5959475"/>
            <a:ext cx="2846705" cy="398780"/>
          </a:xfrm>
          <a:prstGeom prst="rect">
            <a:avLst/>
          </a:prstGeom>
          <a:noFill/>
        </p:spPr>
        <p:txBody>
          <a:bodyPr wrap="square" rtlCol="0" anchor="t">
            <a:spAutoFit/>
          </a:bodyPr>
          <a:p>
            <a:pPr algn="ctr"/>
            <a:r>
              <a:rPr lang="en-US" altLang="zh-CN" sz="2000">
                <a:sym typeface="+mn-ea"/>
              </a:rPr>
              <a:t>11</a:t>
            </a:r>
            <a:r>
              <a:rPr lang="zh-CN" altLang="en-US" sz="2000">
                <a:sym typeface="+mn-ea"/>
              </a:rPr>
              <a:t>月</a:t>
            </a:r>
            <a:r>
              <a:rPr lang="en-US" altLang="zh-CN" sz="2000">
                <a:sym typeface="+mn-ea"/>
              </a:rPr>
              <a:t>13</a:t>
            </a:r>
            <a:r>
              <a:rPr lang="zh-CN" altLang="en-US" sz="2000">
                <a:sym typeface="+mn-ea"/>
              </a:rPr>
              <a:t>日</a:t>
            </a:r>
            <a:r>
              <a:rPr lang="en-US" altLang="zh-CN" sz="2000">
                <a:sym typeface="+mn-ea"/>
              </a:rPr>
              <a:t>-11</a:t>
            </a:r>
            <a:r>
              <a:rPr lang="zh-CN" altLang="en-US" sz="2000">
                <a:sym typeface="+mn-ea"/>
              </a:rPr>
              <a:t>月</a:t>
            </a:r>
            <a:r>
              <a:rPr lang="en-US" altLang="zh-CN" sz="2000">
                <a:sym typeface="+mn-ea"/>
              </a:rPr>
              <a:t>26</a:t>
            </a:r>
            <a:r>
              <a:rPr lang="zh-CN" altLang="en-US" sz="2000">
                <a:sym typeface="+mn-ea"/>
              </a:rPr>
              <a:t>日</a:t>
            </a:r>
            <a:endParaRPr lang="zh-CN" altLang="en-US" sz="200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custDataLst>
              <p:tags r:id="rId1"/>
            </p:custDataLst>
          </p:nvPr>
        </p:nvSpPr>
        <p:spPr>
          <a:xfrm>
            <a:off x="278765" y="348615"/>
            <a:ext cx="4064000" cy="521970"/>
          </a:xfrm>
          <a:prstGeom prst="rect">
            <a:avLst/>
          </a:prstGeom>
          <a:noFill/>
        </p:spPr>
        <p:txBody>
          <a:bodyPr wrap="square" rtlCol="0">
            <a:spAutoFit/>
          </a:bodyPr>
          <a:p>
            <a:pPr indent="0">
              <a:buNone/>
            </a:pPr>
            <a:r>
              <a:rPr lang="en-US" sz="2800"/>
              <a:t>1.</a:t>
            </a:r>
            <a:r>
              <a:rPr lang="zh-CN" altLang="en-US" sz="2800">
                <a:sym typeface="+mn-ea"/>
              </a:rPr>
              <a:t>如何编码？</a:t>
            </a:r>
            <a:endParaRPr lang="zh-CN" altLang="en-US" sz="2800"/>
          </a:p>
        </p:txBody>
      </p:sp>
      <p:pic>
        <p:nvPicPr>
          <p:cNvPr id="101" name="图片 100"/>
          <p:cNvPicPr/>
          <p:nvPr/>
        </p:nvPicPr>
        <p:blipFill>
          <a:blip r:embed="rId2"/>
          <a:stretch>
            <a:fillRect/>
          </a:stretch>
        </p:blipFill>
        <p:spPr>
          <a:xfrm>
            <a:off x="995680" y="1038860"/>
            <a:ext cx="10158095" cy="2390140"/>
          </a:xfrm>
          <a:prstGeom prst="rect">
            <a:avLst/>
          </a:prstGeom>
          <a:noFill/>
          <a:ln w="9525">
            <a:noFill/>
          </a:ln>
        </p:spPr>
      </p:pic>
      <p:sp>
        <p:nvSpPr>
          <p:cNvPr id="2" name="文本框 1"/>
          <p:cNvSpPr txBox="1"/>
          <p:nvPr/>
        </p:nvSpPr>
        <p:spPr>
          <a:xfrm>
            <a:off x="542925" y="4006215"/>
            <a:ext cx="5116195" cy="2030095"/>
          </a:xfrm>
          <a:prstGeom prst="rect">
            <a:avLst/>
          </a:prstGeom>
          <a:noFill/>
        </p:spPr>
        <p:txBody>
          <a:bodyPr wrap="square" rtlCol="0" anchor="t">
            <a:spAutoFit/>
          </a:bodyPr>
          <a:p>
            <a:pPr indent="457200"/>
            <a:r>
              <a:rPr lang="zh-CN" altLang="en-US"/>
              <a:t>通常，编码是研究者通过介入数据来得到概念和分类，紧随其后的是为搜集数据而做的理论取样，它会最大可能地开发在最初编码中被识别的构念。</a:t>
            </a:r>
            <a:r>
              <a:rPr lang="zh-CN" altLang="en-US" u="sng"/>
              <a:t>编码和数据搜集可以同时进行，研究者搜集一些数据，编码并分析它们，然后再搜集数据。这个过程是迭代的，一旦数据搜集中没有更新的发现，这个过程将终止。</a:t>
            </a:r>
            <a:endParaRPr lang="zh-CN" altLang="en-US" u="sng"/>
          </a:p>
        </p:txBody>
      </p:sp>
      <p:sp>
        <p:nvSpPr>
          <p:cNvPr id="3" name="文本框 2"/>
          <p:cNvSpPr txBox="1"/>
          <p:nvPr/>
        </p:nvSpPr>
        <p:spPr>
          <a:xfrm>
            <a:off x="6096635" y="3718560"/>
            <a:ext cx="5743575" cy="922020"/>
          </a:xfrm>
          <a:prstGeom prst="rect">
            <a:avLst/>
          </a:prstGeom>
          <a:noFill/>
        </p:spPr>
        <p:txBody>
          <a:bodyPr wrap="square" rtlCol="0" anchor="t">
            <a:spAutoFit/>
          </a:bodyPr>
          <a:p>
            <a:r>
              <a:rPr lang="zh-CN" altLang="en-US" b="1"/>
              <a:t>开放编码：</a:t>
            </a:r>
            <a:r>
              <a:rPr lang="zh-CN" altLang="en-US"/>
              <a:t>选择原始数据的一部分，逐字挖掘从中提取能够代表这部分数据的概念。开放式编码的目的在于打开数据并识别大量可能的主题。</a:t>
            </a:r>
            <a:endParaRPr lang="zh-CN" altLang="en-US"/>
          </a:p>
        </p:txBody>
      </p:sp>
      <p:sp>
        <p:nvSpPr>
          <p:cNvPr id="4" name="文本框 3"/>
          <p:cNvSpPr txBox="1"/>
          <p:nvPr/>
        </p:nvSpPr>
        <p:spPr>
          <a:xfrm>
            <a:off x="6096000" y="4784090"/>
            <a:ext cx="5939790" cy="1753235"/>
          </a:xfrm>
          <a:prstGeom prst="rect">
            <a:avLst/>
          </a:prstGeom>
          <a:noFill/>
        </p:spPr>
        <p:txBody>
          <a:bodyPr wrap="square" rtlCol="0" anchor="t">
            <a:spAutoFit/>
          </a:bodyPr>
          <a:p>
            <a:r>
              <a:rPr lang="zh-CN" altLang="en-US" b="1"/>
              <a:t>轴心编码和选择性编码：</a:t>
            </a:r>
            <a:r>
              <a:rPr lang="zh-CN" altLang="en-US"/>
              <a:t>轴心编码关注在数据中</a:t>
            </a:r>
            <a:r>
              <a:rPr lang="zh-CN" altLang="en-US"/>
              <a:t>浮现出的特定分类，去精炼它并界定其特性，研究者考虑一种分类和另一些分类互相作用。</a:t>
            </a:r>
            <a:endParaRPr lang="zh-CN" altLang="en-US"/>
          </a:p>
          <a:p>
            <a:r>
              <a:rPr lang="zh-CN" altLang="en-US"/>
              <a:t>选择性编码是用于当可能的核心分类被确定后，研究者系统地分析为什么其他的分类和核心分类相关，其目的是整合并精炼理论。</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385945" y="323850"/>
            <a:ext cx="7146290" cy="675640"/>
          </a:xfrm>
          <a:prstGeom prst="rect">
            <a:avLst/>
          </a:prstGeom>
          <a:noFill/>
        </p:spPr>
        <p:txBody>
          <a:bodyPr wrap="square" rtlCol="0" anchor="t">
            <a:spAutoFit/>
          </a:bodyPr>
          <a:p>
            <a:r>
              <a:rPr lang="zh-CN" altLang="en-US" sz="2000"/>
              <a:t>文献</a:t>
            </a:r>
            <a:r>
              <a:rPr lang="en-US" altLang="zh-CN" sz="2000"/>
              <a:t>1</a:t>
            </a:r>
            <a:r>
              <a:rPr lang="zh-CN" altLang="en-US" sz="2000"/>
              <a:t>：《不同认知风格小学生的外显和内隐记忆发展研究》</a:t>
            </a:r>
            <a:endParaRPr lang="zh-CN" altLang="en-US" sz="2000"/>
          </a:p>
          <a:p>
            <a:r>
              <a:rPr lang="zh-CN" altLang="en-US"/>
              <a:t>关链词：小学生，认知风格，内隐记忆，外显记忆</a:t>
            </a:r>
            <a:endParaRPr lang="zh-CN" altLang="en-US"/>
          </a:p>
        </p:txBody>
      </p:sp>
      <p:sp>
        <p:nvSpPr>
          <p:cNvPr id="2" name="文本框 1"/>
          <p:cNvSpPr txBox="1"/>
          <p:nvPr/>
        </p:nvSpPr>
        <p:spPr>
          <a:xfrm>
            <a:off x="366395" y="400685"/>
            <a:ext cx="6096000" cy="521970"/>
          </a:xfrm>
          <a:prstGeom prst="rect">
            <a:avLst/>
          </a:prstGeom>
          <a:noFill/>
        </p:spPr>
        <p:txBody>
          <a:bodyPr wrap="square" rtlCol="0" anchor="t">
            <a:spAutoFit/>
          </a:bodyPr>
          <a:p>
            <a:r>
              <a:rPr lang="en-US" altLang="zh-CN" sz="2800">
                <a:sym typeface="+mn-ea"/>
              </a:rPr>
              <a:t>2.</a:t>
            </a:r>
            <a:r>
              <a:rPr lang="zh-CN" altLang="en-US" sz="2800">
                <a:sym typeface="+mn-ea"/>
              </a:rPr>
              <a:t>如何用编码抽取事实？</a:t>
            </a:r>
            <a:endParaRPr lang="zh-CN" altLang="en-US" sz="2800">
              <a:sym typeface="+mn-ea"/>
            </a:endParaRPr>
          </a:p>
        </p:txBody>
      </p:sp>
      <p:graphicFrame>
        <p:nvGraphicFramePr>
          <p:cNvPr id="3" name="表格 2"/>
          <p:cNvGraphicFramePr/>
          <p:nvPr>
            <p:custDataLst>
              <p:tags r:id="rId1"/>
            </p:custDataLst>
          </p:nvPr>
        </p:nvGraphicFramePr>
        <p:xfrm>
          <a:off x="459105" y="1276350"/>
          <a:ext cx="11331128" cy="5120640"/>
        </p:xfrm>
        <a:graphic>
          <a:graphicData uri="http://schemas.openxmlformats.org/drawingml/2006/table">
            <a:tbl>
              <a:tblPr firstRow="1" bandRow="1">
                <a:tableStyleId>{5C22544A-7EE6-4342-B048-85BDC9FD1C3A}</a:tableStyleId>
              </a:tblPr>
              <a:tblGrid>
                <a:gridCol w="5593080"/>
                <a:gridCol w="1626486"/>
                <a:gridCol w="1124585"/>
                <a:gridCol w="1125056"/>
                <a:gridCol w="1861921"/>
              </a:tblGrid>
              <a:tr h="640080">
                <a:tc>
                  <a:txBody>
                    <a:bodyPr/>
                    <a:p>
                      <a:pPr algn="ctr">
                        <a:buNone/>
                      </a:pPr>
                      <a:r>
                        <a:rPr lang="zh-CN" altLang="en-US"/>
                        <a:t>文献部分（</a:t>
                      </a:r>
                      <a:r>
                        <a:rPr lang="zh-CN" altLang="en-US"/>
                        <a:t>先验理论）</a:t>
                      </a:r>
                      <a:endParaRPr lang="zh-CN" altLang="en-US"/>
                    </a:p>
                  </a:txBody>
                  <a:tcPr anchor="ctr" anchorCtr="0"/>
                </a:tc>
                <a:tc>
                  <a:txBody>
                    <a:bodyPr/>
                    <a:p>
                      <a:pPr algn="ctr">
                        <a:buNone/>
                      </a:pPr>
                      <a:r>
                        <a:rPr lang="zh-CN" altLang="en-US"/>
                        <a:t>名称</a:t>
                      </a:r>
                      <a:endParaRPr lang="zh-CN" altLang="en-US"/>
                    </a:p>
                    <a:p>
                      <a:pPr algn="ctr">
                        <a:buNone/>
                      </a:pPr>
                      <a:r>
                        <a:rPr lang="zh-CN" altLang="en-US"/>
                        <a:t>（</a:t>
                      </a:r>
                      <a:r>
                        <a:rPr lang="zh-CN" altLang="en-US"/>
                        <a:t>开放式）</a:t>
                      </a:r>
                      <a:endParaRPr lang="zh-CN" altLang="en-US"/>
                    </a:p>
                  </a:txBody>
                  <a:tcPr anchor="ctr" anchorCtr="0"/>
                </a:tc>
                <a:tc>
                  <a:txBody>
                    <a:bodyPr/>
                    <a:p>
                      <a:pPr algn="ctr">
                        <a:buNone/>
                      </a:pPr>
                      <a:r>
                        <a:rPr lang="zh-CN" altLang="en-US"/>
                        <a:t>材料来源</a:t>
                      </a:r>
                      <a:endParaRPr lang="zh-CN" altLang="en-US"/>
                    </a:p>
                    <a:p>
                      <a:pPr algn="ctr">
                        <a:buNone/>
                      </a:pPr>
                      <a:r>
                        <a:rPr lang="zh-CN" altLang="en-US"/>
                        <a:t>（文献</a:t>
                      </a:r>
                      <a:r>
                        <a:rPr lang="zh-CN" altLang="en-US"/>
                        <a:t>数）</a:t>
                      </a:r>
                      <a:endParaRPr lang="zh-CN" altLang="en-US"/>
                    </a:p>
                  </a:txBody>
                  <a:tcPr anchor="ctr" anchorCtr="0"/>
                </a:tc>
                <a:tc>
                  <a:txBody>
                    <a:bodyPr/>
                    <a:p>
                      <a:pPr algn="ctr">
                        <a:buNone/>
                      </a:pPr>
                      <a:r>
                        <a:rPr lang="zh-CN" altLang="en-US"/>
                        <a:t>参考点</a:t>
                      </a:r>
                      <a:endParaRPr lang="zh-CN" altLang="en-US"/>
                    </a:p>
                    <a:p>
                      <a:pPr algn="ctr">
                        <a:buNone/>
                      </a:pPr>
                      <a:r>
                        <a:rPr lang="zh-CN" altLang="en-US"/>
                        <a:t>（</a:t>
                      </a:r>
                      <a:r>
                        <a:rPr lang="zh-CN" altLang="en-US"/>
                        <a:t>添加数）</a:t>
                      </a:r>
                      <a:endParaRPr lang="zh-CN" altLang="en-US"/>
                    </a:p>
                  </a:txBody>
                  <a:tcPr anchor="ctr" anchorCtr="0"/>
                </a:tc>
                <a:tc>
                  <a:txBody>
                    <a:bodyPr/>
                    <a:p>
                      <a:pPr algn="ctr">
                        <a:buNone/>
                      </a:pPr>
                      <a:r>
                        <a:rPr lang="zh-CN" altLang="en-US"/>
                        <a:t>备注</a:t>
                      </a:r>
                      <a:endParaRPr lang="zh-CN" altLang="en-US"/>
                    </a:p>
                  </a:txBody>
                  <a:tcPr anchor="ctr" anchorCtr="0"/>
                </a:tc>
              </a:tr>
              <a:tr h="514350">
                <a:tc rowSpan="6">
                  <a:txBody>
                    <a:bodyPr/>
                    <a:p>
                      <a:pPr>
                        <a:buNone/>
                      </a:pPr>
                      <a:r>
                        <a:rPr lang="zh-CN" altLang="en-US">
                          <a:highlight>
                            <a:srgbClr val="FFFF00"/>
                          </a:highlight>
                          <a:latin typeface="华文中宋" panose="02010600040101010101" charset="-122"/>
                          <a:ea typeface="华文中宋" panose="02010600040101010101" charset="-122"/>
                        </a:rPr>
                        <a:t>内隐记忆和外显记忆</a:t>
                      </a:r>
                      <a:r>
                        <a:rPr lang="zh-CN" altLang="en-US">
                          <a:latin typeface="华文中宋" panose="02010600040101010101" charset="-122"/>
                          <a:ea typeface="华文中宋" panose="02010600040101010101" charset="-122"/>
                        </a:rPr>
                        <a:t>存在明显的个体差异。有一项研究以遗忘症患者为被试，结果发现不能有意识地保持学习内容的遗忘症患者，尽管在再认测验中，他们不能辨别出先前学习阶段呈现过的单词，但在补笔测验中却对先前呈现过的单词表现出正常的保持效果。</a:t>
                      </a:r>
                      <a:r>
                        <a:rPr lang="zh-CN" altLang="en-US" u="sng">
                          <a:uFill>
                            <a:solidFill>
                              <a:srgbClr val="000000"/>
                            </a:solidFill>
                          </a:uFill>
                          <a:latin typeface="华文中宋" panose="02010600040101010101" charset="-122"/>
                          <a:ea typeface="华文中宋" panose="02010600040101010101" charset="-122"/>
                        </a:rPr>
                        <a:t>有些研究发现内隐记忆不存在明显的</a:t>
                      </a:r>
                      <a:r>
                        <a:rPr lang="zh-CN" altLang="en-US" u="sng">
                          <a:highlight>
                            <a:srgbClr val="FFFF00"/>
                          </a:highlight>
                          <a:uFill>
                            <a:solidFill>
                              <a:srgbClr val="000000"/>
                            </a:solidFill>
                          </a:uFill>
                          <a:latin typeface="华文中宋" panose="02010600040101010101" charset="-122"/>
                          <a:ea typeface="华文中宋" panose="02010600040101010101" charset="-122"/>
                        </a:rPr>
                        <a:t>年龄特征</a:t>
                      </a:r>
                      <a:r>
                        <a:rPr lang="zh-CN" altLang="en-US" u="sng">
                          <a:uFill>
                            <a:solidFill>
                              <a:srgbClr val="000000"/>
                            </a:solidFill>
                          </a:uFill>
                          <a:latin typeface="华文中宋" panose="02010600040101010101" charset="-122"/>
                          <a:ea typeface="华文中宋" panose="02010600040101010101" charset="-122"/>
                        </a:rPr>
                        <a:t>，即内隐记忆不随年龄的变化而变化</a:t>
                      </a:r>
                      <a:r>
                        <a:rPr lang="zh-CN" altLang="en-US">
                          <a:latin typeface="华文中宋" panose="02010600040101010101" charset="-122"/>
                          <a:ea typeface="华文中宋" panose="02010600040101010101" charset="-122"/>
                        </a:rPr>
                        <a:t>，</a:t>
                      </a:r>
                      <a:r>
                        <a:rPr lang="zh-CN" altLang="en-US">
                          <a:solidFill>
                            <a:srgbClr val="FF0000"/>
                          </a:solidFill>
                          <a:latin typeface="华文中宋" panose="02010600040101010101" charset="-122"/>
                          <a:ea typeface="华文中宋" panose="02010600040101010101" charset="-122"/>
                        </a:rPr>
                        <a:t>但外显记忆却明显随着年龄的变化而变化，其毕生发展曲线呈倒</a:t>
                      </a:r>
                      <a:r>
                        <a:rPr lang="en-US" altLang="zh-CN">
                          <a:solidFill>
                            <a:srgbClr val="FF0000"/>
                          </a:solidFill>
                          <a:latin typeface="华文中宋" panose="02010600040101010101" charset="-122"/>
                          <a:ea typeface="华文中宋" panose="02010600040101010101" charset="-122"/>
                        </a:rPr>
                        <a:t>U</a:t>
                      </a:r>
                      <a:r>
                        <a:rPr lang="zh-CN" altLang="en-US">
                          <a:solidFill>
                            <a:srgbClr val="FF0000"/>
                          </a:solidFill>
                          <a:latin typeface="华文中宋" panose="02010600040101010101" charset="-122"/>
                          <a:ea typeface="华文中宋" panose="02010600040101010101" charset="-122"/>
                        </a:rPr>
                        <a:t>型特点。</a:t>
                      </a:r>
                      <a:endParaRPr lang="zh-CN" altLang="en-US">
                        <a:solidFill>
                          <a:srgbClr val="FF0000"/>
                        </a:solidFill>
                        <a:latin typeface="华文中宋" panose="02010600040101010101" charset="-122"/>
                        <a:ea typeface="华文中宋" panose="02010600040101010101" charset="-122"/>
                      </a:endParaRPr>
                    </a:p>
                    <a:p>
                      <a:pPr>
                        <a:buNone/>
                      </a:pPr>
                      <a:endParaRPr lang="zh-CN" altLang="en-US">
                        <a:solidFill>
                          <a:srgbClr val="FF0000"/>
                        </a:solidFill>
                        <a:latin typeface="华文中宋" panose="02010600040101010101" charset="-122"/>
                        <a:ea typeface="华文中宋" panose="02010600040101010101" charset="-122"/>
                      </a:endParaRPr>
                    </a:p>
                    <a:p>
                      <a:pPr>
                        <a:buNone/>
                      </a:pPr>
                      <a:r>
                        <a:rPr lang="zh-CN" altLang="en-US">
                          <a:latin typeface="华文中宋" panose="02010600040101010101" charset="-122"/>
                          <a:ea typeface="华文中宋" panose="02010600040101010101" charset="-122"/>
                        </a:rPr>
                        <a:t>近年来，研究者开始探讨不同个性特征者在内隐记忆和外显记忆上的差异性。</a:t>
                      </a:r>
                      <a:r>
                        <a:rPr lang="zh-CN" altLang="en-US" u="sng">
                          <a:solidFill>
                            <a:srgbClr val="FF0000"/>
                          </a:solidFill>
                          <a:uFill>
                            <a:solidFill>
                              <a:srgbClr val="000000"/>
                            </a:solidFill>
                          </a:uFill>
                          <a:latin typeface="华文中宋" panose="02010600040101010101" charset="-122"/>
                          <a:ea typeface="华文中宋" panose="02010600040101010101" charset="-122"/>
                        </a:rPr>
                        <a:t>如郭力平探讨了</a:t>
                      </a:r>
                      <a:r>
                        <a:rPr lang="zh-CN" altLang="en-US" u="sng">
                          <a:solidFill>
                            <a:srgbClr val="FF0000"/>
                          </a:solidFill>
                          <a:highlight>
                            <a:srgbClr val="FFFF00"/>
                          </a:highlight>
                          <a:uFill>
                            <a:solidFill>
                              <a:srgbClr val="000000"/>
                            </a:solidFill>
                          </a:uFill>
                          <a:latin typeface="华文中宋" panose="02010600040101010101" charset="-122"/>
                          <a:ea typeface="华文中宋" panose="02010600040101010101" charset="-122"/>
                        </a:rPr>
                        <a:t>内、外控者</a:t>
                      </a:r>
                      <a:r>
                        <a:rPr lang="zh-CN" altLang="en-US" u="sng">
                          <a:solidFill>
                            <a:srgbClr val="FF0000"/>
                          </a:solidFill>
                          <a:uFill>
                            <a:solidFill>
                              <a:srgbClr val="000000"/>
                            </a:solidFill>
                          </a:uFill>
                          <a:latin typeface="华文中宋" panose="02010600040101010101" charset="-122"/>
                          <a:ea typeface="华文中宋" panose="02010600040101010101" charset="-122"/>
                        </a:rPr>
                        <a:t>在内隐记忆和外显记忆上的表现，发现对于具体图形和抽象图形，内控被试的意识性提取成绩均优于外控被试；对于抽象图形，外控被试的自动提取成绩优于内控被试。</a:t>
                      </a:r>
                      <a:r>
                        <a:rPr lang="zh-CN" altLang="en-US">
                          <a:latin typeface="华文中宋" panose="02010600040101010101" charset="-122"/>
                          <a:ea typeface="华文中宋" panose="02010600040101010101" charset="-122"/>
                        </a:rPr>
                        <a:t>李力红等以大学生为被试，探讨了不同场</a:t>
                      </a:r>
                      <a:r>
                        <a:rPr lang="zh-CN" altLang="en-US">
                          <a:highlight>
                            <a:srgbClr val="FFFF00"/>
                          </a:highlight>
                          <a:latin typeface="华文中宋" panose="02010600040101010101" charset="-122"/>
                          <a:ea typeface="华文中宋" panose="02010600040101010101" charset="-122"/>
                        </a:rPr>
                        <a:t>认知方式</a:t>
                      </a:r>
                      <a:r>
                        <a:rPr lang="zh-CN" altLang="en-US">
                          <a:latin typeface="华文中宋" panose="02010600040101010101" charset="-122"/>
                          <a:ea typeface="华文中宋" panose="02010600040101010101" charset="-122"/>
                        </a:rPr>
                        <a:t>与内隐、外显记忆的关系。</a:t>
                      </a:r>
                      <a:endParaRPr lang="zh-CN" altLang="en-US" sz="1800" kern="1400">
                        <a:solidFill>
                          <a:schemeClr val="tx1"/>
                        </a:solidFill>
                        <a:uFillTx/>
                        <a:latin typeface="华文中宋" panose="02010600040101010101" charset="-122"/>
                        <a:ea typeface="华文中宋" panose="02010600040101010101" charset="-122"/>
                        <a:cs typeface="华文中宋" panose="02010600040101010101" charset="-122"/>
                      </a:endParaRPr>
                    </a:p>
                  </a:txBody>
                  <a:tcPr/>
                </a:tc>
                <a:tc>
                  <a:txBody>
                    <a:bodyPr/>
                    <a:p>
                      <a:pPr algn="ctr">
                        <a:buNone/>
                      </a:pPr>
                      <a:r>
                        <a:rPr lang="zh-CN" altLang="en-US" sz="1800" kern="1400">
                          <a:solidFill>
                            <a:schemeClr val="tx1"/>
                          </a:solidFill>
                          <a:uFillTx/>
                          <a:latin typeface="华文中宋" panose="02010600040101010101" charset="-122"/>
                          <a:ea typeface="华文中宋" panose="02010600040101010101" charset="-122"/>
                          <a:cs typeface="华文中宋" panose="02010600040101010101" charset="-122"/>
                          <a:sym typeface="+mn-ea"/>
                        </a:rPr>
                        <a:t>年龄特征</a:t>
                      </a:r>
                      <a:endParaRPr lang="zh-CN" altLang="en-US" sz="1800" kern="1400">
                        <a:solidFill>
                          <a:schemeClr val="tx1"/>
                        </a:solidFill>
                        <a:uFillTx/>
                        <a:latin typeface="华文中宋" panose="02010600040101010101" charset="-122"/>
                        <a:ea typeface="华文中宋" panose="02010600040101010101" charset="-122"/>
                        <a:cs typeface="华文中宋" panose="02010600040101010101" charset="-122"/>
                        <a:sym typeface="+mn-ea"/>
                      </a:endParaRPr>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2</a:t>
                      </a:r>
                      <a:endParaRPr lang="en-US" altLang="zh-CN"/>
                    </a:p>
                  </a:txBody>
                  <a:tcPr anchor="ctr" anchorCtr="0"/>
                </a:tc>
                <a:tc>
                  <a:txBody>
                    <a:bodyPr/>
                    <a:p>
                      <a:pPr algn="ctr">
                        <a:buNone/>
                      </a:pPr>
                      <a:r>
                        <a:rPr lang="zh-CN" altLang="en-US"/>
                        <a:t>和</a:t>
                      </a:r>
                      <a:r>
                        <a:rPr lang="zh-CN" altLang="en-US" sz="1800" u="sng" kern="1400">
                          <a:solidFill>
                            <a:schemeClr val="tx1"/>
                          </a:solidFill>
                          <a:uFillTx/>
                          <a:latin typeface="华文中宋" panose="02010600040101010101" charset="-122"/>
                          <a:ea typeface="华文中宋" panose="02010600040101010101" charset="-122"/>
                          <a:cs typeface="华文中宋" panose="02010600040101010101" charset="-122"/>
                          <a:sym typeface="+mn-ea"/>
                        </a:rPr>
                        <a:t>内隐记忆和</a:t>
                      </a:r>
                      <a:r>
                        <a:rPr lang="zh-CN" altLang="en-US" sz="1800" kern="1400">
                          <a:solidFill>
                            <a:srgbClr val="FF0000"/>
                          </a:solidFill>
                          <a:uFillTx/>
                          <a:latin typeface="华文中宋" panose="02010600040101010101" charset="-122"/>
                          <a:ea typeface="华文中宋" panose="02010600040101010101" charset="-122"/>
                          <a:cs typeface="华文中宋" panose="02010600040101010101" charset="-122"/>
                          <a:sym typeface="+mn-ea"/>
                        </a:rPr>
                        <a:t>外显记忆</a:t>
                      </a:r>
                      <a:endParaRPr lang="zh-CN" altLang="en-US" sz="1800" u="sng" kern="1400">
                        <a:solidFill>
                          <a:schemeClr val="tx1"/>
                        </a:solidFill>
                        <a:uFillTx/>
                        <a:latin typeface="华文中宋" panose="02010600040101010101" charset="-122"/>
                        <a:ea typeface="华文中宋" panose="02010600040101010101" charset="-122"/>
                        <a:cs typeface="华文中宋" panose="02010600040101010101" charset="-122"/>
                        <a:sym typeface="+mn-ea"/>
                      </a:endParaRPr>
                    </a:p>
                  </a:txBody>
                  <a:tcPr anchor="ctr" anchorCtr="0"/>
                </a:tc>
              </a:tr>
              <a:tr h="503555">
                <a:tc vMerge="1">
                  <a:tcPr/>
                </a:tc>
                <a:tc>
                  <a:txBody>
                    <a:bodyPr/>
                    <a:p>
                      <a:pPr algn="ctr">
                        <a:buNone/>
                      </a:pPr>
                      <a:r>
                        <a:rPr lang="zh-CN" altLang="en-US" sz="1800" u="sng" kern="1400">
                          <a:solidFill>
                            <a:schemeClr val="tx1"/>
                          </a:solidFill>
                          <a:uFillTx/>
                          <a:latin typeface="华文中宋" panose="02010600040101010101" charset="-122"/>
                          <a:ea typeface="华文中宋" panose="02010600040101010101" charset="-122"/>
                          <a:cs typeface="华文中宋" panose="02010600040101010101" charset="-122"/>
                          <a:sym typeface="+mn-ea"/>
                        </a:rPr>
                        <a:t>内隐记忆</a:t>
                      </a:r>
                      <a:endParaRPr lang="zh-CN" altLang="en-US" sz="1800" u="sng" kern="1400">
                        <a:solidFill>
                          <a:schemeClr val="tx1"/>
                        </a:solidFill>
                        <a:uFillTx/>
                        <a:latin typeface="华文中宋" panose="02010600040101010101" charset="-122"/>
                        <a:ea typeface="华文中宋" panose="02010600040101010101" charset="-122"/>
                        <a:cs typeface="华文中宋" panose="02010600040101010101" charset="-122"/>
                        <a:sym typeface="+mn-ea"/>
                      </a:endParaRPr>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2</a:t>
                      </a:r>
                      <a:endParaRPr lang="en-US" altLang="zh-CN"/>
                    </a:p>
                  </a:txBody>
                  <a:tcPr anchor="ctr" anchorCtr="0"/>
                </a:tc>
                <a:tc>
                  <a:txBody>
                    <a:bodyPr/>
                    <a:p>
                      <a:pPr algn="ctr">
                        <a:buNone/>
                      </a:pPr>
                      <a:r>
                        <a:rPr lang="zh-CN" altLang="en-US"/>
                        <a:t>和年龄、内外空</a:t>
                      </a:r>
                      <a:r>
                        <a:rPr lang="zh-CN" altLang="en-US"/>
                        <a:t>者</a:t>
                      </a:r>
                      <a:endParaRPr lang="zh-CN" altLang="en-US"/>
                    </a:p>
                  </a:txBody>
                  <a:tcPr anchor="ctr" anchorCtr="0"/>
                </a:tc>
              </a:tr>
              <a:tr h="532765">
                <a:tc vMerge="1">
                  <a:tcPr/>
                </a:tc>
                <a:tc>
                  <a:txBody>
                    <a:bodyPr/>
                    <a:p>
                      <a:pPr algn="ctr">
                        <a:buNone/>
                      </a:pPr>
                      <a:r>
                        <a:rPr lang="zh-CN" altLang="en-US" sz="1800" kern="1400">
                          <a:solidFill>
                            <a:srgbClr val="FF0000"/>
                          </a:solidFill>
                          <a:uFillTx/>
                          <a:latin typeface="华文中宋" panose="02010600040101010101" charset="-122"/>
                          <a:ea typeface="华文中宋" panose="02010600040101010101" charset="-122"/>
                          <a:cs typeface="华文中宋" panose="02010600040101010101" charset="-122"/>
                          <a:sym typeface="+mn-ea"/>
                        </a:rPr>
                        <a:t>外显记忆</a:t>
                      </a:r>
                      <a:endParaRPr lang="zh-CN" altLang="en-US" sz="1800" kern="1400">
                        <a:solidFill>
                          <a:srgbClr val="FF0000"/>
                        </a:solidFill>
                        <a:uFillTx/>
                        <a:latin typeface="华文中宋" panose="02010600040101010101" charset="-122"/>
                        <a:ea typeface="华文中宋" panose="02010600040101010101" charset="-122"/>
                        <a:cs typeface="华文中宋" panose="02010600040101010101" charset="-122"/>
                        <a:sym typeface="+mn-ea"/>
                      </a:endParaRPr>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2</a:t>
                      </a:r>
                      <a:endParaRPr lang="en-US" altLang="zh-CN"/>
                    </a:p>
                  </a:txBody>
                  <a:tcPr anchor="ctr" anchorCtr="0"/>
                </a:tc>
                <a:tc>
                  <a:txBody>
                    <a:bodyPr/>
                    <a:p>
                      <a:pPr algn="ctr">
                        <a:buNone/>
                      </a:pPr>
                      <a:r>
                        <a:rPr lang="zh-CN" altLang="en-US" sz="1800">
                          <a:sym typeface="+mn-ea"/>
                        </a:rPr>
                        <a:t>和年龄、内外空者</a:t>
                      </a:r>
                      <a:endParaRPr lang="en-US" altLang="zh-CN"/>
                    </a:p>
                  </a:txBody>
                  <a:tcPr anchor="ctr" anchorCtr="0"/>
                </a:tc>
              </a:tr>
              <a:tr h="495935">
                <a:tc vMerge="1">
                  <a:tcPr/>
                </a:tc>
                <a:tc>
                  <a:txBody>
                    <a:bodyPr/>
                    <a:p>
                      <a:pPr algn="ctr">
                        <a:buClrTx/>
                        <a:buSzTx/>
                        <a:buFontTx/>
                        <a:buNone/>
                      </a:pPr>
                      <a:r>
                        <a:rPr lang="zh-CN" altLang="en-US" kern="1400">
                          <a:solidFill>
                            <a:schemeClr val="tx1"/>
                          </a:solidFill>
                          <a:uFillTx/>
                          <a:latin typeface="华文中宋" panose="02010600040101010101" charset="-122"/>
                          <a:ea typeface="华文中宋" panose="02010600040101010101" charset="-122"/>
                          <a:cs typeface="华文中宋" panose="02010600040101010101" charset="-122"/>
                        </a:rPr>
                        <a:t>内控者</a:t>
                      </a:r>
                      <a:endParaRPr lang="zh-CN" altLang="en-US" kern="1400">
                        <a:solidFill>
                          <a:schemeClr val="tx1"/>
                        </a:solidFill>
                        <a:uFillTx/>
                        <a:latin typeface="华文中宋" panose="02010600040101010101" charset="-122"/>
                        <a:ea typeface="华文中宋" panose="02010600040101010101" charset="-122"/>
                        <a:cs typeface="华文中宋" panose="02010600040101010101" charset="-122"/>
                      </a:endParaRPr>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zh-CN" altLang="en-US"/>
                        <a:t>和</a:t>
                      </a:r>
                      <a:r>
                        <a:rPr lang="zh-CN" altLang="en-US" sz="1800" u="sng" kern="1400">
                          <a:solidFill>
                            <a:schemeClr val="tx1"/>
                          </a:solidFill>
                          <a:uFillTx/>
                          <a:latin typeface="华文中宋" panose="02010600040101010101" charset="-122"/>
                          <a:ea typeface="华文中宋" panose="02010600040101010101" charset="-122"/>
                          <a:cs typeface="华文中宋" panose="02010600040101010101" charset="-122"/>
                          <a:sym typeface="+mn-ea"/>
                        </a:rPr>
                        <a:t>内隐记忆和</a:t>
                      </a:r>
                      <a:r>
                        <a:rPr lang="zh-CN" altLang="en-US" sz="1800" kern="1400">
                          <a:solidFill>
                            <a:srgbClr val="FF0000"/>
                          </a:solidFill>
                          <a:uFillTx/>
                          <a:latin typeface="华文中宋" panose="02010600040101010101" charset="-122"/>
                          <a:ea typeface="华文中宋" panose="02010600040101010101" charset="-122"/>
                          <a:cs typeface="华文中宋" panose="02010600040101010101" charset="-122"/>
                          <a:sym typeface="+mn-ea"/>
                        </a:rPr>
                        <a:t>外显记忆</a:t>
                      </a:r>
                      <a:endParaRPr lang="zh-CN" altLang="en-US"/>
                    </a:p>
                  </a:txBody>
                  <a:tcPr anchor="ctr" anchorCtr="0"/>
                </a:tc>
              </a:tr>
              <a:tr h="636905">
                <a:tc vMerge="1">
                  <a:tcPr/>
                </a:tc>
                <a:tc>
                  <a:txBody>
                    <a:bodyPr/>
                    <a:p>
                      <a:pPr algn="ctr">
                        <a:buClrTx/>
                        <a:buSzTx/>
                        <a:buFontTx/>
                        <a:buNone/>
                      </a:pPr>
                      <a:r>
                        <a:rPr lang="zh-CN" altLang="en-US" kern="1400">
                          <a:solidFill>
                            <a:schemeClr val="tx1"/>
                          </a:solidFill>
                          <a:uFillTx/>
                          <a:latin typeface="华文中宋" panose="02010600040101010101" charset="-122"/>
                          <a:ea typeface="华文中宋" panose="02010600040101010101" charset="-122"/>
                          <a:cs typeface="华文中宋" panose="02010600040101010101" charset="-122"/>
                        </a:rPr>
                        <a:t>外控者</a:t>
                      </a:r>
                      <a:endParaRPr lang="zh-CN" altLang="en-US" kern="1400">
                        <a:solidFill>
                          <a:schemeClr val="tx1"/>
                        </a:solidFill>
                        <a:uFillTx/>
                        <a:latin typeface="华文中宋" panose="02010600040101010101" charset="-122"/>
                        <a:ea typeface="华文中宋" panose="02010600040101010101" charset="-122"/>
                        <a:cs typeface="华文中宋" panose="02010600040101010101" charset="-122"/>
                      </a:endParaRPr>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zh-CN" altLang="en-US" sz="1800">
                          <a:sym typeface="+mn-ea"/>
                        </a:rPr>
                        <a:t>和</a:t>
                      </a:r>
                      <a:r>
                        <a:rPr lang="zh-CN" altLang="en-US" sz="1800" u="sng" kern="1400">
                          <a:solidFill>
                            <a:schemeClr val="tx1"/>
                          </a:solidFill>
                          <a:uFillTx/>
                          <a:latin typeface="华文中宋" panose="02010600040101010101" charset="-122"/>
                          <a:ea typeface="华文中宋" panose="02010600040101010101" charset="-122"/>
                          <a:cs typeface="华文中宋" panose="02010600040101010101" charset="-122"/>
                          <a:sym typeface="+mn-ea"/>
                        </a:rPr>
                        <a:t>内隐记忆和</a:t>
                      </a:r>
                      <a:r>
                        <a:rPr lang="zh-CN" altLang="en-US" sz="1800" kern="1400">
                          <a:solidFill>
                            <a:srgbClr val="FF0000"/>
                          </a:solidFill>
                          <a:uFillTx/>
                          <a:latin typeface="华文中宋" panose="02010600040101010101" charset="-122"/>
                          <a:ea typeface="华文中宋" panose="02010600040101010101" charset="-122"/>
                          <a:cs typeface="华文中宋" panose="02010600040101010101" charset="-122"/>
                          <a:sym typeface="+mn-ea"/>
                        </a:rPr>
                        <a:t>外显记忆</a:t>
                      </a:r>
                      <a:endParaRPr lang="en-US" altLang="zh-CN"/>
                    </a:p>
                  </a:txBody>
                  <a:tcPr anchor="ctr" anchorCtr="0"/>
                </a:tc>
              </a:tr>
              <a:tr h="749935">
                <a:tc vMerge="1">
                  <a:tcPr/>
                </a:tc>
                <a:tc>
                  <a:txBody>
                    <a:bodyPr/>
                    <a:p>
                      <a:pPr algn="ctr">
                        <a:buClrTx/>
                        <a:buSzTx/>
                        <a:buFontTx/>
                        <a:buNone/>
                      </a:pPr>
                      <a:r>
                        <a:rPr lang="zh-CN" altLang="en-US" kern="1400">
                          <a:solidFill>
                            <a:schemeClr val="tx1"/>
                          </a:solidFill>
                          <a:uFillTx/>
                          <a:latin typeface="华文中宋" panose="02010600040101010101" charset="-122"/>
                          <a:ea typeface="华文中宋" panose="02010600040101010101" charset="-122"/>
                          <a:cs typeface="华文中宋" panose="02010600040101010101" charset="-122"/>
                        </a:rPr>
                        <a:t>认知方式</a:t>
                      </a:r>
                      <a:endParaRPr lang="zh-CN" altLang="en-US" kern="1400">
                        <a:solidFill>
                          <a:schemeClr val="tx1"/>
                        </a:solidFill>
                        <a:uFillTx/>
                        <a:latin typeface="华文中宋" panose="02010600040101010101" charset="-122"/>
                        <a:ea typeface="华文中宋" panose="02010600040101010101" charset="-122"/>
                        <a:cs typeface="华文中宋" panose="02010600040101010101" charset="-122"/>
                      </a:endParaRPr>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0</a:t>
                      </a:r>
                      <a:endParaRPr lang="en-US" altLang="zh-CN"/>
                    </a:p>
                  </a:txBody>
                  <a:tcPr anchor="ctr" anchorCtr="0"/>
                </a:tc>
                <a:tc>
                  <a:txBody>
                    <a:bodyPr/>
                    <a:p>
                      <a:pPr algn="ctr">
                        <a:buNone/>
                      </a:pPr>
                      <a:r>
                        <a:rPr lang="en-US" altLang="zh-CN"/>
                        <a:t>--</a:t>
                      </a:r>
                      <a:endParaRPr lang="en-US" altLang="zh-CN"/>
                    </a:p>
                  </a:txBody>
                  <a:tcPr anchor="ctr" anchorCtr="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440690" y="868680"/>
          <a:ext cx="11330940" cy="5120640"/>
        </p:xfrm>
        <a:graphic>
          <a:graphicData uri="http://schemas.openxmlformats.org/drawingml/2006/table">
            <a:tbl>
              <a:tblPr firstRow="1" bandRow="1">
                <a:tableStyleId>{5C22544A-7EE6-4342-B048-85BDC9FD1C3A}</a:tableStyleId>
              </a:tblPr>
              <a:tblGrid>
                <a:gridCol w="5592792"/>
                <a:gridCol w="1626486"/>
                <a:gridCol w="1124585"/>
                <a:gridCol w="1125056"/>
                <a:gridCol w="1861921"/>
              </a:tblGrid>
              <a:tr h="640080">
                <a:tc>
                  <a:txBody>
                    <a:bodyPr/>
                    <a:p>
                      <a:pPr algn="ctr">
                        <a:buNone/>
                      </a:pPr>
                      <a:r>
                        <a:rPr lang="zh-CN" altLang="en-US"/>
                        <a:t>文献部分（</a:t>
                      </a:r>
                      <a:r>
                        <a:rPr lang="zh-CN" altLang="en-US"/>
                        <a:t>事实）</a:t>
                      </a:r>
                      <a:endParaRPr lang="zh-CN" altLang="en-US"/>
                    </a:p>
                  </a:txBody>
                  <a:tcPr anchor="ctr" anchorCtr="0"/>
                </a:tc>
                <a:tc>
                  <a:txBody>
                    <a:bodyPr/>
                    <a:p>
                      <a:pPr algn="ctr">
                        <a:buNone/>
                      </a:pPr>
                      <a:r>
                        <a:rPr lang="zh-CN" altLang="en-US"/>
                        <a:t>名称</a:t>
                      </a:r>
                      <a:endParaRPr lang="zh-CN" altLang="en-US"/>
                    </a:p>
                    <a:p>
                      <a:pPr algn="ctr">
                        <a:buNone/>
                      </a:pPr>
                      <a:r>
                        <a:rPr lang="zh-CN" altLang="en-US"/>
                        <a:t>（</a:t>
                      </a:r>
                      <a:r>
                        <a:rPr lang="zh-CN" altLang="en-US"/>
                        <a:t>开放式）</a:t>
                      </a:r>
                      <a:endParaRPr lang="zh-CN" altLang="en-US"/>
                    </a:p>
                  </a:txBody>
                  <a:tcPr anchor="ctr" anchorCtr="0"/>
                </a:tc>
                <a:tc>
                  <a:txBody>
                    <a:bodyPr/>
                    <a:p>
                      <a:pPr algn="ctr">
                        <a:buNone/>
                      </a:pPr>
                      <a:r>
                        <a:rPr lang="zh-CN" altLang="en-US"/>
                        <a:t>材料来源</a:t>
                      </a:r>
                      <a:endParaRPr lang="zh-CN" altLang="en-US"/>
                    </a:p>
                    <a:p>
                      <a:pPr algn="ctr">
                        <a:buNone/>
                      </a:pPr>
                      <a:r>
                        <a:rPr lang="zh-CN" altLang="en-US"/>
                        <a:t>（文献</a:t>
                      </a:r>
                      <a:r>
                        <a:rPr lang="zh-CN" altLang="en-US"/>
                        <a:t>数）</a:t>
                      </a:r>
                      <a:endParaRPr lang="zh-CN" altLang="en-US"/>
                    </a:p>
                  </a:txBody>
                  <a:tcPr anchor="ctr" anchorCtr="0"/>
                </a:tc>
                <a:tc>
                  <a:txBody>
                    <a:bodyPr/>
                    <a:p>
                      <a:pPr algn="ctr">
                        <a:buNone/>
                      </a:pPr>
                      <a:r>
                        <a:rPr lang="zh-CN" altLang="en-US"/>
                        <a:t>参考点</a:t>
                      </a:r>
                      <a:endParaRPr lang="zh-CN" altLang="en-US"/>
                    </a:p>
                    <a:p>
                      <a:pPr algn="ctr">
                        <a:buNone/>
                      </a:pPr>
                      <a:r>
                        <a:rPr lang="zh-CN" altLang="en-US"/>
                        <a:t>（</a:t>
                      </a:r>
                      <a:r>
                        <a:rPr lang="zh-CN" altLang="en-US"/>
                        <a:t>添加数）</a:t>
                      </a:r>
                      <a:endParaRPr lang="zh-CN" altLang="en-US"/>
                    </a:p>
                  </a:txBody>
                  <a:tcPr anchor="ctr" anchorCtr="0"/>
                </a:tc>
                <a:tc>
                  <a:txBody>
                    <a:bodyPr/>
                    <a:p>
                      <a:pPr algn="ctr">
                        <a:buNone/>
                      </a:pPr>
                      <a:r>
                        <a:rPr lang="zh-CN" altLang="en-US"/>
                        <a:t>备注</a:t>
                      </a:r>
                      <a:endParaRPr lang="zh-CN" altLang="en-US"/>
                    </a:p>
                  </a:txBody>
                  <a:tcPr anchor="ctr" anchorCtr="0"/>
                </a:tc>
              </a:tr>
              <a:tr h="514350">
                <a:tc rowSpan="6">
                  <a:txBody>
                    <a:bodyPr/>
                    <a:p>
                      <a:pPr>
                        <a:buNone/>
                      </a:pPr>
                      <a:r>
                        <a:rPr>
                          <a:highlight>
                            <a:srgbClr val="FFFF00"/>
                          </a:highlight>
                          <a:latin typeface="华文中宋" panose="02010600040101010101" charset="-122"/>
                          <a:ea typeface="华文中宋" panose="02010600040101010101" charset="-122"/>
                        </a:rPr>
                        <a:t>意识性提取</a:t>
                      </a:r>
                      <a:r>
                        <a:rPr>
                          <a:latin typeface="华文中宋" panose="02010600040101010101" charset="-122"/>
                          <a:ea typeface="华文中宋" panose="02010600040101010101" charset="-122"/>
                        </a:rPr>
                        <a:t>。通过方差分析发现</a:t>
                      </a:r>
                      <a:r>
                        <a:rPr>
                          <a:solidFill>
                            <a:srgbClr val="FF0000"/>
                          </a:solidFill>
                          <a:latin typeface="华文中宋" panose="02010600040101010101" charset="-122"/>
                          <a:ea typeface="华文中宋" panose="02010600040101010101" charset="-122"/>
                        </a:rPr>
                        <a:t>①</a:t>
                      </a:r>
                      <a:r>
                        <a:rPr>
                          <a:highlight>
                            <a:srgbClr val="FFFF00"/>
                          </a:highlight>
                          <a:latin typeface="华文中宋" panose="02010600040101010101" charset="-122"/>
                          <a:ea typeface="华文中宋" panose="02010600040101010101" charset="-122"/>
                        </a:rPr>
                        <a:t>年龄</a:t>
                      </a:r>
                      <a:r>
                        <a:rPr>
                          <a:latin typeface="华文中宋" panose="02010600040101010101" charset="-122"/>
                          <a:ea typeface="华文中宋" panose="02010600040101010101" charset="-122"/>
                        </a:rPr>
                        <a:t>的主效应非常显著，</a:t>
                      </a:r>
                      <a:r>
                        <a:rPr lang="zh-CN">
                          <a:latin typeface="华文中宋" panose="02010600040101010101" charset="-122"/>
                          <a:ea typeface="华文中宋" panose="02010600040101010101" charset="-122"/>
                        </a:rPr>
                        <a:t>（略公式），</a:t>
                      </a:r>
                      <a:r>
                        <a:rPr>
                          <a:latin typeface="华文中宋" panose="02010600040101010101" charset="-122"/>
                          <a:ea typeface="华文中宋" panose="02010600040101010101" charset="-122"/>
                        </a:rPr>
                        <a:t>从表中可知，</a:t>
                      </a:r>
                      <a:r>
                        <a:rPr>
                          <a:solidFill>
                            <a:schemeClr val="accent4">
                              <a:lumMod val="50000"/>
                            </a:schemeClr>
                          </a:solidFill>
                          <a:latin typeface="华文中宋" panose="02010600040101010101" charset="-122"/>
                          <a:ea typeface="华文中宋" panose="02010600040101010101" charset="-122"/>
                        </a:rPr>
                        <a:t>五年级学生的意识性提取成绩要明显好于三年级学生的</a:t>
                      </a:r>
                      <a:r>
                        <a:rPr>
                          <a:solidFill>
                            <a:srgbClr val="FF0000"/>
                          </a:solidFill>
                          <a:latin typeface="华文中宋" panose="02010600040101010101" charset="-122"/>
                          <a:ea typeface="华文中宋" panose="02010600040101010101" charset="-122"/>
                        </a:rPr>
                        <a:t>②</a:t>
                      </a:r>
                      <a:r>
                        <a:rPr>
                          <a:highlight>
                            <a:srgbClr val="FFFF00"/>
                          </a:highlight>
                          <a:latin typeface="华文中宋" panose="02010600040101010101" charset="-122"/>
                          <a:ea typeface="华文中宋" panose="02010600040101010101" charset="-122"/>
                        </a:rPr>
                        <a:t>图片类型</a:t>
                      </a:r>
                      <a:r>
                        <a:rPr>
                          <a:latin typeface="华文中宋" panose="02010600040101010101" charset="-122"/>
                          <a:ea typeface="华文中宋" panose="02010600040101010101" charset="-122"/>
                        </a:rPr>
                        <a:t>的主效应显著，</a:t>
                      </a:r>
                      <a:r>
                        <a:rPr lang="zh-CN" sz="1800">
                          <a:latin typeface="华文中宋" panose="02010600040101010101" charset="-122"/>
                          <a:ea typeface="华文中宋" panose="02010600040101010101" charset="-122"/>
                          <a:sym typeface="+mn-ea"/>
                        </a:rPr>
                        <a:t>（略公式）</a:t>
                      </a:r>
                      <a:r>
                        <a:rPr>
                          <a:latin typeface="华文中宋" panose="02010600040101010101" charset="-122"/>
                          <a:ea typeface="华文中宋" panose="02010600040101010101" charset="-122"/>
                        </a:rPr>
                        <a:t>。从表中可知，具体图片的意识性提取成绩要好于抽象图形的。经检验，</a:t>
                      </a:r>
                      <a:r>
                        <a:rPr u="sng">
                          <a:solidFill>
                            <a:schemeClr val="accent4">
                              <a:lumMod val="50000"/>
                            </a:schemeClr>
                          </a:solidFill>
                          <a:latin typeface="华文中宋" panose="02010600040101010101" charset="-122"/>
                          <a:ea typeface="华文中宋" panose="02010600040101010101" charset="-122"/>
                        </a:rPr>
                        <a:t>对具体图片而言，五年级被试的意识性提取成绩好于三年级被试，</a:t>
                      </a:r>
                      <a:r>
                        <a:rPr lang="zh-CN" sz="1800" u="sng">
                          <a:solidFill>
                            <a:schemeClr val="accent4">
                              <a:lumMod val="50000"/>
                            </a:schemeClr>
                          </a:solidFill>
                          <a:latin typeface="华文中宋" panose="02010600040101010101" charset="-122"/>
                          <a:ea typeface="华文中宋" panose="02010600040101010101" charset="-122"/>
                          <a:sym typeface="+mn-ea"/>
                        </a:rPr>
                        <a:t>（略公式）</a:t>
                      </a:r>
                      <a:r>
                        <a:rPr u="sng">
                          <a:solidFill>
                            <a:schemeClr val="accent4">
                              <a:lumMod val="50000"/>
                            </a:schemeClr>
                          </a:solidFill>
                          <a:latin typeface="华文中宋" panose="02010600040101010101" charset="-122"/>
                          <a:ea typeface="华文中宋" panose="02010600040101010101" charset="-122"/>
                        </a:rPr>
                        <a:t>对抽象图形而言，五年级被试的意识性提取成绩亦明显好于三年级被试，</a:t>
                      </a:r>
                      <a:r>
                        <a:rPr lang="zh-CN" sz="1800" u="sng">
                          <a:solidFill>
                            <a:schemeClr val="accent4">
                              <a:lumMod val="50000"/>
                            </a:schemeClr>
                          </a:solidFill>
                          <a:latin typeface="华文中宋" panose="02010600040101010101" charset="-122"/>
                          <a:ea typeface="华文中宋" panose="02010600040101010101" charset="-122"/>
                          <a:sym typeface="+mn-ea"/>
                        </a:rPr>
                        <a:t>（略公式）</a:t>
                      </a:r>
                      <a:r>
                        <a:rPr u="sng">
                          <a:solidFill>
                            <a:schemeClr val="accent4">
                              <a:lumMod val="50000"/>
                            </a:schemeClr>
                          </a:solidFill>
                          <a:latin typeface="华文中宋" panose="02010600040101010101" charset="-122"/>
                          <a:ea typeface="华文中宋" panose="02010600040101010101" charset="-122"/>
                        </a:rPr>
                        <a:t>。</a:t>
                      </a:r>
                      <a:r>
                        <a:rPr lang="zh-CN" u="sng">
                          <a:solidFill>
                            <a:schemeClr val="accent4">
                              <a:lumMod val="50000"/>
                            </a:schemeClr>
                          </a:solidFill>
                          <a:latin typeface="华文中宋" panose="02010600040101010101" charset="-122"/>
                          <a:ea typeface="华文中宋" panose="02010600040101010101" charset="-122"/>
                        </a:rPr>
                        <a:t>就三年级学生而言，对具体图片的意识性提取成绩显著好于对抽象图片的意识性提取成绩，</a:t>
                      </a:r>
                      <a:r>
                        <a:rPr lang="zh-CN" sz="1800" u="sng">
                          <a:solidFill>
                            <a:schemeClr val="accent4">
                              <a:lumMod val="50000"/>
                            </a:schemeClr>
                          </a:solidFill>
                          <a:latin typeface="华文中宋" panose="02010600040101010101" charset="-122"/>
                          <a:ea typeface="华文中宋" panose="02010600040101010101" charset="-122"/>
                          <a:sym typeface="+mn-ea"/>
                        </a:rPr>
                        <a:t>（略公式）</a:t>
                      </a:r>
                      <a:r>
                        <a:rPr lang="zh-CN" u="sng">
                          <a:solidFill>
                            <a:schemeClr val="accent4">
                              <a:lumMod val="50000"/>
                            </a:schemeClr>
                          </a:solidFill>
                          <a:latin typeface="华文中宋" panose="02010600040101010101" charset="-122"/>
                          <a:ea typeface="华文中宋" panose="02010600040101010101" charset="-122"/>
                        </a:rPr>
                        <a:t>但对五年级学生而言，对具体图片的意识性提取成绩与对抽象图片的意识性提取成绩却未表现出差异性，</a:t>
                      </a:r>
                      <a:r>
                        <a:rPr lang="zh-CN" sz="1800" u="sng">
                          <a:solidFill>
                            <a:schemeClr val="accent4">
                              <a:lumMod val="50000"/>
                            </a:schemeClr>
                          </a:solidFill>
                          <a:latin typeface="华文中宋" panose="02010600040101010101" charset="-122"/>
                          <a:ea typeface="华文中宋" panose="02010600040101010101" charset="-122"/>
                          <a:sym typeface="+mn-ea"/>
                        </a:rPr>
                        <a:t>（略公式）</a:t>
                      </a:r>
                      <a:r>
                        <a:rPr>
                          <a:latin typeface="华文中宋" panose="02010600040101010101" charset="-122"/>
                          <a:ea typeface="华文中宋" panose="02010600040101010101" charset="-122"/>
                        </a:rPr>
                        <a:t>。</a:t>
                      </a:r>
                      <a:r>
                        <a:rPr>
                          <a:solidFill>
                            <a:srgbClr val="FF0000"/>
                          </a:solidFill>
                          <a:latin typeface="华文中宋" panose="02010600040101010101" charset="-122"/>
                          <a:ea typeface="华文中宋" panose="02010600040101010101" charset="-122"/>
                        </a:rPr>
                        <a:t>③</a:t>
                      </a:r>
                      <a:r>
                        <a:rPr u="sng">
                          <a:solidFill>
                            <a:schemeClr val="accent4">
                              <a:lumMod val="50000"/>
                            </a:schemeClr>
                          </a:solidFill>
                          <a:latin typeface="华文中宋" panose="02010600040101010101" charset="-122"/>
                          <a:ea typeface="华文中宋" panose="02010600040101010101" charset="-122"/>
                        </a:rPr>
                        <a:t>年龄与图片类型对意识性提取无交互作用</a:t>
                      </a:r>
                      <a:r>
                        <a:rPr>
                          <a:latin typeface="华文中宋" panose="02010600040101010101" charset="-122"/>
                          <a:ea typeface="华文中宋" panose="02010600040101010101" charset="-122"/>
                        </a:rPr>
                        <a:t>，</a:t>
                      </a:r>
                      <a:r>
                        <a:rPr lang="zh-CN" sz="1800">
                          <a:latin typeface="华文中宋" panose="02010600040101010101" charset="-122"/>
                          <a:ea typeface="华文中宋" panose="02010600040101010101" charset="-122"/>
                          <a:sym typeface="+mn-ea"/>
                        </a:rPr>
                        <a:t>（略公式）</a:t>
                      </a:r>
                      <a:r>
                        <a:rPr>
                          <a:latin typeface="华文中宋" panose="02010600040101010101" charset="-122"/>
                          <a:ea typeface="华文中宋" panose="02010600040101010101" charset="-122"/>
                        </a:rPr>
                        <a:t>。</a:t>
                      </a:r>
                      <a:r>
                        <a:rPr>
                          <a:solidFill>
                            <a:srgbClr val="FF0000"/>
                          </a:solidFill>
                          <a:latin typeface="华文中宋" panose="02010600040101010101" charset="-122"/>
                          <a:ea typeface="华文中宋" panose="02010600040101010101" charset="-122"/>
                        </a:rPr>
                        <a:t>④</a:t>
                      </a:r>
                      <a:r>
                        <a:rPr>
                          <a:highlight>
                            <a:srgbClr val="FFFF00"/>
                          </a:highlight>
                          <a:latin typeface="华文中宋" panose="02010600040101010101" charset="-122"/>
                          <a:ea typeface="华文中宋" panose="02010600040101010101" charset="-122"/>
                        </a:rPr>
                        <a:t>认知类型</a:t>
                      </a:r>
                      <a:r>
                        <a:rPr>
                          <a:latin typeface="华文中宋" panose="02010600040101010101" charset="-122"/>
                          <a:ea typeface="华文中宋" panose="02010600040101010101" charset="-122"/>
                        </a:rPr>
                        <a:t>的主效应不显著，</a:t>
                      </a:r>
                      <a:r>
                        <a:rPr lang="zh-CN" sz="1800">
                          <a:latin typeface="华文中宋" panose="02010600040101010101" charset="-122"/>
                          <a:ea typeface="华文中宋" panose="02010600040101010101" charset="-122"/>
                          <a:sym typeface="+mn-ea"/>
                        </a:rPr>
                        <a:t>（略公式）</a:t>
                      </a:r>
                      <a:r>
                        <a:rPr>
                          <a:solidFill>
                            <a:srgbClr val="FF0000"/>
                          </a:solidFill>
                          <a:latin typeface="华文中宋" panose="02010600040101010101" charset="-122"/>
                          <a:ea typeface="华文中宋" panose="02010600040101010101" charset="-122"/>
                        </a:rPr>
                        <a:t>⑤</a:t>
                      </a:r>
                      <a:r>
                        <a:rPr>
                          <a:solidFill>
                            <a:schemeClr val="accent4">
                              <a:lumMod val="50000"/>
                            </a:schemeClr>
                          </a:solidFill>
                          <a:latin typeface="华文中宋" panose="02010600040101010101" charset="-122"/>
                          <a:ea typeface="华文中宋" panose="02010600040101010101" charset="-122"/>
                        </a:rPr>
                        <a:t>年龄与认知类型对意识性提取的交互作用不显著</a:t>
                      </a:r>
                      <a:r>
                        <a:rPr>
                          <a:latin typeface="华文中宋" panose="02010600040101010101" charset="-122"/>
                          <a:ea typeface="华文中宋" panose="02010600040101010101" charset="-122"/>
                        </a:rPr>
                        <a:t>，</a:t>
                      </a:r>
                      <a:r>
                        <a:rPr lang="zh-CN" sz="1800">
                          <a:latin typeface="华文中宋" panose="02010600040101010101" charset="-122"/>
                          <a:ea typeface="华文中宋" panose="02010600040101010101" charset="-122"/>
                          <a:sym typeface="+mn-ea"/>
                        </a:rPr>
                        <a:t>（略公式）</a:t>
                      </a:r>
                      <a:r>
                        <a:rPr>
                          <a:latin typeface="华文中宋" panose="02010600040101010101" charset="-122"/>
                          <a:ea typeface="华文中宋" panose="02010600040101010101" charset="-122"/>
                        </a:rPr>
                        <a:t>。</a:t>
                      </a:r>
                      <a:endParaRPr>
                        <a:latin typeface="华文中宋" panose="02010600040101010101" charset="-122"/>
                        <a:ea typeface="华文中宋" panose="02010600040101010101" charset="-122"/>
                      </a:endParaRPr>
                    </a:p>
                  </a:txBody>
                  <a:tcPr/>
                </a:tc>
                <a:tc>
                  <a:txBody>
                    <a:bodyPr/>
                    <a:p>
                      <a:pPr algn="ctr">
                        <a:buNone/>
                      </a:pPr>
                      <a:r>
                        <a:rPr lang="zh-CN" altLang="en-US" sz="1800" kern="1400">
                          <a:solidFill>
                            <a:schemeClr val="accent4">
                              <a:lumMod val="50000"/>
                            </a:schemeClr>
                          </a:solidFill>
                          <a:uFillTx/>
                          <a:latin typeface="华文中宋" panose="02010600040101010101" charset="-122"/>
                          <a:ea typeface="华文中宋" panose="02010600040101010101" charset="-122"/>
                          <a:cs typeface="华文中宋" panose="02010600040101010101" charset="-122"/>
                          <a:sym typeface="+mn-ea"/>
                        </a:rPr>
                        <a:t>年龄特征</a:t>
                      </a:r>
                      <a:endParaRPr lang="zh-CN" altLang="en-US" sz="1800" kern="1400">
                        <a:solidFill>
                          <a:schemeClr val="accent4">
                            <a:lumMod val="50000"/>
                          </a:schemeClr>
                        </a:solidFill>
                        <a:uFillTx/>
                        <a:latin typeface="华文中宋" panose="02010600040101010101" charset="-122"/>
                        <a:ea typeface="华文中宋" panose="02010600040101010101" charset="-122"/>
                        <a:cs typeface="华文中宋" panose="02010600040101010101" charset="-122"/>
                        <a:sym typeface="+mn-ea"/>
                      </a:endParaRPr>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4</a:t>
                      </a:r>
                      <a:endParaRPr lang="en-US" altLang="zh-CN"/>
                    </a:p>
                  </a:txBody>
                  <a:tcPr anchor="ctr" anchorCtr="0"/>
                </a:tc>
                <a:tc>
                  <a:txBody>
                    <a:bodyPr/>
                    <a:p>
                      <a:pPr algn="ctr">
                        <a:buNone/>
                      </a:pPr>
                      <a:r>
                        <a:rPr lang="zh-CN" altLang="en-US" sz="1800" kern="1400">
                          <a:solidFill>
                            <a:schemeClr val="tx1"/>
                          </a:solidFill>
                          <a:uFillTx/>
                          <a:latin typeface="华文中宋" panose="02010600040101010101" charset="-122"/>
                          <a:ea typeface="华文中宋" panose="02010600040101010101" charset="-122"/>
                          <a:cs typeface="华文中宋" panose="02010600040101010101" charset="-122"/>
                          <a:sym typeface="+mn-ea"/>
                        </a:rPr>
                        <a:t>意识性提取</a:t>
                      </a:r>
                      <a:endParaRPr lang="zh-CN" altLang="en-US" sz="1800" kern="1400">
                        <a:solidFill>
                          <a:schemeClr val="tx1"/>
                        </a:solidFill>
                        <a:uFillTx/>
                        <a:latin typeface="华文中宋" panose="02010600040101010101" charset="-122"/>
                        <a:ea typeface="华文中宋" panose="02010600040101010101" charset="-122"/>
                        <a:cs typeface="华文中宋" panose="02010600040101010101" charset="-122"/>
                        <a:sym typeface="+mn-ea"/>
                      </a:endParaRPr>
                    </a:p>
                  </a:txBody>
                  <a:tcPr anchor="ctr" anchorCtr="0"/>
                </a:tc>
              </a:tr>
              <a:tr h="503555">
                <a:tc vMerge="1">
                  <a:tcPr/>
                </a:tc>
                <a:tc>
                  <a:txBody>
                    <a:bodyPr/>
                    <a:p>
                      <a:pPr algn="ctr">
                        <a:buNone/>
                      </a:pPr>
                      <a:r>
                        <a:rPr lang="zh-CN" altLang="en-US" sz="1800" u="sng" kern="1400">
                          <a:solidFill>
                            <a:schemeClr val="tx1"/>
                          </a:solidFill>
                          <a:uFillTx/>
                          <a:latin typeface="华文中宋" panose="02010600040101010101" charset="-122"/>
                          <a:ea typeface="华文中宋" panose="02010600040101010101" charset="-122"/>
                          <a:cs typeface="华文中宋" panose="02010600040101010101" charset="-122"/>
                          <a:sym typeface="+mn-ea"/>
                        </a:rPr>
                        <a:t>图片类型</a:t>
                      </a:r>
                      <a:endParaRPr lang="zh-CN" altLang="en-US" sz="1800" u="sng" kern="1400">
                        <a:solidFill>
                          <a:schemeClr val="tx1"/>
                        </a:solidFill>
                        <a:uFillTx/>
                        <a:latin typeface="华文中宋" panose="02010600040101010101" charset="-122"/>
                        <a:ea typeface="华文中宋" panose="02010600040101010101" charset="-122"/>
                        <a:cs typeface="华文中宋" panose="02010600040101010101" charset="-122"/>
                        <a:sym typeface="+mn-ea"/>
                      </a:endParaRPr>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2</a:t>
                      </a:r>
                      <a:endParaRPr lang="en-US" altLang="zh-CN"/>
                    </a:p>
                  </a:txBody>
                  <a:tcPr anchor="ctr" anchorCtr="0"/>
                </a:tc>
                <a:tc>
                  <a:txBody>
                    <a:bodyPr/>
                    <a:p>
                      <a:pPr algn="ctr">
                        <a:buNone/>
                      </a:pPr>
                      <a:r>
                        <a:rPr lang="zh-CN" altLang="en-US"/>
                        <a:t>年龄特征、</a:t>
                      </a:r>
                      <a:r>
                        <a:rPr lang="zh-CN" altLang="en-US" sz="1800" kern="1400">
                          <a:solidFill>
                            <a:schemeClr val="tx1"/>
                          </a:solidFill>
                          <a:uFillTx/>
                          <a:latin typeface="华文中宋" panose="02010600040101010101" charset="-122"/>
                          <a:ea typeface="华文中宋" panose="02010600040101010101" charset="-122"/>
                          <a:cs typeface="华文中宋" panose="02010600040101010101" charset="-122"/>
                          <a:sym typeface="+mn-ea"/>
                        </a:rPr>
                        <a:t>意识性提取</a:t>
                      </a:r>
                      <a:endParaRPr lang="zh-CN" altLang="en-US"/>
                    </a:p>
                  </a:txBody>
                  <a:tcPr anchor="ctr" anchorCtr="0"/>
                </a:tc>
              </a:tr>
              <a:tr h="532765">
                <a:tc vMerge="1">
                  <a:tcPr/>
                </a:tc>
                <a:tc>
                  <a:txBody>
                    <a:bodyPr/>
                    <a:p>
                      <a:pPr algn="ctr">
                        <a:buNone/>
                      </a:pPr>
                      <a:r>
                        <a:rPr lang="zh-CN" altLang="en-US" sz="1800" kern="1400">
                          <a:solidFill>
                            <a:srgbClr val="FF0000"/>
                          </a:solidFill>
                          <a:uFillTx/>
                          <a:latin typeface="华文中宋" panose="02010600040101010101" charset="-122"/>
                          <a:ea typeface="华文中宋" panose="02010600040101010101" charset="-122"/>
                          <a:cs typeface="华文中宋" panose="02010600040101010101" charset="-122"/>
                          <a:sym typeface="+mn-ea"/>
                        </a:rPr>
                        <a:t>意识性提取</a:t>
                      </a:r>
                      <a:endParaRPr lang="zh-CN" altLang="en-US" sz="1800" kern="1400">
                        <a:solidFill>
                          <a:srgbClr val="FF0000"/>
                        </a:solidFill>
                        <a:uFillTx/>
                        <a:latin typeface="华文中宋" panose="02010600040101010101" charset="-122"/>
                        <a:ea typeface="华文中宋" panose="02010600040101010101" charset="-122"/>
                        <a:cs typeface="华文中宋" panose="02010600040101010101" charset="-122"/>
                        <a:sym typeface="+mn-ea"/>
                      </a:endParaRPr>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5</a:t>
                      </a:r>
                      <a:endParaRPr lang="en-US" altLang="zh-CN"/>
                    </a:p>
                  </a:txBody>
                  <a:tcPr anchor="ctr" anchorCtr="0"/>
                </a:tc>
                <a:tc>
                  <a:txBody>
                    <a:bodyPr/>
                    <a:p>
                      <a:pPr algn="ctr">
                        <a:buNone/>
                      </a:pPr>
                      <a:endParaRPr lang="en-US" altLang="zh-CN"/>
                    </a:p>
                  </a:txBody>
                  <a:tcPr anchor="ctr" anchorCtr="0"/>
                </a:tc>
              </a:tr>
              <a:tr h="495935">
                <a:tc vMerge="1">
                  <a:tcPr/>
                </a:tc>
                <a:tc>
                  <a:txBody>
                    <a:bodyPr/>
                    <a:p>
                      <a:pPr algn="ctr">
                        <a:buClrTx/>
                        <a:buSzTx/>
                        <a:buFontTx/>
                        <a:buNone/>
                      </a:pPr>
                      <a:r>
                        <a:rPr lang="zh-CN" altLang="en-US" kern="1400">
                          <a:solidFill>
                            <a:srgbClr val="7030A0"/>
                          </a:solidFill>
                          <a:uFillTx/>
                          <a:latin typeface="华文中宋" panose="02010600040101010101" charset="-122"/>
                          <a:ea typeface="华文中宋" panose="02010600040101010101" charset="-122"/>
                          <a:cs typeface="华文中宋" panose="02010600040101010101" charset="-122"/>
                        </a:rPr>
                        <a:t>认知方式</a:t>
                      </a:r>
                      <a:endParaRPr lang="zh-CN" altLang="en-US" kern="1400">
                        <a:solidFill>
                          <a:srgbClr val="7030A0"/>
                        </a:solidFill>
                        <a:uFillTx/>
                        <a:latin typeface="华文中宋" panose="02010600040101010101" charset="-122"/>
                        <a:ea typeface="华文中宋" panose="02010600040101010101" charset="-122"/>
                        <a:cs typeface="华文中宋" panose="02010600040101010101" charset="-122"/>
                      </a:endParaRPr>
                    </a:p>
                  </a:txBody>
                  <a:tcPr anchor="ctr" anchorCtr="0"/>
                </a:tc>
                <a:tc>
                  <a:txBody>
                    <a:bodyPr/>
                    <a:p>
                      <a:pPr algn="ctr">
                        <a:buNone/>
                      </a:pPr>
                      <a:r>
                        <a:rPr lang="en-US" altLang="zh-CN"/>
                        <a:t>1</a:t>
                      </a:r>
                      <a:endParaRPr lang="en-US" altLang="zh-CN"/>
                    </a:p>
                  </a:txBody>
                  <a:tcPr anchor="ctr" anchorCtr="0"/>
                </a:tc>
                <a:tc>
                  <a:txBody>
                    <a:bodyPr/>
                    <a:p>
                      <a:pPr algn="ctr">
                        <a:buNone/>
                      </a:pPr>
                      <a:r>
                        <a:rPr lang="en-US" altLang="zh-CN"/>
                        <a:t>1</a:t>
                      </a:r>
                      <a:endParaRPr lang="en-US" altLang="zh-CN"/>
                    </a:p>
                  </a:txBody>
                  <a:tcPr anchor="ctr" anchorCtr="0"/>
                </a:tc>
                <a:tc>
                  <a:txBody>
                    <a:bodyPr/>
                    <a:p>
                      <a:pPr algn="ctr">
                        <a:buNone/>
                      </a:pPr>
                      <a:r>
                        <a:rPr lang="zh-CN" altLang="en-US"/>
                        <a:t>意识性提取</a:t>
                      </a:r>
                      <a:endParaRPr lang="zh-CN" altLang="en-US"/>
                    </a:p>
                  </a:txBody>
                  <a:tcPr anchor="ctr" anchorCtr="0"/>
                </a:tc>
              </a:tr>
              <a:tr h="636905">
                <a:tc vMerge="1">
                  <a:tcPr/>
                </a:tc>
                <a:tc>
                  <a:txBody>
                    <a:bodyPr/>
                    <a:p>
                      <a:pPr algn="ctr">
                        <a:buClrTx/>
                        <a:buSzTx/>
                        <a:buFontTx/>
                        <a:buNone/>
                      </a:pPr>
                      <a:endParaRPr lang="zh-CN" altLang="en-US" kern="1400">
                        <a:solidFill>
                          <a:schemeClr val="tx1"/>
                        </a:solidFill>
                        <a:uFillTx/>
                        <a:latin typeface="华文中宋" panose="02010600040101010101" charset="-122"/>
                        <a:ea typeface="华文中宋" panose="02010600040101010101" charset="-122"/>
                        <a:cs typeface="华文中宋" panose="02010600040101010101" charset="-122"/>
                      </a:endParaRPr>
                    </a:p>
                  </a:txBody>
                  <a:tcPr anchor="ctr" anchorCtr="0"/>
                </a:tc>
                <a:tc>
                  <a:txBody>
                    <a:bodyPr/>
                    <a:p>
                      <a:pPr algn="ctr">
                        <a:buNone/>
                      </a:pPr>
                      <a:endParaRPr lang="en-US" altLang="zh-CN"/>
                    </a:p>
                  </a:txBody>
                  <a:tcPr anchor="ctr" anchorCtr="0"/>
                </a:tc>
                <a:tc>
                  <a:txBody>
                    <a:bodyPr/>
                    <a:p>
                      <a:pPr algn="ctr">
                        <a:buNone/>
                      </a:pPr>
                      <a:endParaRPr lang="en-US" altLang="zh-CN"/>
                    </a:p>
                  </a:txBody>
                  <a:tcPr anchor="ctr" anchorCtr="0"/>
                </a:tc>
                <a:tc>
                  <a:txBody>
                    <a:bodyPr/>
                    <a:p>
                      <a:pPr algn="ctr">
                        <a:buNone/>
                      </a:pPr>
                      <a:endParaRPr lang="en-US" altLang="zh-CN"/>
                    </a:p>
                  </a:txBody>
                  <a:tcPr anchor="ctr" anchorCtr="0"/>
                </a:tc>
              </a:tr>
              <a:tr h="749935">
                <a:tc vMerge="1">
                  <a:tcPr/>
                </a:tc>
                <a:tc>
                  <a:txBody>
                    <a:bodyPr/>
                    <a:p>
                      <a:pPr algn="ctr">
                        <a:buClrTx/>
                        <a:buSzTx/>
                        <a:buFontTx/>
                        <a:buNone/>
                      </a:pPr>
                      <a:endParaRPr lang="zh-CN" altLang="en-US" kern="1400">
                        <a:solidFill>
                          <a:schemeClr val="tx1"/>
                        </a:solidFill>
                        <a:uFillTx/>
                        <a:latin typeface="华文中宋" panose="02010600040101010101" charset="-122"/>
                        <a:ea typeface="华文中宋" panose="02010600040101010101" charset="-122"/>
                        <a:cs typeface="华文中宋" panose="02010600040101010101" charset="-122"/>
                      </a:endParaRPr>
                    </a:p>
                  </a:txBody>
                  <a:tcPr anchor="ctr" anchorCtr="0"/>
                </a:tc>
                <a:tc>
                  <a:txBody>
                    <a:bodyPr/>
                    <a:p>
                      <a:pPr algn="ctr">
                        <a:buNone/>
                      </a:pPr>
                      <a:endParaRPr lang="en-US" altLang="zh-CN" sz="1800"/>
                    </a:p>
                    <a:p>
                      <a:pPr algn="ctr">
                        <a:buNone/>
                      </a:pPr>
                      <a:endParaRPr lang="en-US" altLang="zh-CN"/>
                    </a:p>
                  </a:txBody>
                  <a:tcPr anchor="ctr" anchorCtr="0"/>
                </a:tc>
                <a:tc>
                  <a:txBody>
                    <a:bodyPr/>
                    <a:p>
                      <a:pPr algn="ctr">
                        <a:buNone/>
                      </a:pPr>
                      <a:endParaRPr lang="en-US" altLang="zh-CN"/>
                    </a:p>
                  </a:txBody>
                  <a:tcPr anchor="ctr" anchorCtr="0"/>
                </a:tc>
                <a:tc>
                  <a:txBody>
                    <a:bodyPr/>
                    <a:p>
                      <a:pPr algn="ctr">
                        <a:buNone/>
                      </a:pPr>
                      <a:endParaRPr lang="en-US" altLang="zh-CN"/>
                    </a:p>
                  </a:txBody>
                  <a:tcPr anchor="ctr" anchorCtr="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82320" y="1097280"/>
            <a:ext cx="10238740" cy="1691640"/>
          </a:xfrm>
          <a:prstGeom prst="rect">
            <a:avLst/>
          </a:prstGeom>
          <a:noFill/>
        </p:spPr>
        <p:txBody>
          <a:bodyPr wrap="square" rtlCol="0" anchor="t">
            <a:spAutoFit/>
          </a:bodyPr>
          <a:p>
            <a:r>
              <a:rPr lang="zh-CN" altLang="en-US" sz="2400"/>
              <a:t>三级理论框架是怎么来的？</a:t>
            </a:r>
            <a:endParaRPr lang="zh-CN" altLang="en-US" sz="1600"/>
          </a:p>
          <a:p>
            <a:pPr marL="285750" indent="-285750">
              <a:buFont typeface="Arial" panose="020B0604020202020204" pitchFamily="34" charset="0"/>
              <a:buChar char="•"/>
            </a:pPr>
            <a:r>
              <a:rPr lang="zh-CN" altLang="en-US" sz="2000"/>
              <a:t>开放式编码：三级节点是从文献资料（</a:t>
            </a:r>
            <a:r>
              <a:rPr lang="zh-CN" altLang="en-US" sz="2000"/>
              <a:t>事实）中提取的原始信息点</a:t>
            </a:r>
            <a:endParaRPr lang="zh-CN" altLang="en-US" sz="2000"/>
          </a:p>
          <a:p>
            <a:pPr marL="285750" indent="-285750">
              <a:buFont typeface="Arial" panose="020B0604020202020204" pitchFamily="34" charset="0"/>
              <a:buChar char="•"/>
            </a:pPr>
            <a:r>
              <a:rPr lang="zh-CN" altLang="en-US" sz="2000"/>
              <a:t>轴心编码：二级节点是将相似含义的三级节点整合而得</a:t>
            </a:r>
            <a:endParaRPr lang="zh-CN" altLang="en-US" sz="2000"/>
          </a:p>
          <a:p>
            <a:pPr marL="285750" indent="-285750">
              <a:buFont typeface="Arial" panose="020B0604020202020204" pitchFamily="34" charset="0"/>
              <a:buChar char="•"/>
            </a:pPr>
            <a:r>
              <a:rPr lang="zh-CN" altLang="en-US" sz="2000"/>
              <a:t>选择编码：一级节点是基于理论框架，融合心理学及数学教育两个视角的研究内容产生的，是高效数学学习学生心理结构核心要素。每个节点还记录了频次。</a:t>
            </a:r>
            <a:endParaRPr lang="zh-CN" altLang="en-US"/>
          </a:p>
        </p:txBody>
      </p:sp>
      <p:pic>
        <p:nvPicPr>
          <p:cNvPr id="6" name="图片 5"/>
          <p:cNvPicPr>
            <a:picLocks noChangeAspect="1"/>
          </p:cNvPicPr>
          <p:nvPr>
            <p:custDataLst>
              <p:tags r:id="rId1"/>
            </p:custDataLst>
          </p:nvPr>
        </p:nvPicPr>
        <p:blipFill>
          <a:blip r:embed="rId2"/>
          <a:stretch>
            <a:fillRect/>
          </a:stretch>
        </p:blipFill>
        <p:spPr>
          <a:xfrm>
            <a:off x="283210" y="3037205"/>
            <a:ext cx="7483475" cy="3491865"/>
          </a:xfrm>
          <a:prstGeom prst="rect">
            <a:avLst/>
          </a:prstGeom>
        </p:spPr>
      </p:pic>
      <p:pic>
        <p:nvPicPr>
          <p:cNvPr id="7" name="图片 6"/>
          <p:cNvPicPr>
            <a:picLocks noChangeAspect="1"/>
          </p:cNvPicPr>
          <p:nvPr>
            <p:custDataLst>
              <p:tags r:id="rId3"/>
            </p:custDataLst>
          </p:nvPr>
        </p:nvPicPr>
        <p:blipFill>
          <a:blip r:embed="rId4"/>
          <a:stretch>
            <a:fillRect/>
          </a:stretch>
        </p:blipFill>
        <p:spPr>
          <a:xfrm>
            <a:off x="7473950" y="3535045"/>
            <a:ext cx="4718050" cy="2496185"/>
          </a:xfrm>
          <a:prstGeom prst="rect">
            <a:avLst/>
          </a:prstGeom>
        </p:spPr>
      </p:pic>
      <p:sp>
        <p:nvSpPr>
          <p:cNvPr id="2" name="文本框 1"/>
          <p:cNvSpPr txBox="1"/>
          <p:nvPr/>
        </p:nvSpPr>
        <p:spPr>
          <a:xfrm>
            <a:off x="447675" y="452120"/>
            <a:ext cx="8719820" cy="521970"/>
          </a:xfrm>
          <a:prstGeom prst="rect">
            <a:avLst/>
          </a:prstGeom>
          <a:noFill/>
        </p:spPr>
        <p:txBody>
          <a:bodyPr wrap="square" rtlCol="0" anchor="t">
            <a:spAutoFit/>
          </a:bodyPr>
          <a:p>
            <a:pPr indent="0">
              <a:buNone/>
            </a:pPr>
            <a:r>
              <a:rPr lang="en-US" altLang="zh-CN" sz="2800">
                <a:sym typeface="+mn-ea"/>
              </a:rPr>
              <a:t>3.</a:t>
            </a:r>
            <a:r>
              <a:rPr lang="zh-CN" altLang="en-US" sz="2800">
                <a:sym typeface="+mn-ea"/>
              </a:rPr>
              <a:t>事实怎么合并和归纳成理论的？</a:t>
            </a:r>
            <a:endParaRPr lang="zh-CN" altLang="en-US" sz="280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custDataLst>
              <p:tags r:id="rId1"/>
            </p:custDataLst>
          </p:nvPr>
        </p:nvSpPr>
        <p:spPr>
          <a:xfrm>
            <a:off x="552450" y="421640"/>
            <a:ext cx="10711815" cy="1476375"/>
          </a:xfrm>
          <a:prstGeom prst="rect">
            <a:avLst/>
          </a:prstGeom>
          <a:noFill/>
        </p:spPr>
        <p:txBody>
          <a:bodyPr wrap="square" rtlCol="0" anchor="t">
            <a:spAutoFit/>
          </a:bodyPr>
          <a:p>
            <a:pPr indent="457200"/>
            <a:r>
              <a:rPr lang="zh-CN" altLang="en-US">
                <a:sym typeface="+mn-ea"/>
              </a:rPr>
              <a:t>一级节点产生的依据是：首先确定两个视角下共同要素：元认知、学习策略以及非智力因素为三个核心要素；再将心理学视角下的相关内容整合为心理机制，数学教育视角下的内容整合为数学学习素养，又可形成两个核心要素。</a:t>
            </a:r>
            <a:endParaRPr lang="zh-CN" altLang="en-US"/>
          </a:p>
          <a:p>
            <a:endParaRPr lang="zh-CN" altLang="en-US"/>
          </a:p>
          <a:p>
            <a:pPr indent="457200"/>
            <a:r>
              <a:rPr lang="zh-CN" altLang="en-US">
                <a:sym typeface="+mn-ea"/>
              </a:rPr>
              <a:t>通过47篇文献中不同元素共同出现的频次统计来确立不同要素之间关系的密切程度。</a:t>
            </a:r>
            <a:endParaRPr lang="zh-CN" altLang="en-US">
              <a:sym typeface="+mn-ea"/>
            </a:endParaRPr>
          </a:p>
        </p:txBody>
      </p:sp>
      <p:pic>
        <p:nvPicPr>
          <p:cNvPr id="101" name="图片 100"/>
          <p:cNvPicPr/>
          <p:nvPr>
            <p:custDataLst>
              <p:tags r:id="rId2"/>
            </p:custDataLst>
          </p:nvPr>
        </p:nvPicPr>
        <p:blipFill>
          <a:blip r:embed="rId3"/>
          <a:stretch>
            <a:fillRect/>
          </a:stretch>
        </p:blipFill>
        <p:spPr>
          <a:xfrm>
            <a:off x="6406515" y="1898015"/>
            <a:ext cx="4611370" cy="4032250"/>
          </a:xfrm>
          <a:prstGeom prst="rect">
            <a:avLst/>
          </a:prstGeom>
          <a:noFill/>
          <a:ln w="9525">
            <a:noFill/>
          </a:ln>
        </p:spPr>
      </p:pic>
      <p:pic>
        <p:nvPicPr>
          <p:cNvPr id="100" name="图片 99"/>
          <p:cNvPicPr/>
          <p:nvPr>
            <p:custDataLst>
              <p:tags r:id="rId4"/>
            </p:custDataLst>
          </p:nvPr>
        </p:nvPicPr>
        <p:blipFill>
          <a:blip r:embed="rId5"/>
          <a:stretch>
            <a:fillRect/>
          </a:stretch>
        </p:blipFill>
        <p:spPr>
          <a:xfrm>
            <a:off x="1173480" y="2007870"/>
            <a:ext cx="4826000" cy="3823970"/>
          </a:xfrm>
          <a:prstGeom prst="rect">
            <a:avLst/>
          </a:prstGeom>
          <a:noFill/>
          <a:ln w="9525">
            <a:noFill/>
          </a:ln>
        </p:spPr>
      </p:pic>
      <p:sp>
        <p:nvSpPr>
          <p:cNvPr id="6" name="文本框 5"/>
          <p:cNvSpPr txBox="1"/>
          <p:nvPr/>
        </p:nvSpPr>
        <p:spPr>
          <a:xfrm>
            <a:off x="1717040" y="6052185"/>
            <a:ext cx="8136255" cy="368300"/>
          </a:xfrm>
          <a:prstGeom prst="rect">
            <a:avLst/>
          </a:prstGeom>
          <a:noFill/>
        </p:spPr>
        <p:txBody>
          <a:bodyPr wrap="square" rtlCol="0">
            <a:spAutoFit/>
          </a:bodyPr>
          <a:p>
            <a:r>
              <a:rPr lang="zh-CN" altLang="en-US"/>
              <a:t>通过这</a:t>
            </a:r>
            <a:r>
              <a:rPr lang="zh-CN" altLang="en-US"/>
              <a:t>两个图，可以知道，原文分析了一级节点和二级节点因素间的</a:t>
            </a:r>
            <a:r>
              <a:rPr lang="zh-CN" altLang="en-US"/>
              <a:t>相关关系</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732155" y="1914525"/>
            <a:ext cx="5899150" cy="3369310"/>
          </a:xfrm>
          <a:prstGeom prst="rect">
            <a:avLst/>
          </a:prstGeom>
        </p:spPr>
      </p:pic>
      <p:sp>
        <p:nvSpPr>
          <p:cNvPr id="5" name="文本框 4"/>
          <p:cNvSpPr txBox="1"/>
          <p:nvPr>
            <p:custDataLst>
              <p:tags r:id="rId3"/>
            </p:custDataLst>
          </p:nvPr>
        </p:nvSpPr>
        <p:spPr>
          <a:xfrm>
            <a:off x="6864350" y="1237615"/>
            <a:ext cx="4636135" cy="4523105"/>
          </a:xfrm>
          <a:prstGeom prst="rect">
            <a:avLst/>
          </a:prstGeom>
          <a:noFill/>
        </p:spPr>
        <p:txBody>
          <a:bodyPr wrap="square" rtlCol="0" anchor="t">
            <a:spAutoFit/>
          </a:bodyPr>
          <a:p>
            <a:r>
              <a:rPr lang="zh-CN" altLang="en-US"/>
              <a:t>待继续探索的内容：</a:t>
            </a:r>
            <a:endParaRPr lang="zh-CN" altLang="en-US"/>
          </a:p>
          <a:p>
            <a:endParaRPr lang="zh-CN" altLang="en-US"/>
          </a:p>
          <a:p>
            <a:r>
              <a:rPr lang="en-US" altLang="zh-CN"/>
              <a:t>1</a:t>
            </a:r>
            <a:r>
              <a:rPr lang="zh-CN" altLang="en-US"/>
              <a:t>）构建了高效数学学习学生的心理结构模型，这里虚线部分关系因为文献支撑不够只能初步说明其间存在某种程度的关系。</a:t>
            </a:r>
            <a:endParaRPr lang="zh-CN" altLang="en-US"/>
          </a:p>
          <a:p>
            <a:r>
              <a:rPr lang="zh-CN" altLang="en-US">
                <a:solidFill>
                  <a:schemeClr val="accent1"/>
                </a:solidFill>
              </a:rPr>
              <a:t>五元素之间的关系并不完整，可以通过推理发现潜在知识和关系</a:t>
            </a:r>
            <a:endParaRPr lang="zh-CN" altLang="en-US">
              <a:solidFill>
                <a:schemeClr val="accent1"/>
              </a:solidFill>
            </a:endParaRPr>
          </a:p>
          <a:p>
            <a:endParaRPr lang="zh-CN" altLang="en-US"/>
          </a:p>
          <a:p>
            <a:r>
              <a:rPr lang="en-US" altLang="zh-CN"/>
              <a:t>2</a:t>
            </a:r>
            <a:r>
              <a:rPr lang="zh-CN" altLang="en-US"/>
              <a:t>）没有考虑不同学段学生</a:t>
            </a:r>
            <a:r>
              <a:rPr lang="zh-CN" altLang="en-US"/>
              <a:t>高效数学学习的心理结构之间的不同。</a:t>
            </a:r>
            <a:endParaRPr lang="zh-CN" altLang="en-US"/>
          </a:p>
          <a:p>
            <a:r>
              <a:rPr lang="zh-CN" altLang="en-US">
                <a:solidFill>
                  <a:schemeClr val="accent1"/>
                </a:solidFill>
              </a:rPr>
              <a:t>在推理时加入年级为变量，尝试讨论不同年龄心理结构变化趋势</a:t>
            </a:r>
            <a:endParaRPr lang="zh-CN" altLang="en-US">
              <a:solidFill>
                <a:schemeClr val="accent1"/>
              </a:solidFill>
            </a:endParaRPr>
          </a:p>
          <a:p>
            <a:endParaRPr lang="zh-CN" altLang="en-US">
              <a:solidFill>
                <a:srgbClr val="FF0000"/>
              </a:solidFill>
            </a:endParaRPr>
          </a:p>
          <a:p>
            <a:r>
              <a:rPr lang="en-US" altLang="zh-CN">
                <a:solidFill>
                  <a:schemeClr val="accent1"/>
                </a:solidFill>
              </a:rPr>
              <a:t>3</a:t>
            </a:r>
            <a:r>
              <a:rPr lang="zh-CN" altLang="en-US">
                <a:solidFill>
                  <a:schemeClr val="accent1"/>
                </a:solidFill>
              </a:rPr>
              <a:t>）原文只讨论了一级节点和二级节点元素之间关系，可以将三级及以下的节点元素之间关系补足。</a:t>
            </a:r>
            <a:endParaRPr lang="zh-CN" altLang="en-US">
              <a:solidFill>
                <a:schemeClr val="accent1"/>
              </a:solidFill>
            </a:endParaRPr>
          </a:p>
        </p:txBody>
      </p:sp>
      <p:cxnSp>
        <p:nvCxnSpPr>
          <p:cNvPr id="6" name="直接箭头连接符 5"/>
          <p:cNvCxnSpPr/>
          <p:nvPr/>
        </p:nvCxnSpPr>
        <p:spPr>
          <a:xfrm flipH="1" flipV="1">
            <a:off x="5648325" y="3207385"/>
            <a:ext cx="1262380" cy="1136015"/>
          </a:xfrm>
          <a:prstGeom prst="straightConnector1">
            <a:avLst/>
          </a:prstGeom>
          <a:ln w="34925">
            <a:solidFill>
              <a:srgbClr val="FF0000"/>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54990" y="454660"/>
            <a:ext cx="4064000"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protege</a:t>
            </a:r>
            <a:r>
              <a:rPr lang="zh-CN" altLang="en-US" sz="2000" b="1">
                <a:latin typeface="微软雅黑" panose="020B0503020204020204" charset="-122"/>
                <a:ea typeface="微软雅黑" panose="020B0503020204020204" charset="-122"/>
                <a:cs typeface="微软雅黑" panose="020B0503020204020204" charset="-122"/>
              </a:rPr>
              <a:t>的加入会有什么提升？</a:t>
            </a:r>
            <a:endParaRPr lang="zh-CN" altLang="en-US" sz="2000" b="1">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554990" y="1236980"/>
            <a:ext cx="4064000" cy="368300"/>
          </a:xfrm>
          <a:prstGeom prst="rect">
            <a:avLst/>
          </a:prstGeom>
          <a:noFill/>
        </p:spPr>
        <p:txBody>
          <a:bodyPr wrap="square" rtlCol="0">
            <a:spAutoFit/>
          </a:bodyPr>
          <a:p>
            <a:r>
              <a:rPr lang="zh-CN" altLang="en-US"/>
              <a:t>原始：</a:t>
            </a:r>
            <a:r>
              <a:rPr lang="en-US" altLang="zh-CN"/>
              <a:t>NV</a:t>
            </a:r>
            <a:r>
              <a:rPr lang="en-US" altLang="zh-CN"/>
              <a:t>ivo</a:t>
            </a:r>
            <a:endParaRPr lang="en-US" altLang="zh-CN"/>
          </a:p>
        </p:txBody>
      </p:sp>
      <p:sp>
        <p:nvSpPr>
          <p:cNvPr id="10" name="圆角矩形 9"/>
          <p:cNvSpPr/>
          <p:nvPr/>
        </p:nvSpPr>
        <p:spPr>
          <a:xfrm>
            <a:off x="1323340" y="3923030"/>
            <a:ext cx="1186180" cy="719455"/>
          </a:xfrm>
          <a:prstGeom prst="roundRect">
            <a:avLst/>
          </a:prstGeom>
          <a:ln w="25400"/>
        </p:spPr>
        <p:style>
          <a:lnRef idx="2">
            <a:schemeClr val="accent1"/>
          </a:lnRef>
          <a:fillRef idx="0">
            <a:srgbClr val="FFFFFF"/>
          </a:fillRef>
          <a:effectRef idx="0">
            <a:srgbClr val="FFFFFF"/>
          </a:effectRef>
          <a:fontRef idx="minor">
            <a:schemeClr val="dk1"/>
          </a:fontRef>
        </p:style>
        <p:txBody>
          <a:bodyPr rtlCol="0" anchor="ctr"/>
          <a:p>
            <a:pPr algn="ctr"/>
            <a:r>
              <a:rPr lang="zh-CN" altLang="en-US"/>
              <a:t>先验知识</a:t>
            </a:r>
            <a:endParaRPr lang="zh-CN" altLang="en-US"/>
          </a:p>
        </p:txBody>
      </p:sp>
      <p:sp>
        <p:nvSpPr>
          <p:cNvPr id="11" name="圆角矩形 10"/>
          <p:cNvSpPr/>
          <p:nvPr>
            <p:custDataLst>
              <p:tags r:id="rId1"/>
            </p:custDataLst>
          </p:nvPr>
        </p:nvSpPr>
        <p:spPr>
          <a:xfrm>
            <a:off x="2710180" y="3923030"/>
            <a:ext cx="986155" cy="719455"/>
          </a:xfrm>
          <a:prstGeom prst="roundRect">
            <a:avLst/>
          </a:prstGeom>
          <a:ln w="25400"/>
        </p:spPr>
        <p:style>
          <a:lnRef idx="2">
            <a:schemeClr val="accent1"/>
          </a:lnRef>
          <a:fillRef idx="0">
            <a:srgbClr val="FFFFFF"/>
          </a:fillRef>
          <a:effectRef idx="0">
            <a:srgbClr val="FFFFFF"/>
          </a:effectRef>
          <a:fontRef idx="minor">
            <a:schemeClr val="dk1"/>
          </a:fontRef>
        </p:style>
        <p:txBody>
          <a:bodyPr rtlCol="0" anchor="ctr"/>
          <a:p>
            <a:pPr algn="ctr"/>
            <a:r>
              <a:rPr lang="zh-CN" altLang="en-US"/>
              <a:t>事实</a:t>
            </a:r>
            <a:endParaRPr lang="zh-CN" altLang="en-US"/>
          </a:p>
        </p:txBody>
      </p:sp>
      <p:sp>
        <p:nvSpPr>
          <p:cNvPr id="14" name="圆角矩形 13"/>
          <p:cNvSpPr/>
          <p:nvPr>
            <p:custDataLst>
              <p:tags r:id="rId2"/>
            </p:custDataLst>
          </p:nvPr>
        </p:nvSpPr>
        <p:spPr>
          <a:xfrm>
            <a:off x="1323340" y="1805940"/>
            <a:ext cx="2362835" cy="564515"/>
          </a:xfrm>
          <a:prstGeom prst="roundRect">
            <a:avLst/>
          </a:prstGeom>
          <a:ln w="25400"/>
        </p:spPr>
        <p:style>
          <a:lnRef idx="2">
            <a:schemeClr val="accent1"/>
          </a:lnRef>
          <a:fillRef idx="0">
            <a:srgbClr val="FFFFFF"/>
          </a:fillRef>
          <a:effectRef idx="0">
            <a:srgbClr val="FFFFFF"/>
          </a:effectRef>
          <a:fontRef idx="minor">
            <a:schemeClr val="dk1"/>
          </a:fontRef>
        </p:style>
        <p:txBody>
          <a:bodyPr rtlCol="0" anchor="ctr"/>
          <a:p>
            <a:pPr algn="ctr"/>
            <a:r>
              <a:rPr lang="en-US" altLang="zh-CN">
                <a:sym typeface="+mn-ea"/>
              </a:rPr>
              <a:t>47</a:t>
            </a:r>
            <a:r>
              <a:rPr lang="zh-CN" altLang="en-US">
                <a:sym typeface="+mn-ea"/>
              </a:rPr>
              <a:t>篇文献</a:t>
            </a:r>
            <a:endParaRPr lang="zh-CN" altLang="en-US"/>
          </a:p>
        </p:txBody>
      </p:sp>
      <p:sp>
        <p:nvSpPr>
          <p:cNvPr id="15" name="圆角矩形 14"/>
          <p:cNvSpPr/>
          <p:nvPr>
            <p:custDataLst>
              <p:tags r:id="rId3"/>
            </p:custDataLst>
          </p:nvPr>
        </p:nvSpPr>
        <p:spPr>
          <a:xfrm>
            <a:off x="1333500" y="2864485"/>
            <a:ext cx="2362835" cy="564515"/>
          </a:xfrm>
          <a:prstGeom prst="roundRect">
            <a:avLst/>
          </a:prstGeom>
          <a:ln w="25400"/>
        </p:spPr>
        <p:style>
          <a:lnRef idx="2">
            <a:schemeClr val="accent1"/>
          </a:lnRef>
          <a:fillRef idx="0">
            <a:srgbClr val="FFFFFF"/>
          </a:fillRef>
          <a:effectRef idx="0">
            <a:srgbClr val="FFFFFF"/>
          </a:effectRef>
          <a:fontRef idx="minor">
            <a:schemeClr val="dk1"/>
          </a:fontRef>
        </p:style>
        <p:txBody>
          <a:bodyPr rtlCol="0" anchor="ctr"/>
          <a:p>
            <a:pPr algn="ctr"/>
            <a:r>
              <a:rPr lang="en-US">
                <a:sym typeface="+mn-ea"/>
              </a:rPr>
              <a:t>NVivo</a:t>
            </a:r>
            <a:endParaRPr lang="en-US"/>
          </a:p>
        </p:txBody>
      </p:sp>
      <p:cxnSp>
        <p:nvCxnSpPr>
          <p:cNvPr id="16" name="直接箭头连接符 15"/>
          <p:cNvCxnSpPr>
            <a:endCxn id="15" idx="0"/>
          </p:cNvCxnSpPr>
          <p:nvPr/>
        </p:nvCxnSpPr>
        <p:spPr>
          <a:xfrm>
            <a:off x="2510155" y="2348230"/>
            <a:ext cx="5080" cy="516255"/>
          </a:xfrm>
          <a:prstGeom prst="straightConnector1">
            <a:avLst/>
          </a:prstGeom>
          <a:ln w="28575">
            <a:solidFill>
              <a:schemeClr val="accent2"/>
            </a:solidFill>
            <a:tailEnd type="arrow"/>
          </a:ln>
        </p:spPr>
        <p:style>
          <a:lnRef idx="2">
            <a:schemeClr val="accent1"/>
          </a:lnRef>
          <a:fillRef idx="0">
            <a:srgbClr val="FFFFFF"/>
          </a:fillRef>
          <a:effectRef idx="0">
            <a:srgbClr val="FFFFFF"/>
          </a:effectRef>
          <a:fontRef idx="minor">
            <a:schemeClr val="tx1"/>
          </a:fontRef>
        </p:style>
      </p:cxnSp>
      <p:cxnSp>
        <p:nvCxnSpPr>
          <p:cNvPr id="17" name="直接箭头连接符 16"/>
          <p:cNvCxnSpPr>
            <a:stCxn id="15" idx="2"/>
            <a:endCxn id="10" idx="0"/>
          </p:cNvCxnSpPr>
          <p:nvPr>
            <p:custDataLst>
              <p:tags r:id="rId4"/>
            </p:custDataLst>
          </p:nvPr>
        </p:nvCxnSpPr>
        <p:spPr>
          <a:xfrm flipH="1">
            <a:off x="1916430" y="3429000"/>
            <a:ext cx="598805" cy="494030"/>
          </a:xfrm>
          <a:prstGeom prst="straightConnector1">
            <a:avLst/>
          </a:prstGeom>
          <a:ln w="28575">
            <a:solidFill>
              <a:schemeClr val="accent2"/>
            </a:solidFill>
            <a:tailEnd type="arrow"/>
          </a:ln>
        </p:spPr>
        <p:style>
          <a:lnRef idx="2">
            <a:schemeClr val="accent1"/>
          </a:lnRef>
          <a:fillRef idx="0">
            <a:srgbClr val="FFFFFF"/>
          </a:fillRef>
          <a:effectRef idx="0">
            <a:srgbClr val="FFFFFF"/>
          </a:effectRef>
          <a:fontRef idx="minor">
            <a:schemeClr val="tx1"/>
          </a:fontRef>
        </p:style>
      </p:cxnSp>
      <p:cxnSp>
        <p:nvCxnSpPr>
          <p:cNvPr id="18" name="直接箭头连接符 17"/>
          <p:cNvCxnSpPr>
            <a:stCxn id="15" idx="2"/>
            <a:endCxn id="11" idx="0"/>
          </p:cNvCxnSpPr>
          <p:nvPr>
            <p:custDataLst>
              <p:tags r:id="rId5"/>
            </p:custDataLst>
          </p:nvPr>
        </p:nvCxnSpPr>
        <p:spPr>
          <a:xfrm>
            <a:off x="2515235" y="3429000"/>
            <a:ext cx="688340" cy="494030"/>
          </a:xfrm>
          <a:prstGeom prst="straightConnector1">
            <a:avLst/>
          </a:prstGeom>
          <a:ln w="28575">
            <a:solidFill>
              <a:schemeClr val="accent2"/>
            </a:solidFill>
            <a:tailEnd type="arrow"/>
          </a:ln>
        </p:spPr>
        <p:style>
          <a:lnRef idx="2">
            <a:schemeClr val="accent1"/>
          </a:lnRef>
          <a:fillRef idx="0">
            <a:srgbClr val="FFFFFF"/>
          </a:fillRef>
          <a:effectRef idx="0">
            <a:srgbClr val="FFFFFF"/>
          </a:effectRef>
          <a:fontRef idx="minor">
            <a:schemeClr val="tx1"/>
          </a:fontRef>
        </p:style>
      </p:cxnSp>
      <p:sp>
        <p:nvSpPr>
          <p:cNvPr id="19" name="文本框 18"/>
          <p:cNvSpPr txBox="1"/>
          <p:nvPr/>
        </p:nvSpPr>
        <p:spPr>
          <a:xfrm>
            <a:off x="0" y="4642485"/>
            <a:ext cx="2064385" cy="645160"/>
          </a:xfrm>
          <a:prstGeom prst="rect">
            <a:avLst/>
          </a:prstGeom>
          <a:noFill/>
        </p:spPr>
        <p:txBody>
          <a:bodyPr wrap="square" rtlCol="0">
            <a:spAutoFit/>
          </a:bodyPr>
          <a:p>
            <a:pPr algn="ctr"/>
            <a:r>
              <a:rPr lang="en-US" altLang="zh-CN">
                <a:solidFill>
                  <a:srgbClr val="FF0000"/>
                </a:solidFill>
              </a:rPr>
              <a:t>1.</a:t>
            </a:r>
            <a:r>
              <a:rPr lang="zh-CN" altLang="en-US">
                <a:solidFill>
                  <a:srgbClr val="FF0000"/>
                </a:solidFill>
              </a:rPr>
              <a:t>作者主观选择的</a:t>
            </a:r>
            <a:endParaRPr lang="zh-CN" altLang="en-US">
              <a:solidFill>
                <a:srgbClr val="FF0000"/>
              </a:solidFill>
            </a:endParaRPr>
          </a:p>
          <a:p>
            <a:pPr algn="ctr"/>
            <a:r>
              <a:rPr lang="zh-CN" altLang="en-US">
                <a:solidFill>
                  <a:srgbClr val="FF0000"/>
                </a:solidFill>
              </a:rPr>
              <a:t>先验理论和</a:t>
            </a:r>
            <a:r>
              <a:rPr lang="zh-CN" altLang="en-US">
                <a:solidFill>
                  <a:srgbClr val="FF0000"/>
                </a:solidFill>
              </a:rPr>
              <a:t>事实</a:t>
            </a:r>
            <a:endParaRPr lang="zh-CN" altLang="en-US">
              <a:solidFill>
                <a:srgbClr val="FF0000"/>
              </a:solidFill>
            </a:endParaRPr>
          </a:p>
        </p:txBody>
      </p:sp>
      <p:sp>
        <p:nvSpPr>
          <p:cNvPr id="20" name="圆角矩形 19"/>
          <p:cNvSpPr/>
          <p:nvPr>
            <p:custDataLst>
              <p:tags r:id="rId6"/>
            </p:custDataLst>
          </p:nvPr>
        </p:nvSpPr>
        <p:spPr>
          <a:xfrm>
            <a:off x="1333500" y="5390515"/>
            <a:ext cx="2372995" cy="719455"/>
          </a:xfrm>
          <a:prstGeom prst="roundRect">
            <a:avLst/>
          </a:prstGeom>
          <a:ln w="25400"/>
        </p:spPr>
        <p:style>
          <a:lnRef idx="2">
            <a:schemeClr val="accent1"/>
          </a:lnRef>
          <a:fillRef idx="0">
            <a:srgbClr val="FFFFFF"/>
          </a:fillRef>
          <a:effectRef idx="0">
            <a:srgbClr val="FFFFFF"/>
          </a:effectRef>
          <a:fontRef idx="minor">
            <a:schemeClr val="dk1"/>
          </a:fontRef>
        </p:style>
        <p:txBody>
          <a:bodyPr rtlCol="0" anchor="ctr"/>
          <a:p>
            <a:pPr algn="ctr"/>
            <a:r>
              <a:rPr lang="zh-CN" altLang="en-US"/>
              <a:t>梳理成理论</a:t>
            </a:r>
            <a:endParaRPr lang="zh-CN" altLang="en-US"/>
          </a:p>
        </p:txBody>
      </p:sp>
      <p:cxnSp>
        <p:nvCxnSpPr>
          <p:cNvPr id="21" name="直接箭头连接符 20"/>
          <p:cNvCxnSpPr>
            <a:stCxn id="10" idx="2"/>
            <a:endCxn id="20" idx="0"/>
          </p:cNvCxnSpPr>
          <p:nvPr>
            <p:custDataLst>
              <p:tags r:id="rId7"/>
            </p:custDataLst>
          </p:nvPr>
        </p:nvCxnSpPr>
        <p:spPr>
          <a:xfrm>
            <a:off x="1916430" y="4642485"/>
            <a:ext cx="603885" cy="748030"/>
          </a:xfrm>
          <a:prstGeom prst="straightConnector1">
            <a:avLst/>
          </a:prstGeom>
          <a:ln w="28575">
            <a:solidFill>
              <a:schemeClr val="accent2"/>
            </a:solidFill>
            <a:tailEnd type="arrow"/>
          </a:ln>
        </p:spPr>
        <p:style>
          <a:lnRef idx="2">
            <a:schemeClr val="accent1"/>
          </a:lnRef>
          <a:fillRef idx="0">
            <a:srgbClr val="FFFFFF"/>
          </a:fillRef>
          <a:effectRef idx="0">
            <a:srgbClr val="FFFFFF"/>
          </a:effectRef>
          <a:fontRef idx="minor">
            <a:schemeClr val="tx1"/>
          </a:fontRef>
        </p:style>
      </p:cxnSp>
      <p:cxnSp>
        <p:nvCxnSpPr>
          <p:cNvPr id="22" name="直接箭头连接符 21"/>
          <p:cNvCxnSpPr>
            <a:stCxn id="11" idx="2"/>
            <a:endCxn id="20" idx="0"/>
          </p:cNvCxnSpPr>
          <p:nvPr>
            <p:custDataLst>
              <p:tags r:id="rId8"/>
            </p:custDataLst>
          </p:nvPr>
        </p:nvCxnSpPr>
        <p:spPr>
          <a:xfrm flipH="1">
            <a:off x="2520315" y="4642485"/>
            <a:ext cx="683260" cy="748030"/>
          </a:xfrm>
          <a:prstGeom prst="straightConnector1">
            <a:avLst/>
          </a:prstGeom>
          <a:ln w="28575">
            <a:solidFill>
              <a:schemeClr val="accent2"/>
            </a:solidFill>
            <a:tailEnd type="arrow"/>
          </a:ln>
        </p:spPr>
        <p:style>
          <a:lnRef idx="2">
            <a:schemeClr val="accent1"/>
          </a:lnRef>
          <a:fillRef idx="0">
            <a:srgbClr val="FFFFFF"/>
          </a:fillRef>
          <a:effectRef idx="0">
            <a:srgbClr val="FFFFFF"/>
          </a:effectRef>
          <a:fontRef idx="minor">
            <a:schemeClr val="tx1"/>
          </a:fontRef>
        </p:style>
      </p:cxnSp>
      <p:sp>
        <p:nvSpPr>
          <p:cNvPr id="23" name="圆角矩形 22"/>
          <p:cNvSpPr/>
          <p:nvPr>
            <p:custDataLst>
              <p:tags r:id="rId9"/>
            </p:custDataLst>
          </p:nvPr>
        </p:nvSpPr>
        <p:spPr>
          <a:xfrm>
            <a:off x="5977255" y="2893695"/>
            <a:ext cx="1186180" cy="719455"/>
          </a:xfrm>
          <a:prstGeom prst="roundRect">
            <a:avLst/>
          </a:prstGeom>
          <a:ln w="25400"/>
        </p:spPr>
        <p:style>
          <a:lnRef idx="2">
            <a:schemeClr val="accent1"/>
          </a:lnRef>
          <a:fillRef idx="0">
            <a:srgbClr val="FFFFFF"/>
          </a:fillRef>
          <a:effectRef idx="0">
            <a:srgbClr val="FFFFFF"/>
          </a:effectRef>
          <a:fontRef idx="minor">
            <a:schemeClr val="dk1"/>
          </a:fontRef>
        </p:style>
        <p:txBody>
          <a:bodyPr rtlCol="0" anchor="ctr"/>
          <a:p>
            <a:pPr algn="ctr"/>
            <a:r>
              <a:rPr lang="zh-CN" altLang="en-US"/>
              <a:t>先验知识</a:t>
            </a:r>
            <a:endParaRPr lang="zh-CN" altLang="en-US"/>
          </a:p>
        </p:txBody>
      </p:sp>
      <p:sp>
        <p:nvSpPr>
          <p:cNvPr id="24" name="圆角矩形 23"/>
          <p:cNvSpPr/>
          <p:nvPr>
            <p:custDataLst>
              <p:tags r:id="rId10"/>
            </p:custDataLst>
          </p:nvPr>
        </p:nvSpPr>
        <p:spPr>
          <a:xfrm>
            <a:off x="7364095" y="2893695"/>
            <a:ext cx="986155" cy="719455"/>
          </a:xfrm>
          <a:prstGeom prst="roundRect">
            <a:avLst/>
          </a:prstGeom>
          <a:ln w="25400"/>
        </p:spPr>
        <p:style>
          <a:lnRef idx="2">
            <a:schemeClr val="accent1"/>
          </a:lnRef>
          <a:fillRef idx="0">
            <a:srgbClr val="FFFFFF"/>
          </a:fillRef>
          <a:effectRef idx="0">
            <a:srgbClr val="FFFFFF"/>
          </a:effectRef>
          <a:fontRef idx="minor">
            <a:schemeClr val="dk1"/>
          </a:fontRef>
        </p:style>
        <p:txBody>
          <a:bodyPr rtlCol="0" anchor="ctr"/>
          <a:p>
            <a:pPr algn="ctr"/>
            <a:r>
              <a:rPr lang="zh-CN" altLang="en-US"/>
              <a:t>事实</a:t>
            </a:r>
            <a:endParaRPr lang="zh-CN" altLang="en-US"/>
          </a:p>
        </p:txBody>
      </p:sp>
      <p:sp>
        <p:nvSpPr>
          <p:cNvPr id="25" name="圆角矩形 24"/>
          <p:cNvSpPr/>
          <p:nvPr>
            <p:custDataLst>
              <p:tags r:id="rId11"/>
            </p:custDataLst>
          </p:nvPr>
        </p:nvSpPr>
        <p:spPr>
          <a:xfrm>
            <a:off x="5977255" y="1835150"/>
            <a:ext cx="2362835" cy="564515"/>
          </a:xfrm>
          <a:prstGeom prst="roundRect">
            <a:avLst/>
          </a:prstGeom>
          <a:ln w="25400"/>
        </p:spPr>
        <p:style>
          <a:lnRef idx="2">
            <a:schemeClr val="accent1"/>
          </a:lnRef>
          <a:fillRef idx="0">
            <a:srgbClr val="FFFFFF"/>
          </a:fillRef>
          <a:effectRef idx="0">
            <a:srgbClr val="FFFFFF"/>
          </a:effectRef>
          <a:fontRef idx="minor">
            <a:schemeClr val="dk1"/>
          </a:fontRef>
        </p:style>
        <p:txBody>
          <a:bodyPr rtlCol="0" anchor="ctr"/>
          <a:p>
            <a:pPr algn="ctr"/>
            <a:r>
              <a:rPr lang="en-US" altLang="zh-CN">
                <a:sym typeface="+mn-ea"/>
              </a:rPr>
              <a:t>47</a:t>
            </a:r>
            <a:r>
              <a:rPr lang="zh-CN" altLang="en-US">
                <a:sym typeface="+mn-ea"/>
              </a:rPr>
              <a:t>篇文献</a:t>
            </a:r>
            <a:endParaRPr lang="zh-CN" altLang="en-US"/>
          </a:p>
        </p:txBody>
      </p:sp>
      <p:cxnSp>
        <p:nvCxnSpPr>
          <p:cNvPr id="27" name="直接箭头连接符 26"/>
          <p:cNvCxnSpPr>
            <a:endCxn id="30" idx="0"/>
          </p:cNvCxnSpPr>
          <p:nvPr>
            <p:custDataLst>
              <p:tags r:id="rId12"/>
            </p:custDataLst>
          </p:nvPr>
        </p:nvCxnSpPr>
        <p:spPr>
          <a:xfrm>
            <a:off x="7158355" y="4594225"/>
            <a:ext cx="15875" cy="825500"/>
          </a:xfrm>
          <a:prstGeom prst="straightConnector1">
            <a:avLst/>
          </a:prstGeom>
          <a:ln w="28575">
            <a:solidFill>
              <a:schemeClr val="accent2"/>
            </a:solidFill>
            <a:tailEnd type="arrow"/>
          </a:ln>
        </p:spPr>
        <p:style>
          <a:lnRef idx="2">
            <a:schemeClr val="accent1"/>
          </a:lnRef>
          <a:fillRef idx="0">
            <a:srgbClr val="FFFFFF"/>
          </a:fillRef>
          <a:effectRef idx="0">
            <a:srgbClr val="FFFFFF"/>
          </a:effectRef>
          <a:fontRef idx="minor">
            <a:schemeClr val="tx1"/>
          </a:fontRef>
        </p:style>
      </p:cxnSp>
      <p:cxnSp>
        <p:nvCxnSpPr>
          <p:cNvPr id="28" name="直接箭头连接符 27"/>
          <p:cNvCxnSpPr/>
          <p:nvPr>
            <p:custDataLst>
              <p:tags r:id="rId13"/>
            </p:custDataLst>
          </p:nvPr>
        </p:nvCxnSpPr>
        <p:spPr>
          <a:xfrm flipH="1">
            <a:off x="6570345" y="2399665"/>
            <a:ext cx="598805" cy="494030"/>
          </a:xfrm>
          <a:prstGeom prst="straightConnector1">
            <a:avLst/>
          </a:prstGeom>
          <a:ln w="28575">
            <a:solidFill>
              <a:schemeClr val="accent2"/>
            </a:solidFill>
            <a:tailEnd type="arrow"/>
          </a:ln>
        </p:spPr>
        <p:style>
          <a:lnRef idx="2">
            <a:schemeClr val="accent1"/>
          </a:lnRef>
          <a:fillRef idx="0">
            <a:srgbClr val="FFFFFF"/>
          </a:fillRef>
          <a:effectRef idx="0">
            <a:srgbClr val="FFFFFF"/>
          </a:effectRef>
          <a:fontRef idx="minor">
            <a:schemeClr val="tx1"/>
          </a:fontRef>
        </p:style>
      </p:cxnSp>
      <p:cxnSp>
        <p:nvCxnSpPr>
          <p:cNvPr id="29" name="直接箭头连接符 28"/>
          <p:cNvCxnSpPr/>
          <p:nvPr>
            <p:custDataLst>
              <p:tags r:id="rId14"/>
            </p:custDataLst>
          </p:nvPr>
        </p:nvCxnSpPr>
        <p:spPr>
          <a:xfrm>
            <a:off x="7169150" y="2399665"/>
            <a:ext cx="688340" cy="494030"/>
          </a:xfrm>
          <a:prstGeom prst="straightConnector1">
            <a:avLst/>
          </a:prstGeom>
          <a:ln w="28575">
            <a:solidFill>
              <a:schemeClr val="accent2"/>
            </a:solidFill>
            <a:tailEnd type="arrow"/>
          </a:ln>
        </p:spPr>
        <p:style>
          <a:lnRef idx="2">
            <a:schemeClr val="accent1"/>
          </a:lnRef>
          <a:fillRef idx="0">
            <a:srgbClr val="FFFFFF"/>
          </a:fillRef>
          <a:effectRef idx="0">
            <a:srgbClr val="FFFFFF"/>
          </a:effectRef>
          <a:fontRef idx="minor">
            <a:schemeClr val="tx1"/>
          </a:fontRef>
        </p:style>
      </p:cxnSp>
      <p:sp>
        <p:nvSpPr>
          <p:cNvPr id="30" name="圆角矩形 29"/>
          <p:cNvSpPr/>
          <p:nvPr>
            <p:custDataLst>
              <p:tags r:id="rId15"/>
            </p:custDataLst>
          </p:nvPr>
        </p:nvSpPr>
        <p:spPr>
          <a:xfrm>
            <a:off x="5987415" y="5419725"/>
            <a:ext cx="2372995" cy="719455"/>
          </a:xfrm>
          <a:prstGeom prst="roundRect">
            <a:avLst/>
          </a:prstGeom>
          <a:ln w="25400"/>
        </p:spPr>
        <p:style>
          <a:lnRef idx="2">
            <a:schemeClr val="accent1"/>
          </a:lnRef>
          <a:fillRef idx="0">
            <a:srgbClr val="FFFFFF"/>
          </a:fillRef>
          <a:effectRef idx="0">
            <a:srgbClr val="FFFFFF"/>
          </a:effectRef>
          <a:fontRef idx="minor">
            <a:schemeClr val="dk1"/>
          </a:fontRef>
        </p:style>
        <p:txBody>
          <a:bodyPr rtlCol="0" anchor="ctr"/>
          <a:p>
            <a:pPr algn="ctr"/>
            <a:r>
              <a:rPr lang="zh-CN" altLang="en-US"/>
              <a:t>推理出</a:t>
            </a:r>
            <a:r>
              <a:rPr lang="en-US" altLang="zh-CN"/>
              <a:t>N</a:t>
            </a:r>
            <a:r>
              <a:rPr lang="zh-CN" altLang="en-US"/>
              <a:t>个理论</a:t>
            </a:r>
            <a:r>
              <a:rPr lang="zh-CN" altLang="en-US"/>
              <a:t>体系</a:t>
            </a:r>
            <a:endParaRPr lang="zh-CN" altLang="en-US"/>
          </a:p>
        </p:txBody>
      </p:sp>
      <p:cxnSp>
        <p:nvCxnSpPr>
          <p:cNvPr id="31" name="直接箭头连接符 30"/>
          <p:cNvCxnSpPr>
            <a:stCxn id="23" idx="2"/>
            <a:endCxn id="33" idx="0"/>
          </p:cNvCxnSpPr>
          <p:nvPr>
            <p:custDataLst>
              <p:tags r:id="rId16"/>
            </p:custDataLst>
          </p:nvPr>
        </p:nvCxnSpPr>
        <p:spPr>
          <a:xfrm>
            <a:off x="6570345" y="3613150"/>
            <a:ext cx="608965" cy="416560"/>
          </a:xfrm>
          <a:prstGeom prst="straightConnector1">
            <a:avLst/>
          </a:prstGeom>
          <a:ln w="28575">
            <a:solidFill>
              <a:schemeClr val="accent2"/>
            </a:solidFill>
            <a:tailEnd type="arrow"/>
          </a:ln>
        </p:spPr>
        <p:style>
          <a:lnRef idx="2">
            <a:schemeClr val="accent1"/>
          </a:lnRef>
          <a:fillRef idx="0">
            <a:srgbClr val="FFFFFF"/>
          </a:fillRef>
          <a:effectRef idx="0">
            <a:srgbClr val="FFFFFF"/>
          </a:effectRef>
          <a:fontRef idx="minor">
            <a:schemeClr val="tx1"/>
          </a:fontRef>
        </p:style>
      </p:cxnSp>
      <p:cxnSp>
        <p:nvCxnSpPr>
          <p:cNvPr id="32" name="直接箭头连接符 31"/>
          <p:cNvCxnSpPr>
            <a:stCxn id="24" idx="2"/>
            <a:endCxn id="33" idx="0"/>
          </p:cNvCxnSpPr>
          <p:nvPr>
            <p:custDataLst>
              <p:tags r:id="rId17"/>
            </p:custDataLst>
          </p:nvPr>
        </p:nvCxnSpPr>
        <p:spPr>
          <a:xfrm flipH="1">
            <a:off x="7179310" y="3613150"/>
            <a:ext cx="678180" cy="416560"/>
          </a:xfrm>
          <a:prstGeom prst="straightConnector1">
            <a:avLst/>
          </a:prstGeom>
          <a:ln w="28575">
            <a:solidFill>
              <a:schemeClr val="accent2"/>
            </a:solidFill>
            <a:tailEnd type="arrow"/>
          </a:ln>
        </p:spPr>
        <p:style>
          <a:lnRef idx="2">
            <a:schemeClr val="accent1"/>
          </a:lnRef>
          <a:fillRef idx="0">
            <a:srgbClr val="FFFFFF"/>
          </a:fillRef>
          <a:effectRef idx="0">
            <a:srgbClr val="FFFFFF"/>
          </a:effectRef>
          <a:fontRef idx="minor">
            <a:schemeClr val="tx1"/>
          </a:fontRef>
        </p:style>
      </p:cxnSp>
      <p:sp>
        <p:nvSpPr>
          <p:cNvPr id="33" name="圆角矩形 32"/>
          <p:cNvSpPr/>
          <p:nvPr>
            <p:custDataLst>
              <p:tags r:id="rId18"/>
            </p:custDataLst>
          </p:nvPr>
        </p:nvSpPr>
        <p:spPr>
          <a:xfrm>
            <a:off x="5997575" y="4029710"/>
            <a:ext cx="2362835" cy="564515"/>
          </a:xfrm>
          <a:prstGeom prst="roundRect">
            <a:avLst/>
          </a:prstGeom>
          <a:ln w="25400"/>
        </p:spPr>
        <p:style>
          <a:lnRef idx="2">
            <a:schemeClr val="accent1"/>
          </a:lnRef>
          <a:fillRef idx="0">
            <a:srgbClr val="FFFFFF"/>
          </a:fillRef>
          <a:effectRef idx="0">
            <a:srgbClr val="FFFFFF"/>
          </a:effectRef>
          <a:fontRef idx="minor">
            <a:schemeClr val="dk1"/>
          </a:fontRef>
        </p:style>
        <p:txBody>
          <a:bodyPr rtlCol="0" anchor="ctr"/>
          <a:p>
            <a:pPr algn="ctr"/>
            <a:r>
              <a:rPr lang="en-US">
                <a:sym typeface="+mn-ea"/>
              </a:rPr>
              <a:t>protege</a:t>
            </a:r>
            <a:endParaRPr lang="en-US">
              <a:sym typeface="+mn-ea"/>
            </a:endParaRPr>
          </a:p>
        </p:txBody>
      </p:sp>
      <p:sp>
        <p:nvSpPr>
          <p:cNvPr id="34" name="圆角矩形 33"/>
          <p:cNvSpPr/>
          <p:nvPr>
            <p:custDataLst>
              <p:tags r:id="rId19"/>
            </p:custDataLst>
          </p:nvPr>
        </p:nvSpPr>
        <p:spPr>
          <a:xfrm>
            <a:off x="4108450" y="1835150"/>
            <a:ext cx="1560195" cy="564515"/>
          </a:xfrm>
          <a:prstGeom prst="roundRect">
            <a:avLst/>
          </a:prstGeom>
          <a:ln w="25400"/>
        </p:spPr>
        <p:style>
          <a:lnRef idx="2">
            <a:schemeClr val="accent1"/>
          </a:lnRef>
          <a:fillRef idx="0">
            <a:srgbClr val="FFFFFF"/>
          </a:fillRef>
          <a:effectRef idx="0">
            <a:srgbClr val="FFFFFF"/>
          </a:effectRef>
          <a:fontRef idx="minor">
            <a:schemeClr val="dk1"/>
          </a:fontRef>
        </p:style>
        <p:txBody>
          <a:bodyPr rtlCol="0" anchor="ctr"/>
          <a:p>
            <a:pPr algn="ctr"/>
            <a:r>
              <a:rPr lang="zh-CN" altLang="en-US">
                <a:sym typeface="+mn-ea"/>
              </a:rPr>
              <a:t>外部</a:t>
            </a:r>
            <a:r>
              <a:rPr lang="zh-CN" altLang="en-US">
                <a:sym typeface="+mn-ea"/>
              </a:rPr>
              <a:t>知识库</a:t>
            </a:r>
            <a:endParaRPr lang="zh-CN" altLang="en-US">
              <a:sym typeface="+mn-ea"/>
            </a:endParaRPr>
          </a:p>
        </p:txBody>
      </p:sp>
      <p:cxnSp>
        <p:nvCxnSpPr>
          <p:cNvPr id="35" name="直接箭头连接符 34"/>
          <p:cNvCxnSpPr>
            <a:stCxn id="34" idx="2"/>
            <a:endCxn id="23" idx="0"/>
          </p:cNvCxnSpPr>
          <p:nvPr>
            <p:custDataLst>
              <p:tags r:id="rId20"/>
            </p:custDataLst>
          </p:nvPr>
        </p:nvCxnSpPr>
        <p:spPr>
          <a:xfrm>
            <a:off x="4888865" y="2399665"/>
            <a:ext cx="1681480" cy="494030"/>
          </a:xfrm>
          <a:prstGeom prst="straightConnector1">
            <a:avLst/>
          </a:prstGeom>
          <a:ln w="28575">
            <a:solidFill>
              <a:schemeClr val="accent2"/>
            </a:solidFill>
            <a:tailEnd type="arrow"/>
          </a:ln>
        </p:spPr>
        <p:style>
          <a:lnRef idx="2">
            <a:schemeClr val="accent1"/>
          </a:lnRef>
          <a:fillRef idx="0">
            <a:srgbClr val="FFFFFF"/>
          </a:fillRef>
          <a:effectRef idx="0">
            <a:srgbClr val="FFFFFF"/>
          </a:effectRef>
          <a:fontRef idx="minor">
            <a:schemeClr val="tx1"/>
          </a:fontRef>
        </p:style>
      </p:cxnSp>
      <p:sp>
        <p:nvSpPr>
          <p:cNvPr id="37" name="文本框 36"/>
          <p:cNvSpPr txBox="1"/>
          <p:nvPr>
            <p:custDataLst>
              <p:tags r:id="rId21"/>
            </p:custDataLst>
          </p:nvPr>
        </p:nvSpPr>
        <p:spPr>
          <a:xfrm>
            <a:off x="3856355" y="2525395"/>
            <a:ext cx="2064385" cy="645160"/>
          </a:xfrm>
          <a:prstGeom prst="rect">
            <a:avLst/>
          </a:prstGeom>
          <a:noFill/>
        </p:spPr>
        <p:txBody>
          <a:bodyPr wrap="square" rtlCol="0">
            <a:spAutoFit/>
          </a:bodyPr>
          <a:p>
            <a:pPr algn="ctr"/>
            <a:r>
              <a:rPr lang="en-US" altLang="zh-CN">
                <a:solidFill>
                  <a:srgbClr val="FF0000"/>
                </a:solidFill>
              </a:rPr>
              <a:t>2.</a:t>
            </a:r>
            <a:r>
              <a:rPr lang="zh-CN" altLang="en-US">
                <a:solidFill>
                  <a:srgbClr val="FF0000"/>
                </a:solidFill>
              </a:rPr>
              <a:t>补充先验</a:t>
            </a:r>
            <a:r>
              <a:rPr lang="zh-CN" altLang="en-US">
                <a:solidFill>
                  <a:srgbClr val="FF0000"/>
                </a:solidFill>
              </a:rPr>
              <a:t>所需的</a:t>
            </a:r>
            <a:endParaRPr lang="zh-CN" altLang="en-US">
              <a:solidFill>
                <a:srgbClr val="FF0000"/>
              </a:solidFill>
            </a:endParaRPr>
          </a:p>
          <a:p>
            <a:pPr algn="ctr"/>
            <a:r>
              <a:rPr lang="zh-CN" altLang="en-US">
                <a:solidFill>
                  <a:srgbClr val="FF0000"/>
                </a:solidFill>
              </a:rPr>
              <a:t>平行</a:t>
            </a:r>
            <a:r>
              <a:rPr lang="zh-CN" altLang="en-US">
                <a:solidFill>
                  <a:srgbClr val="FF0000"/>
                </a:solidFill>
              </a:rPr>
              <a:t>理论</a:t>
            </a:r>
            <a:endParaRPr lang="zh-CN" altLang="en-US">
              <a:solidFill>
                <a:srgbClr val="FF0000"/>
              </a:solidFill>
            </a:endParaRPr>
          </a:p>
        </p:txBody>
      </p:sp>
      <p:sp>
        <p:nvSpPr>
          <p:cNvPr id="38" name="文本框 37"/>
          <p:cNvSpPr txBox="1"/>
          <p:nvPr>
            <p:custDataLst>
              <p:tags r:id="rId22"/>
            </p:custDataLst>
          </p:nvPr>
        </p:nvSpPr>
        <p:spPr>
          <a:xfrm>
            <a:off x="3793490" y="1311910"/>
            <a:ext cx="4064000" cy="368300"/>
          </a:xfrm>
          <a:prstGeom prst="rect">
            <a:avLst/>
          </a:prstGeom>
          <a:noFill/>
        </p:spPr>
        <p:txBody>
          <a:bodyPr wrap="square" rtlCol="0">
            <a:spAutoFit/>
          </a:bodyPr>
          <a:p>
            <a:r>
              <a:rPr lang="zh-CN" altLang="en-US"/>
              <a:t>更改：</a:t>
            </a:r>
            <a:r>
              <a:rPr lang="en-US" altLang="zh-CN"/>
              <a:t>protege</a:t>
            </a:r>
            <a:endParaRPr lang="en-US" altLang="zh-CN"/>
          </a:p>
        </p:txBody>
      </p:sp>
      <p:sp>
        <p:nvSpPr>
          <p:cNvPr id="39" name="文本框 38"/>
          <p:cNvSpPr txBox="1"/>
          <p:nvPr/>
        </p:nvSpPr>
        <p:spPr>
          <a:xfrm>
            <a:off x="8648065" y="1282700"/>
            <a:ext cx="3242945" cy="5077460"/>
          </a:xfrm>
          <a:prstGeom prst="rect">
            <a:avLst/>
          </a:prstGeom>
          <a:noFill/>
        </p:spPr>
        <p:txBody>
          <a:bodyPr wrap="square" rtlCol="0">
            <a:spAutoFit/>
          </a:bodyPr>
          <a:p>
            <a:r>
              <a:rPr lang="zh-CN" altLang="en-US"/>
              <a:t>对比：</a:t>
            </a:r>
            <a:endParaRPr lang="zh-CN" altLang="en-US"/>
          </a:p>
          <a:p>
            <a:r>
              <a:rPr lang="en-US" altLang="zh-CN"/>
              <a:t>1.</a:t>
            </a:r>
            <a:r>
              <a:rPr lang="zh-CN" altLang="en-US"/>
              <a:t>更加客观，自动化</a:t>
            </a:r>
            <a:endParaRPr lang="en-US" altLang="zh-CN"/>
          </a:p>
          <a:p>
            <a:r>
              <a:rPr lang="zh-CN" altLang="en-US"/>
              <a:t>原始模型中，所有的过程都是作者主观梳理的，即他会有意识地选择自己想要的理论来梳理，这样会忽略潜在的</a:t>
            </a:r>
            <a:r>
              <a:rPr lang="en-US" altLang="zh-CN"/>
              <a:t>“</a:t>
            </a:r>
            <a:r>
              <a:rPr lang="zh-CN" altLang="en-US"/>
              <a:t>成理论</a:t>
            </a:r>
            <a:r>
              <a:rPr lang="en-US" altLang="zh-CN"/>
              <a:t>”</a:t>
            </a:r>
            <a:r>
              <a:rPr lang="zh-CN" altLang="en-US"/>
              <a:t>可能性；使用</a:t>
            </a:r>
            <a:r>
              <a:rPr lang="en-US" altLang="zh-CN"/>
              <a:t>protege</a:t>
            </a:r>
            <a:r>
              <a:rPr lang="zh-CN" altLang="en-US"/>
              <a:t>，虽然文献阅读获得先验、事实的过程主观，但是在梳理过程确实纯客观的，有更多发现</a:t>
            </a:r>
            <a:r>
              <a:rPr lang="zh-CN" altLang="en-US"/>
              <a:t>新理论体系的</a:t>
            </a:r>
            <a:r>
              <a:rPr lang="zh-CN" altLang="en-US"/>
              <a:t>可能。</a:t>
            </a:r>
            <a:endParaRPr lang="zh-CN" altLang="en-US"/>
          </a:p>
          <a:p>
            <a:r>
              <a:rPr lang="en-US" altLang="zh-CN"/>
              <a:t>2.</a:t>
            </a:r>
            <a:r>
              <a:rPr lang="zh-CN" altLang="en-US"/>
              <a:t>知识更完备</a:t>
            </a:r>
            <a:endParaRPr lang="zh-CN" altLang="en-US"/>
          </a:p>
          <a:p>
            <a:r>
              <a:rPr lang="en-US" altLang="zh-CN"/>
              <a:t>protege</a:t>
            </a:r>
            <a:r>
              <a:rPr lang="zh-CN" altLang="en-US"/>
              <a:t>推理过程，可以发现缺失的理论拼图，再补充新的理论来完善知识库；此外还可以</a:t>
            </a:r>
            <a:r>
              <a:rPr lang="zh-CN" altLang="en-US"/>
              <a:t>推理补充</a:t>
            </a:r>
            <a:r>
              <a:rPr lang="zh-CN" altLang="en-US"/>
              <a:t>关系。</a:t>
            </a:r>
            <a:endParaRPr lang="zh-CN" altLang="en-US"/>
          </a:p>
          <a:p>
            <a:r>
              <a:rPr lang="en-US" altLang="zh-CN"/>
              <a:t>3.</a:t>
            </a:r>
            <a:r>
              <a:rPr lang="zh-CN" altLang="en-US"/>
              <a:t>更迅速，</a:t>
            </a:r>
            <a:r>
              <a:rPr lang="en-US" altLang="zh-CN"/>
              <a:t>protege</a:t>
            </a:r>
            <a:r>
              <a:rPr lang="zh-CN" altLang="en-US"/>
              <a:t>的处理速度</a:t>
            </a:r>
            <a:r>
              <a:rPr lang="zh-CN" altLang="en-US"/>
              <a:t>更快。</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3" name="直接连接符 12"/>
          <p:cNvCxnSpPr/>
          <p:nvPr>
            <p:custDataLst>
              <p:tags r:id="rId1"/>
            </p:custDataLst>
          </p:nvPr>
        </p:nvCxnSpPr>
        <p:spPr>
          <a:xfrm>
            <a:off x="501650" y="1454785"/>
            <a:ext cx="7613650" cy="0"/>
          </a:xfrm>
          <a:prstGeom prst="line">
            <a:avLst/>
          </a:prstGeom>
        </p:spPr>
        <p:style>
          <a:lnRef idx="2">
            <a:schemeClr val="accent1"/>
          </a:lnRef>
          <a:fillRef idx="0">
            <a:srgbClr val="FFFFFF"/>
          </a:fillRef>
          <a:effectRef idx="0">
            <a:srgbClr val="FFFFFF"/>
          </a:effectRef>
          <a:fontRef idx="minor">
            <a:schemeClr val="tx1"/>
          </a:fontRef>
        </p:style>
      </p:cxnSp>
      <p:cxnSp>
        <p:nvCxnSpPr>
          <p:cNvPr id="8" name="直接连接符 7"/>
          <p:cNvCxnSpPr/>
          <p:nvPr>
            <p:custDataLst>
              <p:tags r:id="rId2"/>
            </p:custDataLst>
          </p:nvPr>
        </p:nvCxnSpPr>
        <p:spPr>
          <a:xfrm>
            <a:off x="605790" y="5928995"/>
            <a:ext cx="7613650" cy="0"/>
          </a:xfrm>
          <a:prstGeom prst="line">
            <a:avLst/>
          </a:prstGeom>
        </p:spPr>
        <p:style>
          <a:lnRef idx="2">
            <a:schemeClr val="accent1"/>
          </a:lnRef>
          <a:fillRef idx="0">
            <a:srgbClr val="FFFFFF"/>
          </a:fillRef>
          <a:effectRef idx="0">
            <a:srgbClr val="FFFFFF"/>
          </a:effectRef>
          <a:fontRef idx="minor">
            <a:schemeClr val="tx1"/>
          </a:fontRef>
        </p:style>
      </p:cxnSp>
      <p:cxnSp>
        <p:nvCxnSpPr>
          <p:cNvPr id="7" name="直接连接符 6"/>
          <p:cNvCxnSpPr/>
          <p:nvPr/>
        </p:nvCxnSpPr>
        <p:spPr>
          <a:xfrm>
            <a:off x="485775" y="3710940"/>
            <a:ext cx="7613650" cy="0"/>
          </a:xfrm>
          <a:prstGeom prst="line">
            <a:avLst/>
          </a:prstGeom>
        </p:spPr>
        <p:style>
          <a:lnRef idx="2">
            <a:schemeClr val="accent1"/>
          </a:lnRef>
          <a:fillRef idx="0">
            <a:srgbClr val="FFFFFF"/>
          </a:fillRef>
          <a:effectRef idx="0">
            <a:srgbClr val="FFFFFF"/>
          </a:effectRef>
          <a:fontRef idx="minor">
            <a:schemeClr val="tx1"/>
          </a:fontRef>
        </p:style>
      </p:cxnSp>
      <p:sp>
        <p:nvSpPr>
          <p:cNvPr id="4" name="文本框 3"/>
          <p:cNvSpPr txBox="1"/>
          <p:nvPr/>
        </p:nvSpPr>
        <p:spPr>
          <a:xfrm>
            <a:off x="118110" y="67310"/>
            <a:ext cx="5441950" cy="398780"/>
          </a:xfrm>
          <a:prstGeom prst="rect">
            <a:avLst/>
          </a:prstGeom>
          <a:noFill/>
        </p:spPr>
        <p:txBody>
          <a:bodyPr wrap="square" rtlCol="0">
            <a:spAutoFit/>
          </a:bodyPr>
          <a:p>
            <a:r>
              <a:rPr lang="en-US" altLang="zh-CN" sz="2000" b="1">
                <a:latin typeface="微软雅黑" panose="020B0503020204020204" charset="-122"/>
                <a:ea typeface="微软雅黑" panose="020B0503020204020204" charset="-122"/>
                <a:cs typeface="微软雅黑" panose="020B0503020204020204" charset="-122"/>
              </a:rPr>
              <a:t>protege</a:t>
            </a:r>
            <a:r>
              <a:rPr lang="zh-CN" altLang="en-US" sz="2000" b="1">
                <a:latin typeface="微软雅黑" panose="020B0503020204020204" charset="-122"/>
                <a:ea typeface="微软雅黑" panose="020B0503020204020204" charset="-122"/>
                <a:cs typeface="微软雅黑" panose="020B0503020204020204" charset="-122"/>
              </a:rPr>
              <a:t>的加入会有什么提升？（实验</a:t>
            </a:r>
            <a:r>
              <a:rPr lang="zh-CN" altLang="en-US" sz="2000" b="1">
                <a:latin typeface="微软雅黑" panose="020B0503020204020204" charset="-122"/>
                <a:ea typeface="微软雅黑" panose="020B0503020204020204" charset="-122"/>
                <a:cs typeface="微软雅黑" panose="020B0503020204020204" charset="-122"/>
              </a:rPr>
              <a:t>结果）</a:t>
            </a:r>
            <a:endParaRPr lang="zh-CN" altLang="en-US" sz="2000" b="1">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339090" y="731520"/>
            <a:ext cx="4064000" cy="368300"/>
          </a:xfrm>
          <a:prstGeom prst="rect">
            <a:avLst/>
          </a:prstGeom>
          <a:noFill/>
        </p:spPr>
        <p:txBody>
          <a:bodyPr wrap="square" rtlCol="0">
            <a:spAutoFit/>
          </a:bodyPr>
          <a:p>
            <a:r>
              <a:rPr lang="zh-CN" altLang="en-US"/>
              <a:t>原始：</a:t>
            </a:r>
            <a:r>
              <a:rPr lang="en-US" altLang="zh-CN"/>
              <a:t>NV</a:t>
            </a:r>
            <a:r>
              <a:rPr lang="en-US" altLang="zh-CN"/>
              <a:t>ivo</a:t>
            </a:r>
            <a:endParaRPr lang="en-US" altLang="zh-CN"/>
          </a:p>
        </p:txBody>
      </p:sp>
      <p:sp>
        <p:nvSpPr>
          <p:cNvPr id="10" name="圆角矩形 9"/>
          <p:cNvSpPr/>
          <p:nvPr/>
        </p:nvSpPr>
        <p:spPr>
          <a:xfrm>
            <a:off x="791210" y="2367280"/>
            <a:ext cx="2353945" cy="587375"/>
          </a:xfrm>
          <a:prstGeom prst="roundRect">
            <a:avLst/>
          </a:prstGeom>
          <a:ln w="25400"/>
        </p:spPr>
        <p:style>
          <a:lnRef idx="2">
            <a:schemeClr val="accent1"/>
          </a:lnRef>
          <a:fillRef idx="0">
            <a:srgbClr val="FFFFFF"/>
          </a:fillRef>
          <a:effectRef idx="0">
            <a:srgbClr val="FFFFFF"/>
          </a:effectRef>
          <a:fontRef idx="minor">
            <a:schemeClr val="dk1"/>
          </a:fontRef>
        </p:style>
        <p:txBody>
          <a:bodyPr rtlCol="0" anchor="ctr"/>
          <a:p>
            <a:pPr algn="ctr"/>
            <a:r>
              <a:rPr lang="zh-CN" altLang="en-US"/>
              <a:t>编码获得</a:t>
            </a:r>
            <a:r>
              <a:rPr lang="zh-CN" altLang="en-US"/>
              <a:t>先验理论</a:t>
            </a:r>
            <a:endParaRPr lang="zh-CN" altLang="en-US"/>
          </a:p>
        </p:txBody>
      </p:sp>
      <p:sp>
        <p:nvSpPr>
          <p:cNvPr id="14" name="圆角矩形 13"/>
          <p:cNvSpPr/>
          <p:nvPr>
            <p:custDataLst>
              <p:tags r:id="rId3"/>
            </p:custDataLst>
          </p:nvPr>
        </p:nvSpPr>
        <p:spPr>
          <a:xfrm>
            <a:off x="791210" y="1134110"/>
            <a:ext cx="2362835" cy="564515"/>
          </a:xfrm>
          <a:prstGeom prst="roundRect">
            <a:avLst/>
          </a:prstGeom>
          <a:solidFill>
            <a:schemeClr val="bg1"/>
          </a:solidFill>
          <a:ln w="25400"/>
        </p:spPr>
        <p:style>
          <a:lnRef idx="2">
            <a:schemeClr val="accent1"/>
          </a:lnRef>
          <a:fillRef idx="0">
            <a:srgbClr val="FFFFFF"/>
          </a:fillRef>
          <a:effectRef idx="0">
            <a:srgbClr val="FFFFFF"/>
          </a:effectRef>
          <a:fontRef idx="minor">
            <a:schemeClr val="dk1"/>
          </a:fontRef>
        </p:style>
        <p:txBody>
          <a:bodyPr rtlCol="0" anchor="ctr"/>
          <a:p>
            <a:pPr algn="ctr"/>
            <a:r>
              <a:rPr lang="en-US" altLang="zh-CN">
                <a:sym typeface="+mn-ea"/>
              </a:rPr>
              <a:t>47</a:t>
            </a:r>
            <a:r>
              <a:rPr lang="zh-CN" altLang="en-US">
                <a:sym typeface="+mn-ea"/>
              </a:rPr>
              <a:t>篇文献</a:t>
            </a:r>
            <a:endParaRPr lang="zh-CN" altLang="en-US"/>
          </a:p>
        </p:txBody>
      </p:sp>
      <p:sp>
        <p:nvSpPr>
          <p:cNvPr id="15" name="圆角矩形 14"/>
          <p:cNvSpPr/>
          <p:nvPr>
            <p:custDataLst>
              <p:tags r:id="rId4"/>
            </p:custDataLst>
          </p:nvPr>
        </p:nvSpPr>
        <p:spPr>
          <a:xfrm>
            <a:off x="782320" y="3429000"/>
            <a:ext cx="2362835" cy="564515"/>
          </a:xfrm>
          <a:prstGeom prst="roundRect">
            <a:avLst/>
          </a:prstGeom>
          <a:solidFill>
            <a:schemeClr val="bg1"/>
          </a:solidFill>
          <a:ln w="25400"/>
        </p:spPr>
        <p:style>
          <a:lnRef idx="2">
            <a:schemeClr val="accent1"/>
          </a:lnRef>
          <a:fillRef idx="0">
            <a:srgbClr val="FFFFFF"/>
          </a:fillRef>
          <a:effectRef idx="0">
            <a:srgbClr val="FFFFFF"/>
          </a:effectRef>
          <a:fontRef idx="minor">
            <a:schemeClr val="dk1"/>
          </a:fontRef>
        </p:style>
        <p:txBody>
          <a:bodyPr rtlCol="0" anchor="ctr"/>
          <a:p>
            <a:pPr algn="ctr"/>
            <a:r>
              <a:rPr lang="en-US">
                <a:sym typeface="+mn-ea"/>
              </a:rPr>
              <a:t>NVivo</a:t>
            </a:r>
            <a:endParaRPr lang="en-US"/>
          </a:p>
        </p:txBody>
      </p:sp>
      <p:cxnSp>
        <p:nvCxnSpPr>
          <p:cNvPr id="16" name="直接箭头连接符 15"/>
          <p:cNvCxnSpPr>
            <a:stCxn id="14" idx="2"/>
            <a:endCxn id="10" idx="0"/>
          </p:cNvCxnSpPr>
          <p:nvPr/>
        </p:nvCxnSpPr>
        <p:spPr>
          <a:xfrm flipH="1">
            <a:off x="1968500" y="1698625"/>
            <a:ext cx="4445" cy="668655"/>
          </a:xfrm>
          <a:prstGeom prst="straightConnector1">
            <a:avLst/>
          </a:prstGeom>
          <a:ln w="28575">
            <a:solidFill>
              <a:schemeClr val="accent2"/>
            </a:solidFill>
            <a:tailEnd type="arrow"/>
          </a:ln>
        </p:spPr>
        <p:style>
          <a:lnRef idx="2">
            <a:schemeClr val="accent1"/>
          </a:lnRef>
          <a:fillRef idx="0">
            <a:srgbClr val="FFFFFF"/>
          </a:fillRef>
          <a:effectRef idx="0">
            <a:srgbClr val="FFFFFF"/>
          </a:effectRef>
          <a:fontRef idx="minor">
            <a:schemeClr val="tx1"/>
          </a:fontRef>
        </p:style>
      </p:cxnSp>
      <p:cxnSp>
        <p:nvCxnSpPr>
          <p:cNvPr id="17" name="直接箭头连接符 16"/>
          <p:cNvCxnSpPr>
            <a:stCxn id="15" idx="2"/>
            <a:endCxn id="20" idx="0"/>
          </p:cNvCxnSpPr>
          <p:nvPr>
            <p:custDataLst>
              <p:tags r:id="rId5"/>
            </p:custDataLst>
          </p:nvPr>
        </p:nvCxnSpPr>
        <p:spPr>
          <a:xfrm>
            <a:off x="1964055" y="3993515"/>
            <a:ext cx="5715" cy="1314450"/>
          </a:xfrm>
          <a:prstGeom prst="straightConnector1">
            <a:avLst/>
          </a:prstGeom>
          <a:ln w="28575">
            <a:solidFill>
              <a:schemeClr val="accent2"/>
            </a:solidFill>
            <a:tailEnd type="arrow"/>
          </a:ln>
        </p:spPr>
        <p:style>
          <a:lnRef idx="2">
            <a:schemeClr val="accent1"/>
          </a:lnRef>
          <a:fillRef idx="0">
            <a:srgbClr val="FFFFFF"/>
          </a:fillRef>
          <a:effectRef idx="0">
            <a:srgbClr val="FFFFFF"/>
          </a:effectRef>
          <a:fontRef idx="minor">
            <a:schemeClr val="tx1"/>
          </a:fontRef>
        </p:style>
      </p:cxnSp>
      <p:sp>
        <p:nvSpPr>
          <p:cNvPr id="19" name="文本框 18"/>
          <p:cNvSpPr txBox="1"/>
          <p:nvPr/>
        </p:nvSpPr>
        <p:spPr>
          <a:xfrm>
            <a:off x="20320" y="4328160"/>
            <a:ext cx="1977390" cy="645160"/>
          </a:xfrm>
          <a:prstGeom prst="rect">
            <a:avLst/>
          </a:prstGeom>
          <a:noFill/>
        </p:spPr>
        <p:txBody>
          <a:bodyPr wrap="square" rtlCol="0">
            <a:spAutoFit/>
          </a:bodyPr>
          <a:p>
            <a:pPr algn="ctr"/>
            <a:r>
              <a:rPr lang="en-US" altLang="zh-CN">
                <a:solidFill>
                  <a:srgbClr val="FF0000"/>
                </a:solidFill>
              </a:rPr>
              <a:t>1.</a:t>
            </a:r>
            <a:r>
              <a:rPr lang="zh-CN" altLang="en-US">
                <a:solidFill>
                  <a:srgbClr val="FF0000"/>
                </a:solidFill>
              </a:rPr>
              <a:t>作者主观选择的</a:t>
            </a:r>
            <a:endParaRPr lang="zh-CN" altLang="en-US">
              <a:solidFill>
                <a:srgbClr val="FF0000"/>
              </a:solidFill>
            </a:endParaRPr>
          </a:p>
          <a:p>
            <a:pPr algn="ctr"/>
            <a:r>
              <a:rPr lang="zh-CN" altLang="en-US">
                <a:solidFill>
                  <a:srgbClr val="FF0000"/>
                </a:solidFill>
              </a:rPr>
              <a:t>先验理论（</a:t>
            </a:r>
            <a:r>
              <a:rPr lang="zh-CN" altLang="en-US">
                <a:solidFill>
                  <a:srgbClr val="FF0000"/>
                </a:solidFill>
              </a:rPr>
              <a:t>规则）</a:t>
            </a:r>
            <a:endParaRPr lang="zh-CN" altLang="en-US">
              <a:solidFill>
                <a:srgbClr val="FF0000"/>
              </a:solidFill>
            </a:endParaRPr>
          </a:p>
        </p:txBody>
      </p:sp>
      <p:sp>
        <p:nvSpPr>
          <p:cNvPr id="20" name="圆角矩形 19"/>
          <p:cNvSpPr/>
          <p:nvPr>
            <p:custDataLst>
              <p:tags r:id="rId6"/>
            </p:custDataLst>
          </p:nvPr>
        </p:nvSpPr>
        <p:spPr>
          <a:xfrm>
            <a:off x="782955" y="5307965"/>
            <a:ext cx="2372995" cy="719455"/>
          </a:xfrm>
          <a:prstGeom prst="roundRect">
            <a:avLst/>
          </a:prstGeom>
          <a:solidFill>
            <a:schemeClr val="bg1"/>
          </a:solidFill>
          <a:ln w="25400"/>
        </p:spPr>
        <p:style>
          <a:lnRef idx="2">
            <a:schemeClr val="accent1"/>
          </a:lnRef>
          <a:fillRef idx="0">
            <a:srgbClr val="FFFFFF"/>
          </a:fillRef>
          <a:effectRef idx="0">
            <a:srgbClr val="FFFFFF"/>
          </a:effectRef>
          <a:fontRef idx="minor">
            <a:schemeClr val="dk1"/>
          </a:fontRef>
        </p:style>
        <p:txBody>
          <a:bodyPr rtlCol="0" anchor="ctr"/>
          <a:p>
            <a:pPr algn="ctr"/>
            <a:r>
              <a:rPr lang="zh-CN" altLang="en-US"/>
              <a:t>梳理成理论</a:t>
            </a:r>
            <a:endParaRPr lang="zh-CN" altLang="en-US"/>
          </a:p>
        </p:txBody>
      </p:sp>
      <p:cxnSp>
        <p:nvCxnSpPr>
          <p:cNvPr id="21" name="直接箭头连接符 20"/>
          <p:cNvCxnSpPr>
            <a:stCxn id="10" idx="2"/>
            <a:endCxn id="15" idx="0"/>
          </p:cNvCxnSpPr>
          <p:nvPr>
            <p:custDataLst>
              <p:tags r:id="rId7"/>
            </p:custDataLst>
          </p:nvPr>
        </p:nvCxnSpPr>
        <p:spPr>
          <a:xfrm flipH="1">
            <a:off x="1964055" y="2954655"/>
            <a:ext cx="4445" cy="474345"/>
          </a:xfrm>
          <a:prstGeom prst="straightConnector1">
            <a:avLst/>
          </a:prstGeom>
          <a:ln w="28575">
            <a:solidFill>
              <a:schemeClr val="accent2"/>
            </a:solidFill>
            <a:tailEnd type="arrow"/>
          </a:ln>
        </p:spPr>
        <p:style>
          <a:lnRef idx="2">
            <a:schemeClr val="accent1"/>
          </a:lnRef>
          <a:fillRef idx="0">
            <a:srgbClr val="FFFFFF"/>
          </a:fillRef>
          <a:effectRef idx="0">
            <a:srgbClr val="FFFFFF"/>
          </a:effectRef>
          <a:fontRef idx="minor">
            <a:schemeClr val="tx1"/>
          </a:fontRef>
        </p:style>
      </p:cxnSp>
      <p:sp>
        <p:nvSpPr>
          <p:cNvPr id="23" name="圆角矩形 22"/>
          <p:cNvSpPr/>
          <p:nvPr>
            <p:custDataLst>
              <p:tags r:id="rId8"/>
            </p:custDataLst>
          </p:nvPr>
        </p:nvSpPr>
        <p:spPr>
          <a:xfrm>
            <a:off x="5491480" y="2158365"/>
            <a:ext cx="1186180" cy="719455"/>
          </a:xfrm>
          <a:prstGeom prst="roundRect">
            <a:avLst/>
          </a:prstGeom>
          <a:ln w="25400"/>
        </p:spPr>
        <p:style>
          <a:lnRef idx="2">
            <a:schemeClr val="accent1"/>
          </a:lnRef>
          <a:fillRef idx="0">
            <a:srgbClr val="FFFFFF"/>
          </a:fillRef>
          <a:effectRef idx="0">
            <a:srgbClr val="FFFFFF"/>
          </a:effectRef>
          <a:fontRef idx="minor">
            <a:schemeClr val="dk1"/>
          </a:fontRef>
        </p:style>
        <p:txBody>
          <a:bodyPr rtlCol="0" anchor="ctr"/>
          <a:p>
            <a:pPr algn="ctr"/>
            <a:r>
              <a:rPr lang="zh-CN" altLang="en-US"/>
              <a:t>编码得到</a:t>
            </a:r>
            <a:r>
              <a:rPr lang="zh-CN" altLang="en-US"/>
              <a:t>外源知识</a:t>
            </a:r>
            <a:endParaRPr lang="zh-CN" altLang="en-US"/>
          </a:p>
        </p:txBody>
      </p:sp>
      <p:sp>
        <p:nvSpPr>
          <p:cNvPr id="24" name="圆角矩形 23"/>
          <p:cNvSpPr/>
          <p:nvPr>
            <p:custDataLst>
              <p:tags r:id="rId9"/>
            </p:custDataLst>
          </p:nvPr>
        </p:nvSpPr>
        <p:spPr>
          <a:xfrm>
            <a:off x="6878320" y="2158365"/>
            <a:ext cx="986155" cy="719455"/>
          </a:xfrm>
          <a:prstGeom prst="roundRect">
            <a:avLst/>
          </a:prstGeom>
          <a:ln w="25400"/>
        </p:spPr>
        <p:style>
          <a:lnRef idx="2">
            <a:schemeClr val="accent1"/>
          </a:lnRef>
          <a:fillRef idx="0">
            <a:srgbClr val="FFFFFF"/>
          </a:fillRef>
          <a:effectRef idx="0">
            <a:srgbClr val="FFFFFF"/>
          </a:effectRef>
          <a:fontRef idx="minor">
            <a:schemeClr val="dk1"/>
          </a:fontRef>
        </p:style>
        <p:txBody>
          <a:bodyPr rtlCol="0" anchor="ctr"/>
          <a:p>
            <a:pPr algn="ctr"/>
            <a:r>
              <a:rPr lang="zh-CN" altLang="en-US">
                <a:sym typeface="+mn-ea"/>
              </a:rPr>
              <a:t>编码得到</a:t>
            </a:r>
            <a:r>
              <a:rPr lang="zh-CN" altLang="en-US"/>
              <a:t>规则</a:t>
            </a:r>
            <a:endParaRPr lang="zh-CN" altLang="en-US"/>
          </a:p>
        </p:txBody>
      </p:sp>
      <p:sp>
        <p:nvSpPr>
          <p:cNvPr id="25" name="圆角矩形 24"/>
          <p:cNvSpPr/>
          <p:nvPr>
            <p:custDataLst>
              <p:tags r:id="rId10"/>
            </p:custDataLst>
          </p:nvPr>
        </p:nvSpPr>
        <p:spPr>
          <a:xfrm>
            <a:off x="6341110" y="1134110"/>
            <a:ext cx="1878330" cy="564515"/>
          </a:xfrm>
          <a:prstGeom prst="roundRect">
            <a:avLst/>
          </a:prstGeom>
          <a:solidFill>
            <a:schemeClr val="bg1"/>
          </a:solidFill>
          <a:ln w="25400"/>
        </p:spPr>
        <p:style>
          <a:lnRef idx="2">
            <a:schemeClr val="accent1"/>
          </a:lnRef>
          <a:fillRef idx="0">
            <a:srgbClr val="FFFFFF"/>
          </a:fillRef>
          <a:effectRef idx="0">
            <a:srgbClr val="FFFFFF"/>
          </a:effectRef>
          <a:fontRef idx="minor">
            <a:schemeClr val="dk1"/>
          </a:fontRef>
        </p:style>
        <p:txBody>
          <a:bodyPr rtlCol="0" anchor="ctr"/>
          <a:p>
            <a:pPr algn="ctr"/>
            <a:r>
              <a:rPr lang="en-US" altLang="zh-CN">
                <a:sym typeface="+mn-ea"/>
              </a:rPr>
              <a:t>47</a:t>
            </a:r>
            <a:r>
              <a:rPr lang="zh-CN" altLang="en-US">
                <a:sym typeface="+mn-ea"/>
              </a:rPr>
              <a:t>篇文献</a:t>
            </a:r>
            <a:endParaRPr lang="zh-CN" altLang="en-US"/>
          </a:p>
        </p:txBody>
      </p:sp>
      <p:cxnSp>
        <p:nvCxnSpPr>
          <p:cNvPr id="27" name="直接箭头连接符 26"/>
          <p:cNvCxnSpPr>
            <a:stCxn id="33" idx="2"/>
            <a:endCxn id="30" idx="0"/>
          </p:cNvCxnSpPr>
          <p:nvPr>
            <p:custDataLst>
              <p:tags r:id="rId11"/>
            </p:custDataLst>
          </p:nvPr>
        </p:nvCxnSpPr>
        <p:spPr>
          <a:xfrm>
            <a:off x="6684010" y="3993515"/>
            <a:ext cx="0" cy="386715"/>
          </a:xfrm>
          <a:prstGeom prst="straightConnector1">
            <a:avLst/>
          </a:prstGeom>
          <a:ln w="28575">
            <a:solidFill>
              <a:schemeClr val="accent2"/>
            </a:solidFill>
            <a:tailEnd type="arrow"/>
          </a:ln>
        </p:spPr>
        <p:style>
          <a:lnRef idx="2">
            <a:schemeClr val="accent1"/>
          </a:lnRef>
          <a:fillRef idx="0">
            <a:srgbClr val="FFFFFF"/>
          </a:fillRef>
          <a:effectRef idx="0">
            <a:srgbClr val="FFFFFF"/>
          </a:effectRef>
          <a:fontRef idx="minor">
            <a:schemeClr val="tx1"/>
          </a:fontRef>
        </p:style>
      </p:cxnSp>
      <p:cxnSp>
        <p:nvCxnSpPr>
          <p:cNvPr id="28" name="直接箭头连接符 27"/>
          <p:cNvCxnSpPr>
            <a:stCxn id="25" idx="2"/>
            <a:endCxn id="23" idx="0"/>
          </p:cNvCxnSpPr>
          <p:nvPr>
            <p:custDataLst>
              <p:tags r:id="rId12"/>
            </p:custDataLst>
          </p:nvPr>
        </p:nvCxnSpPr>
        <p:spPr>
          <a:xfrm flipH="1">
            <a:off x="6084570" y="1698625"/>
            <a:ext cx="1195705" cy="459740"/>
          </a:xfrm>
          <a:prstGeom prst="straightConnector1">
            <a:avLst/>
          </a:prstGeom>
          <a:ln w="28575">
            <a:solidFill>
              <a:schemeClr val="accent2"/>
            </a:solidFill>
            <a:tailEnd type="arrow"/>
          </a:ln>
        </p:spPr>
        <p:style>
          <a:lnRef idx="2">
            <a:schemeClr val="accent1"/>
          </a:lnRef>
          <a:fillRef idx="0">
            <a:srgbClr val="FFFFFF"/>
          </a:fillRef>
          <a:effectRef idx="0">
            <a:srgbClr val="FFFFFF"/>
          </a:effectRef>
          <a:fontRef idx="minor">
            <a:schemeClr val="tx1"/>
          </a:fontRef>
        </p:style>
      </p:cxnSp>
      <p:cxnSp>
        <p:nvCxnSpPr>
          <p:cNvPr id="29" name="直接箭头连接符 28"/>
          <p:cNvCxnSpPr>
            <a:stCxn id="25" idx="2"/>
            <a:endCxn id="24" idx="0"/>
          </p:cNvCxnSpPr>
          <p:nvPr>
            <p:custDataLst>
              <p:tags r:id="rId13"/>
            </p:custDataLst>
          </p:nvPr>
        </p:nvCxnSpPr>
        <p:spPr>
          <a:xfrm>
            <a:off x="7280275" y="1698625"/>
            <a:ext cx="91440" cy="459740"/>
          </a:xfrm>
          <a:prstGeom prst="straightConnector1">
            <a:avLst/>
          </a:prstGeom>
          <a:ln w="28575">
            <a:solidFill>
              <a:schemeClr val="accent2"/>
            </a:solidFill>
            <a:tailEnd type="arrow"/>
          </a:ln>
        </p:spPr>
        <p:style>
          <a:lnRef idx="2">
            <a:schemeClr val="accent1"/>
          </a:lnRef>
          <a:fillRef idx="0">
            <a:srgbClr val="FFFFFF"/>
          </a:fillRef>
          <a:effectRef idx="0">
            <a:srgbClr val="FFFFFF"/>
          </a:effectRef>
          <a:fontRef idx="minor">
            <a:schemeClr val="tx1"/>
          </a:fontRef>
        </p:style>
      </p:cxnSp>
      <p:sp>
        <p:nvSpPr>
          <p:cNvPr id="30" name="圆角矩形 29"/>
          <p:cNvSpPr/>
          <p:nvPr>
            <p:custDataLst>
              <p:tags r:id="rId14"/>
            </p:custDataLst>
          </p:nvPr>
        </p:nvSpPr>
        <p:spPr>
          <a:xfrm>
            <a:off x="5267960" y="4380230"/>
            <a:ext cx="2831465" cy="597535"/>
          </a:xfrm>
          <a:prstGeom prst="roundRect">
            <a:avLst/>
          </a:prstGeom>
          <a:ln w="25400"/>
        </p:spPr>
        <p:style>
          <a:lnRef idx="2">
            <a:schemeClr val="accent1"/>
          </a:lnRef>
          <a:fillRef idx="0">
            <a:srgbClr val="FFFFFF"/>
          </a:fillRef>
          <a:effectRef idx="0">
            <a:srgbClr val="FFFFFF"/>
          </a:effectRef>
          <a:fontRef idx="minor">
            <a:schemeClr val="dk1"/>
          </a:fontRef>
        </p:style>
        <p:txBody>
          <a:bodyPr rtlCol="0" anchor="ctr"/>
          <a:p>
            <a:pPr algn="ctr"/>
            <a:r>
              <a:rPr lang="zh-CN" altLang="en-US"/>
              <a:t>推理出</a:t>
            </a:r>
            <a:r>
              <a:rPr lang="en-US" altLang="zh-CN"/>
              <a:t>N</a:t>
            </a:r>
            <a:r>
              <a:rPr lang="zh-CN" altLang="en-US"/>
              <a:t>个概念间的</a:t>
            </a:r>
            <a:r>
              <a:rPr lang="zh-CN" altLang="en-US"/>
              <a:t>关系</a:t>
            </a:r>
            <a:endParaRPr lang="zh-CN" altLang="en-US"/>
          </a:p>
        </p:txBody>
      </p:sp>
      <p:cxnSp>
        <p:nvCxnSpPr>
          <p:cNvPr id="31" name="直接箭头连接符 30"/>
          <p:cNvCxnSpPr>
            <a:stCxn id="23" idx="2"/>
            <a:endCxn id="33" idx="0"/>
          </p:cNvCxnSpPr>
          <p:nvPr>
            <p:custDataLst>
              <p:tags r:id="rId15"/>
            </p:custDataLst>
          </p:nvPr>
        </p:nvCxnSpPr>
        <p:spPr>
          <a:xfrm>
            <a:off x="6084570" y="2877820"/>
            <a:ext cx="599440" cy="551180"/>
          </a:xfrm>
          <a:prstGeom prst="straightConnector1">
            <a:avLst/>
          </a:prstGeom>
          <a:ln w="28575">
            <a:solidFill>
              <a:schemeClr val="accent2"/>
            </a:solidFill>
            <a:tailEnd type="arrow"/>
          </a:ln>
        </p:spPr>
        <p:style>
          <a:lnRef idx="2">
            <a:schemeClr val="accent1"/>
          </a:lnRef>
          <a:fillRef idx="0">
            <a:srgbClr val="FFFFFF"/>
          </a:fillRef>
          <a:effectRef idx="0">
            <a:srgbClr val="FFFFFF"/>
          </a:effectRef>
          <a:fontRef idx="minor">
            <a:schemeClr val="tx1"/>
          </a:fontRef>
        </p:style>
      </p:cxnSp>
      <p:cxnSp>
        <p:nvCxnSpPr>
          <p:cNvPr id="32" name="直接箭头连接符 31"/>
          <p:cNvCxnSpPr>
            <a:stCxn id="24" idx="2"/>
            <a:endCxn id="33" idx="0"/>
          </p:cNvCxnSpPr>
          <p:nvPr>
            <p:custDataLst>
              <p:tags r:id="rId16"/>
            </p:custDataLst>
          </p:nvPr>
        </p:nvCxnSpPr>
        <p:spPr>
          <a:xfrm flipH="1">
            <a:off x="6684010" y="2877820"/>
            <a:ext cx="687705" cy="551180"/>
          </a:xfrm>
          <a:prstGeom prst="straightConnector1">
            <a:avLst/>
          </a:prstGeom>
          <a:ln w="28575">
            <a:solidFill>
              <a:schemeClr val="accent2"/>
            </a:solidFill>
            <a:tailEnd type="arrow"/>
          </a:ln>
        </p:spPr>
        <p:style>
          <a:lnRef idx="2">
            <a:schemeClr val="accent1"/>
          </a:lnRef>
          <a:fillRef idx="0">
            <a:srgbClr val="FFFFFF"/>
          </a:fillRef>
          <a:effectRef idx="0">
            <a:srgbClr val="FFFFFF"/>
          </a:effectRef>
          <a:fontRef idx="minor">
            <a:schemeClr val="tx1"/>
          </a:fontRef>
        </p:style>
      </p:cxnSp>
      <p:sp>
        <p:nvSpPr>
          <p:cNvPr id="33" name="圆角矩形 32"/>
          <p:cNvSpPr/>
          <p:nvPr>
            <p:custDataLst>
              <p:tags r:id="rId17"/>
            </p:custDataLst>
          </p:nvPr>
        </p:nvSpPr>
        <p:spPr>
          <a:xfrm>
            <a:off x="5502275" y="3429000"/>
            <a:ext cx="2362835" cy="564515"/>
          </a:xfrm>
          <a:prstGeom prst="roundRect">
            <a:avLst/>
          </a:prstGeom>
          <a:solidFill>
            <a:schemeClr val="bg1"/>
          </a:solidFill>
          <a:ln w="25400"/>
        </p:spPr>
        <p:style>
          <a:lnRef idx="2">
            <a:schemeClr val="accent1"/>
          </a:lnRef>
          <a:fillRef idx="0">
            <a:srgbClr val="FFFFFF"/>
          </a:fillRef>
          <a:effectRef idx="0">
            <a:srgbClr val="FFFFFF"/>
          </a:effectRef>
          <a:fontRef idx="minor">
            <a:schemeClr val="dk1"/>
          </a:fontRef>
        </p:style>
        <p:txBody>
          <a:bodyPr rtlCol="0" anchor="ctr"/>
          <a:p>
            <a:pPr algn="ctr"/>
            <a:r>
              <a:rPr lang="en-US">
                <a:sym typeface="+mn-ea"/>
              </a:rPr>
              <a:t>protege</a:t>
            </a:r>
            <a:endParaRPr lang="en-US">
              <a:sym typeface="+mn-ea"/>
            </a:endParaRPr>
          </a:p>
        </p:txBody>
      </p:sp>
      <p:sp>
        <p:nvSpPr>
          <p:cNvPr id="34" name="圆角矩形 33"/>
          <p:cNvSpPr/>
          <p:nvPr>
            <p:custDataLst>
              <p:tags r:id="rId18"/>
            </p:custDataLst>
          </p:nvPr>
        </p:nvSpPr>
        <p:spPr>
          <a:xfrm>
            <a:off x="4691380" y="1115695"/>
            <a:ext cx="1560195" cy="564515"/>
          </a:xfrm>
          <a:prstGeom prst="roundRect">
            <a:avLst/>
          </a:prstGeom>
          <a:solidFill>
            <a:schemeClr val="bg1"/>
          </a:solidFill>
          <a:ln w="25400"/>
        </p:spPr>
        <p:style>
          <a:lnRef idx="2">
            <a:schemeClr val="accent1"/>
          </a:lnRef>
          <a:fillRef idx="0">
            <a:srgbClr val="FFFFFF"/>
          </a:fillRef>
          <a:effectRef idx="0">
            <a:srgbClr val="FFFFFF"/>
          </a:effectRef>
          <a:fontRef idx="minor">
            <a:schemeClr val="dk1"/>
          </a:fontRef>
        </p:style>
        <p:txBody>
          <a:bodyPr rtlCol="0" anchor="ctr"/>
          <a:p>
            <a:pPr algn="ctr"/>
            <a:r>
              <a:rPr lang="zh-CN" altLang="en-US">
                <a:sym typeface="+mn-ea"/>
              </a:rPr>
              <a:t>外部</a:t>
            </a:r>
            <a:r>
              <a:rPr lang="zh-CN" altLang="en-US">
                <a:sym typeface="+mn-ea"/>
              </a:rPr>
              <a:t>知识库</a:t>
            </a:r>
            <a:endParaRPr lang="zh-CN" altLang="en-US">
              <a:sym typeface="+mn-ea"/>
            </a:endParaRPr>
          </a:p>
        </p:txBody>
      </p:sp>
      <p:cxnSp>
        <p:nvCxnSpPr>
          <p:cNvPr id="35" name="直接箭头连接符 34"/>
          <p:cNvCxnSpPr>
            <a:stCxn id="34" idx="2"/>
            <a:endCxn id="23" idx="0"/>
          </p:cNvCxnSpPr>
          <p:nvPr>
            <p:custDataLst>
              <p:tags r:id="rId19"/>
            </p:custDataLst>
          </p:nvPr>
        </p:nvCxnSpPr>
        <p:spPr>
          <a:xfrm>
            <a:off x="5471795" y="1680210"/>
            <a:ext cx="612775" cy="478155"/>
          </a:xfrm>
          <a:prstGeom prst="straightConnector1">
            <a:avLst/>
          </a:prstGeom>
          <a:ln w="28575">
            <a:solidFill>
              <a:schemeClr val="accent2"/>
            </a:solidFill>
            <a:tailEnd type="arrow"/>
          </a:ln>
        </p:spPr>
        <p:style>
          <a:lnRef idx="2">
            <a:schemeClr val="accent1"/>
          </a:lnRef>
          <a:fillRef idx="0">
            <a:srgbClr val="FFFFFF"/>
          </a:fillRef>
          <a:effectRef idx="0">
            <a:srgbClr val="FFFFFF"/>
          </a:effectRef>
          <a:fontRef idx="minor">
            <a:schemeClr val="tx1"/>
          </a:fontRef>
        </p:style>
      </p:cxnSp>
      <p:sp>
        <p:nvSpPr>
          <p:cNvPr id="37" name="文本框 36"/>
          <p:cNvSpPr txBox="1"/>
          <p:nvPr>
            <p:custDataLst>
              <p:tags r:id="rId20"/>
            </p:custDataLst>
          </p:nvPr>
        </p:nvSpPr>
        <p:spPr>
          <a:xfrm>
            <a:off x="3761740" y="1698625"/>
            <a:ext cx="3742055" cy="368300"/>
          </a:xfrm>
          <a:prstGeom prst="rect">
            <a:avLst/>
          </a:prstGeom>
          <a:noFill/>
        </p:spPr>
        <p:txBody>
          <a:bodyPr wrap="square" rtlCol="0">
            <a:spAutoFit/>
          </a:bodyPr>
          <a:p>
            <a:pPr algn="ctr"/>
            <a:r>
              <a:rPr lang="en-US" altLang="zh-CN">
                <a:solidFill>
                  <a:srgbClr val="FF0000"/>
                </a:solidFill>
              </a:rPr>
              <a:t>2.</a:t>
            </a:r>
            <a:r>
              <a:rPr lang="zh-CN" altLang="en-US">
                <a:solidFill>
                  <a:srgbClr val="FF0000"/>
                </a:solidFill>
              </a:rPr>
              <a:t>补充先验</a:t>
            </a:r>
            <a:r>
              <a:rPr lang="zh-CN" altLang="en-US">
                <a:solidFill>
                  <a:srgbClr val="FF0000"/>
                </a:solidFill>
              </a:rPr>
              <a:t>所需的平行</a:t>
            </a:r>
            <a:r>
              <a:rPr lang="zh-CN" altLang="en-US">
                <a:solidFill>
                  <a:srgbClr val="FF0000"/>
                </a:solidFill>
              </a:rPr>
              <a:t>理论</a:t>
            </a:r>
            <a:endParaRPr lang="zh-CN" altLang="en-US">
              <a:solidFill>
                <a:srgbClr val="FF0000"/>
              </a:solidFill>
            </a:endParaRPr>
          </a:p>
        </p:txBody>
      </p:sp>
      <p:sp>
        <p:nvSpPr>
          <p:cNvPr id="38" name="文本框 37"/>
          <p:cNvSpPr txBox="1"/>
          <p:nvPr>
            <p:custDataLst>
              <p:tags r:id="rId21"/>
            </p:custDataLst>
          </p:nvPr>
        </p:nvSpPr>
        <p:spPr>
          <a:xfrm>
            <a:off x="3439795" y="728980"/>
            <a:ext cx="4064000" cy="368300"/>
          </a:xfrm>
          <a:prstGeom prst="rect">
            <a:avLst/>
          </a:prstGeom>
          <a:noFill/>
        </p:spPr>
        <p:txBody>
          <a:bodyPr wrap="square" rtlCol="0">
            <a:spAutoFit/>
          </a:bodyPr>
          <a:p>
            <a:r>
              <a:rPr lang="zh-CN" altLang="en-US"/>
              <a:t>更改：</a:t>
            </a:r>
            <a:r>
              <a:rPr lang="en-US" altLang="zh-CN"/>
              <a:t>protege</a:t>
            </a:r>
            <a:endParaRPr lang="en-US" altLang="zh-CN"/>
          </a:p>
        </p:txBody>
      </p:sp>
      <p:sp>
        <p:nvSpPr>
          <p:cNvPr id="39" name="文本框 38"/>
          <p:cNvSpPr txBox="1"/>
          <p:nvPr/>
        </p:nvSpPr>
        <p:spPr>
          <a:xfrm>
            <a:off x="8235315" y="613410"/>
            <a:ext cx="3851910" cy="5631180"/>
          </a:xfrm>
          <a:prstGeom prst="rect">
            <a:avLst/>
          </a:prstGeom>
          <a:noFill/>
        </p:spPr>
        <p:txBody>
          <a:bodyPr wrap="square" rtlCol="0">
            <a:spAutoFit/>
          </a:bodyPr>
          <a:p>
            <a:r>
              <a:rPr lang="zh-CN" altLang="en-US"/>
              <a:t>对比：</a:t>
            </a:r>
            <a:endParaRPr lang="zh-CN" altLang="en-US"/>
          </a:p>
          <a:p>
            <a:r>
              <a:rPr lang="en-US" altLang="zh-CN"/>
              <a:t>1.</a:t>
            </a:r>
            <a:r>
              <a:rPr lang="zh-CN" altLang="en-US"/>
              <a:t>更加客观，自动化</a:t>
            </a:r>
            <a:endParaRPr lang="en-US" altLang="zh-CN"/>
          </a:p>
          <a:p>
            <a:r>
              <a:rPr lang="zh-CN" altLang="en-US"/>
              <a:t>原始模型中，所有的过程都是作者主观梳理的，即他会有意识地选择自己想要的理论来梳理，</a:t>
            </a:r>
            <a:r>
              <a:rPr lang="zh-CN" altLang="en-US">
                <a:highlight>
                  <a:srgbClr val="FFFF00"/>
                </a:highlight>
              </a:rPr>
              <a:t>这样会忽略潜在的</a:t>
            </a:r>
            <a:r>
              <a:rPr lang="en-US" altLang="zh-CN">
                <a:highlight>
                  <a:srgbClr val="FFFF00"/>
                </a:highlight>
              </a:rPr>
              <a:t>“</a:t>
            </a:r>
            <a:r>
              <a:rPr lang="zh-CN" altLang="en-US">
                <a:highlight>
                  <a:srgbClr val="FFFF00"/>
                </a:highlight>
              </a:rPr>
              <a:t>成理论</a:t>
            </a:r>
            <a:r>
              <a:rPr lang="en-US" altLang="zh-CN">
                <a:highlight>
                  <a:srgbClr val="FFFF00"/>
                </a:highlight>
              </a:rPr>
              <a:t>”</a:t>
            </a:r>
            <a:r>
              <a:rPr lang="zh-CN" altLang="en-US">
                <a:highlight>
                  <a:srgbClr val="FFFF00"/>
                </a:highlight>
              </a:rPr>
              <a:t>可能性</a:t>
            </a:r>
            <a:r>
              <a:rPr lang="zh-CN" altLang="en-US"/>
              <a:t>；使用</a:t>
            </a:r>
            <a:r>
              <a:rPr lang="en-US" altLang="zh-CN"/>
              <a:t>protege</a:t>
            </a:r>
            <a:r>
              <a:rPr lang="zh-CN" altLang="en-US"/>
              <a:t>，虽然文献阅读获得先验规则的过程也是主观的，但是在梳理过程确实纯客观的，有更多发现</a:t>
            </a:r>
            <a:r>
              <a:rPr lang="zh-CN" altLang="en-US">
                <a:sym typeface="+mn-ea"/>
              </a:rPr>
              <a:t>体概念与客体概念之间的关系</a:t>
            </a:r>
            <a:r>
              <a:rPr lang="zh-CN" altLang="en-US"/>
              <a:t>。</a:t>
            </a:r>
            <a:endParaRPr lang="zh-CN" altLang="en-US"/>
          </a:p>
          <a:p>
            <a:r>
              <a:rPr lang="en-US" altLang="zh-CN"/>
              <a:t>2.</a:t>
            </a:r>
            <a:r>
              <a:rPr lang="zh-CN" altLang="en-US"/>
              <a:t>知识更完备</a:t>
            </a:r>
            <a:endParaRPr lang="zh-CN" altLang="en-US"/>
          </a:p>
          <a:p>
            <a:r>
              <a:rPr lang="en-US" altLang="zh-CN"/>
              <a:t>protege</a:t>
            </a:r>
            <a:r>
              <a:rPr lang="zh-CN" altLang="en-US"/>
              <a:t>推理过程，可以发现缺失的理论拼图，再补充新的理论来完善知识库；此外还可以</a:t>
            </a:r>
            <a:r>
              <a:rPr lang="zh-CN" altLang="en-US"/>
              <a:t>推理补充</a:t>
            </a:r>
            <a:r>
              <a:rPr lang="zh-CN" altLang="en-US"/>
              <a:t>关系。</a:t>
            </a:r>
            <a:endParaRPr lang="zh-CN" altLang="en-US"/>
          </a:p>
          <a:p>
            <a:r>
              <a:rPr lang="en-US" altLang="zh-CN"/>
              <a:t>3.</a:t>
            </a:r>
            <a:r>
              <a:rPr lang="zh-CN" altLang="en-US"/>
              <a:t>更迅速，</a:t>
            </a:r>
            <a:r>
              <a:rPr lang="en-US" altLang="zh-CN"/>
              <a:t>protege</a:t>
            </a:r>
            <a:r>
              <a:rPr lang="zh-CN" altLang="en-US"/>
              <a:t>的处理速度</a:t>
            </a:r>
            <a:r>
              <a:rPr lang="zh-CN" altLang="en-US"/>
              <a:t>更快。</a:t>
            </a:r>
            <a:endParaRPr lang="zh-CN" altLang="en-US"/>
          </a:p>
          <a:p>
            <a:r>
              <a:rPr lang="en-US" altLang="zh-CN">
                <a:solidFill>
                  <a:srgbClr val="FF0000"/>
                </a:solidFill>
              </a:rPr>
              <a:t>4.</a:t>
            </a:r>
            <a:r>
              <a:rPr lang="zh-CN" altLang="en-US">
                <a:solidFill>
                  <a:srgbClr val="FF0000"/>
                </a:solidFill>
              </a:rPr>
              <a:t>概念关系网可复用，</a:t>
            </a:r>
            <a:r>
              <a:rPr lang="en-US" altLang="zh-CN">
                <a:solidFill>
                  <a:srgbClr val="FF0000"/>
                </a:solidFill>
              </a:rPr>
              <a:t>protege</a:t>
            </a:r>
            <a:r>
              <a:rPr lang="zh-CN" altLang="en-US">
                <a:solidFill>
                  <a:srgbClr val="FF0000"/>
                </a:solidFill>
              </a:rPr>
              <a:t>使用三元组形式对概念编码，保留了主体概念与客体概念之间的关系，可以更便捷地得到概念间的关系网，制作成知识图谱可复用于分析其他的研究主题。</a:t>
            </a:r>
            <a:endParaRPr lang="zh-CN" altLang="en-US">
              <a:solidFill>
                <a:srgbClr val="FF0000"/>
              </a:solidFill>
            </a:endParaRPr>
          </a:p>
        </p:txBody>
      </p:sp>
      <p:sp>
        <p:nvSpPr>
          <p:cNvPr id="2" name="圆角矩形 1"/>
          <p:cNvSpPr/>
          <p:nvPr>
            <p:custDataLst>
              <p:tags r:id="rId22"/>
            </p:custDataLst>
          </p:nvPr>
        </p:nvSpPr>
        <p:spPr>
          <a:xfrm>
            <a:off x="5267325" y="5363845"/>
            <a:ext cx="2832100" cy="663575"/>
          </a:xfrm>
          <a:prstGeom prst="roundRect">
            <a:avLst/>
          </a:prstGeom>
          <a:solidFill>
            <a:schemeClr val="bg1"/>
          </a:solidFill>
          <a:ln w="25400"/>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cxnSp>
        <p:nvCxnSpPr>
          <p:cNvPr id="3" name="直接箭头连接符 2"/>
          <p:cNvCxnSpPr>
            <a:stCxn id="30" idx="2"/>
            <a:endCxn id="2" idx="0"/>
          </p:cNvCxnSpPr>
          <p:nvPr>
            <p:custDataLst>
              <p:tags r:id="rId23"/>
            </p:custDataLst>
          </p:nvPr>
        </p:nvCxnSpPr>
        <p:spPr>
          <a:xfrm flipH="1">
            <a:off x="6683375" y="4977765"/>
            <a:ext cx="635" cy="386080"/>
          </a:xfrm>
          <a:prstGeom prst="straightConnector1">
            <a:avLst/>
          </a:prstGeom>
          <a:ln w="28575">
            <a:solidFill>
              <a:schemeClr val="accent2"/>
            </a:solidFill>
            <a:tailEnd type="arrow"/>
          </a:ln>
        </p:spPr>
        <p:style>
          <a:lnRef idx="2">
            <a:schemeClr val="accent1"/>
          </a:lnRef>
          <a:fillRef idx="0">
            <a:srgbClr val="FFFFFF"/>
          </a:fillRef>
          <a:effectRef idx="0">
            <a:srgbClr val="FFFFFF"/>
          </a:effectRef>
          <a:fontRef idx="minor">
            <a:schemeClr val="tx1"/>
          </a:fontRef>
        </p:style>
      </p:cxnSp>
      <p:cxnSp>
        <p:nvCxnSpPr>
          <p:cNvPr id="6" name="直接箭头连接符 5"/>
          <p:cNvCxnSpPr/>
          <p:nvPr/>
        </p:nvCxnSpPr>
        <p:spPr>
          <a:xfrm flipH="1">
            <a:off x="4196715" y="3710940"/>
            <a:ext cx="18415" cy="2247900"/>
          </a:xfrm>
          <a:prstGeom prst="straightConnector1">
            <a:avLst/>
          </a:prstGeom>
          <a:ln>
            <a:headEnd type="arrow" w="med" len="med"/>
            <a:tailEnd type="arrow" w="med" len="med"/>
          </a:ln>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4296410" y="4164965"/>
            <a:ext cx="437515" cy="922020"/>
          </a:xfrm>
          <a:prstGeom prst="rect">
            <a:avLst/>
          </a:prstGeom>
          <a:noFill/>
        </p:spPr>
        <p:txBody>
          <a:bodyPr wrap="square" rtlCol="0">
            <a:spAutoFit/>
          </a:bodyPr>
          <a:p>
            <a:r>
              <a:rPr lang="zh-CN" altLang="en-US"/>
              <a:t>自</a:t>
            </a:r>
            <a:endParaRPr lang="zh-CN" altLang="en-US"/>
          </a:p>
          <a:p>
            <a:r>
              <a:rPr lang="zh-CN" altLang="en-US"/>
              <a:t>动</a:t>
            </a:r>
            <a:endParaRPr lang="zh-CN" altLang="en-US"/>
          </a:p>
          <a:p>
            <a:r>
              <a:rPr lang="zh-CN" altLang="en-US"/>
              <a:t>化</a:t>
            </a:r>
            <a:endParaRPr lang="zh-CN" altLang="en-US"/>
          </a:p>
        </p:txBody>
      </p:sp>
      <p:sp>
        <p:nvSpPr>
          <p:cNvPr id="11" name="文本框 10"/>
          <p:cNvSpPr txBox="1"/>
          <p:nvPr>
            <p:custDataLst>
              <p:tags r:id="rId24"/>
            </p:custDataLst>
          </p:nvPr>
        </p:nvSpPr>
        <p:spPr>
          <a:xfrm>
            <a:off x="3677920" y="4164965"/>
            <a:ext cx="437515" cy="922020"/>
          </a:xfrm>
          <a:prstGeom prst="rect">
            <a:avLst/>
          </a:prstGeom>
          <a:noFill/>
        </p:spPr>
        <p:txBody>
          <a:bodyPr wrap="square" rtlCol="0">
            <a:spAutoFit/>
          </a:bodyPr>
          <a:p>
            <a:r>
              <a:rPr lang="zh-CN" altLang="en-US"/>
              <a:t>纯人工</a:t>
            </a:r>
            <a:endParaRPr lang="zh-CN" altLang="en-US"/>
          </a:p>
        </p:txBody>
      </p:sp>
      <p:cxnSp>
        <p:nvCxnSpPr>
          <p:cNvPr id="18" name="直接箭头连接符 17"/>
          <p:cNvCxnSpPr/>
          <p:nvPr>
            <p:custDataLst>
              <p:tags r:id="rId25"/>
            </p:custDataLst>
          </p:nvPr>
        </p:nvCxnSpPr>
        <p:spPr>
          <a:xfrm flipH="1">
            <a:off x="4212590" y="1454785"/>
            <a:ext cx="18415" cy="2247900"/>
          </a:xfrm>
          <a:prstGeom prst="straightConnector1">
            <a:avLst/>
          </a:prstGeom>
          <a:ln>
            <a:headEnd type="arrow" w="med" len="med"/>
            <a:tailEnd type="arrow" w="med" len="med"/>
          </a:ln>
        </p:spPr>
        <p:style>
          <a:lnRef idx="2">
            <a:schemeClr val="accent1"/>
          </a:lnRef>
          <a:fillRef idx="0">
            <a:srgbClr val="FFFFFF"/>
          </a:fillRef>
          <a:effectRef idx="0">
            <a:srgbClr val="FFFFFF"/>
          </a:effectRef>
          <a:fontRef idx="minor">
            <a:schemeClr val="tx1"/>
          </a:fontRef>
        </p:style>
      </p:cxnSp>
      <p:sp>
        <p:nvSpPr>
          <p:cNvPr id="26" name="文本框 25"/>
          <p:cNvSpPr txBox="1"/>
          <p:nvPr>
            <p:custDataLst>
              <p:tags r:id="rId26"/>
            </p:custDataLst>
          </p:nvPr>
        </p:nvSpPr>
        <p:spPr>
          <a:xfrm>
            <a:off x="3693795" y="2171700"/>
            <a:ext cx="437515" cy="922020"/>
          </a:xfrm>
          <a:prstGeom prst="rect">
            <a:avLst/>
          </a:prstGeom>
          <a:noFill/>
        </p:spPr>
        <p:txBody>
          <a:bodyPr wrap="square" rtlCol="0">
            <a:spAutoFit/>
          </a:bodyPr>
          <a:p>
            <a:r>
              <a:rPr lang="zh-CN" altLang="en-US"/>
              <a:t>纯人工</a:t>
            </a:r>
            <a:endParaRPr lang="zh-CN" altLang="en-US"/>
          </a:p>
        </p:txBody>
      </p:sp>
      <p:sp>
        <p:nvSpPr>
          <p:cNvPr id="36" name="文本框 35"/>
          <p:cNvSpPr txBox="1"/>
          <p:nvPr>
            <p:custDataLst>
              <p:tags r:id="rId27"/>
            </p:custDataLst>
          </p:nvPr>
        </p:nvSpPr>
        <p:spPr>
          <a:xfrm>
            <a:off x="4282440" y="2200275"/>
            <a:ext cx="437515" cy="922020"/>
          </a:xfrm>
          <a:prstGeom prst="rect">
            <a:avLst/>
          </a:prstGeom>
          <a:noFill/>
        </p:spPr>
        <p:txBody>
          <a:bodyPr wrap="square" rtlCol="0">
            <a:spAutoFit/>
          </a:bodyPr>
          <a:p>
            <a:r>
              <a:rPr lang="zh-CN" altLang="en-US"/>
              <a:t>纯人工</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custDataLst>
              <p:tags r:id="rId1"/>
            </p:custDataLst>
          </p:nvPr>
        </p:nvSpPr>
        <p:spPr>
          <a:xfrm>
            <a:off x="554990" y="454660"/>
            <a:ext cx="4064000" cy="398780"/>
          </a:xfrm>
          <a:prstGeom prst="rect">
            <a:avLst/>
          </a:prstGeom>
          <a:noFill/>
        </p:spPr>
        <p:txBody>
          <a:bodyPr wrap="square" rtlCol="0">
            <a:spAutoFit/>
          </a:bodyPr>
          <a:p>
            <a:r>
              <a:rPr lang="en-US" sz="2000" b="1">
                <a:latin typeface="微软雅黑" panose="020B0503020204020204" charset="-122"/>
                <a:ea typeface="微软雅黑" panose="020B0503020204020204" charset="-122"/>
                <a:cs typeface="微软雅黑" panose="020B0503020204020204" charset="-122"/>
              </a:rPr>
              <a:t>1.</a:t>
            </a:r>
            <a:r>
              <a:rPr lang="zh-CN" altLang="en-US" sz="2000" b="1">
                <a:latin typeface="微软雅黑" panose="020B0503020204020204" charset="-122"/>
                <a:ea typeface="微软雅黑" panose="020B0503020204020204" charset="-122"/>
                <a:cs typeface="微软雅黑" panose="020B0503020204020204" charset="-122"/>
              </a:rPr>
              <a:t>编码时要细致到什么程度？</a:t>
            </a:r>
            <a:endParaRPr lang="en-US" altLang="zh-CN" sz="2000" b="1">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664210" y="1123315"/>
            <a:ext cx="10864850" cy="1198880"/>
          </a:xfrm>
          <a:prstGeom prst="rect">
            <a:avLst/>
          </a:prstGeom>
          <a:noFill/>
        </p:spPr>
        <p:txBody>
          <a:bodyPr wrap="square" rtlCol="0">
            <a:spAutoFit/>
          </a:bodyPr>
          <a:p>
            <a:pPr indent="457200" fontAlgn="auto"/>
            <a:r>
              <a:rPr lang="zh-CN" altLang="en-US"/>
              <a:t>这取决于细致到什么程度，才能体现方法的优越性：如果要非常的细致，那么可能会</a:t>
            </a:r>
            <a:r>
              <a:rPr lang="en-US" altLang="zh-CN"/>
              <a:t>“</a:t>
            </a:r>
            <a:r>
              <a:rPr lang="zh-CN" altLang="en-US"/>
              <a:t>吓跑</a:t>
            </a:r>
            <a:r>
              <a:rPr lang="en-US" altLang="zh-CN"/>
              <a:t>”</a:t>
            </a:r>
            <a:r>
              <a:rPr lang="zh-CN" altLang="en-US"/>
              <a:t>使用者；但如果较为粗糙，只是做出和原作者差不多的结果，那么效果并不好，只是提速了</a:t>
            </a:r>
            <a:r>
              <a:rPr lang="zh-CN" altLang="en-US"/>
              <a:t>而已。</a:t>
            </a:r>
            <a:endParaRPr lang="zh-CN" altLang="en-US"/>
          </a:p>
          <a:p>
            <a:pPr indent="457200" fontAlgn="auto"/>
            <a:r>
              <a:rPr lang="zh-CN" altLang="en-US"/>
              <a:t>现阶段，我想探究影响学生数学学习成绩的心理因素，而不讨论不同因素的影响程度，这两个不同细度的考量会完全影响</a:t>
            </a:r>
            <a:r>
              <a:rPr lang="en-US" altLang="zh-CN"/>
              <a:t>protege</a:t>
            </a:r>
            <a:r>
              <a:rPr lang="zh-CN" altLang="en-US"/>
              <a:t>中实体的构建</a:t>
            </a:r>
            <a:r>
              <a:rPr lang="zh-CN" altLang="en-US"/>
              <a:t>规则。</a:t>
            </a:r>
            <a:endParaRPr lang="zh-CN" altLang="en-US"/>
          </a:p>
        </p:txBody>
      </p:sp>
      <p:sp>
        <p:nvSpPr>
          <p:cNvPr id="6" name="文本框 5"/>
          <p:cNvSpPr txBox="1"/>
          <p:nvPr/>
        </p:nvSpPr>
        <p:spPr>
          <a:xfrm>
            <a:off x="664210" y="2667635"/>
            <a:ext cx="6096000" cy="3692525"/>
          </a:xfrm>
          <a:prstGeom prst="rect">
            <a:avLst/>
          </a:prstGeom>
          <a:noFill/>
        </p:spPr>
        <p:txBody>
          <a:bodyPr wrap="square" rtlCol="0" anchor="t">
            <a:spAutoFit/>
          </a:bodyPr>
          <a:p>
            <a:pPr indent="457200" fontAlgn="auto"/>
            <a:r>
              <a:rPr lang="zh-CN" altLang="en-US">
                <a:latin typeface="仿宋" panose="02010609060101010101" charset="-122"/>
                <a:ea typeface="仿宋" panose="02010609060101010101" charset="-122"/>
              </a:rPr>
              <a:t>初中生</a:t>
            </a:r>
            <a:r>
              <a:rPr lang="zh-CN" altLang="en-US">
                <a:highlight>
                  <a:srgbClr val="FFFF00"/>
                </a:highlight>
                <a:latin typeface="仿宋" panose="02010609060101010101" charset="-122"/>
                <a:ea typeface="仿宋" panose="02010609060101010101" charset="-122"/>
              </a:rPr>
              <a:t>学业情绪</a:t>
            </a:r>
            <a:r>
              <a:rPr lang="zh-CN" altLang="en-US">
                <a:latin typeface="仿宋" panose="02010609060101010101" charset="-122"/>
                <a:ea typeface="仿宋" panose="02010609060101010101" charset="-122"/>
              </a:rPr>
              <a:t>的均值都高于中值，这表明初中生</a:t>
            </a:r>
            <a:r>
              <a:rPr lang="zh-CN" altLang="en-US">
                <a:highlight>
                  <a:srgbClr val="FFFF00"/>
                </a:highlight>
                <a:latin typeface="仿宋" panose="02010609060101010101" charset="-122"/>
                <a:ea typeface="仿宋" panose="02010609060101010101" charset="-122"/>
              </a:rPr>
              <a:t>消极学业情绪</a:t>
            </a:r>
            <a:r>
              <a:rPr lang="zh-CN" altLang="en-US">
                <a:latin typeface="仿宋" panose="02010609060101010101" charset="-122"/>
                <a:ea typeface="仿宋" panose="02010609060101010101" charset="-122"/>
              </a:rPr>
              <a:t>和</a:t>
            </a:r>
            <a:r>
              <a:rPr lang="zh-CN" altLang="en-US">
                <a:highlight>
                  <a:srgbClr val="FFFF00"/>
                </a:highlight>
                <a:latin typeface="仿宋" panose="02010609060101010101" charset="-122"/>
                <a:ea typeface="仿宋" panose="02010609060101010101" charset="-122"/>
              </a:rPr>
              <a:t>积极学业情绪</a:t>
            </a:r>
            <a:r>
              <a:rPr lang="zh-CN" altLang="en-US">
                <a:latin typeface="仿宋" panose="02010609060101010101" charset="-122"/>
                <a:ea typeface="仿宋" panose="02010609060101010101" charset="-122"/>
              </a:rPr>
              <a:t>都比较多。初中生的学业情绪在年级和数学学业成绩上均存在显著差异，其中，消极高唤醒在性别上上存在显著差异，积极高唤醒和消极低唤醒在重点班与普通班上存在显著差异。从平均分上看，积极学业情绪随着年级的升高呈逐渐下降，消极学业情绪随着年级升高而不断上升。高分组的学生在积极高唤醒和积极低唤醒上的均分要高于中分组和低分组，但在消极高唤醒和消极低唤醒上的均分要低于中分组和低分组。重点班在积极高唤醒和积极低唤醒上的均分要高于普通班，但在消极高唤醒和消极低唤醒上的均分要低于普通班。此外，男生在积极低唤醒和消极低唤醒上的得分要高于女生，但女生在积极高唤醒和消极高唤醒上要高于男生。</a:t>
            </a:r>
            <a:endParaRPr lang="zh-CN" altLang="en-US">
              <a:latin typeface="仿宋" panose="02010609060101010101" charset="-122"/>
              <a:ea typeface="仿宋" panose="02010609060101010101" charset="-122"/>
            </a:endParaRPr>
          </a:p>
        </p:txBody>
      </p:sp>
      <p:sp>
        <p:nvSpPr>
          <p:cNvPr id="7" name="文本框 6"/>
          <p:cNvSpPr txBox="1"/>
          <p:nvPr/>
        </p:nvSpPr>
        <p:spPr>
          <a:xfrm>
            <a:off x="6760210" y="2725420"/>
            <a:ext cx="4768850" cy="2030095"/>
          </a:xfrm>
          <a:prstGeom prst="rect">
            <a:avLst/>
          </a:prstGeom>
          <a:noFill/>
        </p:spPr>
        <p:txBody>
          <a:bodyPr wrap="square" rtlCol="0" anchor="t">
            <a:spAutoFit/>
          </a:bodyPr>
          <a:p>
            <a:pPr indent="457200" fontAlgn="auto"/>
            <a:r>
              <a:rPr lang="zh-CN" altLang="en-US">
                <a:sym typeface="+mn-ea"/>
              </a:rPr>
              <a:t>也就是说，现在我只考虑了学业情绪和数学成绩之间的关系，但并不详细的考虑学业情绪的下一</a:t>
            </a:r>
            <a:r>
              <a:rPr lang="zh-CN" altLang="en-US">
                <a:sym typeface="+mn-ea"/>
              </a:rPr>
              <a:t>级。</a:t>
            </a:r>
            <a:endParaRPr lang="zh-CN" altLang="en-US">
              <a:sym typeface="+mn-ea"/>
            </a:endParaRPr>
          </a:p>
          <a:p>
            <a:pPr indent="457200" fontAlgn="auto"/>
            <a:r>
              <a:rPr lang="zh-CN" altLang="en-US">
                <a:sym typeface="+mn-ea"/>
              </a:rPr>
              <a:t>如果要考虑消极与积极学业情绪，那可能这个概念需要被建模成一个</a:t>
            </a:r>
            <a:r>
              <a:rPr lang="en-US" altLang="zh-CN">
                <a:sym typeface="+mn-ea"/>
              </a:rPr>
              <a:t>DP</a:t>
            </a:r>
            <a:r>
              <a:rPr lang="zh-CN" altLang="en-US">
                <a:sym typeface="+mn-ea"/>
              </a:rPr>
              <a:t>，而不是一个</a:t>
            </a:r>
            <a:r>
              <a:rPr lang="zh-CN" altLang="en-US">
                <a:sym typeface="+mn-ea"/>
              </a:rPr>
              <a:t>实体。</a:t>
            </a:r>
            <a:endParaRPr lang="zh-CN" altLang="en-US">
              <a:sym typeface="+mn-ea"/>
            </a:endParaRPr>
          </a:p>
          <a:p>
            <a:pPr indent="457200" fontAlgn="auto"/>
            <a:endParaRPr lang="zh-CN" altLang="en-US">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4617720" y="702310"/>
            <a:ext cx="7574280" cy="5753100"/>
          </a:xfrm>
          <a:prstGeom prst="rect">
            <a:avLst/>
          </a:prstGeom>
        </p:spPr>
      </p:pic>
      <p:sp>
        <p:nvSpPr>
          <p:cNvPr id="5" name="矩形 4"/>
          <p:cNvSpPr/>
          <p:nvPr/>
        </p:nvSpPr>
        <p:spPr>
          <a:xfrm>
            <a:off x="5080635" y="702310"/>
            <a:ext cx="4544060" cy="535622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278765" y="1796415"/>
            <a:ext cx="4717415" cy="3403600"/>
          </a:xfrm>
          <a:prstGeom prst="rect">
            <a:avLst/>
          </a:prstGeom>
          <a:noFill/>
        </p:spPr>
        <p:txBody>
          <a:bodyPr wrap="square" rtlCol="0">
            <a:noAutofit/>
          </a:bodyPr>
          <a:p>
            <a:r>
              <a:rPr lang="zh-CN" altLang="en-US"/>
              <a:t>归纳研究：</a:t>
            </a:r>
            <a:endParaRPr lang="zh-CN" altLang="en-US"/>
          </a:p>
          <a:p>
            <a:pPr indent="457200"/>
            <a:r>
              <a:rPr lang="zh-CN" altLang="en-US"/>
              <a:t>主要目的是揭示真理、构建理论，对困惑或问题提供可能的解释或回答。</a:t>
            </a:r>
            <a:endParaRPr lang="zh-CN" altLang="en-US"/>
          </a:p>
          <a:p>
            <a:pPr indent="457200"/>
            <a:endParaRPr lang="zh-CN" altLang="en-US"/>
          </a:p>
          <a:p>
            <a:pPr indent="0" fontAlgn="auto"/>
            <a:r>
              <a:rPr lang="zh-CN" altLang="en-US"/>
              <a:t>质性分析：</a:t>
            </a:r>
            <a:endParaRPr lang="zh-CN" altLang="en-US"/>
          </a:p>
          <a:p>
            <a:pPr indent="457200"/>
            <a:r>
              <a:rPr lang="zh-CN" altLang="en-US"/>
              <a:t>是一种定性</a:t>
            </a:r>
            <a:r>
              <a:rPr lang="zh-CN" altLang="en-US"/>
              <a:t>研究方法，通过对非数值数据进行分析，如文字、图片和音频等，来发现其中的模式和趋势。质性分析通常用于社会科学领域，特别是在人文学科和社会学领域中广泛应用。与量化研究方法不同，质性分析不是基于统计学方法的，而是依靠人类的主观判断和解释。</a:t>
            </a:r>
            <a:endParaRPr lang="zh-CN" altLang="en-US"/>
          </a:p>
          <a:p>
            <a:pPr indent="457200"/>
            <a:endParaRPr lang="zh-CN" altLang="en-US"/>
          </a:p>
          <a:p>
            <a:pPr indent="457200"/>
            <a:endParaRPr lang="zh-CN" altLang="en-US"/>
          </a:p>
          <a:p>
            <a:pPr indent="457200"/>
            <a:endParaRPr lang="zh-CN" altLang="en-US"/>
          </a:p>
        </p:txBody>
      </p:sp>
      <p:sp>
        <p:nvSpPr>
          <p:cNvPr id="7" name="文本框 6"/>
          <p:cNvSpPr txBox="1"/>
          <p:nvPr/>
        </p:nvSpPr>
        <p:spPr>
          <a:xfrm>
            <a:off x="278765" y="348615"/>
            <a:ext cx="4064000" cy="521970"/>
          </a:xfrm>
          <a:prstGeom prst="rect">
            <a:avLst/>
          </a:prstGeom>
          <a:noFill/>
        </p:spPr>
        <p:txBody>
          <a:bodyPr wrap="square" rtlCol="0">
            <a:spAutoFit/>
          </a:bodyPr>
          <a:p>
            <a:r>
              <a:rPr lang="zh-CN" altLang="en-US" sz="2800"/>
              <a:t>质性分析</a:t>
            </a:r>
            <a:r>
              <a:rPr lang="en-US" altLang="zh-CN" sz="2800"/>
              <a:t>——</a:t>
            </a:r>
            <a:r>
              <a:rPr lang="zh-CN" altLang="en-US" sz="2800"/>
              <a:t>定义</a:t>
            </a:r>
            <a:endParaRPr lang="zh-CN" altLang="en-US" sz="2800"/>
          </a:p>
        </p:txBody>
      </p:sp>
      <p:sp>
        <p:nvSpPr>
          <p:cNvPr id="2" name="文本框 1"/>
          <p:cNvSpPr txBox="1"/>
          <p:nvPr/>
        </p:nvSpPr>
        <p:spPr>
          <a:xfrm>
            <a:off x="9624695" y="1207770"/>
            <a:ext cx="2352675" cy="922020"/>
          </a:xfrm>
          <a:prstGeom prst="rect">
            <a:avLst/>
          </a:prstGeom>
          <a:noFill/>
        </p:spPr>
        <p:txBody>
          <a:bodyPr wrap="square" rtlCol="0">
            <a:spAutoFit/>
          </a:bodyPr>
          <a:p>
            <a:r>
              <a:rPr lang="zh-CN" altLang="en-US">
                <a:solidFill>
                  <a:schemeClr val="accent1"/>
                </a:solidFill>
              </a:rPr>
              <a:t>费托合成</a:t>
            </a:r>
            <a:r>
              <a:rPr lang="zh-CN" altLang="en-US">
                <a:solidFill>
                  <a:schemeClr val="accent1"/>
                </a:solidFill>
              </a:rPr>
              <a:t>反应：无机条件下可以生成</a:t>
            </a:r>
            <a:r>
              <a:rPr lang="zh-CN" altLang="en-US">
                <a:solidFill>
                  <a:schemeClr val="accent1"/>
                </a:solidFill>
              </a:rPr>
              <a:t>烃类化合物</a:t>
            </a:r>
            <a:endParaRPr lang="zh-CN" altLang="en-US">
              <a:solidFill>
                <a:schemeClr val="accent1"/>
              </a:solidFill>
            </a:endParaRPr>
          </a:p>
        </p:txBody>
      </p:sp>
      <p:sp>
        <p:nvSpPr>
          <p:cNvPr id="3" name="文本框 2"/>
          <p:cNvSpPr txBox="1"/>
          <p:nvPr>
            <p:custDataLst>
              <p:tags r:id="rId3"/>
            </p:custDataLst>
          </p:nvPr>
        </p:nvSpPr>
        <p:spPr>
          <a:xfrm>
            <a:off x="10085070" y="3625850"/>
            <a:ext cx="2106930" cy="368300"/>
          </a:xfrm>
          <a:prstGeom prst="rect">
            <a:avLst/>
          </a:prstGeom>
          <a:noFill/>
        </p:spPr>
        <p:txBody>
          <a:bodyPr wrap="square" rtlCol="0">
            <a:spAutoFit/>
          </a:bodyPr>
          <a:p>
            <a:r>
              <a:rPr lang="zh-CN" altLang="en-US">
                <a:solidFill>
                  <a:schemeClr val="accent1"/>
                </a:solidFill>
              </a:rPr>
              <a:t>石油是</a:t>
            </a:r>
            <a:r>
              <a:rPr lang="zh-CN" altLang="en-US">
                <a:solidFill>
                  <a:schemeClr val="accent1"/>
                </a:solidFill>
              </a:rPr>
              <a:t>无机生成的</a:t>
            </a:r>
            <a:endParaRPr lang="zh-CN" altLang="en-US">
              <a:solidFill>
                <a:schemeClr val="accent1"/>
              </a:solidFill>
            </a:endParaRPr>
          </a:p>
        </p:txBody>
      </p:sp>
      <p:sp>
        <p:nvSpPr>
          <p:cNvPr id="8" name="文本框 7"/>
          <p:cNvSpPr txBox="1"/>
          <p:nvPr>
            <p:custDataLst>
              <p:tags r:id="rId4"/>
            </p:custDataLst>
          </p:nvPr>
        </p:nvSpPr>
        <p:spPr>
          <a:xfrm>
            <a:off x="9300210" y="5628640"/>
            <a:ext cx="2830195" cy="368300"/>
          </a:xfrm>
          <a:prstGeom prst="rect">
            <a:avLst/>
          </a:prstGeom>
          <a:noFill/>
        </p:spPr>
        <p:txBody>
          <a:bodyPr wrap="square" rtlCol="0">
            <a:spAutoFit/>
          </a:bodyPr>
          <a:p>
            <a:r>
              <a:rPr lang="zh-CN" altLang="en-US">
                <a:solidFill>
                  <a:schemeClr val="accent1"/>
                </a:solidFill>
              </a:rPr>
              <a:t>石油确实可以</a:t>
            </a:r>
            <a:r>
              <a:rPr lang="zh-CN" altLang="en-US">
                <a:solidFill>
                  <a:schemeClr val="accent1"/>
                </a:solidFill>
              </a:rPr>
              <a:t>无机生成</a:t>
            </a:r>
            <a:endParaRPr lang="zh-CN" altLang="en-US">
              <a:solidFill>
                <a:schemeClr val="accent1"/>
              </a:solidFill>
            </a:endParaRPr>
          </a:p>
        </p:txBody>
      </p:sp>
      <p:sp>
        <p:nvSpPr>
          <p:cNvPr id="9" name="文本框 8"/>
          <p:cNvSpPr txBox="1"/>
          <p:nvPr>
            <p:custDataLst>
              <p:tags r:id="rId5"/>
            </p:custDataLst>
          </p:nvPr>
        </p:nvSpPr>
        <p:spPr>
          <a:xfrm>
            <a:off x="5487035" y="5260340"/>
            <a:ext cx="3262630" cy="368300"/>
          </a:xfrm>
          <a:prstGeom prst="rect">
            <a:avLst/>
          </a:prstGeom>
          <a:noFill/>
        </p:spPr>
        <p:txBody>
          <a:bodyPr wrap="square" rtlCol="0">
            <a:spAutoFit/>
          </a:bodyPr>
          <a:p>
            <a:r>
              <a:rPr lang="zh-CN" altLang="en-US">
                <a:solidFill>
                  <a:schemeClr val="accent1"/>
                </a:solidFill>
              </a:rPr>
              <a:t>石油在无有机物的地方生成</a:t>
            </a:r>
            <a:r>
              <a:rPr lang="zh-CN" altLang="en-US">
                <a:solidFill>
                  <a:schemeClr val="accent1"/>
                </a:solidFill>
              </a:rPr>
              <a:t>了</a:t>
            </a:r>
            <a:endParaRPr lang="zh-CN" altLang="en-US">
              <a:solidFill>
                <a:schemeClr val="accent1"/>
              </a:solidFill>
            </a:endParaRPr>
          </a:p>
        </p:txBody>
      </p:sp>
      <p:sp>
        <p:nvSpPr>
          <p:cNvPr id="10" name="文本框 9"/>
          <p:cNvSpPr txBox="1"/>
          <p:nvPr>
            <p:custDataLst>
              <p:tags r:id="rId6"/>
            </p:custDataLst>
          </p:nvPr>
        </p:nvSpPr>
        <p:spPr>
          <a:xfrm>
            <a:off x="5182235" y="3256280"/>
            <a:ext cx="1473835" cy="922020"/>
          </a:xfrm>
          <a:prstGeom prst="rect">
            <a:avLst/>
          </a:prstGeom>
          <a:noFill/>
        </p:spPr>
        <p:txBody>
          <a:bodyPr wrap="square" rtlCol="0">
            <a:spAutoFit/>
          </a:bodyPr>
          <a:p>
            <a:r>
              <a:rPr lang="zh-CN" altLang="en-US">
                <a:solidFill>
                  <a:schemeClr val="accent1"/>
                </a:solidFill>
              </a:rPr>
              <a:t>检验无机条件下是否可以生成</a:t>
            </a:r>
            <a:r>
              <a:rPr lang="zh-CN" altLang="en-US">
                <a:solidFill>
                  <a:schemeClr val="accent1"/>
                </a:solidFill>
              </a:rPr>
              <a:t>石油</a:t>
            </a:r>
            <a:endParaRPr lang="zh-CN" altLang="en-US">
              <a:solidFill>
                <a:schemeClr val="accent1"/>
              </a:solidFill>
            </a:endParaRPr>
          </a:p>
        </p:txBody>
      </p:sp>
      <p:sp>
        <p:nvSpPr>
          <p:cNvPr id="11" name="文本框 10"/>
          <p:cNvSpPr txBox="1"/>
          <p:nvPr>
            <p:custDataLst>
              <p:tags r:id="rId7"/>
            </p:custDataLst>
          </p:nvPr>
        </p:nvSpPr>
        <p:spPr>
          <a:xfrm>
            <a:off x="5182235" y="1484630"/>
            <a:ext cx="3262630" cy="368300"/>
          </a:xfrm>
          <a:prstGeom prst="rect">
            <a:avLst/>
          </a:prstGeom>
          <a:noFill/>
        </p:spPr>
        <p:txBody>
          <a:bodyPr wrap="square" rtlCol="0">
            <a:spAutoFit/>
          </a:bodyPr>
          <a:p>
            <a:r>
              <a:rPr lang="zh-CN" altLang="en-US">
                <a:solidFill>
                  <a:schemeClr val="accent1"/>
                </a:solidFill>
              </a:rPr>
              <a:t>新理论：石油</a:t>
            </a:r>
            <a:r>
              <a:rPr lang="zh-CN" altLang="en-US">
                <a:solidFill>
                  <a:schemeClr val="accent1"/>
                </a:solidFill>
              </a:rPr>
              <a:t>无机学</a:t>
            </a:r>
            <a:r>
              <a:rPr lang="zh-CN" altLang="en-US">
                <a:solidFill>
                  <a:schemeClr val="accent1"/>
                </a:solidFill>
              </a:rPr>
              <a:t>说</a:t>
            </a:r>
            <a:endParaRPr lang="zh-CN" altLang="en-US">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4617720" y="702310"/>
            <a:ext cx="7574280" cy="5753100"/>
          </a:xfrm>
          <a:prstGeom prst="rect">
            <a:avLst/>
          </a:prstGeom>
        </p:spPr>
      </p:pic>
      <p:sp>
        <p:nvSpPr>
          <p:cNvPr id="5" name="矩形 4"/>
          <p:cNvSpPr/>
          <p:nvPr/>
        </p:nvSpPr>
        <p:spPr>
          <a:xfrm>
            <a:off x="5080635" y="702310"/>
            <a:ext cx="4544060" cy="5356225"/>
          </a:xfrm>
          <a:prstGeom prst="rect">
            <a:avLst/>
          </a:prstGeom>
          <a:noFill/>
          <a:ln w="28575">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nvSpPr>
        <p:spPr>
          <a:xfrm>
            <a:off x="278765" y="348615"/>
            <a:ext cx="4064000" cy="521970"/>
          </a:xfrm>
          <a:prstGeom prst="rect">
            <a:avLst/>
          </a:prstGeom>
          <a:noFill/>
        </p:spPr>
        <p:txBody>
          <a:bodyPr wrap="square" rtlCol="0">
            <a:spAutoFit/>
          </a:bodyPr>
          <a:p>
            <a:r>
              <a:rPr lang="en-US" altLang="zh-CN" sz="2800"/>
              <a:t>Meta</a:t>
            </a:r>
            <a:r>
              <a:rPr lang="zh-CN" altLang="en-US" sz="2800"/>
              <a:t>分析</a:t>
            </a:r>
            <a:r>
              <a:rPr lang="en-US" altLang="zh-CN" sz="2800"/>
              <a:t>——</a:t>
            </a:r>
            <a:r>
              <a:rPr lang="zh-CN" altLang="en-US" sz="2800"/>
              <a:t>定义</a:t>
            </a:r>
            <a:endParaRPr lang="zh-CN" altLang="en-US" sz="2800"/>
          </a:p>
        </p:txBody>
      </p:sp>
      <p:sp>
        <p:nvSpPr>
          <p:cNvPr id="8" name="文本框 7"/>
          <p:cNvSpPr txBox="1"/>
          <p:nvPr/>
        </p:nvSpPr>
        <p:spPr>
          <a:xfrm>
            <a:off x="278765" y="1489710"/>
            <a:ext cx="4728210" cy="3781425"/>
          </a:xfrm>
          <a:prstGeom prst="rect">
            <a:avLst/>
          </a:prstGeom>
          <a:noFill/>
        </p:spPr>
        <p:txBody>
          <a:bodyPr wrap="square" rtlCol="0" anchor="t">
            <a:noAutofit/>
          </a:bodyPr>
          <a:p>
            <a:pPr indent="0" fontAlgn="auto"/>
            <a:r>
              <a:rPr lang="zh-CN" altLang="en-US">
                <a:sym typeface="+mn-ea"/>
              </a:rPr>
              <a:t>元分析：</a:t>
            </a:r>
            <a:endParaRPr lang="zh-CN" altLang="en-US">
              <a:sym typeface="+mn-ea"/>
            </a:endParaRPr>
          </a:p>
          <a:p>
            <a:pPr indent="457200" fontAlgn="auto"/>
            <a:r>
              <a:rPr lang="zh-CN" altLang="en-US">
                <a:sym typeface="+mn-ea"/>
              </a:rPr>
              <a:t>是一种对以往的实证研究结果进行归纳和总结的</a:t>
            </a:r>
            <a:r>
              <a:rPr lang="zh-CN" altLang="en-US" b="1">
                <a:sym typeface="+mn-ea"/>
              </a:rPr>
              <a:t>统计方法，是一种定量分析方法</a:t>
            </a:r>
            <a:r>
              <a:rPr lang="zh-CN" altLang="en-US">
                <a:sym typeface="+mn-ea"/>
              </a:rPr>
              <a:t>。元分析的基本作用有这三点：</a:t>
            </a:r>
            <a:endParaRPr lang="zh-CN" altLang="en-US">
              <a:sym typeface="+mn-ea"/>
            </a:endParaRPr>
          </a:p>
          <a:p>
            <a:pPr indent="457200" fontAlgn="auto"/>
            <a:r>
              <a:rPr lang="en-US" altLang="zh-CN">
                <a:sym typeface="+mn-ea"/>
              </a:rPr>
              <a:t>1</a:t>
            </a:r>
            <a:r>
              <a:rPr lang="zh-CN" altLang="en-US">
                <a:sym typeface="+mn-ea"/>
              </a:rPr>
              <a:t>）针对某一</a:t>
            </a:r>
            <a:r>
              <a:rPr lang="zh-CN" altLang="en-US" b="1">
                <a:sym typeface="+mn-ea"/>
              </a:rPr>
              <a:t>具体的相关关系</a:t>
            </a:r>
            <a:r>
              <a:rPr lang="zh-CN" altLang="en-US">
                <a:sym typeface="+mn-ea"/>
              </a:rPr>
              <a:t>，对来自不同研究样本的结果进行整合，从而得出对这一关系更为接近样本总体的估计。</a:t>
            </a:r>
            <a:endParaRPr lang="zh-CN" altLang="en-US">
              <a:sym typeface="+mn-ea"/>
            </a:endParaRPr>
          </a:p>
          <a:p>
            <a:pPr indent="457200" fontAlgn="auto"/>
            <a:r>
              <a:rPr lang="en-US" altLang="zh-CN">
                <a:sym typeface="+mn-ea"/>
              </a:rPr>
              <a:t>2</a:t>
            </a:r>
            <a:r>
              <a:rPr lang="zh-CN" altLang="en-US">
                <a:sym typeface="+mn-ea"/>
              </a:rPr>
              <a:t>）对某一相关关系在不同研究</a:t>
            </a:r>
            <a:r>
              <a:rPr lang="zh-CN" altLang="en-US" b="1">
                <a:sym typeface="+mn-ea"/>
              </a:rPr>
              <a:t>样本间的差异</a:t>
            </a:r>
            <a:r>
              <a:rPr lang="zh-CN" altLang="en-US">
                <a:sym typeface="+mn-ea"/>
              </a:rPr>
              <a:t>进行分析,进而找出能对这些差异进行解释的调节变量。</a:t>
            </a:r>
            <a:endParaRPr lang="zh-CN" altLang="en-US">
              <a:sym typeface="+mn-ea"/>
            </a:endParaRPr>
          </a:p>
          <a:p>
            <a:pPr indent="457200" fontAlgn="auto"/>
            <a:r>
              <a:rPr lang="en-US" altLang="zh-CN">
                <a:sym typeface="+mn-ea"/>
              </a:rPr>
              <a:t>3</a:t>
            </a:r>
            <a:r>
              <a:rPr lang="zh-CN" altLang="en-US">
                <a:sym typeface="+mn-ea"/>
              </a:rPr>
              <a:t>）将元分析结果和其他统计方法结合,对某一变量与其他多个变量直接的整体关系进行分析。</a:t>
            </a:r>
            <a:endParaRPr lang="zh-CN" altLang="en-US">
              <a:sym typeface="+mn-ea"/>
            </a:endParaRPr>
          </a:p>
          <a:p>
            <a:pPr indent="457200" fontAlgn="auto"/>
            <a:endParaRPr lang="zh-CN" altLang="en-US">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p:custDataLst>
              <p:tags r:id="rId1"/>
            </p:custDataLst>
          </p:nvPr>
        </p:nvSpPr>
        <p:spPr>
          <a:xfrm>
            <a:off x="278765" y="348615"/>
            <a:ext cx="4064000" cy="521970"/>
          </a:xfrm>
          <a:prstGeom prst="rect">
            <a:avLst/>
          </a:prstGeom>
          <a:noFill/>
        </p:spPr>
        <p:txBody>
          <a:bodyPr wrap="square" rtlCol="0">
            <a:spAutoFit/>
          </a:bodyPr>
          <a:p>
            <a:r>
              <a:rPr lang="zh-CN" altLang="en-US" sz="2800"/>
              <a:t>扎根理论</a:t>
            </a:r>
            <a:r>
              <a:rPr lang="en-US" altLang="zh-CN" sz="2800"/>
              <a:t>——</a:t>
            </a:r>
            <a:r>
              <a:rPr lang="zh-CN" altLang="en-US" sz="2800"/>
              <a:t>定义</a:t>
            </a:r>
            <a:endParaRPr lang="zh-CN" altLang="en-US" sz="2800"/>
          </a:p>
        </p:txBody>
      </p:sp>
      <p:sp>
        <p:nvSpPr>
          <p:cNvPr id="2" name="文本框 1"/>
          <p:cNvSpPr txBox="1"/>
          <p:nvPr/>
        </p:nvSpPr>
        <p:spPr>
          <a:xfrm>
            <a:off x="946150" y="1371600"/>
            <a:ext cx="10176510" cy="3046095"/>
          </a:xfrm>
          <a:prstGeom prst="rect">
            <a:avLst/>
          </a:prstGeom>
          <a:noFill/>
        </p:spPr>
        <p:txBody>
          <a:bodyPr wrap="square" rtlCol="0" anchor="t">
            <a:spAutoFit/>
          </a:bodyPr>
          <a:p>
            <a:pPr indent="609600" fontAlgn="auto">
              <a:extLst>
                <a:ext uri="{35155182-B16C-46BC-9424-99874614C6A1}">
                  <wpsdc:indentchars xmlns:wpsdc="http://www.wps.cn/officeDocument/2017/drawingmlCustomData" val="200" checksum="4158780845"/>
                </a:ext>
              </a:extLst>
            </a:pPr>
            <a:r>
              <a:rPr lang="zh-CN" altLang="en-US" sz="2400"/>
              <a:t>扎根理论构建并非一种特定的方法，而是一种做</a:t>
            </a:r>
            <a:r>
              <a:rPr lang="zh-CN" altLang="en-US" sz="2400" b="1"/>
              <a:t>定性/质化分析</a:t>
            </a:r>
            <a:r>
              <a:rPr lang="zh-CN" altLang="en-US" sz="2400"/>
              <a:t>的方式，主要目的是寻求对某一特定现象建立新的或更新的理论，因而特别强调数据分析的中心地位。</a:t>
            </a:r>
            <a:endParaRPr lang="zh-CN" altLang="en-US" sz="2400"/>
          </a:p>
          <a:p>
            <a:pPr indent="609600" fontAlgn="auto">
              <a:extLst>
                <a:ext uri="{35155182-B16C-46BC-9424-99874614C6A1}">
                  <wpsdc:indentchars xmlns:wpsdc="http://www.wps.cn/officeDocument/2017/drawingmlCustomData" val="200" checksum="4158780845"/>
                </a:ext>
              </a:extLst>
            </a:pPr>
            <a:endParaRPr lang="zh-CN" altLang="en-US" sz="2400"/>
          </a:p>
          <a:p>
            <a:pPr indent="609600" fontAlgn="auto">
              <a:extLst>
                <a:ext uri="{35155182-B16C-46BC-9424-99874614C6A1}">
                  <wpsdc:indentchars xmlns:wpsdc="http://www.wps.cn/officeDocument/2017/drawingmlCustomData" val="200" checksum="4158780845"/>
                </a:ext>
              </a:extLst>
            </a:pPr>
            <a:r>
              <a:rPr lang="zh-CN" altLang="en-US" sz="2400"/>
              <a:t>扎根理论特别</a:t>
            </a:r>
            <a:r>
              <a:rPr lang="zh-CN" altLang="en-US" sz="2400" b="1"/>
              <a:t>强调从资料中提升理论</a:t>
            </a:r>
            <a:r>
              <a:rPr lang="zh-CN" altLang="en-US" sz="2400"/>
              <a:t>，认为只有通过对资料的深入分析，才能逐步形成理论框架。这是一个归纳的过程，</a:t>
            </a:r>
            <a:r>
              <a:rPr lang="zh-CN" altLang="en-US" sz="2400" b="1"/>
              <a:t>从下往上</a:t>
            </a:r>
            <a:r>
              <a:rPr lang="zh-CN" altLang="en-US" sz="2400"/>
              <a:t>将资料不断地进行浓缩。与一般的宏大理论不同的是，扎根理论不对研究者自己事先设定的假设进行逻辑推演，而是从资料</a:t>
            </a:r>
            <a:r>
              <a:rPr lang="zh-CN" altLang="en-US" sz="2400"/>
              <a:t>入手进行归纳分析。</a:t>
            </a:r>
            <a:endParaRPr lang="zh-CN" altLang="en-US" sz="2400"/>
          </a:p>
        </p:txBody>
      </p:sp>
      <p:sp>
        <p:nvSpPr>
          <p:cNvPr id="16" name="文本框 15"/>
          <p:cNvSpPr txBox="1"/>
          <p:nvPr/>
        </p:nvSpPr>
        <p:spPr>
          <a:xfrm>
            <a:off x="946150" y="4702175"/>
            <a:ext cx="10025380" cy="1568450"/>
          </a:xfrm>
          <a:prstGeom prst="rect">
            <a:avLst/>
          </a:prstGeom>
          <a:noFill/>
        </p:spPr>
        <p:txBody>
          <a:bodyPr wrap="square" rtlCol="0">
            <a:spAutoFit/>
          </a:bodyPr>
          <a:p>
            <a:pPr indent="457200"/>
            <a:r>
              <a:rPr lang="zh-CN" altLang="en-US" sz="2400">
                <a:latin typeface="微软雅黑" panose="020B0503020204020204" charset="-122"/>
                <a:ea typeface="微软雅黑" panose="020B0503020204020204" charset="-122"/>
                <a:cs typeface="微软雅黑" panose="020B0503020204020204" charset="-122"/>
              </a:rPr>
              <a:t>研究人员可以通过</a:t>
            </a:r>
            <a:r>
              <a:rPr lang="en-US" altLang="zh-CN" sz="2400">
                <a:latin typeface="微软雅黑" panose="020B0503020204020204" charset="-122"/>
                <a:ea typeface="微软雅黑" panose="020B0503020204020204" charset="-122"/>
                <a:cs typeface="微软雅黑" panose="020B0503020204020204" charset="-122"/>
              </a:rPr>
              <a:t>EXCEL</a:t>
            </a:r>
            <a:r>
              <a:rPr lang="zh-CN" altLang="en-US" sz="2400">
                <a:latin typeface="微软雅黑" panose="020B0503020204020204" charset="-122"/>
                <a:ea typeface="微软雅黑" panose="020B0503020204020204" charset="-122"/>
                <a:cs typeface="微软雅黑" panose="020B0503020204020204" charset="-122"/>
              </a:rPr>
              <a:t>去汇总梳理这些数据，但更方便的方法是使用质性分析工具，之后将介绍</a:t>
            </a:r>
            <a:r>
              <a:rPr lang="en-US" altLang="zh-CN" sz="2400">
                <a:latin typeface="微软雅黑" panose="020B0503020204020204" charset="-122"/>
                <a:ea typeface="微软雅黑" panose="020B0503020204020204" charset="-122"/>
                <a:cs typeface="微软雅黑" panose="020B0503020204020204" charset="-122"/>
              </a:rPr>
              <a:t>NVivo</a:t>
            </a:r>
            <a:r>
              <a:rPr lang="zh-CN" altLang="en-US" sz="2400">
                <a:latin typeface="微软雅黑" panose="020B0503020204020204" charset="-122"/>
                <a:ea typeface="微软雅黑" panose="020B0503020204020204" charset="-122"/>
                <a:cs typeface="微软雅黑" panose="020B0503020204020204" charset="-122"/>
              </a:rPr>
              <a:t>工具，除此之外，还有Atlas.ti、</a:t>
            </a:r>
            <a:r>
              <a:rPr lang="zh-CN" altLang="en-US" sz="2400">
                <a:latin typeface="微软雅黑" panose="020B0503020204020204" charset="-122"/>
                <a:ea typeface="微软雅黑" panose="020B0503020204020204" charset="-122"/>
                <a:cs typeface="微软雅黑" panose="020B0503020204020204" charset="-122"/>
                <a:hlinkClick r:id="rId2" action="ppaction://hlinkfile"/>
              </a:rPr>
              <a:t>MAXQDA</a:t>
            </a:r>
            <a:r>
              <a:rPr lang="zh-CN" altLang="en-US" sz="2400">
                <a:latin typeface="微软雅黑" panose="020B0503020204020204" charset="-122"/>
                <a:ea typeface="微软雅黑" panose="020B0503020204020204" charset="-122"/>
                <a:cs typeface="微软雅黑" panose="020B0503020204020204" charset="-122"/>
              </a:rPr>
              <a:t>、Dedoose和HyperRESEARCH。不论是哪一种工具，最核心的功能就是编码和</a:t>
            </a:r>
            <a:r>
              <a:rPr lang="zh-CN" altLang="en-US" sz="2400">
                <a:latin typeface="微软雅黑" panose="020B0503020204020204" charset="-122"/>
                <a:ea typeface="微软雅黑" panose="020B0503020204020204" charset="-122"/>
                <a:cs typeface="微软雅黑" panose="020B0503020204020204" charset="-122"/>
              </a:rPr>
              <a:t>统计。</a:t>
            </a:r>
            <a:endParaRPr lang="zh-CN" altLang="en-US" sz="240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47345" y="182245"/>
            <a:ext cx="5257800" cy="815340"/>
          </a:xfrm>
        </p:spPr>
        <p:txBody>
          <a:bodyPr/>
          <a:p>
            <a:r>
              <a:rPr lang="en-US" altLang="zh-CN" sz="2800"/>
              <a:t>NVIVO</a:t>
            </a:r>
            <a:r>
              <a:rPr lang="zh-CN" altLang="en-US" sz="2800"/>
              <a:t>的工作原理和流程</a:t>
            </a:r>
            <a:endParaRPr lang="zh-CN" altLang="en-US" sz="2800"/>
          </a:p>
        </p:txBody>
      </p:sp>
      <p:pic>
        <p:nvPicPr>
          <p:cNvPr id="5" name="图片 4"/>
          <p:cNvPicPr>
            <a:picLocks noChangeAspect="1"/>
          </p:cNvPicPr>
          <p:nvPr>
            <p:custDataLst>
              <p:tags r:id="rId1"/>
            </p:custDataLst>
          </p:nvPr>
        </p:nvPicPr>
        <p:blipFill>
          <a:blip r:embed="rId2"/>
          <a:stretch>
            <a:fillRect/>
          </a:stretch>
        </p:blipFill>
        <p:spPr>
          <a:xfrm>
            <a:off x="347345" y="2083435"/>
            <a:ext cx="7029450" cy="4212590"/>
          </a:xfrm>
          <a:prstGeom prst="rect">
            <a:avLst/>
          </a:prstGeom>
        </p:spPr>
      </p:pic>
      <p:sp>
        <p:nvSpPr>
          <p:cNvPr id="6" name="文本框 5"/>
          <p:cNvSpPr txBox="1"/>
          <p:nvPr/>
        </p:nvSpPr>
        <p:spPr>
          <a:xfrm>
            <a:off x="837565" y="997585"/>
            <a:ext cx="11158220" cy="922020"/>
          </a:xfrm>
          <a:prstGeom prst="rect">
            <a:avLst/>
          </a:prstGeom>
          <a:noFill/>
        </p:spPr>
        <p:txBody>
          <a:bodyPr wrap="square" rtlCol="0" anchor="t">
            <a:spAutoFit/>
          </a:bodyPr>
          <a:p>
            <a:r>
              <a:rPr lang="zh-CN" altLang="en-US"/>
              <a:t>nvivo作为一个质性研究的软件，</a:t>
            </a:r>
            <a:r>
              <a:rPr lang="zh-CN" altLang="en-US">
                <a:sym typeface="+mn-ea"/>
              </a:rPr>
              <a:t>其最大的优势在于其强大的编码功能，可以将众多文献与某一研究主题相关的全部信息汇总起来，并可对广泛的研究主题进行整合，可以使得研究者快速捕捉文献中的信息点。</a:t>
            </a:r>
            <a:r>
              <a:rPr lang="zh-CN" altLang="en-US"/>
              <a:t>通过归类的方式来发现事物之间的内在联系和规律。</a:t>
            </a:r>
            <a:endParaRPr lang="zh-CN" altLang="en-US"/>
          </a:p>
        </p:txBody>
      </p:sp>
      <p:sp>
        <p:nvSpPr>
          <p:cNvPr id="7" name="文本框 6"/>
          <p:cNvSpPr txBox="1"/>
          <p:nvPr/>
        </p:nvSpPr>
        <p:spPr>
          <a:xfrm>
            <a:off x="7705725" y="2131060"/>
            <a:ext cx="4290060" cy="1198880"/>
          </a:xfrm>
          <a:prstGeom prst="rect">
            <a:avLst/>
          </a:prstGeom>
          <a:noFill/>
        </p:spPr>
        <p:txBody>
          <a:bodyPr wrap="square" rtlCol="0">
            <a:spAutoFit/>
          </a:bodyPr>
          <a:p>
            <a:r>
              <a:rPr lang="en-US" altLang="zh-CN" b="1"/>
              <a:t>1.</a:t>
            </a:r>
            <a:r>
              <a:rPr lang="zh-CN" altLang="en-US" b="1"/>
              <a:t>获取文献数据集</a:t>
            </a:r>
            <a:endParaRPr lang="zh-CN" altLang="en-US" b="1"/>
          </a:p>
          <a:p>
            <a:pPr indent="457200" fontAlgn="auto"/>
            <a:r>
              <a:rPr lang="zh-CN" altLang="en-US"/>
              <a:t>指定关键词和期刊，下载对应的文献；也可以补充网页等系统</a:t>
            </a:r>
            <a:r>
              <a:rPr lang="zh-CN" altLang="en-US">
                <a:sym typeface="+mn-ea"/>
              </a:rPr>
              <a:t>未</a:t>
            </a:r>
            <a:r>
              <a:rPr lang="zh-CN" altLang="en-US"/>
              <a:t>发表但有用的内容。</a:t>
            </a:r>
            <a:endParaRPr lang="zh-CN" altLang="en-US"/>
          </a:p>
        </p:txBody>
      </p:sp>
      <p:pic>
        <p:nvPicPr>
          <p:cNvPr id="8" name="图片 7"/>
          <p:cNvPicPr>
            <a:picLocks noChangeAspect="1"/>
          </p:cNvPicPr>
          <p:nvPr/>
        </p:nvPicPr>
        <p:blipFill>
          <a:blip r:embed="rId3"/>
          <a:stretch>
            <a:fillRect/>
          </a:stretch>
        </p:blipFill>
        <p:spPr>
          <a:xfrm>
            <a:off x="347345" y="1919605"/>
            <a:ext cx="6747510" cy="4540250"/>
          </a:xfrm>
          <a:prstGeom prst="rect">
            <a:avLst/>
          </a:prstGeom>
        </p:spPr>
      </p:pic>
      <p:sp>
        <p:nvSpPr>
          <p:cNvPr id="9" name="文本框 8"/>
          <p:cNvSpPr txBox="1"/>
          <p:nvPr>
            <p:custDataLst>
              <p:tags r:id="rId4"/>
            </p:custDataLst>
          </p:nvPr>
        </p:nvSpPr>
        <p:spPr>
          <a:xfrm>
            <a:off x="7771765" y="3541395"/>
            <a:ext cx="4110990" cy="2861310"/>
          </a:xfrm>
          <a:prstGeom prst="rect">
            <a:avLst/>
          </a:prstGeom>
          <a:noFill/>
        </p:spPr>
        <p:txBody>
          <a:bodyPr wrap="square" rtlCol="0">
            <a:spAutoFit/>
          </a:bodyPr>
          <a:p>
            <a:r>
              <a:rPr lang="en-US" altLang="zh-CN" b="1"/>
              <a:t>2.</a:t>
            </a:r>
            <a:r>
              <a:rPr lang="zh-CN" altLang="en-US" b="1"/>
              <a:t>归类</a:t>
            </a:r>
            <a:r>
              <a:rPr lang="zh-CN" altLang="en-US" b="1"/>
              <a:t>编码</a:t>
            </a:r>
            <a:endParaRPr lang="zh-CN" altLang="en-US" b="1"/>
          </a:p>
          <a:p>
            <a:pPr indent="457200" fontAlgn="auto"/>
            <a:r>
              <a:rPr lang="zh-CN" altLang="en-US"/>
              <a:t>编码是将原始数据分成不同的类别或主题的过程。自定义归类的标准，在阅读文献时，对内容逐个分类到对应节点下。</a:t>
            </a:r>
            <a:endParaRPr lang="zh-CN" altLang="en-US"/>
          </a:p>
          <a:p>
            <a:pPr indent="457200" fontAlgn="auto"/>
            <a:r>
              <a:rPr lang="zh-CN" altLang="en-US"/>
              <a:t>例如</a:t>
            </a:r>
            <a:r>
              <a:rPr lang="en-US" altLang="zh-CN"/>
              <a:t>A</a:t>
            </a:r>
            <a:r>
              <a:rPr lang="zh-CN" altLang="en-US"/>
              <a:t>文献第一段表述了知识管理的概念，</a:t>
            </a:r>
            <a:r>
              <a:rPr lang="en-US" altLang="zh-CN"/>
              <a:t>B</a:t>
            </a:r>
            <a:r>
              <a:rPr lang="zh-CN" altLang="en-US"/>
              <a:t>文献第十段也描述了该概念，内容有区别但是描述对象一致，就可以把对应部分划分在这同一个节点中，用于之后的文献观点梳理。</a:t>
            </a:r>
            <a:endParaRPr lang="zh-CN" altLang="en-US"/>
          </a:p>
        </p:txBody>
      </p:sp>
      <p:sp>
        <p:nvSpPr>
          <p:cNvPr id="3" name="文本框 2"/>
          <p:cNvSpPr txBox="1"/>
          <p:nvPr/>
        </p:nvSpPr>
        <p:spPr>
          <a:xfrm>
            <a:off x="5521960" y="1715135"/>
            <a:ext cx="6102985" cy="368300"/>
          </a:xfrm>
          <a:prstGeom prst="rect">
            <a:avLst/>
          </a:prstGeom>
          <a:noFill/>
        </p:spPr>
        <p:txBody>
          <a:bodyPr wrap="square" rtlCol="0">
            <a:spAutoFit/>
          </a:bodyPr>
          <a:p>
            <a:r>
              <a:rPr lang="en-US" altLang="zh-CN">
                <a:solidFill>
                  <a:srgbClr val="FF0000"/>
                </a:solidFill>
              </a:rPr>
              <a:t>NVivo</a:t>
            </a:r>
            <a:r>
              <a:rPr lang="zh-CN" altLang="en-US">
                <a:solidFill>
                  <a:srgbClr val="FF0000"/>
                </a:solidFill>
              </a:rPr>
              <a:t>是研究者在整合文献以梳理理论时用的</a:t>
            </a:r>
            <a:r>
              <a:rPr lang="en-US" altLang="zh-CN">
                <a:solidFill>
                  <a:srgbClr val="FF0000"/>
                </a:solidFill>
              </a:rPr>
              <a:t>“</a:t>
            </a:r>
            <a:r>
              <a:rPr lang="zh-CN" altLang="en-US">
                <a:solidFill>
                  <a:srgbClr val="FF0000"/>
                </a:solidFill>
              </a:rPr>
              <a:t>统计记录工具</a:t>
            </a:r>
            <a:r>
              <a:rPr lang="en-US" altLang="zh-CN">
                <a:solidFill>
                  <a:srgbClr val="FF0000"/>
                </a:solidFill>
              </a:rPr>
              <a:t>”</a:t>
            </a:r>
            <a:endParaRPr lang="en-US" altLang="zh-CN">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950595" y="478790"/>
            <a:ext cx="9847580" cy="59366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a:xfrm>
            <a:off x="838200" y="326390"/>
            <a:ext cx="5257800" cy="815340"/>
          </a:xfrm>
        </p:spPr>
        <p:txBody>
          <a:bodyPr/>
          <a:p>
            <a:r>
              <a:rPr lang="en-US" altLang="zh-CN" sz="2800"/>
              <a:t>NVIVO</a:t>
            </a:r>
            <a:r>
              <a:rPr lang="zh-CN" altLang="en-US" sz="2800"/>
              <a:t>的工作原理和流程</a:t>
            </a:r>
            <a:endParaRPr lang="zh-CN" altLang="en-US" sz="2800"/>
          </a:p>
        </p:txBody>
      </p:sp>
      <p:pic>
        <p:nvPicPr>
          <p:cNvPr id="6" name="图片 5"/>
          <p:cNvPicPr>
            <a:picLocks noChangeAspect="1"/>
          </p:cNvPicPr>
          <p:nvPr>
            <p:custDataLst>
              <p:tags r:id="rId2"/>
            </p:custDataLst>
          </p:nvPr>
        </p:nvPicPr>
        <p:blipFill>
          <a:blip r:embed="rId3"/>
          <a:stretch>
            <a:fillRect/>
          </a:stretch>
        </p:blipFill>
        <p:spPr>
          <a:xfrm>
            <a:off x="951865" y="1141730"/>
            <a:ext cx="8226425" cy="4604385"/>
          </a:xfrm>
          <a:prstGeom prst="rect">
            <a:avLst/>
          </a:prstGeom>
        </p:spPr>
      </p:pic>
      <p:sp>
        <p:nvSpPr>
          <p:cNvPr id="7" name="文本框 6"/>
          <p:cNvSpPr txBox="1"/>
          <p:nvPr>
            <p:custDataLst>
              <p:tags r:id="rId4"/>
            </p:custDataLst>
          </p:nvPr>
        </p:nvSpPr>
        <p:spPr>
          <a:xfrm>
            <a:off x="5957570" y="4547235"/>
            <a:ext cx="5593715" cy="1198880"/>
          </a:xfrm>
          <a:prstGeom prst="rect">
            <a:avLst/>
          </a:prstGeom>
          <a:noFill/>
        </p:spPr>
        <p:txBody>
          <a:bodyPr wrap="square" rtlCol="0">
            <a:spAutoFit/>
          </a:bodyPr>
          <a:p>
            <a:r>
              <a:rPr lang="en-US" altLang="zh-CN" b="1"/>
              <a:t>3.</a:t>
            </a:r>
            <a:r>
              <a:rPr lang="zh-CN" altLang="en-US" b="1"/>
              <a:t>梳理某具体领域的学术观点</a:t>
            </a:r>
            <a:endParaRPr lang="zh-CN" altLang="en-US" b="1"/>
          </a:p>
          <a:p>
            <a:pPr indent="457200" fontAlgn="auto"/>
            <a:r>
              <a:rPr lang="zh-CN" altLang="en-US"/>
              <a:t>不同节点中的内容对应着理论框架的不同点。依据想要呈现的内容将节点（观点）与节点（观点）之间的关系呈现出来。</a:t>
            </a:r>
            <a:endParaRPr lang="zh-CN" altLang="en-US"/>
          </a:p>
        </p:txBody>
      </p:sp>
      <p:sp>
        <p:nvSpPr>
          <p:cNvPr id="2" name="文本框 1"/>
          <p:cNvSpPr txBox="1"/>
          <p:nvPr/>
        </p:nvSpPr>
        <p:spPr>
          <a:xfrm>
            <a:off x="6096000" y="5958840"/>
            <a:ext cx="5100320" cy="368300"/>
          </a:xfrm>
          <a:prstGeom prst="rect">
            <a:avLst/>
          </a:prstGeom>
          <a:noFill/>
        </p:spPr>
        <p:txBody>
          <a:bodyPr wrap="square" rtlCol="0">
            <a:spAutoFit/>
          </a:bodyPr>
          <a:p>
            <a:r>
              <a:rPr lang="zh-CN" altLang="en-US">
                <a:solidFill>
                  <a:srgbClr val="FF0000"/>
                </a:solidFill>
              </a:rPr>
              <a:t>注意：节点的选取是跟据研究者的主观意愿的</a:t>
            </a:r>
            <a:endParaRPr lang="zh-CN" altLang="en-US">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23240" y="310515"/>
            <a:ext cx="8220710" cy="460375"/>
          </a:xfrm>
          <a:prstGeom prst="rect">
            <a:avLst/>
          </a:prstGeom>
          <a:noFill/>
        </p:spPr>
        <p:txBody>
          <a:bodyPr wrap="square" rtlCol="0" anchor="t">
            <a:spAutoFit/>
          </a:bodyPr>
          <a:p>
            <a:pPr indent="0" algn="l">
              <a:buNone/>
            </a:pPr>
            <a:r>
              <a:rPr lang="zh-CN" altLang="en-US" sz="2400">
                <a:latin typeface="微软雅黑" panose="020B0503020204020204" charset="-122"/>
                <a:ea typeface="微软雅黑" panose="020B0503020204020204" charset="-122"/>
                <a:cs typeface="微软雅黑" panose="020B0503020204020204" charset="-122"/>
                <a:sym typeface="+mn-ea"/>
              </a:rPr>
              <a:t>选择一篇应用</a:t>
            </a:r>
            <a:r>
              <a:rPr lang="en-US" altLang="zh-CN" sz="2400">
                <a:latin typeface="微软雅黑" panose="020B0503020204020204" charset="-122"/>
                <a:ea typeface="微软雅黑" panose="020B0503020204020204" charset="-122"/>
                <a:cs typeface="微软雅黑" panose="020B0503020204020204" charset="-122"/>
                <a:sym typeface="+mn-ea"/>
              </a:rPr>
              <a:t>NVivo</a:t>
            </a:r>
            <a:r>
              <a:rPr lang="zh-CN" altLang="en-US" sz="2400">
                <a:latin typeface="微软雅黑" panose="020B0503020204020204" charset="-122"/>
                <a:ea typeface="微软雅黑" panose="020B0503020204020204" charset="-122"/>
                <a:cs typeface="微软雅黑" panose="020B0503020204020204" charset="-122"/>
                <a:sym typeface="+mn-ea"/>
              </a:rPr>
              <a:t>的优秀文章，用</a:t>
            </a:r>
            <a:r>
              <a:rPr lang="en-US" altLang="zh-CN" sz="2400">
                <a:latin typeface="微软雅黑" panose="020B0503020204020204" charset="-122"/>
                <a:ea typeface="微软雅黑" panose="020B0503020204020204" charset="-122"/>
                <a:cs typeface="微软雅黑" panose="020B0503020204020204" charset="-122"/>
                <a:sym typeface="+mn-ea"/>
              </a:rPr>
              <a:t>protege</a:t>
            </a:r>
            <a:r>
              <a:rPr lang="zh-CN" altLang="en-US" sz="2400">
                <a:latin typeface="微软雅黑" panose="020B0503020204020204" charset="-122"/>
                <a:ea typeface="微软雅黑" panose="020B0503020204020204" charset="-122"/>
                <a:cs typeface="微软雅黑" panose="020B0503020204020204" charset="-122"/>
                <a:sym typeface="+mn-ea"/>
              </a:rPr>
              <a:t>复现</a:t>
            </a:r>
            <a:endParaRPr lang="zh-CN" altLang="en-US" sz="2400">
              <a:latin typeface="微软雅黑" panose="020B0503020204020204" charset="-122"/>
              <a:ea typeface="微软雅黑" panose="020B0503020204020204" charset="-122"/>
              <a:cs typeface="微软雅黑" panose="020B0503020204020204" charset="-122"/>
              <a:sym typeface="+mn-ea"/>
            </a:endParaRPr>
          </a:p>
        </p:txBody>
      </p:sp>
      <p:graphicFrame>
        <p:nvGraphicFramePr>
          <p:cNvPr id="7" name="表格 6"/>
          <p:cNvGraphicFramePr/>
          <p:nvPr>
            <p:custDataLst>
              <p:tags r:id="rId1"/>
            </p:custDataLst>
          </p:nvPr>
        </p:nvGraphicFramePr>
        <p:xfrm>
          <a:off x="523240" y="1007745"/>
          <a:ext cx="11008360" cy="5393055"/>
        </p:xfrm>
        <a:graphic>
          <a:graphicData uri="http://schemas.openxmlformats.org/drawingml/2006/table">
            <a:tbl>
              <a:tblPr firstRow="1" bandRow="1">
                <a:tableStyleId>{5C22544A-7EE6-4342-B048-85BDC9FD1C3A}</a:tableStyleId>
              </a:tblPr>
              <a:tblGrid>
                <a:gridCol w="1598295"/>
                <a:gridCol w="9410065"/>
              </a:tblGrid>
              <a:tr h="610235">
                <a:tc>
                  <a:txBody>
                    <a:bodyPr/>
                    <a:p>
                      <a:pPr algn="ctr">
                        <a:buNone/>
                      </a:pPr>
                      <a:r>
                        <a:rPr lang="zh-CN" altLang="en-US" sz="2000">
                          <a:solidFill>
                            <a:schemeClr val="tx1"/>
                          </a:solidFill>
                        </a:rPr>
                        <a:t>文章名称</a:t>
                      </a:r>
                      <a:endParaRPr lang="zh-CN" altLang="en-US" sz="2000">
                        <a:solidFill>
                          <a:schemeClr val="tx1"/>
                        </a:solidFill>
                      </a:endParaRPr>
                    </a:p>
                  </a:txBody>
                  <a:tcPr anchor="ctr" anchorCtr="0">
                    <a:solidFill>
                      <a:schemeClr val="bg2">
                        <a:lumMod val="85000"/>
                      </a:schemeClr>
                    </a:solidFill>
                  </a:tcPr>
                </a:tc>
                <a:tc>
                  <a:txBody>
                    <a:bodyPr/>
                    <a:p>
                      <a:pPr algn="ctr">
                        <a:buNone/>
                      </a:pPr>
                      <a:r>
                        <a:rPr lang="zh-CN" altLang="en-US" sz="2000">
                          <a:solidFill>
                            <a:schemeClr val="tx1"/>
                          </a:solidFill>
                          <a:sym typeface="+mn-ea"/>
                        </a:rPr>
                        <a:t>《基于NVivo10质性分析的高效数学学习心理结构模型》</a:t>
                      </a:r>
                      <a:endParaRPr lang="zh-CN" altLang="en-US" sz="2000">
                        <a:solidFill>
                          <a:schemeClr val="tx1"/>
                        </a:solidFill>
                        <a:sym typeface="+mn-ea"/>
                      </a:endParaRPr>
                    </a:p>
                  </a:txBody>
                  <a:tcPr anchor="ctr" anchorCtr="0">
                    <a:solidFill>
                      <a:schemeClr val="bg2">
                        <a:lumMod val="85000"/>
                      </a:schemeClr>
                    </a:solidFill>
                  </a:tcPr>
                </a:tc>
              </a:tr>
              <a:tr h="609600">
                <a:tc>
                  <a:txBody>
                    <a:bodyPr/>
                    <a:p>
                      <a:pPr algn="ctr">
                        <a:buNone/>
                      </a:pPr>
                      <a:r>
                        <a:rPr lang="zh-CN" altLang="en-US" sz="2000">
                          <a:solidFill>
                            <a:schemeClr val="tx1"/>
                          </a:solidFill>
                          <a:sym typeface="+mn-ea"/>
                        </a:rPr>
                        <a:t>刊物名称</a:t>
                      </a:r>
                      <a:endParaRPr lang="zh-CN" altLang="en-US" sz="2000">
                        <a:solidFill>
                          <a:schemeClr val="tx1"/>
                        </a:solidFill>
                        <a:sym typeface="+mn-ea"/>
                      </a:endParaRPr>
                    </a:p>
                  </a:txBody>
                  <a:tcPr anchor="ctr" anchorCtr="0">
                    <a:solidFill>
                      <a:schemeClr val="bg2">
                        <a:lumMod val="85000"/>
                      </a:schemeClr>
                    </a:solidFill>
                  </a:tcPr>
                </a:tc>
                <a:tc>
                  <a:txBody>
                    <a:bodyPr/>
                    <a:p>
                      <a:pPr algn="ctr">
                        <a:buNone/>
                      </a:pPr>
                      <a:r>
                        <a:rPr lang="zh-CN" altLang="en-US" sz="2000">
                          <a:solidFill>
                            <a:schemeClr val="tx1"/>
                          </a:solidFill>
                          <a:sym typeface="+mn-ea"/>
                        </a:rPr>
                        <a:t>《心理与行为研究》2014</a:t>
                      </a:r>
                      <a:endParaRPr lang="zh-CN" altLang="en-US" sz="2000">
                        <a:solidFill>
                          <a:schemeClr val="tx1"/>
                        </a:solidFill>
                        <a:sym typeface="+mn-ea"/>
                      </a:endParaRPr>
                    </a:p>
                  </a:txBody>
                  <a:tcPr anchor="ctr" anchorCtr="0">
                    <a:solidFill>
                      <a:schemeClr val="bg2">
                        <a:lumMod val="85000"/>
                      </a:schemeClr>
                    </a:solidFill>
                  </a:tcPr>
                </a:tc>
              </a:tr>
              <a:tr h="610235">
                <a:tc>
                  <a:txBody>
                    <a:bodyPr/>
                    <a:p>
                      <a:pPr algn="ctr">
                        <a:buNone/>
                      </a:pPr>
                      <a:r>
                        <a:rPr lang="zh-CN" altLang="en-US" sz="2000">
                          <a:solidFill>
                            <a:schemeClr val="tx1"/>
                          </a:solidFill>
                          <a:sym typeface="+mn-ea"/>
                        </a:rPr>
                        <a:t>目的</a:t>
                      </a:r>
                      <a:endParaRPr lang="zh-CN" altLang="en-US" sz="2000">
                        <a:solidFill>
                          <a:schemeClr val="tx1"/>
                        </a:solidFill>
                        <a:sym typeface="+mn-ea"/>
                      </a:endParaRPr>
                    </a:p>
                  </a:txBody>
                  <a:tcPr anchor="ctr" anchorCtr="0">
                    <a:solidFill>
                      <a:schemeClr val="bg2">
                        <a:lumMod val="85000"/>
                      </a:schemeClr>
                    </a:solidFill>
                  </a:tcPr>
                </a:tc>
                <a:tc>
                  <a:txBody>
                    <a:bodyPr/>
                    <a:p>
                      <a:pPr algn="ctr">
                        <a:buNone/>
                      </a:pPr>
                      <a:r>
                        <a:rPr lang="zh-CN" altLang="en-US" sz="2000">
                          <a:solidFill>
                            <a:schemeClr val="tx1"/>
                          </a:solidFill>
                          <a:sym typeface="+mn-ea"/>
                        </a:rPr>
                        <a:t>探究</a:t>
                      </a:r>
                      <a:r>
                        <a:rPr lang="zh-CN" altLang="en-US" sz="2000">
                          <a:solidFill>
                            <a:schemeClr val="tx1"/>
                          </a:solidFill>
                          <a:sym typeface="+mn-ea"/>
                        </a:rPr>
                        <a:t>高效数学学习需要的心理结构模型</a:t>
                      </a:r>
                      <a:endParaRPr lang="zh-CN" altLang="en-US" sz="2000">
                        <a:solidFill>
                          <a:schemeClr val="tx1"/>
                        </a:solidFill>
                        <a:sym typeface="+mn-ea"/>
                      </a:endParaRPr>
                    </a:p>
                  </a:txBody>
                  <a:tcPr anchor="ctr" anchorCtr="0">
                    <a:solidFill>
                      <a:schemeClr val="bg2">
                        <a:lumMod val="85000"/>
                      </a:schemeClr>
                    </a:solidFill>
                  </a:tcPr>
                </a:tc>
              </a:tr>
              <a:tr h="610235">
                <a:tc>
                  <a:txBody>
                    <a:bodyPr/>
                    <a:p>
                      <a:pPr algn="ctr">
                        <a:buNone/>
                      </a:pPr>
                      <a:r>
                        <a:rPr lang="zh-CN" altLang="en-US" sz="2000">
                          <a:solidFill>
                            <a:schemeClr val="tx1"/>
                          </a:solidFill>
                          <a:sym typeface="+mn-ea"/>
                        </a:rPr>
                        <a:t>研究对象</a:t>
                      </a:r>
                      <a:endParaRPr lang="zh-CN" altLang="en-US" sz="2000">
                        <a:solidFill>
                          <a:schemeClr val="tx1"/>
                        </a:solidFill>
                        <a:sym typeface="+mn-ea"/>
                      </a:endParaRPr>
                    </a:p>
                  </a:txBody>
                  <a:tcPr anchor="ctr" anchorCtr="0">
                    <a:solidFill>
                      <a:schemeClr val="bg2">
                        <a:lumMod val="85000"/>
                      </a:schemeClr>
                    </a:solidFill>
                  </a:tcPr>
                </a:tc>
                <a:tc>
                  <a:txBody>
                    <a:bodyPr/>
                    <a:p>
                      <a:pPr algn="ctr">
                        <a:buNone/>
                      </a:pPr>
                      <a:r>
                        <a:rPr lang="zh-CN" altLang="en-US" sz="2000">
                          <a:solidFill>
                            <a:schemeClr val="tx1"/>
                          </a:solidFill>
                          <a:sym typeface="+mn-ea"/>
                        </a:rPr>
                        <a:t>中小学生群体</a:t>
                      </a:r>
                      <a:endParaRPr lang="zh-CN" altLang="en-US" sz="2000">
                        <a:solidFill>
                          <a:schemeClr val="tx1"/>
                        </a:solidFill>
                        <a:sym typeface="+mn-ea"/>
                      </a:endParaRPr>
                    </a:p>
                  </a:txBody>
                  <a:tcPr anchor="ctr" anchorCtr="0">
                    <a:solidFill>
                      <a:schemeClr val="bg2">
                        <a:lumMod val="85000"/>
                      </a:schemeClr>
                    </a:solidFill>
                  </a:tcPr>
                </a:tc>
              </a:tr>
              <a:tr h="610235">
                <a:tc>
                  <a:txBody>
                    <a:bodyPr/>
                    <a:p>
                      <a:pPr algn="ctr">
                        <a:buNone/>
                      </a:pPr>
                      <a:r>
                        <a:rPr lang="zh-CN" altLang="en-US" sz="2000">
                          <a:solidFill>
                            <a:schemeClr val="tx1"/>
                          </a:solidFill>
                          <a:sym typeface="+mn-ea"/>
                        </a:rPr>
                        <a:t>研究文献</a:t>
                      </a:r>
                      <a:endParaRPr lang="zh-CN" altLang="en-US" sz="2000">
                        <a:solidFill>
                          <a:schemeClr val="tx1"/>
                        </a:solidFill>
                        <a:sym typeface="+mn-ea"/>
                      </a:endParaRPr>
                    </a:p>
                  </a:txBody>
                  <a:tcPr anchor="ctr" anchorCtr="0">
                    <a:solidFill>
                      <a:schemeClr val="bg2">
                        <a:lumMod val="85000"/>
                      </a:schemeClr>
                    </a:solidFill>
                  </a:tcPr>
                </a:tc>
                <a:tc>
                  <a:txBody>
                    <a:bodyPr/>
                    <a:p>
                      <a:pPr algn="ctr">
                        <a:buNone/>
                      </a:pPr>
                      <a:r>
                        <a:rPr lang="en-US" altLang="zh-CN" sz="2000">
                          <a:solidFill>
                            <a:schemeClr val="tx1"/>
                          </a:solidFill>
                          <a:sym typeface="+mn-ea"/>
                        </a:rPr>
                        <a:t>2000-2013</a:t>
                      </a:r>
                      <a:r>
                        <a:rPr lang="zh-CN" altLang="en-US" sz="2000">
                          <a:solidFill>
                            <a:schemeClr val="tx1"/>
                          </a:solidFill>
                          <a:sym typeface="+mn-ea"/>
                        </a:rPr>
                        <a:t>年国内外心理学、教育类的核心刊物，共</a:t>
                      </a:r>
                      <a:r>
                        <a:rPr lang="en-US" altLang="zh-CN" sz="2000">
                          <a:solidFill>
                            <a:schemeClr val="tx1"/>
                          </a:solidFill>
                          <a:sym typeface="+mn-ea"/>
                        </a:rPr>
                        <a:t>47</a:t>
                      </a:r>
                      <a:r>
                        <a:rPr lang="zh-CN" altLang="en-US" sz="2000">
                          <a:solidFill>
                            <a:schemeClr val="tx1"/>
                          </a:solidFill>
                          <a:sym typeface="+mn-ea"/>
                        </a:rPr>
                        <a:t>篇文献</a:t>
                      </a:r>
                      <a:endParaRPr lang="zh-CN" altLang="en-US" sz="2000">
                        <a:solidFill>
                          <a:schemeClr val="tx1"/>
                        </a:solidFill>
                        <a:sym typeface="+mn-ea"/>
                      </a:endParaRPr>
                    </a:p>
                  </a:txBody>
                  <a:tcPr anchor="ctr" anchorCtr="0">
                    <a:solidFill>
                      <a:schemeClr val="bg2">
                        <a:lumMod val="85000"/>
                      </a:schemeClr>
                    </a:solidFill>
                  </a:tcPr>
                </a:tc>
              </a:tr>
              <a:tr h="2342515">
                <a:tc>
                  <a:txBody>
                    <a:bodyPr/>
                    <a:p>
                      <a:pPr algn="ctr">
                        <a:buNone/>
                      </a:pPr>
                      <a:r>
                        <a:rPr lang="zh-CN" altLang="en-US" sz="2000"/>
                        <a:t>结论</a:t>
                      </a:r>
                      <a:endParaRPr lang="zh-CN" altLang="en-US" sz="2000"/>
                    </a:p>
                  </a:txBody>
                  <a:tcPr anchor="ctr" anchorCtr="0">
                    <a:solidFill>
                      <a:schemeClr val="bg2">
                        <a:lumMod val="85000"/>
                      </a:schemeClr>
                    </a:solidFill>
                  </a:tcPr>
                </a:tc>
                <a:tc>
                  <a:txBody>
                    <a:bodyPr/>
                    <a:p>
                      <a:pPr marL="285750" indent="-285750" algn="ctr">
                        <a:buFont typeface="Arial" panose="020B0604020202020204" pitchFamily="34" charset="0"/>
                        <a:buChar char="•"/>
                      </a:pPr>
                      <a:r>
                        <a:rPr lang="zh-CN" altLang="en-US" sz="2000">
                          <a:sym typeface="+mn-ea"/>
                        </a:rPr>
                        <a:t>以</a:t>
                      </a:r>
                      <a:r>
                        <a:rPr lang="zh-CN" altLang="en-US" sz="2000" b="1">
                          <a:sym typeface="+mn-ea"/>
                        </a:rPr>
                        <a:t>非智力因素</a:t>
                      </a:r>
                      <a:r>
                        <a:rPr lang="zh-CN" altLang="en-US" sz="2000">
                          <a:sym typeface="+mn-ea"/>
                        </a:rPr>
                        <a:t>为学习的动力源泉，</a:t>
                      </a:r>
                      <a:endParaRPr lang="zh-CN" altLang="en-US" sz="2000"/>
                    </a:p>
                    <a:p>
                      <a:pPr marL="285750" indent="-285750" algn="ctr">
                        <a:buFont typeface="Arial" panose="020B0604020202020204" pitchFamily="34" charset="0"/>
                        <a:buChar char="•"/>
                      </a:pPr>
                      <a:r>
                        <a:rPr lang="zh-CN" altLang="en-US" sz="2000">
                          <a:sym typeface="+mn-ea"/>
                        </a:rPr>
                        <a:t>以较为完善的</a:t>
                      </a:r>
                      <a:r>
                        <a:rPr lang="zh-CN" altLang="en-US" sz="2000" b="1">
                          <a:sym typeface="+mn-ea"/>
                        </a:rPr>
                        <a:t>心理机制</a:t>
                      </a:r>
                      <a:r>
                        <a:rPr lang="zh-CN" altLang="en-US" sz="2000">
                          <a:sym typeface="+mn-ea"/>
                        </a:rPr>
                        <a:t>作为前提，</a:t>
                      </a:r>
                      <a:endParaRPr lang="zh-CN" altLang="en-US" sz="2000"/>
                    </a:p>
                    <a:p>
                      <a:pPr marL="285750" indent="-285750" algn="ctr">
                        <a:buFont typeface="Arial" panose="020B0604020202020204" pitchFamily="34" charset="0"/>
                        <a:buChar char="•"/>
                      </a:pPr>
                      <a:r>
                        <a:rPr lang="zh-CN" altLang="en-US" sz="2000">
                          <a:sym typeface="+mn-ea"/>
                        </a:rPr>
                        <a:t>以高水平的</a:t>
                      </a:r>
                      <a:r>
                        <a:rPr lang="zh-CN" altLang="en-US" sz="2000" b="1">
                          <a:sym typeface="+mn-ea"/>
                        </a:rPr>
                        <a:t>元认知</a:t>
                      </a:r>
                      <a:r>
                        <a:rPr lang="zh-CN" altLang="en-US" sz="2000">
                          <a:sym typeface="+mn-ea"/>
                        </a:rPr>
                        <a:t>作为监控系统，</a:t>
                      </a:r>
                      <a:endParaRPr lang="zh-CN" altLang="en-US" sz="2000"/>
                    </a:p>
                    <a:p>
                      <a:pPr marL="285750" indent="-285750" algn="ctr">
                        <a:buFont typeface="Arial" panose="020B0604020202020204" pitchFamily="34" charset="0"/>
                        <a:buChar char="•"/>
                      </a:pPr>
                      <a:r>
                        <a:rPr lang="zh-CN" altLang="en-US" sz="2000">
                          <a:sym typeface="+mn-ea"/>
                        </a:rPr>
                        <a:t>以有效的</a:t>
                      </a:r>
                      <a:r>
                        <a:rPr lang="zh-CN" altLang="en-US" sz="2000" b="1">
                          <a:sym typeface="+mn-ea"/>
                        </a:rPr>
                        <a:t>学习策略</a:t>
                      </a:r>
                      <a:r>
                        <a:rPr lang="zh-CN" altLang="en-US" sz="2000">
                          <a:sym typeface="+mn-ea"/>
                        </a:rPr>
                        <a:t>作为学习保障，</a:t>
                      </a:r>
                      <a:endParaRPr lang="zh-CN" altLang="en-US" sz="2000"/>
                    </a:p>
                    <a:p>
                      <a:pPr marL="285750" indent="-285750" algn="ctr">
                        <a:buFont typeface="Arial" panose="020B0604020202020204" pitchFamily="34" charset="0"/>
                        <a:buChar char="•"/>
                      </a:pPr>
                      <a:r>
                        <a:rPr lang="zh-CN" altLang="en-US" sz="2000">
                          <a:sym typeface="+mn-ea"/>
                        </a:rPr>
                        <a:t>以较高的</a:t>
                      </a:r>
                      <a:r>
                        <a:rPr lang="zh-CN" altLang="en-US" sz="2000" b="1">
                          <a:sym typeface="+mn-ea"/>
                        </a:rPr>
                        <a:t>数学学习素养</a:t>
                      </a:r>
                      <a:r>
                        <a:rPr lang="zh-CN" altLang="en-US" sz="2000">
                          <a:sym typeface="+mn-ea"/>
                        </a:rPr>
                        <a:t>作为学习过程中的思维品质的体现</a:t>
                      </a:r>
                      <a:endParaRPr lang="zh-CN" altLang="en-US" sz="2000"/>
                    </a:p>
                  </a:txBody>
                  <a:tcPr anchor="ctr" anchorCtr="0">
                    <a:solidFill>
                      <a:schemeClr val="bg2">
                        <a:lumMod val="85000"/>
                      </a:schemeClr>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468880" y="1998345"/>
            <a:ext cx="8322310" cy="2861310"/>
          </a:xfrm>
          <a:prstGeom prst="rect">
            <a:avLst/>
          </a:prstGeom>
          <a:noFill/>
        </p:spPr>
        <p:txBody>
          <a:bodyPr wrap="square" rtlCol="0">
            <a:spAutoFit/>
          </a:bodyPr>
          <a:p>
            <a:pPr indent="0">
              <a:buNone/>
            </a:pPr>
            <a:r>
              <a:rPr lang="zh-CN" altLang="en-US" sz="3600"/>
              <a:t>阅读文献并且关注以下</a:t>
            </a:r>
            <a:r>
              <a:rPr lang="en-US" altLang="zh-CN" sz="3600"/>
              <a:t>4</a:t>
            </a:r>
            <a:r>
              <a:rPr lang="zh-CN" altLang="en-US" sz="3600"/>
              <a:t>个</a:t>
            </a:r>
            <a:r>
              <a:rPr lang="zh-CN" altLang="en-US" sz="3600"/>
              <a:t>问题：</a:t>
            </a:r>
            <a:endParaRPr lang="zh-CN" altLang="en-US" sz="3600"/>
          </a:p>
          <a:p>
            <a:pPr marL="342900" indent="-342900">
              <a:buAutoNum type="arabicPeriod"/>
            </a:pPr>
            <a:r>
              <a:rPr lang="zh-CN" altLang="en-US" sz="3600"/>
              <a:t>如何编码</a:t>
            </a:r>
            <a:endParaRPr lang="zh-CN" altLang="en-US" sz="3600"/>
          </a:p>
          <a:p>
            <a:pPr marL="342900" indent="-342900">
              <a:buAutoNum type="arabicPeriod"/>
            </a:pPr>
            <a:r>
              <a:rPr lang="zh-CN" altLang="en-US" sz="3600">
                <a:sym typeface="+mn-ea"/>
              </a:rPr>
              <a:t>如何用编码抽取事实</a:t>
            </a:r>
            <a:endParaRPr lang="zh-CN" altLang="en-US" sz="3600">
              <a:sym typeface="+mn-ea"/>
            </a:endParaRPr>
          </a:p>
          <a:p>
            <a:pPr marL="342900" indent="-342900">
              <a:buAutoNum type="arabicPeriod"/>
            </a:pPr>
            <a:r>
              <a:rPr lang="zh-CN" altLang="en-US" sz="3600"/>
              <a:t>事实怎么合并和归纳成理论的</a:t>
            </a:r>
            <a:endParaRPr lang="zh-CN" altLang="en-US" sz="3600"/>
          </a:p>
          <a:p>
            <a:pPr marL="342900" indent="-342900">
              <a:buAutoNum type="arabicPeriod"/>
            </a:pPr>
            <a:r>
              <a:rPr lang="zh-CN" altLang="en-US" sz="3600"/>
              <a:t>作者的理论有什么贡献</a:t>
            </a:r>
            <a:endParaRPr lang="zh-CN" altLang="en-US" sz="360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TABLE_ENDDRAG_ORIGIN_RECT" val="866*424"/>
  <p:tag name="TABLE_ENDDRAG_RECT" val="41*79*866*424"/>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TABLE_ENDDRAG_ORIGIN_RECT" val="855*343"/>
  <p:tag name="TABLE_ENDDRAG_RECT" val="28*150*855*343"/>
</p:tagLst>
</file>

<file path=ppt/tags/tag18.xml><?xml version="1.0" encoding="utf-8"?>
<p:tagLst xmlns:p="http://schemas.openxmlformats.org/presentationml/2006/main">
  <p:tag name="TABLE_ENDDRAG_ORIGIN_RECT" val="855*343"/>
  <p:tag name="TABLE_ENDDRAG_RECT" val="28*150*855*343"/>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commondata" val="eyJoZGlkIjoiZjNjNTdiZDM5MDdiNjU2NDcyNmQxODZmYTNlYzQyOTMifQ=="/>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8163</Words>
  <Application>WPS 演示</Application>
  <PresentationFormat>宽屏</PresentationFormat>
  <Paragraphs>384</Paragraphs>
  <Slides>18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Arial</vt:lpstr>
      <vt:lpstr>宋体</vt:lpstr>
      <vt:lpstr>Wingdings</vt:lpstr>
      <vt:lpstr>微软雅黑</vt:lpstr>
      <vt:lpstr>华文中宋</vt:lpstr>
      <vt:lpstr>仿宋</vt:lpstr>
      <vt:lpstr>Calibri</vt:lpstr>
      <vt:lpstr>Arial Unicode MS</vt:lpstr>
      <vt:lpstr>WPS</vt:lpstr>
      <vt:lpstr>用protege增强质性分析</vt:lpstr>
      <vt:lpstr>PowerPoint 演示文稿</vt:lpstr>
      <vt:lpstr>PowerPoint 演示文稿</vt:lpstr>
      <vt:lpstr>PowerPoint 演示文稿</vt:lpstr>
      <vt:lpstr>NVIVO的工作原理和流程</vt:lpstr>
      <vt:lpstr>PowerPoint 演示文稿</vt:lpstr>
      <vt:lpstr>NVIVO的工作原理和流程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吴倩倩</dc:creator>
  <cp:lastModifiedBy>亦</cp:lastModifiedBy>
  <cp:revision>28</cp:revision>
  <dcterms:created xsi:type="dcterms:W3CDTF">2023-11-13T01:00:00Z</dcterms:created>
  <dcterms:modified xsi:type="dcterms:W3CDTF">2024-01-24T14:55:56Z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3837327451014CF79340FC3BB909E3E6_12</vt:lpwstr>
  </property>
  <property fmtid="{D5CDD505-2E9C-101B-9397-08002B2CF9AE}" pid="3" name="KSOProductBuildVer">
    <vt:lpwstr>2052-12.1.0.16120</vt:lpwstr>
  </property>
</Properties>
</file>