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倩倩" initials="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5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png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../media/image3.png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image" Target="../media/image6.png"/><Relationship Id="rId3" Type="http://schemas.openxmlformats.org/officeDocument/2006/relationships/tags" Target="../tags/tag74.xml"/><Relationship Id="rId2" Type="http://schemas.openxmlformats.org/officeDocument/2006/relationships/image" Target="../media/image5.png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0.xml"/><Relationship Id="rId6" Type="http://schemas.openxmlformats.org/officeDocument/2006/relationships/image" Target="../media/image10.png"/><Relationship Id="rId5" Type="http://schemas.openxmlformats.org/officeDocument/2006/relationships/tags" Target="../tags/tag79.xml"/><Relationship Id="rId4" Type="http://schemas.openxmlformats.org/officeDocument/2006/relationships/image" Target="../media/image9.png"/><Relationship Id="rId3" Type="http://schemas.openxmlformats.org/officeDocument/2006/relationships/tags" Target="../tags/tag78.xml"/><Relationship Id="rId2" Type="http://schemas.openxmlformats.org/officeDocument/2006/relationships/image" Target="../media/image8.png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4.xml"/><Relationship Id="rId6" Type="http://schemas.openxmlformats.org/officeDocument/2006/relationships/image" Target="../media/image13.png"/><Relationship Id="rId5" Type="http://schemas.openxmlformats.org/officeDocument/2006/relationships/tags" Target="../tags/tag83.xml"/><Relationship Id="rId4" Type="http://schemas.openxmlformats.org/officeDocument/2006/relationships/image" Target="../media/image12.png"/><Relationship Id="rId3" Type="http://schemas.openxmlformats.org/officeDocument/2006/relationships/tags" Target="../tags/tag82.xml"/><Relationship Id="rId2" Type="http://schemas.openxmlformats.org/officeDocument/2006/relationships/image" Target="../media/image11.png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794510"/>
            <a:ext cx="9799200" cy="2570400"/>
          </a:xfrm>
        </p:spPr>
        <p:txBody>
          <a:bodyPr/>
          <a:p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SWRL</a:t>
            </a:r>
            <a:r>
              <a:rPr lang="zh-CN" altLang="en-US">
                <a:sym typeface="+mn-ea"/>
              </a:rPr>
              <a:t>描述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欧式几何五大公理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77590" y="5032965"/>
            <a:ext cx="9799200" cy="1472400"/>
          </a:xfrm>
        </p:spPr>
        <p:txBody>
          <a:bodyPr>
            <a:normAutofit lnSpcReduction="10000"/>
          </a:bodyPr>
          <a:p>
            <a:pPr algn="r"/>
            <a:r>
              <a:rPr lang="zh-CN" altLang="en-US"/>
              <a:t>华南理工大学</a:t>
            </a:r>
            <a:r>
              <a:rPr lang="en-US" altLang="zh-CN"/>
              <a:t> </a:t>
            </a:r>
            <a:r>
              <a:rPr lang="zh-CN" altLang="en-US"/>
              <a:t>吴倩倩</a:t>
            </a:r>
            <a:endParaRPr lang="zh-CN" altLang="en-US"/>
          </a:p>
          <a:p>
            <a:pPr algn="r"/>
            <a:r>
              <a:rPr lang="zh-CN" altLang="en-US"/>
              <a:t>导师</a:t>
            </a:r>
            <a:r>
              <a:rPr lang="en-US" altLang="zh-CN"/>
              <a:t> </a:t>
            </a:r>
            <a:r>
              <a:rPr lang="zh-CN" altLang="en-US"/>
              <a:t>宋海涛</a:t>
            </a:r>
            <a:endParaRPr lang="zh-CN" altLang="en-US"/>
          </a:p>
          <a:p>
            <a:pPr algn="r"/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65785" y="703580"/>
            <a:ext cx="11105515" cy="4973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spcAft>
                <a:spcPts val="600"/>
              </a:spcAft>
            </a:pPr>
            <a:endParaRPr lang="zh-CN" altLang="en-US" sz="2000"/>
          </a:p>
          <a:p>
            <a:pPr indent="0">
              <a:buNone/>
            </a:pPr>
            <a:r>
              <a:rPr lang="zh-CN" altLang="en-US" sz="2000"/>
              <a:t>1. 过相异两点，能作且只能作一直线（直线公理）；</a:t>
            </a:r>
            <a:endParaRPr lang="zh-CN" altLang="en-US" sz="2000"/>
          </a:p>
          <a:p>
            <a:pPr indent="0">
              <a:buNone/>
            </a:pPr>
            <a:r>
              <a:rPr lang="zh-CN" altLang="en-US" sz="2000">
                <a:solidFill>
                  <a:schemeClr val="accent5"/>
                </a:solidFill>
              </a:rPr>
              <a:t>直线</a:t>
            </a:r>
            <a:r>
              <a:rPr lang="en-US" altLang="zh-CN" sz="2000">
                <a:solidFill>
                  <a:schemeClr val="accent5"/>
                </a:solidFill>
              </a:rPr>
              <a:t>1</a:t>
            </a:r>
            <a:r>
              <a:rPr lang="zh-CN" altLang="en-US" sz="2000">
                <a:solidFill>
                  <a:schemeClr val="accent5"/>
                </a:solidFill>
              </a:rPr>
              <a:t>经过点</a:t>
            </a:r>
            <a:r>
              <a:rPr lang="en-US" altLang="zh-CN" sz="2000">
                <a:solidFill>
                  <a:schemeClr val="accent5"/>
                </a:solidFill>
              </a:rPr>
              <a:t>1</a:t>
            </a:r>
            <a:r>
              <a:rPr lang="zh-CN" altLang="en-US" sz="2000">
                <a:solidFill>
                  <a:schemeClr val="accent5"/>
                </a:solidFill>
              </a:rPr>
              <a:t>和点</a:t>
            </a:r>
            <a:r>
              <a:rPr lang="en-US" altLang="zh-CN" sz="2000">
                <a:solidFill>
                  <a:schemeClr val="accent5"/>
                </a:solidFill>
              </a:rPr>
              <a:t>2</a:t>
            </a:r>
            <a:r>
              <a:rPr lang="zh-CN" altLang="en-US" sz="2000">
                <a:solidFill>
                  <a:schemeClr val="accent5"/>
                </a:solidFill>
              </a:rPr>
              <a:t>，直线</a:t>
            </a:r>
            <a:r>
              <a:rPr lang="en-US" altLang="zh-CN" sz="2000">
                <a:solidFill>
                  <a:schemeClr val="accent5"/>
                </a:solidFill>
              </a:rPr>
              <a:t>2</a:t>
            </a:r>
            <a:r>
              <a:rPr lang="zh-CN" altLang="en-US" sz="2000">
                <a:solidFill>
                  <a:schemeClr val="accent5"/>
                </a:solidFill>
              </a:rPr>
              <a:t>也经过点</a:t>
            </a:r>
            <a:r>
              <a:rPr lang="en-US" altLang="zh-CN" sz="2000">
                <a:solidFill>
                  <a:schemeClr val="accent5"/>
                </a:solidFill>
              </a:rPr>
              <a:t>1</a:t>
            </a:r>
            <a:r>
              <a:rPr lang="zh-CN" altLang="en-US" sz="2000">
                <a:solidFill>
                  <a:schemeClr val="accent5"/>
                </a:solidFill>
              </a:rPr>
              <a:t>和点</a:t>
            </a:r>
            <a:r>
              <a:rPr lang="en-US" altLang="zh-CN" sz="2000">
                <a:solidFill>
                  <a:schemeClr val="accent5"/>
                </a:solidFill>
              </a:rPr>
              <a:t>2</a:t>
            </a:r>
            <a:r>
              <a:rPr lang="zh-CN" altLang="en-US" sz="2000">
                <a:solidFill>
                  <a:schemeClr val="accent5"/>
                </a:solidFill>
              </a:rPr>
              <a:t>，且点</a:t>
            </a:r>
            <a:r>
              <a:rPr lang="en-US" altLang="zh-CN" sz="2000">
                <a:solidFill>
                  <a:schemeClr val="accent5"/>
                </a:solidFill>
              </a:rPr>
              <a:t>1</a:t>
            </a:r>
            <a:r>
              <a:rPr lang="zh-CN" altLang="en-US" sz="2000">
                <a:solidFill>
                  <a:schemeClr val="accent5"/>
                </a:solidFill>
              </a:rPr>
              <a:t>和点</a:t>
            </a:r>
            <a:r>
              <a:rPr lang="en-US" altLang="zh-CN" sz="2000">
                <a:solidFill>
                  <a:schemeClr val="accent5"/>
                </a:solidFill>
              </a:rPr>
              <a:t>2</a:t>
            </a:r>
            <a:r>
              <a:rPr lang="zh-CN" altLang="en-US" sz="2000">
                <a:solidFill>
                  <a:schemeClr val="accent5"/>
                </a:solidFill>
              </a:rPr>
              <a:t>不同</a:t>
            </a:r>
            <a:r>
              <a:rPr lang="en-US" altLang="zh-CN" sz="2000">
                <a:solidFill>
                  <a:schemeClr val="accent5"/>
                </a:solidFill>
              </a:rPr>
              <a:t>-</a:t>
            </a:r>
            <a:r>
              <a:rPr lang="zh-CN" altLang="en-US" sz="2000">
                <a:solidFill>
                  <a:schemeClr val="accent5"/>
                </a:solidFill>
              </a:rPr>
              <a:t>》直线</a:t>
            </a:r>
            <a:r>
              <a:rPr lang="en-US" altLang="zh-CN" sz="2000">
                <a:solidFill>
                  <a:schemeClr val="accent5"/>
                </a:solidFill>
              </a:rPr>
              <a:t>1=</a:t>
            </a:r>
            <a:r>
              <a:rPr lang="zh-CN" altLang="en-US" sz="2000">
                <a:solidFill>
                  <a:schemeClr val="accent5"/>
                </a:solidFill>
              </a:rPr>
              <a:t>直线</a:t>
            </a:r>
            <a:r>
              <a:rPr lang="en-US" altLang="zh-CN" sz="2000">
                <a:solidFill>
                  <a:schemeClr val="accent5"/>
                </a:solidFill>
              </a:rPr>
              <a:t>2</a:t>
            </a:r>
            <a:endParaRPr lang="zh-CN" altLang="en-US" sz="2000">
              <a:solidFill>
                <a:schemeClr val="accent5"/>
              </a:solidFill>
            </a:endParaRPr>
          </a:p>
          <a:p>
            <a:pPr indent="0">
              <a:buNone/>
            </a:pPr>
            <a:r>
              <a:rPr lang="zh-CN" altLang="en-US" sz="2000"/>
              <a:t>2. 线段（有限直线）可以任意地延长；</a:t>
            </a:r>
            <a:endParaRPr lang="zh-CN" altLang="en-US" sz="2000"/>
          </a:p>
          <a:p>
            <a:pPr algn="l">
              <a:buClrTx/>
              <a:buSzTx/>
              <a:buFontTx/>
              <a:buNone/>
            </a:pPr>
            <a:r>
              <a:rPr lang="zh-CN" altLang="en-US" sz="2000">
                <a:solidFill>
                  <a:schemeClr val="accent5"/>
                </a:solidFill>
              </a:rPr>
              <a:t>线段</a:t>
            </a:r>
            <a:r>
              <a:rPr lang="en-US" altLang="zh-CN" sz="2000">
                <a:solidFill>
                  <a:schemeClr val="accent5"/>
                </a:solidFill>
              </a:rPr>
              <a:t>1</a:t>
            </a:r>
            <a:r>
              <a:rPr lang="zh-CN" altLang="en-US" sz="2000">
                <a:solidFill>
                  <a:schemeClr val="accent5"/>
                </a:solidFill>
              </a:rPr>
              <a:t>无限延长成</a:t>
            </a:r>
            <a:r>
              <a:rPr lang="en-US" altLang="zh-CN" sz="2000">
                <a:solidFill>
                  <a:schemeClr val="accent5"/>
                </a:solidFill>
              </a:rPr>
              <a:t>x2-</a:t>
            </a:r>
            <a:r>
              <a:rPr lang="zh-CN" altLang="en-US" sz="2000">
                <a:solidFill>
                  <a:schemeClr val="accent5"/>
                </a:solidFill>
              </a:rPr>
              <a:t>》</a:t>
            </a:r>
            <a:r>
              <a:rPr lang="en-US" altLang="zh-CN" sz="2000">
                <a:solidFill>
                  <a:schemeClr val="accent5"/>
                </a:solidFill>
              </a:rPr>
              <a:t>x2</a:t>
            </a:r>
            <a:r>
              <a:rPr lang="zh-CN" altLang="en-US" sz="2000">
                <a:solidFill>
                  <a:schemeClr val="accent5"/>
                </a:solidFill>
              </a:rPr>
              <a:t>为直线</a:t>
            </a:r>
            <a:endParaRPr lang="zh-CN" altLang="en-US" sz="2000">
              <a:solidFill>
                <a:schemeClr val="accent5"/>
              </a:solidFill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2000">
                <a:solidFill>
                  <a:schemeClr val="accent5"/>
                </a:solidFill>
              </a:rPr>
              <a:t>线段1经过点1，点2，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若</a:t>
            </a:r>
            <a:r>
              <a:rPr lang="zh-CN" altLang="en-US" sz="2000">
                <a:solidFill>
                  <a:schemeClr val="accent5"/>
                </a:solidFill>
              </a:rPr>
              <a:t>线段1 无限延长成 直线</a:t>
            </a:r>
            <a:r>
              <a:rPr lang="en-US" altLang="zh-CN" sz="2000">
                <a:solidFill>
                  <a:schemeClr val="accent5"/>
                </a:solidFill>
              </a:rPr>
              <a:t>2</a:t>
            </a:r>
            <a:r>
              <a:rPr lang="zh-CN" altLang="en-US" sz="2000">
                <a:solidFill>
                  <a:schemeClr val="accent5"/>
                </a:solidFill>
              </a:rPr>
              <a:t>，-》直线</a:t>
            </a:r>
            <a:r>
              <a:rPr lang="en-US" altLang="zh-CN" sz="2000">
                <a:solidFill>
                  <a:schemeClr val="accent5"/>
                </a:solidFill>
              </a:rPr>
              <a:t>2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经过点1，点2</a:t>
            </a:r>
            <a:endParaRPr lang="zh-CN" altLang="en-US" sz="2000">
              <a:solidFill>
                <a:schemeClr val="accent5"/>
              </a:solidFill>
            </a:endParaRPr>
          </a:p>
          <a:p>
            <a:pPr indent="0">
              <a:buNone/>
            </a:pPr>
            <a:r>
              <a:rPr lang="zh-CN" altLang="en-US" sz="2000"/>
              <a:t>3. 以任一点为圆心、任意长为半径，可作一圆（圆公理）；</a:t>
            </a:r>
            <a:endParaRPr lang="zh-CN" altLang="en-US" sz="2000"/>
          </a:p>
          <a:p>
            <a:pPr algn="l">
              <a:buClrTx/>
              <a:buSzTx/>
              <a:buFontTx/>
              <a:buNone/>
            </a:pPr>
            <a:r>
              <a:rPr lang="zh-CN" altLang="en-US" sz="2000">
                <a:solidFill>
                  <a:schemeClr val="accent5"/>
                </a:solidFill>
              </a:rPr>
              <a:t>两个圆的圆心（位置一样）和半径（长度一样）是一致的，那么两个圆完全一样</a:t>
            </a:r>
            <a:endParaRPr lang="zh-CN" altLang="en-US" sz="2000">
              <a:solidFill>
                <a:schemeClr val="accent5"/>
              </a:solidFill>
            </a:endParaRPr>
          </a:p>
          <a:p>
            <a:pPr indent="0">
              <a:buNone/>
            </a:pPr>
            <a:r>
              <a:rPr lang="zh-CN" altLang="en-US" sz="2000"/>
              <a:t>4. 凡是直角都相等（角公理）；</a:t>
            </a:r>
            <a:endParaRPr lang="zh-CN" altLang="en-US" sz="2000"/>
          </a:p>
          <a:p>
            <a:pPr indent="0">
              <a:buNone/>
            </a:pPr>
            <a:r>
              <a:rPr lang="en-US" altLang="zh-CN" sz="2000">
                <a:solidFill>
                  <a:schemeClr val="accent5"/>
                </a:solidFill>
              </a:rPr>
              <a:t>角1是90°，角2是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90°，角=90的角是直角-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》角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1=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角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2</a:t>
            </a:r>
            <a:endParaRPr lang="zh-CN" altLang="en-US" sz="2000"/>
          </a:p>
          <a:p>
            <a:pPr indent="0">
              <a:buNone/>
            </a:pPr>
            <a:r>
              <a:rPr lang="zh-CN" altLang="en-US" sz="2000"/>
              <a:t>5. 两直线被第三条直线所截，如果同侧两内角和小于两个直角，则两直线则会在该侧相交。</a:t>
            </a:r>
            <a:endParaRPr lang="zh-CN" altLang="en-US" sz="2000"/>
          </a:p>
          <a:p>
            <a:pPr indent="0">
              <a:buNone/>
            </a:pPr>
            <a:r>
              <a:rPr lang="zh-CN" altLang="en-US" sz="2000">
                <a:solidFill>
                  <a:schemeClr val="accent5"/>
                </a:solidFill>
                <a:sym typeface="+mn-ea"/>
              </a:rPr>
              <a:t>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和直线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3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相交，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和直线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3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相交，直线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和直线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同侧两内角和小于两个直角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-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》直线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和直线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相交（同侧）</a:t>
            </a:r>
            <a:endParaRPr lang="zh-CN" altLang="en-US" sz="2000"/>
          </a:p>
          <a:p>
            <a:pPr indent="0">
              <a:buNone/>
            </a:pPr>
            <a:endParaRPr lang="zh-CN" altLang="en-US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3192145" y="504190"/>
            <a:ext cx="5537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用</a:t>
            </a:r>
            <a:r>
              <a:rPr lang="en-US" altLang="zh-CN" sz="2800">
                <a:sym typeface="+mn-ea"/>
              </a:rPr>
              <a:t>SWRL</a:t>
            </a:r>
            <a:r>
              <a:rPr lang="zh-CN" altLang="en-US" sz="2800">
                <a:sym typeface="+mn-ea"/>
              </a:rPr>
              <a:t>描述欧式几何五大公理</a:t>
            </a:r>
            <a:endParaRPr lang="zh-CN" altLang="en-US" sz="28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7240" y="4826000"/>
            <a:ext cx="10638155" cy="1805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3590" y="1938655"/>
            <a:ext cx="7176770" cy="44945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3590" y="400685"/>
            <a:ext cx="107759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400">
                <a:sym typeface="+mn-ea"/>
              </a:rPr>
              <a:t>1. 过相异两点，能作且只能作一直线（直线公理）；</a:t>
            </a:r>
            <a:endParaRPr lang="zh-CN" altLang="en-US" sz="2400"/>
          </a:p>
          <a:p>
            <a:pPr indent="0">
              <a:buNone/>
            </a:pPr>
            <a:r>
              <a:rPr lang="zh-CN" altLang="en-US" sz="2400">
                <a:solidFill>
                  <a:schemeClr val="accent5"/>
                </a:solidFill>
                <a:sym typeface="+mn-ea"/>
              </a:rPr>
              <a:t>直线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经过点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和点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，直线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也经过点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和点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，且点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和点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不同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-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》直线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1=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直线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2</a:t>
            </a:r>
            <a:endParaRPr lang="en-US" altLang="zh-CN" sz="2400">
              <a:solidFill>
                <a:schemeClr val="accent5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32430" y="1938020"/>
            <a:ext cx="8818880" cy="44951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534670" y="5435600"/>
            <a:ext cx="5133975" cy="12649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>
            <p:custDataLst>
              <p:tags r:id="rId6"/>
            </p:custDataLst>
          </p:nvPr>
        </p:nvSpPr>
        <p:spPr>
          <a:xfrm rot="20580000">
            <a:off x="6073775" y="5429250"/>
            <a:ext cx="2359660" cy="2781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3590" y="1875790"/>
            <a:ext cx="10981055" cy="2635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3590" y="1230630"/>
            <a:ext cx="10967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math:点(?d1) ^ math:点(?d2) ^ math:不同于(?d1, ?d2) ^ math:直线(?x2) ^ math:直线(?x1) ^ math:线经过点(?x1, ?d2) ^ math:线经过点(?x1, ?d1) ^ math:线经过点(?x2, ?d2) ^ math:线经过点(?x2, ?d1) -&gt; math:相同(?x1, ?x2)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86735" y="2048510"/>
            <a:ext cx="8926830" cy="421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7525" y="236855"/>
            <a:ext cx="1149604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000">
                <a:sym typeface="+mn-ea"/>
              </a:rPr>
              <a:t>2. 线段（有限直线）可以任意地延长；</a:t>
            </a:r>
            <a:endParaRPr lang="zh-CN" altLang="en-US" sz="2000"/>
          </a:p>
          <a:p>
            <a:pPr algn="l">
              <a:buClrTx/>
              <a:buSzTx/>
              <a:buFontTx/>
              <a:buNone/>
            </a:pPr>
            <a:r>
              <a:rPr lang="zh-CN" altLang="en-US" sz="2000">
                <a:solidFill>
                  <a:schemeClr val="accent5"/>
                </a:solidFill>
                <a:sym typeface="+mn-ea"/>
              </a:rPr>
              <a:t>线段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无限延长成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x2-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》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x2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为直线</a:t>
            </a:r>
            <a:endParaRPr lang="zh-CN" altLang="en-US" sz="2000">
              <a:solidFill>
                <a:schemeClr val="accent5"/>
              </a:solidFill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2000">
                <a:solidFill>
                  <a:schemeClr val="accent5"/>
                </a:solidFill>
                <a:sym typeface="+mn-ea"/>
              </a:rPr>
              <a:t>线段1经过点1，点2，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若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线段1 无限延长成 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，-》直线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经过点1，点2（说明两点确定一条唯一的线段）</a:t>
            </a:r>
            <a:endParaRPr lang="zh-CN" altLang="en-US" sz="2000">
              <a:solidFill>
                <a:schemeClr val="accent5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9120" y="2072005"/>
            <a:ext cx="8223250" cy="45548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9120" y="54140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直线</a:t>
            </a:r>
            <a:r>
              <a:rPr lang="en-US" altLang="zh-CN">
                <a:solidFill>
                  <a:srgbClr val="FF0000"/>
                </a:solidFill>
              </a:rPr>
              <a:t>2.3</a:t>
            </a:r>
            <a:r>
              <a:rPr lang="zh-CN" altLang="en-US">
                <a:solidFill>
                  <a:srgbClr val="FF0000"/>
                </a:solidFill>
              </a:rPr>
              <a:t>本身只设定了是【线段】，通过规则推断它是【线段】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【直线】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4670" y="575310"/>
            <a:ext cx="6744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math:线段(?x1) ^ math:无限延长成(?x1, ?x2) -&gt; math:直线(?x2)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67155" y="1210945"/>
            <a:ext cx="88741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math:线段(?x1) ^ math:点(?d1) ^ math:线经过点(?x1, ?d1) ^ math:无限延长成(?x1, ?x2) -&gt; math:线经过点(?x2, ?d1)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8909685" y="4005580"/>
            <a:ext cx="2355850" cy="1480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5880" y="1982470"/>
            <a:ext cx="9540240" cy="4404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6750" y="380365"/>
            <a:ext cx="108591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400">
                <a:sym typeface="+mn-ea"/>
              </a:rPr>
              <a:t>3. 以任一点为圆心、任意长为半径，可作一圆（圆公理）；</a:t>
            </a:r>
            <a:endParaRPr lang="zh-CN" altLang="en-US" sz="2400">
              <a:sym typeface="+mn-ea"/>
            </a:endParaRPr>
          </a:p>
          <a:p>
            <a:pPr indent="0">
              <a:buNone/>
            </a:pPr>
            <a:r>
              <a:rPr lang="zh-CN" altLang="en-US" sz="2400">
                <a:solidFill>
                  <a:schemeClr val="accent5"/>
                </a:solidFill>
                <a:sym typeface="+mn-ea"/>
              </a:rPr>
              <a:t>两个圆的圆心（位置一样）和半径（长度一样）是一致的，那么两个圆完全一样</a:t>
            </a:r>
            <a:endParaRPr lang="zh-CN" altLang="en-US" sz="2400">
              <a:solidFill>
                <a:schemeClr val="accent5"/>
              </a:solidFill>
            </a:endParaRPr>
          </a:p>
          <a:p>
            <a:pPr indent="0">
              <a:buNone/>
            </a:pP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3905" y="1208405"/>
            <a:ext cx="9896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math:点(?p) ^ math:线段(?r) ^ math:圆(?c1) ^ math:圆(?c2) ^ math:以为圆心(?c1, ?p) ^ math:以为半径(?c1, ?r) ^ math:以为圆心(?c2, ?p) ^ math:以为半径(?c2, ?r) -&gt; math:相同(?c1, ?c2)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9600" y="247015"/>
            <a:ext cx="76600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400">
                <a:sym typeface="+mn-ea"/>
              </a:rPr>
              <a:t>4. 凡是直角都相等（角公理）；</a:t>
            </a:r>
            <a:endParaRPr lang="zh-CN" altLang="en-US" sz="2400"/>
          </a:p>
          <a:p>
            <a:pPr indent="0">
              <a:buNone/>
            </a:pPr>
            <a:r>
              <a:rPr lang="en-US" altLang="zh-CN" sz="2400">
                <a:solidFill>
                  <a:schemeClr val="accent5"/>
                </a:solidFill>
                <a:sym typeface="+mn-ea"/>
              </a:rPr>
              <a:t>角1是90°，角2是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90°，角=90的角是直角-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》角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1=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角</a:t>
            </a:r>
            <a:r>
              <a:rPr lang="en-US" altLang="zh-CN" sz="2400">
                <a:solidFill>
                  <a:schemeClr val="accent5"/>
                </a:solidFill>
                <a:sym typeface="+mn-ea"/>
              </a:rPr>
              <a:t>2</a:t>
            </a:r>
            <a:endParaRPr lang="en-US" altLang="zh-CN" sz="2400">
              <a:solidFill>
                <a:schemeClr val="accent5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1835" y="1800225"/>
            <a:ext cx="8999220" cy="4739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02890" y="1503045"/>
            <a:ext cx="9014460" cy="50368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4670" y="5156835"/>
            <a:ext cx="5216525" cy="13582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20580000">
            <a:off x="6069965" y="5218430"/>
            <a:ext cx="2397125" cy="2984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1930" y="1732915"/>
            <a:ext cx="11788140" cy="20345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1835" y="38474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这里的直角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只是命名了直角，实际分类属于角，设定为</a:t>
            </a:r>
            <a:r>
              <a:rPr lang="en-US" altLang="zh-CN">
                <a:solidFill>
                  <a:srgbClr val="FF0000"/>
                </a:solidFill>
              </a:rPr>
              <a:t>90</a:t>
            </a:r>
            <a:r>
              <a:rPr lang="zh-CN" altLang="en-US">
                <a:solidFill>
                  <a:srgbClr val="FF0000"/>
                </a:solidFill>
              </a:rPr>
              <a:t>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>
            <p:custDataLst>
              <p:tags r:id="rId7"/>
            </p:custDataLst>
          </p:nvPr>
        </p:nvSpPr>
        <p:spPr>
          <a:xfrm rot="16200000">
            <a:off x="1143000" y="4502785"/>
            <a:ext cx="494665" cy="5137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1835" y="10769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math:直角(?j1) ^ math:直角(?j2) -&gt; math:等于(?j1, ?j2)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49930" y="2695575"/>
            <a:ext cx="8366760" cy="37795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13044"/>
          <a:stretch>
            <a:fillRect/>
          </a:stretch>
        </p:blipFill>
        <p:spPr>
          <a:xfrm>
            <a:off x="635000" y="1987550"/>
            <a:ext cx="6959600" cy="309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5975" y="254000"/>
            <a:ext cx="1118743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000">
                <a:sym typeface="+mn-ea"/>
              </a:rPr>
              <a:t>5. 两直线被第三条直线所截，如果同侧两内角和小于两个直角，则两直线则会在该侧相交。</a:t>
            </a:r>
            <a:endParaRPr lang="zh-CN" altLang="en-US" sz="2000">
              <a:sym typeface="+mn-ea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5"/>
                </a:solidFill>
                <a:sym typeface="+mn-ea"/>
              </a:rPr>
              <a:t>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和直线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3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相交，直线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和直线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3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相交，直线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和直线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同侧两内角和小于两个直角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-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》直线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和直线</a:t>
            </a:r>
            <a:r>
              <a:rPr lang="en-US" altLang="zh-CN" sz="2000">
                <a:solidFill>
                  <a:schemeClr val="accent5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accent5"/>
                </a:solidFill>
                <a:sym typeface="+mn-ea"/>
              </a:rPr>
              <a:t>相交（同侧）</a:t>
            </a:r>
            <a:endParaRPr lang="zh-CN" altLang="en-US" sz="2000"/>
          </a:p>
          <a:p>
            <a:pPr indent="0">
              <a:buNone/>
            </a:pPr>
            <a:endParaRPr lang="zh-CN" altLang="en-US" sz="2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65243" t="2078"/>
          <a:stretch>
            <a:fillRect/>
          </a:stretch>
        </p:blipFill>
        <p:spPr>
          <a:xfrm>
            <a:off x="6020435" y="3602990"/>
            <a:ext cx="2645410" cy="269303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6296025" y="4363720"/>
            <a:ext cx="1193800" cy="4432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7095" y="1188085"/>
            <a:ext cx="100152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math:直线(?x1) ^ math:直线(?x2) ^ math:直线(?x3) ^ math:相交(?x1, ?x3) ^ math:相交(?x2, ?x3) ^ math:同侧2内角和小于180(?x1, ?x2) -&gt; math:同侧相交(?x1, ?x2)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commondata" val="eyJoZGlkIjoiZjNjNTdiZDM5MDdiNjU2NDcyNmQxODZmYTNlYzQyOTM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演示</Application>
  <PresentationFormat>宽屏</PresentationFormat>
  <Paragraphs>57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亦</cp:lastModifiedBy>
  <cp:revision>155</cp:revision>
  <dcterms:created xsi:type="dcterms:W3CDTF">2019-06-19T02:08:00Z</dcterms:created>
  <dcterms:modified xsi:type="dcterms:W3CDTF">2024-03-01T12:35:30Z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E05441D6ABDA4E2A9D75EF2B8927E219_11</vt:lpwstr>
  </property>
</Properties>
</file>