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3">
  <p:sldMasterIdLst>
    <p:sldMasterId id="2147483648" r:id="rId4"/>
  </p:sldMasterIdLst>
  <p:notesMasterIdLst>
    <p:notesMasterId r:id="rId15"/>
  </p:notesMasterIdLst>
  <p:handoutMasterIdLst>
    <p:handoutMasterId r:id="rId16"/>
  </p:handoutMasterIdLst>
  <p:sldIdLst>
    <p:sldId id="274" r:id="rId5"/>
    <p:sldId id="376" r:id="rId6"/>
    <p:sldId id="379" r:id="rId7"/>
    <p:sldId id="380" r:id="rId8"/>
    <p:sldId id="381" r:id="rId9"/>
    <p:sldId id="569" r:id="rId10"/>
    <p:sldId id="383" r:id="rId11"/>
    <p:sldId id="384" r:id="rId12"/>
    <p:sldId id="385" r:id="rId13"/>
    <p:sldId id="386" r:id="rId14"/>
  </p:sldIdLst>
  <p:sldSz cx="6858000" cy="9906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guide id="3" orient="horz" pos="3102">
          <p15:clr>
            <a:srgbClr val="A4A3A4"/>
          </p15:clr>
        </p15:guide>
        <p15:guide id="4" pos="204">
          <p15:clr>
            <a:srgbClr val="A4A3A4"/>
          </p15:clr>
        </p15:guide>
        <p15:guide id="5" pos="213">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uel SEAH (PDPC)" initials="SS(" lastIdx="48" clrIdx="0">
    <p:extLst/>
  </p:cmAuthor>
  <p:cmAuthor id="2" name="Johnson" initials="J" lastIdx="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5097"/>
    <a:srgbClr val="425297"/>
    <a:srgbClr val="FFFF66"/>
    <a:srgbClr val="93389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16" autoAdjust="0"/>
    <p:restoredTop sz="98529" autoAdjust="0"/>
  </p:normalViewPr>
  <p:slideViewPr>
    <p:cSldViewPr snapToGrid="0" snapToObjects="1">
      <p:cViewPr varScale="1">
        <p:scale>
          <a:sx n="38" d="100"/>
          <a:sy n="38" d="100"/>
        </p:scale>
        <p:origin x="1936" y="40"/>
      </p:cViewPr>
      <p:guideLst>
        <p:guide orient="horz" pos="3120"/>
        <p:guide pos="2160"/>
        <p:guide orient="horz" pos="3102"/>
        <p:guide pos="204"/>
        <p:guide pos="213"/>
      </p:guideLst>
    </p:cSldViewPr>
  </p:slideViewPr>
  <p:outlineViewPr>
    <p:cViewPr>
      <p:scale>
        <a:sx n="33" d="100"/>
        <a:sy n="33" d="100"/>
      </p:scale>
      <p:origin x="6" y="12846"/>
    </p:cViewPr>
  </p:outlineViewPr>
  <p:notesTextViewPr>
    <p:cViewPr>
      <p:scale>
        <a:sx n="100" d="100"/>
        <a:sy n="100" d="100"/>
      </p:scale>
      <p:origin x="0" y="0"/>
    </p:cViewPr>
  </p:notesTextViewPr>
  <p:sorterViewPr>
    <p:cViewPr>
      <p:scale>
        <a:sx n="190" d="100"/>
        <a:sy n="190" d="100"/>
      </p:scale>
      <p:origin x="0" y="78944"/>
    </p:cViewPr>
  </p:sorterViewPr>
  <p:notesViewPr>
    <p:cSldViewPr snapToGrid="0" snapToObjects="1">
      <p:cViewPr varScale="1">
        <p:scale>
          <a:sx n="67" d="100"/>
          <a:sy n="67" d="100"/>
        </p:scale>
        <p:origin x="-3276"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634088-A279-4E17-91BC-AB73AE3EB058}" type="doc">
      <dgm:prSet loTypeId="urn:microsoft.com/office/officeart/2005/8/layout/process2" loCatId="process" qsTypeId="urn:microsoft.com/office/officeart/2005/8/quickstyle/3d3" qsCatId="3D" csTypeId="urn:microsoft.com/office/officeart/2005/8/colors/accent1_2" csCatId="accent1" phldr="1"/>
      <dgm:spPr/>
    </dgm:pt>
    <dgm:pt modelId="{0B47DF56-660C-4198-9431-A9753483B627}">
      <dgm:prSet phldrT="[Text]" custT="1">
        <dgm:style>
          <a:lnRef idx="2">
            <a:schemeClr val="dk1"/>
          </a:lnRef>
          <a:fillRef idx="1">
            <a:schemeClr val="lt1"/>
          </a:fillRef>
          <a:effectRef idx="0">
            <a:schemeClr val="dk1"/>
          </a:effectRef>
          <a:fontRef idx="minor">
            <a:schemeClr val="dk1"/>
          </a:fontRef>
        </dgm:style>
      </dgm:prSet>
      <dgm:spPr/>
      <dgm:t>
        <a:bodyPr/>
        <a:lstStyle/>
        <a:p>
          <a:r>
            <a:rPr lang="en-GB" sz="1200" dirty="0">
              <a:latin typeface="+mn-lt"/>
            </a:rPr>
            <a:t>(1) Initial handling of complaints</a:t>
          </a:r>
        </a:p>
      </dgm:t>
    </dgm:pt>
    <dgm:pt modelId="{6C4A831F-DAF9-4A2A-9EF2-21DEA06C18CA}" type="parTrans" cxnId="{D9E0C4A4-4C66-4F64-ACD2-36D81568291C}">
      <dgm:prSet/>
      <dgm:spPr/>
      <dgm:t>
        <a:bodyPr/>
        <a:lstStyle/>
        <a:p>
          <a:endParaRPr lang="en-GB">
            <a:latin typeface="+mn-lt"/>
          </a:endParaRPr>
        </a:p>
      </dgm:t>
    </dgm:pt>
    <dgm:pt modelId="{52B0DBEF-0D07-4A65-AC02-E91B3E39F716}" type="sibTrans" cxnId="{D9E0C4A4-4C66-4F64-ACD2-36D81568291C}">
      <dgm:prSet>
        <dgm:style>
          <a:lnRef idx="2">
            <a:schemeClr val="dk1"/>
          </a:lnRef>
          <a:fillRef idx="1">
            <a:schemeClr val="lt1"/>
          </a:fillRef>
          <a:effectRef idx="0">
            <a:schemeClr val="dk1"/>
          </a:effectRef>
          <a:fontRef idx="minor">
            <a:schemeClr val="dk1"/>
          </a:fontRef>
        </dgm:style>
      </dgm:prSet>
      <dgm:spPr/>
      <dgm:t>
        <a:bodyPr/>
        <a:lstStyle/>
        <a:p>
          <a:endParaRPr lang="en-GB" dirty="0">
            <a:latin typeface="+mn-lt"/>
          </a:endParaRPr>
        </a:p>
      </dgm:t>
    </dgm:pt>
    <dgm:pt modelId="{15D69961-642C-4677-BC1F-6E9A63479B42}">
      <dgm:prSet phldrT="[Text]" custT="1">
        <dgm:style>
          <a:lnRef idx="2">
            <a:schemeClr val="dk1"/>
          </a:lnRef>
          <a:fillRef idx="1">
            <a:schemeClr val="lt1"/>
          </a:fillRef>
          <a:effectRef idx="0">
            <a:schemeClr val="dk1"/>
          </a:effectRef>
          <a:fontRef idx="minor">
            <a:schemeClr val="dk1"/>
          </a:fontRef>
        </dgm:style>
      </dgm:prSet>
      <dgm:spPr/>
      <dgm:t>
        <a:bodyPr/>
        <a:lstStyle/>
        <a:p>
          <a:r>
            <a:rPr lang="en-GB" sz="1200" dirty="0">
              <a:latin typeface="+mn-lt"/>
            </a:rPr>
            <a:t>(2) Assessing the complaints</a:t>
          </a:r>
        </a:p>
      </dgm:t>
    </dgm:pt>
    <dgm:pt modelId="{9446D7E4-6FB6-4369-83FA-BE973E3E1542}" type="parTrans" cxnId="{D2E44A83-7E0A-4C2B-97A8-B5EA1CE38E5F}">
      <dgm:prSet/>
      <dgm:spPr/>
      <dgm:t>
        <a:bodyPr/>
        <a:lstStyle/>
        <a:p>
          <a:endParaRPr lang="en-GB">
            <a:latin typeface="+mn-lt"/>
          </a:endParaRPr>
        </a:p>
      </dgm:t>
    </dgm:pt>
    <dgm:pt modelId="{E0F01CF9-274E-432C-820B-9A3B9D666566}" type="sibTrans" cxnId="{D2E44A83-7E0A-4C2B-97A8-B5EA1CE38E5F}">
      <dgm:prSet>
        <dgm:style>
          <a:lnRef idx="2">
            <a:schemeClr val="dk1"/>
          </a:lnRef>
          <a:fillRef idx="1">
            <a:schemeClr val="lt1"/>
          </a:fillRef>
          <a:effectRef idx="0">
            <a:schemeClr val="dk1"/>
          </a:effectRef>
          <a:fontRef idx="minor">
            <a:schemeClr val="dk1"/>
          </a:fontRef>
        </dgm:style>
      </dgm:prSet>
      <dgm:spPr/>
      <dgm:t>
        <a:bodyPr/>
        <a:lstStyle/>
        <a:p>
          <a:endParaRPr lang="en-GB" dirty="0">
            <a:latin typeface="+mn-lt"/>
          </a:endParaRPr>
        </a:p>
      </dgm:t>
    </dgm:pt>
    <dgm:pt modelId="{42B6978A-3403-4596-8641-A3CED22E48C3}">
      <dgm:prSet phldrT="[Text]" custT="1">
        <dgm:style>
          <a:lnRef idx="2">
            <a:schemeClr val="dk1"/>
          </a:lnRef>
          <a:fillRef idx="1">
            <a:schemeClr val="lt1"/>
          </a:fillRef>
          <a:effectRef idx="0">
            <a:schemeClr val="dk1"/>
          </a:effectRef>
          <a:fontRef idx="minor">
            <a:schemeClr val="dk1"/>
          </a:fontRef>
        </dgm:style>
      </dgm:prSet>
      <dgm:spPr/>
      <dgm:t>
        <a:bodyPr/>
        <a:lstStyle/>
        <a:p>
          <a:r>
            <a:rPr lang="en-GB" sz="1200" dirty="0">
              <a:latin typeface="+mn-lt"/>
            </a:rPr>
            <a:t>(3) Investigating the complaints</a:t>
          </a:r>
        </a:p>
      </dgm:t>
    </dgm:pt>
    <dgm:pt modelId="{484D449D-FB28-4F48-AEB9-96E0F0397DE8}" type="parTrans" cxnId="{9BC4476A-7E34-4183-9D1F-AF957590BA11}">
      <dgm:prSet/>
      <dgm:spPr/>
      <dgm:t>
        <a:bodyPr/>
        <a:lstStyle/>
        <a:p>
          <a:endParaRPr lang="en-GB">
            <a:latin typeface="+mn-lt"/>
          </a:endParaRPr>
        </a:p>
      </dgm:t>
    </dgm:pt>
    <dgm:pt modelId="{103C016D-BCC2-4735-9C48-22C1FF85D7AE}" type="sibTrans" cxnId="{9BC4476A-7E34-4183-9D1F-AF957590BA11}">
      <dgm:prSet>
        <dgm:style>
          <a:lnRef idx="2">
            <a:schemeClr val="dk1"/>
          </a:lnRef>
          <a:fillRef idx="1">
            <a:schemeClr val="lt1"/>
          </a:fillRef>
          <a:effectRef idx="0">
            <a:schemeClr val="dk1"/>
          </a:effectRef>
          <a:fontRef idx="minor">
            <a:schemeClr val="dk1"/>
          </a:fontRef>
        </dgm:style>
      </dgm:prSet>
      <dgm:spPr/>
      <dgm:t>
        <a:bodyPr/>
        <a:lstStyle/>
        <a:p>
          <a:endParaRPr lang="en-GB" dirty="0">
            <a:latin typeface="+mn-lt"/>
          </a:endParaRPr>
        </a:p>
      </dgm:t>
    </dgm:pt>
    <dgm:pt modelId="{26B6CE08-0725-4E1C-A960-CFA38ADE8196}">
      <dgm:prSet phldrT="[Text]" custT="1">
        <dgm:style>
          <a:lnRef idx="2">
            <a:schemeClr val="dk1"/>
          </a:lnRef>
          <a:fillRef idx="1">
            <a:schemeClr val="lt1"/>
          </a:fillRef>
          <a:effectRef idx="0">
            <a:schemeClr val="dk1"/>
          </a:effectRef>
          <a:fontRef idx="minor">
            <a:schemeClr val="dk1"/>
          </a:fontRef>
        </dgm:style>
      </dgm:prSet>
      <dgm:spPr/>
      <dgm:t>
        <a:bodyPr/>
        <a:lstStyle/>
        <a:p>
          <a:r>
            <a:rPr lang="en-GB" sz="1200" dirty="0">
              <a:latin typeface="+mn-lt"/>
            </a:rPr>
            <a:t>(4) Responding to complainants</a:t>
          </a:r>
        </a:p>
      </dgm:t>
    </dgm:pt>
    <dgm:pt modelId="{66759246-7892-4035-9F96-FD7461E80410}" type="parTrans" cxnId="{B176F438-D024-4850-84EE-836BED5C5093}">
      <dgm:prSet/>
      <dgm:spPr/>
      <dgm:t>
        <a:bodyPr/>
        <a:lstStyle/>
        <a:p>
          <a:endParaRPr lang="en-GB">
            <a:latin typeface="+mn-lt"/>
          </a:endParaRPr>
        </a:p>
      </dgm:t>
    </dgm:pt>
    <dgm:pt modelId="{3A530F16-9897-4A01-B185-FCB35B0C7BF1}" type="sibTrans" cxnId="{B176F438-D024-4850-84EE-836BED5C5093}">
      <dgm:prSet>
        <dgm:style>
          <a:lnRef idx="2">
            <a:schemeClr val="dk1"/>
          </a:lnRef>
          <a:fillRef idx="1">
            <a:schemeClr val="lt1"/>
          </a:fillRef>
          <a:effectRef idx="0">
            <a:schemeClr val="dk1"/>
          </a:effectRef>
          <a:fontRef idx="minor">
            <a:schemeClr val="dk1"/>
          </a:fontRef>
        </dgm:style>
      </dgm:prSet>
      <dgm:spPr/>
      <dgm:t>
        <a:bodyPr/>
        <a:lstStyle/>
        <a:p>
          <a:endParaRPr lang="en-GB" dirty="0">
            <a:latin typeface="+mn-lt"/>
          </a:endParaRPr>
        </a:p>
      </dgm:t>
    </dgm:pt>
    <dgm:pt modelId="{A45FD738-B224-4ECE-BC75-731D71AF54DE}">
      <dgm:prSet phldrT="[Text]" custT="1">
        <dgm:style>
          <a:lnRef idx="2">
            <a:schemeClr val="dk1"/>
          </a:lnRef>
          <a:fillRef idx="1">
            <a:schemeClr val="lt1"/>
          </a:fillRef>
          <a:effectRef idx="0">
            <a:schemeClr val="dk1"/>
          </a:effectRef>
          <a:fontRef idx="minor">
            <a:schemeClr val="dk1"/>
          </a:fontRef>
        </dgm:style>
      </dgm:prSet>
      <dgm:spPr/>
      <dgm:t>
        <a:bodyPr/>
        <a:lstStyle/>
        <a:p>
          <a:r>
            <a:rPr lang="en-GB" sz="1200" dirty="0">
              <a:latin typeface="+mn-lt"/>
            </a:rPr>
            <a:t>(5) Taking corrective actions</a:t>
          </a:r>
        </a:p>
      </dgm:t>
    </dgm:pt>
    <dgm:pt modelId="{47DDFDA3-C4C1-4C98-8C00-1D755E12C804}" type="parTrans" cxnId="{A01F79FD-60B0-4EE1-A749-00E343C71A61}">
      <dgm:prSet/>
      <dgm:spPr/>
      <dgm:t>
        <a:bodyPr/>
        <a:lstStyle/>
        <a:p>
          <a:endParaRPr lang="en-GB">
            <a:latin typeface="+mn-lt"/>
          </a:endParaRPr>
        </a:p>
      </dgm:t>
    </dgm:pt>
    <dgm:pt modelId="{382591CC-351F-4573-8C40-58BC1BB9406A}" type="sibTrans" cxnId="{A01F79FD-60B0-4EE1-A749-00E343C71A61}">
      <dgm:prSet/>
      <dgm:spPr/>
      <dgm:t>
        <a:bodyPr/>
        <a:lstStyle/>
        <a:p>
          <a:endParaRPr lang="en-GB">
            <a:latin typeface="+mn-lt"/>
          </a:endParaRPr>
        </a:p>
      </dgm:t>
    </dgm:pt>
    <dgm:pt modelId="{D0565C31-E15C-465E-ACD8-8A3A80F5718C}" type="pres">
      <dgm:prSet presAssocID="{32634088-A279-4E17-91BC-AB73AE3EB058}" presName="linearFlow" presStyleCnt="0">
        <dgm:presLayoutVars>
          <dgm:resizeHandles val="exact"/>
        </dgm:presLayoutVars>
      </dgm:prSet>
      <dgm:spPr/>
    </dgm:pt>
    <dgm:pt modelId="{0712ED21-E0A7-4012-9718-3136185C25CF}" type="pres">
      <dgm:prSet presAssocID="{0B47DF56-660C-4198-9431-A9753483B627}" presName="node" presStyleLbl="node1" presStyleIdx="0" presStyleCnt="5" custScaleX="223811">
        <dgm:presLayoutVars>
          <dgm:bulletEnabled val="1"/>
        </dgm:presLayoutVars>
      </dgm:prSet>
      <dgm:spPr/>
      <dgm:t>
        <a:bodyPr/>
        <a:lstStyle/>
        <a:p>
          <a:endParaRPr lang="en-US"/>
        </a:p>
      </dgm:t>
    </dgm:pt>
    <dgm:pt modelId="{F34A6124-D1C3-4FE0-9042-930D0171F6A2}" type="pres">
      <dgm:prSet presAssocID="{52B0DBEF-0D07-4A65-AC02-E91B3E39F716}" presName="sibTrans" presStyleLbl="sibTrans2D1" presStyleIdx="0" presStyleCnt="4"/>
      <dgm:spPr/>
      <dgm:t>
        <a:bodyPr/>
        <a:lstStyle/>
        <a:p>
          <a:endParaRPr lang="en-US"/>
        </a:p>
      </dgm:t>
    </dgm:pt>
    <dgm:pt modelId="{69B380E9-4B1D-44F7-8B28-526A6E2076F2}" type="pres">
      <dgm:prSet presAssocID="{52B0DBEF-0D07-4A65-AC02-E91B3E39F716}" presName="connectorText" presStyleLbl="sibTrans2D1" presStyleIdx="0" presStyleCnt="4"/>
      <dgm:spPr/>
      <dgm:t>
        <a:bodyPr/>
        <a:lstStyle/>
        <a:p>
          <a:endParaRPr lang="en-US"/>
        </a:p>
      </dgm:t>
    </dgm:pt>
    <dgm:pt modelId="{7304BCBE-60B0-487A-A679-2C00E9BECE7D}" type="pres">
      <dgm:prSet presAssocID="{15D69961-642C-4677-BC1F-6E9A63479B42}" presName="node" presStyleLbl="node1" presStyleIdx="1" presStyleCnt="5" custScaleX="223811">
        <dgm:presLayoutVars>
          <dgm:bulletEnabled val="1"/>
        </dgm:presLayoutVars>
      </dgm:prSet>
      <dgm:spPr/>
      <dgm:t>
        <a:bodyPr/>
        <a:lstStyle/>
        <a:p>
          <a:endParaRPr lang="en-US"/>
        </a:p>
      </dgm:t>
    </dgm:pt>
    <dgm:pt modelId="{0FA3F100-9DE9-4EAE-A6E2-65255D3792F3}" type="pres">
      <dgm:prSet presAssocID="{E0F01CF9-274E-432C-820B-9A3B9D666566}" presName="sibTrans" presStyleLbl="sibTrans2D1" presStyleIdx="1" presStyleCnt="4"/>
      <dgm:spPr/>
      <dgm:t>
        <a:bodyPr/>
        <a:lstStyle/>
        <a:p>
          <a:endParaRPr lang="en-US"/>
        </a:p>
      </dgm:t>
    </dgm:pt>
    <dgm:pt modelId="{7065AB6F-D668-40F5-9049-75F4950DA09B}" type="pres">
      <dgm:prSet presAssocID="{E0F01CF9-274E-432C-820B-9A3B9D666566}" presName="connectorText" presStyleLbl="sibTrans2D1" presStyleIdx="1" presStyleCnt="4"/>
      <dgm:spPr/>
      <dgm:t>
        <a:bodyPr/>
        <a:lstStyle/>
        <a:p>
          <a:endParaRPr lang="en-US"/>
        </a:p>
      </dgm:t>
    </dgm:pt>
    <dgm:pt modelId="{0D46F807-8FAA-4A1C-B03D-3CE7D52ABA0C}" type="pres">
      <dgm:prSet presAssocID="{42B6978A-3403-4596-8641-A3CED22E48C3}" presName="node" presStyleLbl="node1" presStyleIdx="2" presStyleCnt="5" custScaleX="223811">
        <dgm:presLayoutVars>
          <dgm:bulletEnabled val="1"/>
        </dgm:presLayoutVars>
      </dgm:prSet>
      <dgm:spPr/>
      <dgm:t>
        <a:bodyPr/>
        <a:lstStyle/>
        <a:p>
          <a:endParaRPr lang="en-US"/>
        </a:p>
      </dgm:t>
    </dgm:pt>
    <dgm:pt modelId="{11816127-F0A9-4AC9-8044-9D98FFEC487F}" type="pres">
      <dgm:prSet presAssocID="{103C016D-BCC2-4735-9C48-22C1FF85D7AE}" presName="sibTrans" presStyleLbl="sibTrans2D1" presStyleIdx="2" presStyleCnt="4"/>
      <dgm:spPr/>
      <dgm:t>
        <a:bodyPr/>
        <a:lstStyle/>
        <a:p>
          <a:endParaRPr lang="en-US"/>
        </a:p>
      </dgm:t>
    </dgm:pt>
    <dgm:pt modelId="{F3D08623-C819-4268-AC94-70D91BC8E99B}" type="pres">
      <dgm:prSet presAssocID="{103C016D-BCC2-4735-9C48-22C1FF85D7AE}" presName="connectorText" presStyleLbl="sibTrans2D1" presStyleIdx="2" presStyleCnt="4"/>
      <dgm:spPr/>
      <dgm:t>
        <a:bodyPr/>
        <a:lstStyle/>
        <a:p>
          <a:endParaRPr lang="en-US"/>
        </a:p>
      </dgm:t>
    </dgm:pt>
    <dgm:pt modelId="{1B2FFC29-1193-4AED-A20E-AF2C51CDC4A3}" type="pres">
      <dgm:prSet presAssocID="{26B6CE08-0725-4E1C-A960-CFA38ADE8196}" presName="node" presStyleLbl="node1" presStyleIdx="3" presStyleCnt="5" custScaleX="223811">
        <dgm:presLayoutVars>
          <dgm:bulletEnabled val="1"/>
        </dgm:presLayoutVars>
      </dgm:prSet>
      <dgm:spPr/>
      <dgm:t>
        <a:bodyPr/>
        <a:lstStyle/>
        <a:p>
          <a:endParaRPr lang="en-US"/>
        </a:p>
      </dgm:t>
    </dgm:pt>
    <dgm:pt modelId="{69E72FB4-E365-4ED3-96CE-2048D9B5D1A5}" type="pres">
      <dgm:prSet presAssocID="{3A530F16-9897-4A01-B185-FCB35B0C7BF1}" presName="sibTrans" presStyleLbl="sibTrans2D1" presStyleIdx="3" presStyleCnt="4"/>
      <dgm:spPr/>
      <dgm:t>
        <a:bodyPr/>
        <a:lstStyle/>
        <a:p>
          <a:endParaRPr lang="en-US"/>
        </a:p>
      </dgm:t>
    </dgm:pt>
    <dgm:pt modelId="{F53ABAF1-411D-4703-8006-E3A03F4CABE4}" type="pres">
      <dgm:prSet presAssocID="{3A530F16-9897-4A01-B185-FCB35B0C7BF1}" presName="connectorText" presStyleLbl="sibTrans2D1" presStyleIdx="3" presStyleCnt="4"/>
      <dgm:spPr/>
      <dgm:t>
        <a:bodyPr/>
        <a:lstStyle/>
        <a:p>
          <a:endParaRPr lang="en-US"/>
        </a:p>
      </dgm:t>
    </dgm:pt>
    <dgm:pt modelId="{6ECDB4C4-F5C4-410B-9082-821E23097454}" type="pres">
      <dgm:prSet presAssocID="{A45FD738-B224-4ECE-BC75-731D71AF54DE}" presName="node" presStyleLbl="node1" presStyleIdx="4" presStyleCnt="5" custScaleX="223811">
        <dgm:presLayoutVars>
          <dgm:bulletEnabled val="1"/>
        </dgm:presLayoutVars>
      </dgm:prSet>
      <dgm:spPr/>
      <dgm:t>
        <a:bodyPr/>
        <a:lstStyle/>
        <a:p>
          <a:endParaRPr lang="en-US"/>
        </a:p>
      </dgm:t>
    </dgm:pt>
  </dgm:ptLst>
  <dgm:cxnLst>
    <dgm:cxn modelId="{B176F438-D024-4850-84EE-836BED5C5093}" srcId="{32634088-A279-4E17-91BC-AB73AE3EB058}" destId="{26B6CE08-0725-4E1C-A960-CFA38ADE8196}" srcOrd="3" destOrd="0" parTransId="{66759246-7892-4035-9F96-FD7461E80410}" sibTransId="{3A530F16-9897-4A01-B185-FCB35B0C7BF1}"/>
    <dgm:cxn modelId="{BE2E7F05-C48B-49F8-B652-697D6B4EAE84}" type="presOf" srcId="{0B47DF56-660C-4198-9431-A9753483B627}" destId="{0712ED21-E0A7-4012-9718-3136185C25CF}" srcOrd="0" destOrd="0" presId="urn:microsoft.com/office/officeart/2005/8/layout/process2"/>
    <dgm:cxn modelId="{D9E0C4A4-4C66-4F64-ACD2-36D81568291C}" srcId="{32634088-A279-4E17-91BC-AB73AE3EB058}" destId="{0B47DF56-660C-4198-9431-A9753483B627}" srcOrd="0" destOrd="0" parTransId="{6C4A831F-DAF9-4A2A-9EF2-21DEA06C18CA}" sibTransId="{52B0DBEF-0D07-4A65-AC02-E91B3E39F716}"/>
    <dgm:cxn modelId="{6577F9C3-A73A-47FC-A39C-48A6DE13B553}" type="presOf" srcId="{103C016D-BCC2-4735-9C48-22C1FF85D7AE}" destId="{11816127-F0A9-4AC9-8044-9D98FFEC487F}" srcOrd="0" destOrd="0" presId="urn:microsoft.com/office/officeart/2005/8/layout/process2"/>
    <dgm:cxn modelId="{A3BD12CF-44A0-4149-93E7-E4FBEB50E912}" type="presOf" srcId="{52B0DBEF-0D07-4A65-AC02-E91B3E39F716}" destId="{69B380E9-4B1D-44F7-8B28-526A6E2076F2}" srcOrd="1" destOrd="0" presId="urn:microsoft.com/office/officeart/2005/8/layout/process2"/>
    <dgm:cxn modelId="{A01F79FD-60B0-4EE1-A749-00E343C71A61}" srcId="{32634088-A279-4E17-91BC-AB73AE3EB058}" destId="{A45FD738-B224-4ECE-BC75-731D71AF54DE}" srcOrd="4" destOrd="0" parTransId="{47DDFDA3-C4C1-4C98-8C00-1D755E12C804}" sibTransId="{382591CC-351F-4573-8C40-58BC1BB9406A}"/>
    <dgm:cxn modelId="{1E125536-B5A5-43A5-B8ED-08A01437F31F}" type="presOf" srcId="{E0F01CF9-274E-432C-820B-9A3B9D666566}" destId="{7065AB6F-D668-40F5-9049-75F4950DA09B}" srcOrd="1" destOrd="0" presId="urn:microsoft.com/office/officeart/2005/8/layout/process2"/>
    <dgm:cxn modelId="{F3174951-7CB9-44E1-A8A1-84415AF36C13}" type="presOf" srcId="{3A530F16-9897-4A01-B185-FCB35B0C7BF1}" destId="{69E72FB4-E365-4ED3-96CE-2048D9B5D1A5}" srcOrd="0" destOrd="0" presId="urn:microsoft.com/office/officeart/2005/8/layout/process2"/>
    <dgm:cxn modelId="{B1891092-2280-4C37-B821-5016F87BC02A}" type="presOf" srcId="{42B6978A-3403-4596-8641-A3CED22E48C3}" destId="{0D46F807-8FAA-4A1C-B03D-3CE7D52ABA0C}" srcOrd="0" destOrd="0" presId="urn:microsoft.com/office/officeart/2005/8/layout/process2"/>
    <dgm:cxn modelId="{B758A27C-A767-4185-BD5D-12DE8C0061CA}" type="presOf" srcId="{E0F01CF9-274E-432C-820B-9A3B9D666566}" destId="{0FA3F100-9DE9-4EAE-A6E2-65255D3792F3}" srcOrd="0" destOrd="0" presId="urn:microsoft.com/office/officeart/2005/8/layout/process2"/>
    <dgm:cxn modelId="{C9C81F4B-1FAD-40B8-94A6-D42DBBC67ECE}" type="presOf" srcId="{26B6CE08-0725-4E1C-A960-CFA38ADE8196}" destId="{1B2FFC29-1193-4AED-A20E-AF2C51CDC4A3}" srcOrd="0" destOrd="0" presId="urn:microsoft.com/office/officeart/2005/8/layout/process2"/>
    <dgm:cxn modelId="{BE1C787A-0C44-4D00-8BF9-7FBD1B3D3878}" type="presOf" srcId="{52B0DBEF-0D07-4A65-AC02-E91B3E39F716}" destId="{F34A6124-D1C3-4FE0-9042-930D0171F6A2}" srcOrd="0" destOrd="0" presId="urn:microsoft.com/office/officeart/2005/8/layout/process2"/>
    <dgm:cxn modelId="{5462E3F0-B11A-4E91-AFA9-A15F2F770B54}" type="presOf" srcId="{32634088-A279-4E17-91BC-AB73AE3EB058}" destId="{D0565C31-E15C-465E-ACD8-8A3A80F5718C}" srcOrd="0" destOrd="0" presId="urn:microsoft.com/office/officeart/2005/8/layout/process2"/>
    <dgm:cxn modelId="{9BC4476A-7E34-4183-9D1F-AF957590BA11}" srcId="{32634088-A279-4E17-91BC-AB73AE3EB058}" destId="{42B6978A-3403-4596-8641-A3CED22E48C3}" srcOrd="2" destOrd="0" parTransId="{484D449D-FB28-4F48-AEB9-96E0F0397DE8}" sibTransId="{103C016D-BCC2-4735-9C48-22C1FF85D7AE}"/>
    <dgm:cxn modelId="{DCE33758-EDD3-4D72-8C85-86A6C6C89C71}" type="presOf" srcId="{A45FD738-B224-4ECE-BC75-731D71AF54DE}" destId="{6ECDB4C4-F5C4-410B-9082-821E23097454}" srcOrd="0" destOrd="0" presId="urn:microsoft.com/office/officeart/2005/8/layout/process2"/>
    <dgm:cxn modelId="{4DFE6585-FB1F-4B46-9660-A818267FB14D}" type="presOf" srcId="{15D69961-642C-4677-BC1F-6E9A63479B42}" destId="{7304BCBE-60B0-487A-A679-2C00E9BECE7D}" srcOrd="0" destOrd="0" presId="urn:microsoft.com/office/officeart/2005/8/layout/process2"/>
    <dgm:cxn modelId="{D2E44A83-7E0A-4C2B-97A8-B5EA1CE38E5F}" srcId="{32634088-A279-4E17-91BC-AB73AE3EB058}" destId="{15D69961-642C-4677-BC1F-6E9A63479B42}" srcOrd="1" destOrd="0" parTransId="{9446D7E4-6FB6-4369-83FA-BE973E3E1542}" sibTransId="{E0F01CF9-274E-432C-820B-9A3B9D666566}"/>
    <dgm:cxn modelId="{8427F3D8-16CB-44C0-9F98-0EE2B5E20F1B}" type="presOf" srcId="{103C016D-BCC2-4735-9C48-22C1FF85D7AE}" destId="{F3D08623-C819-4268-AC94-70D91BC8E99B}" srcOrd="1" destOrd="0" presId="urn:microsoft.com/office/officeart/2005/8/layout/process2"/>
    <dgm:cxn modelId="{842BF14B-5CB0-43C7-8E8E-368BFA8039D3}" type="presOf" srcId="{3A530F16-9897-4A01-B185-FCB35B0C7BF1}" destId="{F53ABAF1-411D-4703-8006-E3A03F4CABE4}" srcOrd="1" destOrd="0" presId="urn:microsoft.com/office/officeart/2005/8/layout/process2"/>
    <dgm:cxn modelId="{7CA5ED89-58F8-41D4-8416-BD864915F756}" type="presParOf" srcId="{D0565C31-E15C-465E-ACD8-8A3A80F5718C}" destId="{0712ED21-E0A7-4012-9718-3136185C25CF}" srcOrd="0" destOrd="0" presId="urn:microsoft.com/office/officeart/2005/8/layout/process2"/>
    <dgm:cxn modelId="{466D7BF5-2B99-49D1-BD2D-9F871C48C9CF}" type="presParOf" srcId="{D0565C31-E15C-465E-ACD8-8A3A80F5718C}" destId="{F34A6124-D1C3-4FE0-9042-930D0171F6A2}" srcOrd="1" destOrd="0" presId="urn:microsoft.com/office/officeart/2005/8/layout/process2"/>
    <dgm:cxn modelId="{9B551D48-3574-4D7F-948C-6C368EE424BE}" type="presParOf" srcId="{F34A6124-D1C3-4FE0-9042-930D0171F6A2}" destId="{69B380E9-4B1D-44F7-8B28-526A6E2076F2}" srcOrd="0" destOrd="0" presId="urn:microsoft.com/office/officeart/2005/8/layout/process2"/>
    <dgm:cxn modelId="{23D1C2E6-667F-45B2-AC9E-581AF094D960}" type="presParOf" srcId="{D0565C31-E15C-465E-ACD8-8A3A80F5718C}" destId="{7304BCBE-60B0-487A-A679-2C00E9BECE7D}" srcOrd="2" destOrd="0" presId="urn:microsoft.com/office/officeart/2005/8/layout/process2"/>
    <dgm:cxn modelId="{4471CDB1-64A5-4AC6-BC21-04A59B2A87E6}" type="presParOf" srcId="{D0565C31-E15C-465E-ACD8-8A3A80F5718C}" destId="{0FA3F100-9DE9-4EAE-A6E2-65255D3792F3}" srcOrd="3" destOrd="0" presId="urn:microsoft.com/office/officeart/2005/8/layout/process2"/>
    <dgm:cxn modelId="{14015FC5-383E-478D-857E-3B94DB6A4036}" type="presParOf" srcId="{0FA3F100-9DE9-4EAE-A6E2-65255D3792F3}" destId="{7065AB6F-D668-40F5-9049-75F4950DA09B}" srcOrd="0" destOrd="0" presId="urn:microsoft.com/office/officeart/2005/8/layout/process2"/>
    <dgm:cxn modelId="{46E2203B-6C02-4932-AA5D-A676EA88CB4F}" type="presParOf" srcId="{D0565C31-E15C-465E-ACD8-8A3A80F5718C}" destId="{0D46F807-8FAA-4A1C-B03D-3CE7D52ABA0C}" srcOrd="4" destOrd="0" presId="urn:microsoft.com/office/officeart/2005/8/layout/process2"/>
    <dgm:cxn modelId="{D3F7E248-4F99-4895-B462-3B2BCEC207C1}" type="presParOf" srcId="{D0565C31-E15C-465E-ACD8-8A3A80F5718C}" destId="{11816127-F0A9-4AC9-8044-9D98FFEC487F}" srcOrd="5" destOrd="0" presId="urn:microsoft.com/office/officeart/2005/8/layout/process2"/>
    <dgm:cxn modelId="{D110D908-7C53-4101-BB69-3789050EB0CF}" type="presParOf" srcId="{11816127-F0A9-4AC9-8044-9D98FFEC487F}" destId="{F3D08623-C819-4268-AC94-70D91BC8E99B}" srcOrd="0" destOrd="0" presId="urn:microsoft.com/office/officeart/2005/8/layout/process2"/>
    <dgm:cxn modelId="{D2EB6933-23D7-43EE-B054-AE7D92FB14CF}" type="presParOf" srcId="{D0565C31-E15C-465E-ACD8-8A3A80F5718C}" destId="{1B2FFC29-1193-4AED-A20E-AF2C51CDC4A3}" srcOrd="6" destOrd="0" presId="urn:microsoft.com/office/officeart/2005/8/layout/process2"/>
    <dgm:cxn modelId="{3BF87270-99BC-4C57-8CA5-C5CC57FEEAD6}" type="presParOf" srcId="{D0565C31-E15C-465E-ACD8-8A3A80F5718C}" destId="{69E72FB4-E365-4ED3-96CE-2048D9B5D1A5}" srcOrd="7" destOrd="0" presId="urn:microsoft.com/office/officeart/2005/8/layout/process2"/>
    <dgm:cxn modelId="{4C5C050E-0D8C-4FE9-A739-B57D2F90A321}" type="presParOf" srcId="{69E72FB4-E365-4ED3-96CE-2048D9B5D1A5}" destId="{F53ABAF1-411D-4703-8006-E3A03F4CABE4}" srcOrd="0" destOrd="0" presId="urn:microsoft.com/office/officeart/2005/8/layout/process2"/>
    <dgm:cxn modelId="{2229FBF4-D2A0-42C4-8FA4-6FE0086E0D7A}" type="presParOf" srcId="{D0565C31-E15C-465E-ACD8-8A3A80F5718C}" destId="{6ECDB4C4-F5C4-410B-9082-821E23097454}"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20B30B-B55A-474B-B206-C57AEA7B4F6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SG"/>
        </a:p>
      </dgm:t>
    </dgm:pt>
    <dgm:pt modelId="{EDBE161B-1F48-4AA3-BF45-1B1FE8A46482}">
      <dgm:prSet phldrT="[Text]" custT="1">
        <dgm:style>
          <a:lnRef idx="2">
            <a:schemeClr val="dk1"/>
          </a:lnRef>
          <a:fillRef idx="1">
            <a:schemeClr val="lt1"/>
          </a:fillRef>
          <a:effectRef idx="0">
            <a:schemeClr val="dk1"/>
          </a:effectRef>
          <a:fontRef idx="minor">
            <a:schemeClr val="dk1"/>
          </a:fontRef>
        </dgm:style>
      </dgm:prSet>
      <dgm:spPr/>
      <dgm:t>
        <a:bodyPr/>
        <a:lstStyle/>
        <a:p>
          <a:r>
            <a:rPr lang="en-SG" sz="1400" b="1" dirty="0"/>
            <a:t>(1) Initial handling of complaints</a:t>
          </a:r>
        </a:p>
      </dgm:t>
    </dgm:pt>
    <dgm:pt modelId="{5AD254F0-B6A0-4A68-87E5-954ABC8295EF}" type="parTrans" cxnId="{1BB88B18-0E3E-4D41-AF85-5E5CDDDEF777}">
      <dgm:prSet/>
      <dgm:spPr/>
      <dgm:t>
        <a:bodyPr/>
        <a:lstStyle/>
        <a:p>
          <a:endParaRPr lang="en-SG"/>
        </a:p>
      </dgm:t>
    </dgm:pt>
    <dgm:pt modelId="{20648A48-F01B-46E1-8A9C-03AA82075674}" type="sibTrans" cxnId="{1BB88B18-0E3E-4D41-AF85-5E5CDDDEF777}">
      <dgm:prSet/>
      <dgm:spPr/>
      <dgm:t>
        <a:bodyPr/>
        <a:lstStyle/>
        <a:p>
          <a:endParaRPr lang="en-SG"/>
        </a:p>
      </dgm:t>
    </dgm:pt>
    <dgm:pt modelId="{54FE37C0-4330-422F-AACE-248AEFA5CBA0}">
      <dgm:prSet custT="1">
        <dgm:style>
          <a:lnRef idx="2">
            <a:schemeClr val="dk1"/>
          </a:lnRef>
          <a:fillRef idx="1">
            <a:schemeClr val="lt1"/>
          </a:fillRef>
          <a:effectRef idx="0">
            <a:schemeClr val="dk1"/>
          </a:effectRef>
          <a:fontRef idx="minor">
            <a:schemeClr val="dk1"/>
          </a:fontRef>
        </dgm:style>
      </dgm:prSet>
      <dgm:spPr/>
      <dgm:t>
        <a:bodyPr/>
        <a:lstStyle/>
        <a:p>
          <a:r>
            <a:rPr lang="en-SG" sz="1200" dirty="0"/>
            <a:t> Mode and tracking of complaints: What modes of complaints does your organisation intend to handle and how your organisation intend to keep track of data protection related complaints?</a:t>
          </a:r>
        </a:p>
      </dgm:t>
    </dgm:pt>
    <dgm:pt modelId="{C121DB73-1F3F-43D8-B421-3568DB922940}" type="parTrans" cxnId="{F3DDE1B5-7D95-4477-8E32-DDB206DB3882}">
      <dgm:prSet/>
      <dgm:spPr/>
      <dgm:t>
        <a:bodyPr/>
        <a:lstStyle/>
        <a:p>
          <a:endParaRPr lang="en-SG"/>
        </a:p>
      </dgm:t>
    </dgm:pt>
    <dgm:pt modelId="{4A3B17E8-BA59-4AB1-82CD-08340858C726}" type="sibTrans" cxnId="{F3DDE1B5-7D95-4477-8E32-DDB206DB3882}">
      <dgm:prSet/>
      <dgm:spPr/>
      <dgm:t>
        <a:bodyPr/>
        <a:lstStyle/>
        <a:p>
          <a:endParaRPr lang="en-SG"/>
        </a:p>
      </dgm:t>
    </dgm:pt>
    <dgm:pt modelId="{0037E88D-621F-430F-BFD7-95738583DC02}">
      <dgm:prSet custT="1">
        <dgm:style>
          <a:lnRef idx="2">
            <a:schemeClr val="dk1"/>
          </a:lnRef>
          <a:fillRef idx="1">
            <a:schemeClr val="lt1"/>
          </a:fillRef>
          <a:effectRef idx="0">
            <a:schemeClr val="dk1"/>
          </a:effectRef>
          <a:fontRef idx="minor">
            <a:schemeClr val="dk1"/>
          </a:fontRef>
        </dgm:style>
      </dgm:prSet>
      <dgm:spPr/>
      <dgm:t>
        <a:bodyPr/>
        <a:lstStyle/>
        <a:p>
          <a:r>
            <a:rPr lang="en-SG" sz="1200" dirty="0"/>
            <a:t> Information required: What kind of information does your organisation need to collect with regard to the complaint?</a:t>
          </a:r>
        </a:p>
      </dgm:t>
    </dgm:pt>
    <dgm:pt modelId="{E70BB4A0-5904-4789-8390-86B25F1F8976}" type="parTrans" cxnId="{ECE66C43-465D-4A7C-A065-951AA20E3C48}">
      <dgm:prSet/>
      <dgm:spPr/>
      <dgm:t>
        <a:bodyPr/>
        <a:lstStyle/>
        <a:p>
          <a:endParaRPr lang="en-SG"/>
        </a:p>
      </dgm:t>
    </dgm:pt>
    <dgm:pt modelId="{8370B8BA-7A40-454D-ADD9-62B385691D91}" type="sibTrans" cxnId="{ECE66C43-465D-4A7C-A065-951AA20E3C48}">
      <dgm:prSet/>
      <dgm:spPr/>
      <dgm:t>
        <a:bodyPr/>
        <a:lstStyle/>
        <a:p>
          <a:endParaRPr lang="en-SG"/>
        </a:p>
      </dgm:t>
    </dgm:pt>
    <dgm:pt modelId="{7E90E01A-0023-4831-AE1F-0DC51A65335D}">
      <dgm:prSet custT="1">
        <dgm:style>
          <a:lnRef idx="2">
            <a:schemeClr val="dk1"/>
          </a:lnRef>
          <a:fillRef idx="1">
            <a:schemeClr val="lt1"/>
          </a:fillRef>
          <a:effectRef idx="0">
            <a:schemeClr val="dk1"/>
          </a:effectRef>
          <a:fontRef idx="minor">
            <a:schemeClr val="dk1"/>
          </a:fontRef>
        </dgm:style>
      </dgm:prSet>
      <dgm:spPr/>
      <dgm:t>
        <a:bodyPr/>
        <a:lstStyle/>
        <a:p>
          <a:r>
            <a:rPr lang="en-SG" sz="1200" dirty="0"/>
            <a:t> Turnaround time: What is the expected turnaround time to acknowledge receipt of compliant?</a:t>
          </a:r>
        </a:p>
      </dgm:t>
    </dgm:pt>
    <dgm:pt modelId="{7D6E1C3B-B70B-4450-8459-718B0D87C061}" type="parTrans" cxnId="{26ADBBAE-F96A-4172-9FBD-4C422F8B4DE3}">
      <dgm:prSet/>
      <dgm:spPr/>
      <dgm:t>
        <a:bodyPr/>
        <a:lstStyle/>
        <a:p>
          <a:endParaRPr lang="en-SG"/>
        </a:p>
      </dgm:t>
    </dgm:pt>
    <dgm:pt modelId="{8C51FF9A-DA1B-482D-AD97-7B31DDED2D9C}" type="sibTrans" cxnId="{26ADBBAE-F96A-4172-9FBD-4C422F8B4DE3}">
      <dgm:prSet/>
      <dgm:spPr/>
      <dgm:t>
        <a:bodyPr/>
        <a:lstStyle/>
        <a:p>
          <a:endParaRPr lang="en-SG"/>
        </a:p>
      </dgm:t>
    </dgm:pt>
    <dgm:pt modelId="{6DAFA313-2DFF-4C5F-B0DA-4B5B947E5519}">
      <dgm:prSet custT="1">
        <dgm:style>
          <a:lnRef idx="2">
            <a:schemeClr val="dk1"/>
          </a:lnRef>
          <a:fillRef idx="1">
            <a:schemeClr val="lt1"/>
          </a:fillRef>
          <a:effectRef idx="0">
            <a:schemeClr val="dk1"/>
          </a:effectRef>
          <a:fontRef idx="minor">
            <a:schemeClr val="dk1"/>
          </a:fontRef>
        </dgm:style>
      </dgm:prSet>
      <dgm:spPr/>
      <dgm:t>
        <a:bodyPr/>
        <a:lstStyle/>
        <a:p>
          <a:r>
            <a:rPr lang="en-SG" sz="1200" dirty="0"/>
            <a:t> Management attention: Who shoud be kept informed of all data protection related complaints and how often?</a:t>
          </a:r>
        </a:p>
      </dgm:t>
    </dgm:pt>
    <dgm:pt modelId="{6DD3C840-8B3E-4EC7-B437-21EEEF1C4D95}" type="parTrans" cxnId="{B4E1AE4F-EF0A-4343-855E-5DE76680CA08}">
      <dgm:prSet/>
      <dgm:spPr/>
      <dgm:t>
        <a:bodyPr/>
        <a:lstStyle/>
        <a:p>
          <a:endParaRPr lang="en-SG"/>
        </a:p>
      </dgm:t>
    </dgm:pt>
    <dgm:pt modelId="{C6BC9AD0-D4AE-4881-AAF6-86C3A97ECE09}" type="sibTrans" cxnId="{B4E1AE4F-EF0A-4343-855E-5DE76680CA08}">
      <dgm:prSet/>
      <dgm:spPr/>
      <dgm:t>
        <a:bodyPr/>
        <a:lstStyle/>
        <a:p>
          <a:endParaRPr lang="en-SG"/>
        </a:p>
      </dgm:t>
    </dgm:pt>
    <dgm:pt modelId="{FEB6BC9D-A1F9-5D40-82DA-95B407D14FB9}">
      <dgm:prSet custT="1">
        <dgm:style>
          <a:lnRef idx="2">
            <a:schemeClr val="dk1"/>
          </a:lnRef>
          <a:fillRef idx="1">
            <a:schemeClr val="lt1"/>
          </a:fillRef>
          <a:effectRef idx="0">
            <a:schemeClr val="dk1"/>
          </a:effectRef>
          <a:fontRef idx="minor">
            <a:schemeClr val="dk1"/>
          </a:fontRef>
        </dgm:style>
      </dgm:prSet>
      <dgm:spPr/>
      <dgm:t>
        <a:bodyPr/>
        <a:lstStyle/>
        <a:p>
          <a:endParaRPr lang="en-SG" sz="1200" dirty="0"/>
        </a:p>
      </dgm:t>
    </dgm:pt>
    <dgm:pt modelId="{4502D237-8838-9746-8C28-C0F94EF46C07}" type="parTrans" cxnId="{3A379F0A-3C23-C24D-9B75-9F0917D17E4F}">
      <dgm:prSet/>
      <dgm:spPr/>
      <dgm:t>
        <a:bodyPr/>
        <a:lstStyle/>
        <a:p>
          <a:endParaRPr lang="en-US"/>
        </a:p>
      </dgm:t>
    </dgm:pt>
    <dgm:pt modelId="{AC91C671-2EEC-A94C-94B2-C60D89BC7120}" type="sibTrans" cxnId="{3A379F0A-3C23-C24D-9B75-9F0917D17E4F}">
      <dgm:prSet/>
      <dgm:spPr/>
      <dgm:t>
        <a:bodyPr/>
        <a:lstStyle/>
        <a:p>
          <a:endParaRPr lang="en-US"/>
        </a:p>
      </dgm:t>
    </dgm:pt>
    <dgm:pt modelId="{10DB45A1-381E-4E1C-877B-A4D6067318F8}" type="pres">
      <dgm:prSet presAssocID="{3A20B30B-B55A-474B-B206-C57AEA7B4F67}" presName="linear" presStyleCnt="0">
        <dgm:presLayoutVars>
          <dgm:dir/>
          <dgm:animLvl val="lvl"/>
          <dgm:resizeHandles val="exact"/>
        </dgm:presLayoutVars>
      </dgm:prSet>
      <dgm:spPr/>
      <dgm:t>
        <a:bodyPr/>
        <a:lstStyle/>
        <a:p>
          <a:endParaRPr lang="en-US"/>
        </a:p>
      </dgm:t>
    </dgm:pt>
    <dgm:pt modelId="{84FA189A-8B14-4D87-9E10-EC02C5842554}" type="pres">
      <dgm:prSet presAssocID="{EDBE161B-1F48-4AA3-BF45-1B1FE8A46482}" presName="parentLin" presStyleCnt="0"/>
      <dgm:spPr/>
    </dgm:pt>
    <dgm:pt modelId="{1684D57B-E999-4760-BD0B-3D3496F44CE1}" type="pres">
      <dgm:prSet presAssocID="{EDBE161B-1F48-4AA3-BF45-1B1FE8A46482}" presName="parentLeftMargin" presStyleLbl="node1" presStyleIdx="0" presStyleCnt="1"/>
      <dgm:spPr/>
      <dgm:t>
        <a:bodyPr/>
        <a:lstStyle/>
        <a:p>
          <a:endParaRPr lang="en-US"/>
        </a:p>
      </dgm:t>
    </dgm:pt>
    <dgm:pt modelId="{1917BD89-2589-4D22-B0B7-4DC34FA3BB94}" type="pres">
      <dgm:prSet presAssocID="{EDBE161B-1F48-4AA3-BF45-1B1FE8A46482}" presName="parentText" presStyleLbl="node1" presStyleIdx="0" presStyleCnt="1" custScaleY="239991">
        <dgm:presLayoutVars>
          <dgm:chMax val="0"/>
          <dgm:bulletEnabled val="1"/>
        </dgm:presLayoutVars>
      </dgm:prSet>
      <dgm:spPr/>
      <dgm:t>
        <a:bodyPr/>
        <a:lstStyle/>
        <a:p>
          <a:endParaRPr lang="en-US"/>
        </a:p>
      </dgm:t>
    </dgm:pt>
    <dgm:pt modelId="{ED51AD5D-779F-469B-A781-B9B70417C8A9}" type="pres">
      <dgm:prSet presAssocID="{EDBE161B-1F48-4AA3-BF45-1B1FE8A46482}" presName="negativeSpace" presStyleCnt="0"/>
      <dgm:spPr/>
    </dgm:pt>
    <dgm:pt modelId="{FB184C2A-0BD7-4FFE-8081-233715B7389E}" type="pres">
      <dgm:prSet presAssocID="{EDBE161B-1F48-4AA3-BF45-1B1FE8A46482}" presName="childText" presStyleLbl="conFgAcc1" presStyleIdx="0" presStyleCnt="1" custLinFactNeighborX="-241">
        <dgm:presLayoutVars>
          <dgm:bulletEnabled val="1"/>
        </dgm:presLayoutVars>
      </dgm:prSet>
      <dgm:spPr/>
      <dgm:t>
        <a:bodyPr/>
        <a:lstStyle/>
        <a:p>
          <a:endParaRPr lang="en-US"/>
        </a:p>
      </dgm:t>
    </dgm:pt>
  </dgm:ptLst>
  <dgm:cxnLst>
    <dgm:cxn modelId="{107EB9B7-73E3-F845-A91B-3C7330EC85BE}" type="presOf" srcId="{FEB6BC9D-A1F9-5D40-82DA-95B407D14FB9}" destId="{FB184C2A-0BD7-4FFE-8081-233715B7389E}" srcOrd="0" destOrd="4" presId="urn:microsoft.com/office/officeart/2005/8/layout/list1"/>
    <dgm:cxn modelId="{1BB88B18-0E3E-4D41-AF85-5E5CDDDEF777}" srcId="{3A20B30B-B55A-474B-B206-C57AEA7B4F67}" destId="{EDBE161B-1F48-4AA3-BF45-1B1FE8A46482}" srcOrd="0" destOrd="0" parTransId="{5AD254F0-B6A0-4A68-87E5-954ABC8295EF}" sibTransId="{20648A48-F01B-46E1-8A9C-03AA82075674}"/>
    <dgm:cxn modelId="{A7A67AE4-5AC9-463E-8560-DB7C8112CA3F}" type="presOf" srcId="{EDBE161B-1F48-4AA3-BF45-1B1FE8A46482}" destId="{1684D57B-E999-4760-BD0B-3D3496F44CE1}" srcOrd="0" destOrd="0" presId="urn:microsoft.com/office/officeart/2005/8/layout/list1"/>
    <dgm:cxn modelId="{26ADBBAE-F96A-4172-9FBD-4C422F8B4DE3}" srcId="{EDBE161B-1F48-4AA3-BF45-1B1FE8A46482}" destId="{7E90E01A-0023-4831-AE1F-0DC51A65335D}" srcOrd="2" destOrd="0" parTransId="{7D6E1C3B-B70B-4450-8459-718B0D87C061}" sibTransId="{8C51FF9A-DA1B-482D-AD97-7B31DDED2D9C}"/>
    <dgm:cxn modelId="{3A379F0A-3C23-C24D-9B75-9F0917D17E4F}" srcId="{EDBE161B-1F48-4AA3-BF45-1B1FE8A46482}" destId="{FEB6BC9D-A1F9-5D40-82DA-95B407D14FB9}" srcOrd="4" destOrd="0" parTransId="{4502D237-8838-9746-8C28-C0F94EF46C07}" sibTransId="{AC91C671-2EEC-A94C-94B2-C60D89BC7120}"/>
    <dgm:cxn modelId="{23038CC7-5480-405F-9208-CB90DACEFB52}" type="presOf" srcId="{0037E88D-621F-430F-BFD7-95738583DC02}" destId="{FB184C2A-0BD7-4FFE-8081-233715B7389E}" srcOrd="0" destOrd="1" presId="urn:microsoft.com/office/officeart/2005/8/layout/list1"/>
    <dgm:cxn modelId="{DE7EC7CF-BA95-4DE8-BE70-A6AF86A6BFD0}" type="presOf" srcId="{EDBE161B-1F48-4AA3-BF45-1B1FE8A46482}" destId="{1917BD89-2589-4D22-B0B7-4DC34FA3BB94}" srcOrd="1" destOrd="0" presId="urn:microsoft.com/office/officeart/2005/8/layout/list1"/>
    <dgm:cxn modelId="{F3DDE1B5-7D95-4477-8E32-DDB206DB3882}" srcId="{EDBE161B-1F48-4AA3-BF45-1B1FE8A46482}" destId="{54FE37C0-4330-422F-AACE-248AEFA5CBA0}" srcOrd="0" destOrd="0" parTransId="{C121DB73-1F3F-43D8-B421-3568DB922940}" sibTransId="{4A3B17E8-BA59-4AB1-82CD-08340858C726}"/>
    <dgm:cxn modelId="{13B3036D-CC16-47F0-833E-DADE41DDE7E8}" type="presOf" srcId="{7E90E01A-0023-4831-AE1F-0DC51A65335D}" destId="{FB184C2A-0BD7-4FFE-8081-233715B7389E}" srcOrd="0" destOrd="2" presId="urn:microsoft.com/office/officeart/2005/8/layout/list1"/>
    <dgm:cxn modelId="{ECE66C43-465D-4A7C-A065-951AA20E3C48}" srcId="{EDBE161B-1F48-4AA3-BF45-1B1FE8A46482}" destId="{0037E88D-621F-430F-BFD7-95738583DC02}" srcOrd="1" destOrd="0" parTransId="{E70BB4A0-5904-4789-8390-86B25F1F8976}" sibTransId="{8370B8BA-7A40-454D-ADD9-62B385691D91}"/>
    <dgm:cxn modelId="{CED83277-8809-4F43-A945-C9400F455DEA}" type="presOf" srcId="{3A20B30B-B55A-474B-B206-C57AEA7B4F67}" destId="{10DB45A1-381E-4E1C-877B-A4D6067318F8}" srcOrd="0" destOrd="0" presId="urn:microsoft.com/office/officeart/2005/8/layout/list1"/>
    <dgm:cxn modelId="{B4E1AE4F-EF0A-4343-855E-5DE76680CA08}" srcId="{EDBE161B-1F48-4AA3-BF45-1B1FE8A46482}" destId="{6DAFA313-2DFF-4C5F-B0DA-4B5B947E5519}" srcOrd="3" destOrd="0" parTransId="{6DD3C840-8B3E-4EC7-B437-21EEEF1C4D95}" sibTransId="{C6BC9AD0-D4AE-4881-AAF6-86C3A97ECE09}"/>
    <dgm:cxn modelId="{82E1C3E5-95D5-40C5-84B0-7449D91460BE}" type="presOf" srcId="{54FE37C0-4330-422F-AACE-248AEFA5CBA0}" destId="{FB184C2A-0BD7-4FFE-8081-233715B7389E}" srcOrd="0" destOrd="0" presId="urn:microsoft.com/office/officeart/2005/8/layout/list1"/>
    <dgm:cxn modelId="{F5259E9A-40B1-4E97-BFBF-037A2E291233}" type="presOf" srcId="{6DAFA313-2DFF-4C5F-B0DA-4B5B947E5519}" destId="{FB184C2A-0BD7-4FFE-8081-233715B7389E}" srcOrd="0" destOrd="3" presId="urn:microsoft.com/office/officeart/2005/8/layout/list1"/>
    <dgm:cxn modelId="{C1C6456C-1D3F-44C1-9274-8730508DF555}" type="presParOf" srcId="{10DB45A1-381E-4E1C-877B-A4D6067318F8}" destId="{84FA189A-8B14-4D87-9E10-EC02C5842554}" srcOrd="0" destOrd="0" presId="urn:microsoft.com/office/officeart/2005/8/layout/list1"/>
    <dgm:cxn modelId="{62209630-E55E-44A4-8C2A-00B43C2EDC72}" type="presParOf" srcId="{84FA189A-8B14-4D87-9E10-EC02C5842554}" destId="{1684D57B-E999-4760-BD0B-3D3496F44CE1}" srcOrd="0" destOrd="0" presId="urn:microsoft.com/office/officeart/2005/8/layout/list1"/>
    <dgm:cxn modelId="{43676822-7235-4256-BBBF-B65F2F19F1BE}" type="presParOf" srcId="{84FA189A-8B14-4D87-9E10-EC02C5842554}" destId="{1917BD89-2589-4D22-B0B7-4DC34FA3BB94}" srcOrd="1" destOrd="0" presId="urn:microsoft.com/office/officeart/2005/8/layout/list1"/>
    <dgm:cxn modelId="{6F5A09FF-3489-4064-A00B-0F88A803A4D3}" type="presParOf" srcId="{10DB45A1-381E-4E1C-877B-A4D6067318F8}" destId="{ED51AD5D-779F-469B-A781-B9B70417C8A9}" srcOrd="1" destOrd="0" presId="urn:microsoft.com/office/officeart/2005/8/layout/list1"/>
    <dgm:cxn modelId="{196C0B02-780E-4407-899C-38F51EE1D735}" type="presParOf" srcId="{10DB45A1-381E-4E1C-877B-A4D6067318F8}" destId="{FB184C2A-0BD7-4FFE-8081-233715B7389E}"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20B30B-B55A-474B-B206-C57AEA7B4F6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SG"/>
        </a:p>
      </dgm:t>
    </dgm:pt>
    <dgm:pt modelId="{EDBE161B-1F48-4AA3-BF45-1B1FE8A46482}">
      <dgm:prSet phldrT="[Text]" custT="1">
        <dgm:style>
          <a:lnRef idx="2">
            <a:schemeClr val="dk1"/>
          </a:lnRef>
          <a:fillRef idx="1">
            <a:schemeClr val="lt1"/>
          </a:fillRef>
          <a:effectRef idx="0">
            <a:schemeClr val="dk1"/>
          </a:effectRef>
          <a:fontRef idx="minor">
            <a:schemeClr val="dk1"/>
          </a:fontRef>
        </dgm:style>
      </dgm:prSet>
      <dgm:spPr/>
      <dgm:t>
        <a:bodyPr/>
        <a:lstStyle/>
        <a:p>
          <a:r>
            <a:rPr lang="en-SG" sz="1400" b="1" dirty="0"/>
            <a:t>(2) Assessing the complaints</a:t>
          </a:r>
        </a:p>
      </dgm:t>
    </dgm:pt>
    <dgm:pt modelId="{5AD254F0-B6A0-4A68-87E5-954ABC8295EF}" type="parTrans" cxnId="{1BB88B18-0E3E-4D41-AF85-5E5CDDDEF777}">
      <dgm:prSet/>
      <dgm:spPr/>
      <dgm:t>
        <a:bodyPr/>
        <a:lstStyle/>
        <a:p>
          <a:endParaRPr lang="en-SG"/>
        </a:p>
      </dgm:t>
    </dgm:pt>
    <dgm:pt modelId="{20648A48-F01B-46E1-8A9C-03AA82075674}" type="sibTrans" cxnId="{1BB88B18-0E3E-4D41-AF85-5E5CDDDEF777}">
      <dgm:prSet/>
      <dgm:spPr/>
      <dgm:t>
        <a:bodyPr/>
        <a:lstStyle/>
        <a:p>
          <a:endParaRPr lang="en-SG"/>
        </a:p>
      </dgm:t>
    </dgm:pt>
    <dgm:pt modelId="{54FE37C0-4330-422F-AACE-248AEFA5CBA0}">
      <dgm:prSet custT="1">
        <dgm:style>
          <a:lnRef idx="2">
            <a:schemeClr val="dk1"/>
          </a:lnRef>
          <a:fillRef idx="1">
            <a:schemeClr val="lt1"/>
          </a:fillRef>
          <a:effectRef idx="0">
            <a:schemeClr val="dk1"/>
          </a:effectRef>
          <a:fontRef idx="minor">
            <a:schemeClr val="dk1"/>
          </a:fontRef>
        </dgm:style>
      </dgm:prSet>
      <dgm:spPr/>
      <dgm:t>
        <a:bodyPr/>
        <a:lstStyle/>
        <a:p>
          <a:r>
            <a:rPr lang="en-SG" sz="1200" dirty="0"/>
            <a:t> Resourcing: Does your organisation need to form a pool of staff to carry out investigation work and if so, how large should this pool be?</a:t>
          </a:r>
        </a:p>
      </dgm:t>
    </dgm:pt>
    <dgm:pt modelId="{C121DB73-1F3F-43D8-B421-3568DB922940}" type="parTrans" cxnId="{F3DDE1B5-7D95-4477-8E32-DDB206DB3882}">
      <dgm:prSet/>
      <dgm:spPr/>
      <dgm:t>
        <a:bodyPr/>
        <a:lstStyle/>
        <a:p>
          <a:endParaRPr lang="en-SG"/>
        </a:p>
      </dgm:t>
    </dgm:pt>
    <dgm:pt modelId="{4A3B17E8-BA59-4AB1-82CD-08340858C726}" type="sibTrans" cxnId="{F3DDE1B5-7D95-4477-8E32-DDB206DB3882}">
      <dgm:prSet/>
      <dgm:spPr/>
      <dgm:t>
        <a:bodyPr/>
        <a:lstStyle/>
        <a:p>
          <a:endParaRPr lang="en-SG"/>
        </a:p>
      </dgm:t>
    </dgm:pt>
    <dgm:pt modelId="{C5CF07CC-47AF-4E4E-A4CA-F2677864AD46}">
      <dgm:prSet custT="1"/>
      <dgm:spPr/>
      <dgm:t>
        <a:bodyPr/>
        <a:lstStyle/>
        <a:p>
          <a:r>
            <a:rPr lang="en-SG" sz="1200" dirty="0"/>
            <a:t>Assessment: Assess the validity and severity of complaint and the priority to be accorded to the investigation.</a:t>
          </a:r>
        </a:p>
      </dgm:t>
    </dgm:pt>
    <dgm:pt modelId="{DF438355-20B5-458B-B93D-D65BF7B9CA8E}" type="parTrans" cxnId="{7B116427-CABD-490E-A8FE-45F34D050C54}">
      <dgm:prSet/>
      <dgm:spPr/>
      <dgm:t>
        <a:bodyPr/>
        <a:lstStyle/>
        <a:p>
          <a:endParaRPr lang="en-US"/>
        </a:p>
      </dgm:t>
    </dgm:pt>
    <dgm:pt modelId="{32FF4225-2101-4DDD-A7BF-1D8AA649C1C8}" type="sibTrans" cxnId="{7B116427-CABD-490E-A8FE-45F34D050C54}">
      <dgm:prSet/>
      <dgm:spPr/>
      <dgm:t>
        <a:bodyPr/>
        <a:lstStyle/>
        <a:p>
          <a:endParaRPr lang="en-US"/>
        </a:p>
      </dgm:t>
    </dgm:pt>
    <dgm:pt modelId="{9BDF5756-8A5C-4F7E-BCA8-7C8C9F10F023}">
      <dgm:prSet custT="1"/>
      <dgm:spPr/>
      <dgm:t>
        <a:bodyPr/>
        <a:lstStyle/>
        <a:p>
          <a:r>
            <a:rPr lang="en-SG" sz="1200" dirty="0"/>
            <a:t>Turnaround time: Assess the timeframe needed to achieve closure for the complaint and inform complainant accordingly. </a:t>
          </a:r>
        </a:p>
      </dgm:t>
    </dgm:pt>
    <dgm:pt modelId="{8465EE45-1AD4-461F-82CD-44D78A407886}" type="parTrans" cxnId="{CD96CA7D-570B-41CC-A6C9-09B5431B7E3A}">
      <dgm:prSet/>
      <dgm:spPr/>
      <dgm:t>
        <a:bodyPr/>
        <a:lstStyle/>
        <a:p>
          <a:endParaRPr lang="en-US"/>
        </a:p>
      </dgm:t>
    </dgm:pt>
    <dgm:pt modelId="{9884372C-83AE-4075-B4D8-EF85CB261FD1}" type="sibTrans" cxnId="{CD96CA7D-570B-41CC-A6C9-09B5431B7E3A}">
      <dgm:prSet/>
      <dgm:spPr/>
      <dgm:t>
        <a:bodyPr/>
        <a:lstStyle/>
        <a:p>
          <a:endParaRPr lang="en-US"/>
        </a:p>
      </dgm:t>
    </dgm:pt>
    <dgm:pt modelId="{15559977-1EA5-43D6-8147-3B27F0B0510F}">
      <dgm:prSet custT="1"/>
      <dgm:spPr/>
      <dgm:t>
        <a:bodyPr/>
        <a:lstStyle/>
        <a:p>
          <a:r>
            <a:rPr lang="en-SG" sz="1200" dirty="0"/>
            <a:t>Management attention: What is the appropriate management level to be escalated to?</a:t>
          </a:r>
        </a:p>
      </dgm:t>
    </dgm:pt>
    <dgm:pt modelId="{5604BC67-AF16-494E-A4B4-F40206CD5B8F}" type="parTrans" cxnId="{AB201954-A661-4348-8B7A-F6CAFB23F5A6}">
      <dgm:prSet/>
      <dgm:spPr/>
      <dgm:t>
        <a:bodyPr/>
        <a:lstStyle/>
        <a:p>
          <a:endParaRPr lang="en-US"/>
        </a:p>
      </dgm:t>
    </dgm:pt>
    <dgm:pt modelId="{82BA7F4F-07C4-461C-99A9-D49FE5C0574B}" type="sibTrans" cxnId="{AB201954-A661-4348-8B7A-F6CAFB23F5A6}">
      <dgm:prSet/>
      <dgm:spPr/>
      <dgm:t>
        <a:bodyPr/>
        <a:lstStyle/>
        <a:p>
          <a:endParaRPr lang="en-US"/>
        </a:p>
      </dgm:t>
    </dgm:pt>
    <dgm:pt modelId="{EDB9E2B0-C9F9-4E36-B7E4-0E41BC87B4E3}">
      <dgm:prSet custT="1">
        <dgm:style>
          <a:lnRef idx="2">
            <a:schemeClr val="dk1"/>
          </a:lnRef>
          <a:fillRef idx="1">
            <a:schemeClr val="lt1"/>
          </a:fillRef>
          <a:effectRef idx="0">
            <a:schemeClr val="dk1"/>
          </a:effectRef>
          <a:fontRef idx="minor">
            <a:schemeClr val="dk1"/>
          </a:fontRef>
        </dgm:style>
      </dgm:prSet>
      <dgm:spPr/>
      <dgm:t>
        <a:bodyPr/>
        <a:lstStyle/>
        <a:p>
          <a:endParaRPr lang="en-SG" sz="1200" dirty="0"/>
        </a:p>
      </dgm:t>
    </dgm:pt>
    <dgm:pt modelId="{6EB6EE9D-602D-4691-AF80-3FE756CEB43C}" type="parTrans" cxnId="{D0B0DFE2-FF15-449D-957F-9BC18353E1B2}">
      <dgm:prSet/>
      <dgm:spPr/>
      <dgm:t>
        <a:bodyPr/>
        <a:lstStyle/>
        <a:p>
          <a:endParaRPr lang="en-US"/>
        </a:p>
      </dgm:t>
    </dgm:pt>
    <dgm:pt modelId="{E8193F9B-1EFE-4E6F-BE56-C9EBE41BAC55}" type="sibTrans" cxnId="{D0B0DFE2-FF15-449D-957F-9BC18353E1B2}">
      <dgm:prSet/>
      <dgm:spPr/>
      <dgm:t>
        <a:bodyPr/>
        <a:lstStyle/>
        <a:p>
          <a:endParaRPr lang="en-US"/>
        </a:p>
      </dgm:t>
    </dgm:pt>
    <dgm:pt modelId="{10DB45A1-381E-4E1C-877B-A4D6067318F8}" type="pres">
      <dgm:prSet presAssocID="{3A20B30B-B55A-474B-B206-C57AEA7B4F67}" presName="linear" presStyleCnt="0">
        <dgm:presLayoutVars>
          <dgm:dir/>
          <dgm:animLvl val="lvl"/>
          <dgm:resizeHandles val="exact"/>
        </dgm:presLayoutVars>
      </dgm:prSet>
      <dgm:spPr/>
      <dgm:t>
        <a:bodyPr/>
        <a:lstStyle/>
        <a:p>
          <a:endParaRPr lang="en-US"/>
        </a:p>
      </dgm:t>
    </dgm:pt>
    <dgm:pt modelId="{84FA189A-8B14-4D87-9E10-EC02C5842554}" type="pres">
      <dgm:prSet presAssocID="{EDBE161B-1F48-4AA3-BF45-1B1FE8A46482}" presName="parentLin" presStyleCnt="0"/>
      <dgm:spPr/>
    </dgm:pt>
    <dgm:pt modelId="{1684D57B-E999-4760-BD0B-3D3496F44CE1}" type="pres">
      <dgm:prSet presAssocID="{EDBE161B-1F48-4AA3-BF45-1B1FE8A46482}" presName="parentLeftMargin" presStyleLbl="node1" presStyleIdx="0" presStyleCnt="1"/>
      <dgm:spPr/>
      <dgm:t>
        <a:bodyPr/>
        <a:lstStyle/>
        <a:p>
          <a:endParaRPr lang="en-US"/>
        </a:p>
      </dgm:t>
    </dgm:pt>
    <dgm:pt modelId="{1917BD89-2589-4D22-B0B7-4DC34FA3BB94}" type="pres">
      <dgm:prSet presAssocID="{EDBE161B-1F48-4AA3-BF45-1B1FE8A46482}" presName="parentText" presStyleLbl="node1" presStyleIdx="0" presStyleCnt="1" custScaleY="239991">
        <dgm:presLayoutVars>
          <dgm:chMax val="0"/>
          <dgm:bulletEnabled val="1"/>
        </dgm:presLayoutVars>
      </dgm:prSet>
      <dgm:spPr/>
      <dgm:t>
        <a:bodyPr/>
        <a:lstStyle/>
        <a:p>
          <a:endParaRPr lang="en-US"/>
        </a:p>
      </dgm:t>
    </dgm:pt>
    <dgm:pt modelId="{ED51AD5D-779F-469B-A781-B9B70417C8A9}" type="pres">
      <dgm:prSet presAssocID="{EDBE161B-1F48-4AA3-BF45-1B1FE8A46482}" presName="negativeSpace" presStyleCnt="0"/>
      <dgm:spPr/>
    </dgm:pt>
    <dgm:pt modelId="{FB184C2A-0BD7-4FFE-8081-233715B7389E}" type="pres">
      <dgm:prSet presAssocID="{EDBE161B-1F48-4AA3-BF45-1B1FE8A46482}" presName="childText" presStyleLbl="conFgAcc1" presStyleIdx="0" presStyleCnt="1">
        <dgm:presLayoutVars>
          <dgm:bulletEnabled val="1"/>
        </dgm:presLayoutVars>
      </dgm:prSet>
      <dgm:spPr/>
      <dgm:t>
        <a:bodyPr/>
        <a:lstStyle/>
        <a:p>
          <a:endParaRPr lang="en-US"/>
        </a:p>
      </dgm:t>
    </dgm:pt>
  </dgm:ptLst>
  <dgm:cxnLst>
    <dgm:cxn modelId="{FDA23079-88C2-46C3-B538-CACE964D6B1C}" type="presOf" srcId="{C5CF07CC-47AF-4E4E-A4CA-F2677864AD46}" destId="{FB184C2A-0BD7-4FFE-8081-233715B7389E}" srcOrd="0" destOrd="1" presId="urn:microsoft.com/office/officeart/2005/8/layout/list1"/>
    <dgm:cxn modelId="{1BB88B18-0E3E-4D41-AF85-5E5CDDDEF777}" srcId="{3A20B30B-B55A-474B-B206-C57AEA7B4F67}" destId="{EDBE161B-1F48-4AA3-BF45-1B1FE8A46482}" srcOrd="0" destOrd="0" parTransId="{5AD254F0-B6A0-4A68-87E5-954ABC8295EF}" sibTransId="{20648A48-F01B-46E1-8A9C-03AA82075674}"/>
    <dgm:cxn modelId="{AB201954-A661-4348-8B7A-F6CAFB23F5A6}" srcId="{EDBE161B-1F48-4AA3-BF45-1B1FE8A46482}" destId="{15559977-1EA5-43D6-8147-3B27F0B0510F}" srcOrd="3" destOrd="0" parTransId="{5604BC67-AF16-494E-A4B4-F40206CD5B8F}" sibTransId="{82BA7F4F-07C4-461C-99A9-D49FE5C0574B}"/>
    <dgm:cxn modelId="{A7A67AE4-5AC9-463E-8560-DB7C8112CA3F}" type="presOf" srcId="{EDBE161B-1F48-4AA3-BF45-1B1FE8A46482}" destId="{1684D57B-E999-4760-BD0B-3D3496F44CE1}" srcOrd="0" destOrd="0" presId="urn:microsoft.com/office/officeart/2005/8/layout/list1"/>
    <dgm:cxn modelId="{CD96CA7D-570B-41CC-A6C9-09B5431B7E3A}" srcId="{EDBE161B-1F48-4AA3-BF45-1B1FE8A46482}" destId="{9BDF5756-8A5C-4F7E-BCA8-7C8C9F10F023}" srcOrd="2" destOrd="0" parTransId="{8465EE45-1AD4-461F-82CD-44D78A407886}" sibTransId="{9884372C-83AE-4075-B4D8-EF85CB261FD1}"/>
    <dgm:cxn modelId="{D0B0DFE2-FF15-449D-957F-9BC18353E1B2}" srcId="{EDBE161B-1F48-4AA3-BF45-1B1FE8A46482}" destId="{EDB9E2B0-C9F9-4E36-B7E4-0E41BC87B4E3}" srcOrd="4" destOrd="0" parTransId="{6EB6EE9D-602D-4691-AF80-3FE756CEB43C}" sibTransId="{E8193F9B-1EFE-4E6F-BE56-C9EBE41BAC55}"/>
    <dgm:cxn modelId="{DE7EC7CF-BA95-4DE8-BE70-A6AF86A6BFD0}" type="presOf" srcId="{EDBE161B-1F48-4AA3-BF45-1B1FE8A46482}" destId="{1917BD89-2589-4D22-B0B7-4DC34FA3BB94}" srcOrd="1" destOrd="0" presId="urn:microsoft.com/office/officeart/2005/8/layout/list1"/>
    <dgm:cxn modelId="{A79F4F72-E582-4EA6-9BE6-DA40ED08702D}" type="presOf" srcId="{15559977-1EA5-43D6-8147-3B27F0B0510F}" destId="{FB184C2A-0BD7-4FFE-8081-233715B7389E}" srcOrd="0" destOrd="3" presId="urn:microsoft.com/office/officeart/2005/8/layout/list1"/>
    <dgm:cxn modelId="{F3DDE1B5-7D95-4477-8E32-DDB206DB3882}" srcId="{EDBE161B-1F48-4AA3-BF45-1B1FE8A46482}" destId="{54FE37C0-4330-422F-AACE-248AEFA5CBA0}" srcOrd="0" destOrd="0" parTransId="{C121DB73-1F3F-43D8-B421-3568DB922940}" sibTransId="{4A3B17E8-BA59-4AB1-82CD-08340858C726}"/>
    <dgm:cxn modelId="{7B116427-CABD-490E-A8FE-45F34D050C54}" srcId="{EDBE161B-1F48-4AA3-BF45-1B1FE8A46482}" destId="{C5CF07CC-47AF-4E4E-A4CA-F2677864AD46}" srcOrd="1" destOrd="0" parTransId="{DF438355-20B5-458B-B93D-D65BF7B9CA8E}" sibTransId="{32FF4225-2101-4DDD-A7BF-1D8AA649C1C8}"/>
    <dgm:cxn modelId="{3ED3BF70-5A10-40AA-A20F-D8EE8AF2297F}" type="presOf" srcId="{9BDF5756-8A5C-4F7E-BCA8-7C8C9F10F023}" destId="{FB184C2A-0BD7-4FFE-8081-233715B7389E}" srcOrd="0" destOrd="2" presId="urn:microsoft.com/office/officeart/2005/8/layout/list1"/>
    <dgm:cxn modelId="{CED83277-8809-4F43-A945-C9400F455DEA}" type="presOf" srcId="{3A20B30B-B55A-474B-B206-C57AEA7B4F67}" destId="{10DB45A1-381E-4E1C-877B-A4D6067318F8}" srcOrd="0" destOrd="0" presId="urn:microsoft.com/office/officeart/2005/8/layout/list1"/>
    <dgm:cxn modelId="{E1F5F8D2-F946-4026-A53E-872BCB3AF4BC}" type="presOf" srcId="{EDB9E2B0-C9F9-4E36-B7E4-0E41BC87B4E3}" destId="{FB184C2A-0BD7-4FFE-8081-233715B7389E}" srcOrd="0" destOrd="4" presId="urn:microsoft.com/office/officeart/2005/8/layout/list1"/>
    <dgm:cxn modelId="{82E1C3E5-95D5-40C5-84B0-7449D91460BE}" type="presOf" srcId="{54FE37C0-4330-422F-AACE-248AEFA5CBA0}" destId="{FB184C2A-0BD7-4FFE-8081-233715B7389E}" srcOrd="0" destOrd="0" presId="urn:microsoft.com/office/officeart/2005/8/layout/list1"/>
    <dgm:cxn modelId="{C1C6456C-1D3F-44C1-9274-8730508DF555}" type="presParOf" srcId="{10DB45A1-381E-4E1C-877B-A4D6067318F8}" destId="{84FA189A-8B14-4D87-9E10-EC02C5842554}" srcOrd="0" destOrd="0" presId="urn:microsoft.com/office/officeart/2005/8/layout/list1"/>
    <dgm:cxn modelId="{62209630-E55E-44A4-8C2A-00B43C2EDC72}" type="presParOf" srcId="{84FA189A-8B14-4D87-9E10-EC02C5842554}" destId="{1684D57B-E999-4760-BD0B-3D3496F44CE1}" srcOrd="0" destOrd="0" presId="urn:microsoft.com/office/officeart/2005/8/layout/list1"/>
    <dgm:cxn modelId="{43676822-7235-4256-BBBF-B65F2F19F1BE}" type="presParOf" srcId="{84FA189A-8B14-4D87-9E10-EC02C5842554}" destId="{1917BD89-2589-4D22-B0B7-4DC34FA3BB94}" srcOrd="1" destOrd="0" presId="urn:microsoft.com/office/officeart/2005/8/layout/list1"/>
    <dgm:cxn modelId="{6F5A09FF-3489-4064-A00B-0F88A803A4D3}" type="presParOf" srcId="{10DB45A1-381E-4E1C-877B-A4D6067318F8}" destId="{ED51AD5D-779F-469B-A781-B9B70417C8A9}" srcOrd="1" destOrd="0" presId="urn:microsoft.com/office/officeart/2005/8/layout/list1"/>
    <dgm:cxn modelId="{196C0B02-780E-4407-899C-38F51EE1D735}" type="presParOf" srcId="{10DB45A1-381E-4E1C-877B-A4D6067318F8}" destId="{FB184C2A-0BD7-4FFE-8081-233715B7389E}"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20B30B-B55A-474B-B206-C57AEA7B4F6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SG"/>
        </a:p>
      </dgm:t>
    </dgm:pt>
    <dgm:pt modelId="{EDBE161B-1F48-4AA3-BF45-1B1FE8A46482}">
      <dgm:prSet phldrT="[Text]" custT="1">
        <dgm:style>
          <a:lnRef idx="2">
            <a:schemeClr val="dk1"/>
          </a:lnRef>
          <a:fillRef idx="1">
            <a:schemeClr val="lt1"/>
          </a:fillRef>
          <a:effectRef idx="0">
            <a:schemeClr val="dk1"/>
          </a:effectRef>
          <a:fontRef idx="minor">
            <a:schemeClr val="dk1"/>
          </a:fontRef>
        </dgm:style>
      </dgm:prSet>
      <dgm:spPr/>
      <dgm:t>
        <a:bodyPr/>
        <a:lstStyle/>
        <a:p>
          <a:r>
            <a:rPr lang="en-SG" sz="1400" b="1" dirty="0"/>
            <a:t>(3) Investigating the complaints</a:t>
          </a:r>
        </a:p>
      </dgm:t>
    </dgm:pt>
    <dgm:pt modelId="{5AD254F0-B6A0-4A68-87E5-954ABC8295EF}" type="parTrans" cxnId="{1BB88B18-0E3E-4D41-AF85-5E5CDDDEF777}">
      <dgm:prSet/>
      <dgm:spPr/>
      <dgm:t>
        <a:bodyPr/>
        <a:lstStyle/>
        <a:p>
          <a:endParaRPr lang="en-SG"/>
        </a:p>
      </dgm:t>
    </dgm:pt>
    <dgm:pt modelId="{20648A48-F01B-46E1-8A9C-03AA82075674}" type="sibTrans" cxnId="{1BB88B18-0E3E-4D41-AF85-5E5CDDDEF777}">
      <dgm:prSet/>
      <dgm:spPr/>
      <dgm:t>
        <a:bodyPr/>
        <a:lstStyle/>
        <a:p>
          <a:endParaRPr lang="en-SG"/>
        </a:p>
      </dgm:t>
    </dgm:pt>
    <dgm:pt modelId="{54FE37C0-4330-422F-AACE-248AEFA5CBA0}">
      <dgm:prSet custT="1">
        <dgm:style>
          <a:lnRef idx="2">
            <a:schemeClr val="dk1"/>
          </a:lnRef>
          <a:fillRef idx="1">
            <a:schemeClr val="lt1"/>
          </a:fillRef>
          <a:effectRef idx="0">
            <a:schemeClr val="dk1"/>
          </a:effectRef>
          <a:fontRef idx="minor">
            <a:schemeClr val="dk1"/>
          </a:fontRef>
        </dgm:style>
      </dgm:prSet>
      <dgm:spPr/>
      <dgm:t>
        <a:bodyPr/>
        <a:lstStyle/>
        <a:p>
          <a:r>
            <a:rPr lang="en-SG" sz="1200" dirty="0"/>
            <a:t> Investigation process: What is your organisation's process to carry out the investigation?</a:t>
          </a:r>
        </a:p>
      </dgm:t>
    </dgm:pt>
    <dgm:pt modelId="{C121DB73-1F3F-43D8-B421-3568DB922940}" type="parTrans" cxnId="{F3DDE1B5-7D95-4477-8E32-DDB206DB3882}">
      <dgm:prSet/>
      <dgm:spPr/>
      <dgm:t>
        <a:bodyPr/>
        <a:lstStyle/>
        <a:p>
          <a:endParaRPr lang="en-SG"/>
        </a:p>
      </dgm:t>
    </dgm:pt>
    <dgm:pt modelId="{4A3B17E8-BA59-4AB1-82CD-08340858C726}" type="sibTrans" cxnId="{F3DDE1B5-7D95-4477-8E32-DDB206DB3882}">
      <dgm:prSet/>
      <dgm:spPr/>
      <dgm:t>
        <a:bodyPr/>
        <a:lstStyle/>
        <a:p>
          <a:endParaRPr lang="en-SG"/>
        </a:p>
      </dgm:t>
    </dgm:pt>
    <dgm:pt modelId="{768227D5-AFA9-4531-85C3-51ECD0389EEE}">
      <dgm:prSet custT="1"/>
      <dgm:spPr/>
      <dgm:t>
        <a:bodyPr/>
        <a:lstStyle/>
        <a:p>
          <a:r>
            <a:rPr lang="en-SG" sz="1200" dirty="0"/>
            <a:t>Engaging complainant: How does your organisation intend to keep the complainant informed on the status of the complaint? </a:t>
          </a:r>
        </a:p>
      </dgm:t>
    </dgm:pt>
    <dgm:pt modelId="{4D5D5CA8-D49A-49D4-8798-E7874F9985D6}" type="parTrans" cxnId="{8D9CCAE0-52C0-4764-8852-9DF86BDDF4B5}">
      <dgm:prSet/>
      <dgm:spPr/>
      <dgm:t>
        <a:bodyPr/>
        <a:lstStyle/>
        <a:p>
          <a:endParaRPr lang="en-US"/>
        </a:p>
      </dgm:t>
    </dgm:pt>
    <dgm:pt modelId="{BF00D931-90E4-4EBD-B4B0-813F838CE10B}" type="sibTrans" cxnId="{8D9CCAE0-52C0-4764-8852-9DF86BDDF4B5}">
      <dgm:prSet/>
      <dgm:spPr/>
      <dgm:t>
        <a:bodyPr/>
        <a:lstStyle/>
        <a:p>
          <a:endParaRPr lang="en-US"/>
        </a:p>
      </dgm:t>
    </dgm:pt>
    <dgm:pt modelId="{D0EAB570-FD13-4202-A041-7C498B1F0F25}">
      <dgm:prSet custT="1"/>
      <dgm:spPr/>
      <dgm:t>
        <a:bodyPr/>
        <a:lstStyle/>
        <a:p>
          <a:r>
            <a:rPr lang="en-SG" sz="1200" dirty="0"/>
            <a:t>Remedial actions: What are the different types of remedial actions your organisation could take? </a:t>
          </a:r>
        </a:p>
      </dgm:t>
    </dgm:pt>
    <dgm:pt modelId="{B71D7BC6-5D29-4D46-BD74-B85FD03726FC}" type="parTrans" cxnId="{70DEDAB4-0258-423F-8D18-866A0342FE7E}">
      <dgm:prSet/>
      <dgm:spPr/>
      <dgm:t>
        <a:bodyPr/>
        <a:lstStyle/>
        <a:p>
          <a:endParaRPr lang="en-US"/>
        </a:p>
      </dgm:t>
    </dgm:pt>
    <dgm:pt modelId="{95C0460E-BC2C-4DE8-88BD-6E3B22CF2070}" type="sibTrans" cxnId="{70DEDAB4-0258-423F-8D18-866A0342FE7E}">
      <dgm:prSet/>
      <dgm:spPr/>
      <dgm:t>
        <a:bodyPr/>
        <a:lstStyle/>
        <a:p>
          <a:endParaRPr lang="en-US"/>
        </a:p>
      </dgm:t>
    </dgm:pt>
    <dgm:pt modelId="{77A88754-8F45-4E1A-9A0A-E20A830F3650}">
      <dgm:prSet custT="1"/>
      <dgm:spPr/>
      <dgm:t>
        <a:bodyPr/>
        <a:lstStyle/>
        <a:p>
          <a:r>
            <a:rPr lang="en-SG" sz="1200" dirty="0"/>
            <a:t>Management attention: What level of management should the investigation report be sent to?</a:t>
          </a:r>
        </a:p>
      </dgm:t>
    </dgm:pt>
    <dgm:pt modelId="{8C20E978-F37A-4AC9-A91A-979C3BBC1B19}" type="parTrans" cxnId="{9B7FFDC5-6B78-478D-BEF5-49B20F705881}">
      <dgm:prSet/>
      <dgm:spPr/>
      <dgm:t>
        <a:bodyPr/>
        <a:lstStyle/>
        <a:p>
          <a:endParaRPr lang="en-US"/>
        </a:p>
      </dgm:t>
    </dgm:pt>
    <dgm:pt modelId="{773B40BB-F3EE-4677-B766-071A75D8ACBD}" type="sibTrans" cxnId="{9B7FFDC5-6B78-478D-BEF5-49B20F705881}">
      <dgm:prSet/>
      <dgm:spPr/>
      <dgm:t>
        <a:bodyPr/>
        <a:lstStyle/>
        <a:p>
          <a:endParaRPr lang="en-US"/>
        </a:p>
      </dgm:t>
    </dgm:pt>
    <dgm:pt modelId="{E46EE67F-49A4-4776-9F2C-BDCB5A76CC8F}">
      <dgm:prSet custT="1"/>
      <dgm:spPr/>
      <dgm:t>
        <a:bodyPr/>
        <a:lstStyle/>
        <a:p>
          <a:r>
            <a:rPr lang="en-SG" sz="1200" dirty="0"/>
            <a:t>Informing authorities: Under what circumstances should this compliant be reported to the authorities?</a:t>
          </a:r>
        </a:p>
      </dgm:t>
    </dgm:pt>
    <dgm:pt modelId="{582E6C36-CEAB-487C-B1E0-2B2493861720}" type="parTrans" cxnId="{8484EC34-6BD2-4F17-A7E1-47C9D5E19D8C}">
      <dgm:prSet/>
      <dgm:spPr/>
      <dgm:t>
        <a:bodyPr/>
        <a:lstStyle/>
        <a:p>
          <a:endParaRPr lang="en-US"/>
        </a:p>
      </dgm:t>
    </dgm:pt>
    <dgm:pt modelId="{04346453-DC77-4AC1-820B-7A8FDA2CAAF5}" type="sibTrans" cxnId="{8484EC34-6BD2-4F17-A7E1-47C9D5E19D8C}">
      <dgm:prSet/>
      <dgm:spPr/>
      <dgm:t>
        <a:bodyPr/>
        <a:lstStyle/>
        <a:p>
          <a:endParaRPr lang="en-US"/>
        </a:p>
      </dgm:t>
    </dgm:pt>
    <dgm:pt modelId="{F2AEDD4A-BE0F-1C45-91AE-8D5464071401}">
      <dgm:prSet custT="1"/>
      <dgm:spPr/>
      <dgm:t>
        <a:bodyPr/>
        <a:lstStyle/>
        <a:p>
          <a:endParaRPr lang="en-SG" sz="1200" dirty="0"/>
        </a:p>
      </dgm:t>
    </dgm:pt>
    <dgm:pt modelId="{3103A7A6-391D-DE40-8BFB-3FB31E96C52C}" type="parTrans" cxnId="{6BE6C638-893F-FF4C-AA75-893214B99BB0}">
      <dgm:prSet/>
      <dgm:spPr/>
      <dgm:t>
        <a:bodyPr/>
        <a:lstStyle/>
        <a:p>
          <a:endParaRPr lang="en-SG"/>
        </a:p>
      </dgm:t>
    </dgm:pt>
    <dgm:pt modelId="{A1C11DA7-3109-A540-BA9D-855D11F7736F}" type="sibTrans" cxnId="{6BE6C638-893F-FF4C-AA75-893214B99BB0}">
      <dgm:prSet/>
      <dgm:spPr/>
      <dgm:t>
        <a:bodyPr/>
        <a:lstStyle/>
        <a:p>
          <a:endParaRPr lang="en-SG"/>
        </a:p>
      </dgm:t>
    </dgm:pt>
    <dgm:pt modelId="{10DB45A1-381E-4E1C-877B-A4D6067318F8}" type="pres">
      <dgm:prSet presAssocID="{3A20B30B-B55A-474B-B206-C57AEA7B4F67}" presName="linear" presStyleCnt="0">
        <dgm:presLayoutVars>
          <dgm:dir/>
          <dgm:animLvl val="lvl"/>
          <dgm:resizeHandles val="exact"/>
        </dgm:presLayoutVars>
      </dgm:prSet>
      <dgm:spPr/>
      <dgm:t>
        <a:bodyPr/>
        <a:lstStyle/>
        <a:p>
          <a:endParaRPr lang="en-US"/>
        </a:p>
      </dgm:t>
    </dgm:pt>
    <dgm:pt modelId="{84FA189A-8B14-4D87-9E10-EC02C5842554}" type="pres">
      <dgm:prSet presAssocID="{EDBE161B-1F48-4AA3-BF45-1B1FE8A46482}" presName="parentLin" presStyleCnt="0"/>
      <dgm:spPr/>
    </dgm:pt>
    <dgm:pt modelId="{1684D57B-E999-4760-BD0B-3D3496F44CE1}" type="pres">
      <dgm:prSet presAssocID="{EDBE161B-1F48-4AA3-BF45-1B1FE8A46482}" presName="parentLeftMargin" presStyleLbl="node1" presStyleIdx="0" presStyleCnt="1"/>
      <dgm:spPr/>
      <dgm:t>
        <a:bodyPr/>
        <a:lstStyle/>
        <a:p>
          <a:endParaRPr lang="en-US"/>
        </a:p>
      </dgm:t>
    </dgm:pt>
    <dgm:pt modelId="{1917BD89-2589-4D22-B0B7-4DC34FA3BB94}" type="pres">
      <dgm:prSet presAssocID="{EDBE161B-1F48-4AA3-BF45-1B1FE8A46482}" presName="parentText" presStyleLbl="node1" presStyleIdx="0" presStyleCnt="1" custScaleY="90981">
        <dgm:presLayoutVars>
          <dgm:chMax val="0"/>
          <dgm:bulletEnabled val="1"/>
        </dgm:presLayoutVars>
      </dgm:prSet>
      <dgm:spPr/>
      <dgm:t>
        <a:bodyPr/>
        <a:lstStyle/>
        <a:p>
          <a:endParaRPr lang="en-US"/>
        </a:p>
      </dgm:t>
    </dgm:pt>
    <dgm:pt modelId="{ED51AD5D-779F-469B-A781-B9B70417C8A9}" type="pres">
      <dgm:prSet presAssocID="{EDBE161B-1F48-4AA3-BF45-1B1FE8A46482}" presName="negativeSpace" presStyleCnt="0"/>
      <dgm:spPr/>
    </dgm:pt>
    <dgm:pt modelId="{FB184C2A-0BD7-4FFE-8081-233715B7389E}" type="pres">
      <dgm:prSet presAssocID="{EDBE161B-1F48-4AA3-BF45-1B1FE8A46482}" presName="childText" presStyleLbl="conFgAcc1" presStyleIdx="0" presStyleCnt="1" custLinFactNeighborY="15338">
        <dgm:presLayoutVars>
          <dgm:bulletEnabled val="1"/>
        </dgm:presLayoutVars>
      </dgm:prSet>
      <dgm:spPr/>
      <dgm:t>
        <a:bodyPr/>
        <a:lstStyle/>
        <a:p>
          <a:endParaRPr lang="en-US"/>
        </a:p>
      </dgm:t>
    </dgm:pt>
  </dgm:ptLst>
  <dgm:cxnLst>
    <dgm:cxn modelId="{A7A67AE4-5AC9-463E-8560-DB7C8112CA3F}" type="presOf" srcId="{EDBE161B-1F48-4AA3-BF45-1B1FE8A46482}" destId="{1684D57B-E999-4760-BD0B-3D3496F44CE1}" srcOrd="0" destOrd="0" presId="urn:microsoft.com/office/officeart/2005/8/layout/list1"/>
    <dgm:cxn modelId="{82E1C3E5-95D5-40C5-84B0-7449D91460BE}" type="presOf" srcId="{54FE37C0-4330-422F-AACE-248AEFA5CBA0}" destId="{FB184C2A-0BD7-4FFE-8081-233715B7389E}" srcOrd="0" destOrd="0" presId="urn:microsoft.com/office/officeart/2005/8/layout/list1"/>
    <dgm:cxn modelId="{F3DDE1B5-7D95-4477-8E32-DDB206DB3882}" srcId="{EDBE161B-1F48-4AA3-BF45-1B1FE8A46482}" destId="{54FE37C0-4330-422F-AACE-248AEFA5CBA0}" srcOrd="0" destOrd="0" parTransId="{C121DB73-1F3F-43D8-B421-3568DB922940}" sibTransId="{4A3B17E8-BA59-4AB1-82CD-08340858C726}"/>
    <dgm:cxn modelId="{8D9CCAE0-52C0-4764-8852-9DF86BDDF4B5}" srcId="{EDBE161B-1F48-4AA3-BF45-1B1FE8A46482}" destId="{768227D5-AFA9-4531-85C3-51ECD0389EEE}" srcOrd="1" destOrd="0" parTransId="{4D5D5CA8-D49A-49D4-8798-E7874F9985D6}" sibTransId="{BF00D931-90E4-4EBD-B4B0-813F838CE10B}"/>
    <dgm:cxn modelId="{1BB88B18-0E3E-4D41-AF85-5E5CDDDEF777}" srcId="{3A20B30B-B55A-474B-B206-C57AEA7B4F67}" destId="{EDBE161B-1F48-4AA3-BF45-1B1FE8A46482}" srcOrd="0" destOrd="0" parTransId="{5AD254F0-B6A0-4A68-87E5-954ABC8295EF}" sibTransId="{20648A48-F01B-46E1-8A9C-03AA82075674}"/>
    <dgm:cxn modelId="{CED83277-8809-4F43-A945-C9400F455DEA}" type="presOf" srcId="{3A20B30B-B55A-474B-B206-C57AEA7B4F67}" destId="{10DB45A1-381E-4E1C-877B-A4D6067318F8}" srcOrd="0" destOrd="0" presId="urn:microsoft.com/office/officeart/2005/8/layout/list1"/>
    <dgm:cxn modelId="{4FF931BB-90AC-4DC7-B872-3DEC4F4121A8}" type="presOf" srcId="{768227D5-AFA9-4531-85C3-51ECD0389EEE}" destId="{FB184C2A-0BD7-4FFE-8081-233715B7389E}" srcOrd="0" destOrd="1" presId="urn:microsoft.com/office/officeart/2005/8/layout/list1"/>
    <dgm:cxn modelId="{6BE6C638-893F-FF4C-AA75-893214B99BB0}" srcId="{EDBE161B-1F48-4AA3-BF45-1B1FE8A46482}" destId="{F2AEDD4A-BE0F-1C45-91AE-8D5464071401}" srcOrd="5" destOrd="0" parTransId="{3103A7A6-391D-DE40-8BFB-3FB31E96C52C}" sibTransId="{A1C11DA7-3109-A540-BA9D-855D11F7736F}"/>
    <dgm:cxn modelId="{8C2CCC03-5C32-6847-B427-F6E5618917BC}" type="presOf" srcId="{F2AEDD4A-BE0F-1C45-91AE-8D5464071401}" destId="{FB184C2A-0BD7-4FFE-8081-233715B7389E}" srcOrd="0" destOrd="5" presId="urn:microsoft.com/office/officeart/2005/8/layout/list1"/>
    <dgm:cxn modelId="{A793DB34-C4AA-46AC-92A0-0F740DFB95C7}" type="presOf" srcId="{D0EAB570-FD13-4202-A041-7C498B1F0F25}" destId="{FB184C2A-0BD7-4FFE-8081-233715B7389E}" srcOrd="0" destOrd="2" presId="urn:microsoft.com/office/officeart/2005/8/layout/list1"/>
    <dgm:cxn modelId="{0D3371F2-2825-4FB1-B747-0E2108F6F095}" type="presOf" srcId="{77A88754-8F45-4E1A-9A0A-E20A830F3650}" destId="{FB184C2A-0BD7-4FFE-8081-233715B7389E}" srcOrd="0" destOrd="3" presId="urn:microsoft.com/office/officeart/2005/8/layout/list1"/>
    <dgm:cxn modelId="{9B7FFDC5-6B78-478D-BEF5-49B20F705881}" srcId="{EDBE161B-1F48-4AA3-BF45-1B1FE8A46482}" destId="{77A88754-8F45-4E1A-9A0A-E20A830F3650}" srcOrd="3" destOrd="0" parTransId="{8C20E978-F37A-4AC9-A91A-979C3BBC1B19}" sibTransId="{773B40BB-F3EE-4677-B766-071A75D8ACBD}"/>
    <dgm:cxn modelId="{7B12E97C-40F0-4339-833E-9E80CC39389D}" type="presOf" srcId="{E46EE67F-49A4-4776-9F2C-BDCB5A76CC8F}" destId="{FB184C2A-0BD7-4FFE-8081-233715B7389E}" srcOrd="0" destOrd="4" presId="urn:microsoft.com/office/officeart/2005/8/layout/list1"/>
    <dgm:cxn modelId="{70DEDAB4-0258-423F-8D18-866A0342FE7E}" srcId="{EDBE161B-1F48-4AA3-BF45-1B1FE8A46482}" destId="{D0EAB570-FD13-4202-A041-7C498B1F0F25}" srcOrd="2" destOrd="0" parTransId="{B71D7BC6-5D29-4D46-BD74-B85FD03726FC}" sibTransId="{95C0460E-BC2C-4DE8-88BD-6E3B22CF2070}"/>
    <dgm:cxn modelId="{8484EC34-6BD2-4F17-A7E1-47C9D5E19D8C}" srcId="{EDBE161B-1F48-4AA3-BF45-1B1FE8A46482}" destId="{E46EE67F-49A4-4776-9F2C-BDCB5A76CC8F}" srcOrd="4" destOrd="0" parTransId="{582E6C36-CEAB-487C-B1E0-2B2493861720}" sibTransId="{04346453-DC77-4AC1-820B-7A8FDA2CAAF5}"/>
    <dgm:cxn modelId="{DE7EC7CF-BA95-4DE8-BE70-A6AF86A6BFD0}" type="presOf" srcId="{EDBE161B-1F48-4AA3-BF45-1B1FE8A46482}" destId="{1917BD89-2589-4D22-B0B7-4DC34FA3BB94}" srcOrd="1" destOrd="0" presId="urn:microsoft.com/office/officeart/2005/8/layout/list1"/>
    <dgm:cxn modelId="{C1C6456C-1D3F-44C1-9274-8730508DF555}" type="presParOf" srcId="{10DB45A1-381E-4E1C-877B-A4D6067318F8}" destId="{84FA189A-8B14-4D87-9E10-EC02C5842554}" srcOrd="0" destOrd="0" presId="urn:microsoft.com/office/officeart/2005/8/layout/list1"/>
    <dgm:cxn modelId="{62209630-E55E-44A4-8C2A-00B43C2EDC72}" type="presParOf" srcId="{84FA189A-8B14-4D87-9E10-EC02C5842554}" destId="{1684D57B-E999-4760-BD0B-3D3496F44CE1}" srcOrd="0" destOrd="0" presId="urn:microsoft.com/office/officeart/2005/8/layout/list1"/>
    <dgm:cxn modelId="{43676822-7235-4256-BBBF-B65F2F19F1BE}" type="presParOf" srcId="{84FA189A-8B14-4D87-9E10-EC02C5842554}" destId="{1917BD89-2589-4D22-B0B7-4DC34FA3BB94}" srcOrd="1" destOrd="0" presId="urn:microsoft.com/office/officeart/2005/8/layout/list1"/>
    <dgm:cxn modelId="{6F5A09FF-3489-4064-A00B-0F88A803A4D3}" type="presParOf" srcId="{10DB45A1-381E-4E1C-877B-A4D6067318F8}" destId="{ED51AD5D-779F-469B-A781-B9B70417C8A9}" srcOrd="1" destOrd="0" presId="urn:microsoft.com/office/officeart/2005/8/layout/list1"/>
    <dgm:cxn modelId="{196C0B02-780E-4407-899C-38F51EE1D735}" type="presParOf" srcId="{10DB45A1-381E-4E1C-877B-A4D6067318F8}" destId="{FB184C2A-0BD7-4FFE-8081-233715B7389E}"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A20B30B-B55A-474B-B206-C57AEA7B4F6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SG"/>
        </a:p>
      </dgm:t>
    </dgm:pt>
    <dgm:pt modelId="{EDBE161B-1F48-4AA3-BF45-1B1FE8A46482}">
      <dgm:prSet phldrT="[Text]" custT="1">
        <dgm:style>
          <a:lnRef idx="2">
            <a:schemeClr val="dk1"/>
          </a:lnRef>
          <a:fillRef idx="1">
            <a:schemeClr val="lt1"/>
          </a:fillRef>
          <a:effectRef idx="0">
            <a:schemeClr val="dk1"/>
          </a:effectRef>
          <a:fontRef idx="minor">
            <a:schemeClr val="dk1"/>
          </a:fontRef>
        </dgm:style>
      </dgm:prSet>
      <dgm:spPr/>
      <dgm:t>
        <a:bodyPr/>
        <a:lstStyle/>
        <a:p>
          <a:r>
            <a:rPr lang="en-SG" sz="1400" b="1" dirty="0"/>
            <a:t>(4) Responding to complainants</a:t>
          </a:r>
        </a:p>
      </dgm:t>
    </dgm:pt>
    <dgm:pt modelId="{5AD254F0-B6A0-4A68-87E5-954ABC8295EF}" type="parTrans" cxnId="{1BB88B18-0E3E-4D41-AF85-5E5CDDDEF777}">
      <dgm:prSet/>
      <dgm:spPr/>
      <dgm:t>
        <a:bodyPr/>
        <a:lstStyle/>
        <a:p>
          <a:endParaRPr lang="en-SG"/>
        </a:p>
      </dgm:t>
    </dgm:pt>
    <dgm:pt modelId="{20648A48-F01B-46E1-8A9C-03AA82075674}" type="sibTrans" cxnId="{1BB88B18-0E3E-4D41-AF85-5E5CDDDEF777}">
      <dgm:prSet/>
      <dgm:spPr/>
      <dgm:t>
        <a:bodyPr/>
        <a:lstStyle/>
        <a:p>
          <a:endParaRPr lang="en-SG"/>
        </a:p>
      </dgm:t>
    </dgm:pt>
    <dgm:pt modelId="{54FE37C0-4330-422F-AACE-248AEFA5CBA0}">
      <dgm:prSet custT="1">
        <dgm:style>
          <a:lnRef idx="2">
            <a:schemeClr val="dk1"/>
          </a:lnRef>
          <a:fillRef idx="1">
            <a:schemeClr val="lt1"/>
          </a:fillRef>
          <a:effectRef idx="0">
            <a:schemeClr val="dk1"/>
          </a:effectRef>
          <a:fontRef idx="minor">
            <a:schemeClr val="dk1"/>
          </a:fontRef>
        </dgm:style>
      </dgm:prSet>
      <dgm:spPr/>
      <dgm:t>
        <a:bodyPr/>
        <a:lstStyle/>
        <a:p>
          <a:r>
            <a:rPr lang="en-SG" sz="1200" dirty="0"/>
            <a:t> Engaging complainant: How does your organisation intend to share the result of the investigation and the proposed remedial action(s) with the complainant? Consider mediation (refer to page 163) </a:t>
          </a:r>
        </a:p>
      </dgm:t>
    </dgm:pt>
    <dgm:pt modelId="{C121DB73-1F3F-43D8-B421-3568DB922940}" type="parTrans" cxnId="{F3DDE1B5-7D95-4477-8E32-DDB206DB3882}">
      <dgm:prSet/>
      <dgm:spPr/>
      <dgm:t>
        <a:bodyPr/>
        <a:lstStyle/>
        <a:p>
          <a:endParaRPr lang="en-SG"/>
        </a:p>
      </dgm:t>
    </dgm:pt>
    <dgm:pt modelId="{4A3B17E8-BA59-4AB1-82CD-08340858C726}" type="sibTrans" cxnId="{F3DDE1B5-7D95-4477-8E32-DDB206DB3882}">
      <dgm:prSet/>
      <dgm:spPr/>
      <dgm:t>
        <a:bodyPr/>
        <a:lstStyle/>
        <a:p>
          <a:endParaRPr lang="en-SG"/>
        </a:p>
      </dgm:t>
    </dgm:pt>
    <dgm:pt modelId="{961A33E8-B44B-4400-A275-7A35AEB86361}">
      <dgm:prSet custT="1"/>
      <dgm:spPr/>
      <dgm:t>
        <a:bodyPr/>
        <a:lstStyle/>
        <a:p>
          <a:r>
            <a:rPr lang="en-SG" sz="1200" dirty="0"/>
            <a:t>Closure of case: How to close the case once complainant agree with the remedial action and how to gather feedback from complainant? </a:t>
          </a:r>
        </a:p>
      </dgm:t>
    </dgm:pt>
    <dgm:pt modelId="{F6DAFC66-AEA1-4AAC-AE1A-F581A2F562A5}" type="parTrans" cxnId="{2000E98C-6999-4BC4-ACA1-7F88BE9E6C07}">
      <dgm:prSet/>
      <dgm:spPr/>
      <dgm:t>
        <a:bodyPr/>
        <a:lstStyle/>
        <a:p>
          <a:endParaRPr lang="en-US"/>
        </a:p>
      </dgm:t>
    </dgm:pt>
    <dgm:pt modelId="{795646B2-4C95-439E-BE6F-766A13BE897B}" type="sibTrans" cxnId="{2000E98C-6999-4BC4-ACA1-7F88BE9E6C07}">
      <dgm:prSet/>
      <dgm:spPr/>
      <dgm:t>
        <a:bodyPr/>
        <a:lstStyle/>
        <a:p>
          <a:endParaRPr lang="en-US"/>
        </a:p>
      </dgm:t>
    </dgm:pt>
    <dgm:pt modelId="{3E36817F-1E1A-4CD0-9C1B-BD3E774A8421}">
      <dgm:prSet custT="1"/>
      <dgm:spPr/>
      <dgm:t>
        <a:bodyPr/>
        <a:lstStyle/>
        <a:p>
          <a:r>
            <a:rPr lang="en-SG" sz="1200" dirty="0"/>
            <a:t>Escalation process: What level of escalation is required should complainant disagree with the proposed remedial action(s)?</a:t>
          </a:r>
        </a:p>
      </dgm:t>
    </dgm:pt>
    <dgm:pt modelId="{AD8A7CA3-ADC1-4695-995F-95D2C0FEF3A0}" type="parTrans" cxnId="{0868B685-A731-41A7-9B6A-D2AC77F78D54}">
      <dgm:prSet/>
      <dgm:spPr/>
      <dgm:t>
        <a:bodyPr/>
        <a:lstStyle/>
        <a:p>
          <a:endParaRPr lang="en-US"/>
        </a:p>
      </dgm:t>
    </dgm:pt>
    <dgm:pt modelId="{3079CCA2-F7B4-4768-9BDE-AD296FBC358D}" type="sibTrans" cxnId="{0868B685-A731-41A7-9B6A-D2AC77F78D54}">
      <dgm:prSet/>
      <dgm:spPr/>
      <dgm:t>
        <a:bodyPr/>
        <a:lstStyle/>
        <a:p>
          <a:endParaRPr lang="en-US"/>
        </a:p>
      </dgm:t>
    </dgm:pt>
    <dgm:pt modelId="{CA29EA30-D3E8-F14D-B5EB-AEABB69BEE71}">
      <dgm:prSet custT="1"/>
      <dgm:spPr/>
      <dgm:t>
        <a:bodyPr/>
        <a:lstStyle/>
        <a:p>
          <a:endParaRPr lang="en-SG" sz="1200" dirty="0"/>
        </a:p>
      </dgm:t>
    </dgm:pt>
    <dgm:pt modelId="{B6888D17-12F2-B448-980F-7A08B61AC4E9}" type="parTrans" cxnId="{755582C8-A2AA-544B-94A2-6AA71EE5EAC7}">
      <dgm:prSet/>
      <dgm:spPr/>
      <dgm:t>
        <a:bodyPr/>
        <a:lstStyle/>
        <a:p>
          <a:endParaRPr lang="en-US"/>
        </a:p>
      </dgm:t>
    </dgm:pt>
    <dgm:pt modelId="{4C3EE8A6-B080-DF48-8252-ABFAE30300BC}" type="sibTrans" cxnId="{755582C8-A2AA-544B-94A2-6AA71EE5EAC7}">
      <dgm:prSet/>
      <dgm:spPr/>
      <dgm:t>
        <a:bodyPr/>
        <a:lstStyle/>
        <a:p>
          <a:endParaRPr lang="en-US"/>
        </a:p>
      </dgm:t>
    </dgm:pt>
    <dgm:pt modelId="{10DB45A1-381E-4E1C-877B-A4D6067318F8}" type="pres">
      <dgm:prSet presAssocID="{3A20B30B-B55A-474B-B206-C57AEA7B4F67}" presName="linear" presStyleCnt="0">
        <dgm:presLayoutVars>
          <dgm:dir/>
          <dgm:animLvl val="lvl"/>
          <dgm:resizeHandles val="exact"/>
        </dgm:presLayoutVars>
      </dgm:prSet>
      <dgm:spPr/>
      <dgm:t>
        <a:bodyPr/>
        <a:lstStyle/>
        <a:p>
          <a:endParaRPr lang="en-US"/>
        </a:p>
      </dgm:t>
    </dgm:pt>
    <dgm:pt modelId="{84FA189A-8B14-4D87-9E10-EC02C5842554}" type="pres">
      <dgm:prSet presAssocID="{EDBE161B-1F48-4AA3-BF45-1B1FE8A46482}" presName="parentLin" presStyleCnt="0"/>
      <dgm:spPr/>
    </dgm:pt>
    <dgm:pt modelId="{1684D57B-E999-4760-BD0B-3D3496F44CE1}" type="pres">
      <dgm:prSet presAssocID="{EDBE161B-1F48-4AA3-BF45-1B1FE8A46482}" presName="parentLeftMargin" presStyleLbl="node1" presStyleIdx="0" presStyleCnt="1"/>
      <dgm:spPr/>
      <dgm:t>
        <a:bodyPr/>
        <a:lstStyle/>
        <a:p>
          <a:endParaRPr lang="en-US"/>
        </a:p>
      </dgm:t>
    </dgm:pt>
    <dgm:pt modelId="{1917BD89-2589-4D22-B0B7-4DC34FA3BB94}" type="pres">
      <dgm:prSet presAssocID="{EDBE161B-1F48-4AA3-BF45-1B1FE8A46482}" presName="parentText" presStyleLbl="node1" presStyleIdx="0" presStyleCnt="1" custScaleY="98664" custLinFactNeighborY="6499">
        <dgm:presLayoutVars>
          <dgm:chMax val="0"/>
          <dgm:bulletEnabled val="1"/>
        </dgm:presLayoutVars>
      </dgm:prSet>
      <dgm:spPr/>
      <dgm:t>
        <a:bodyPr/>
        <a:lstStyle/>
        <a:p>
          <a:endParaRPr lang="en-US"/>
        </a:p>
      </dgm:t>
    </dgm:pt>
    <dgm:pt modelId="{ED51AD5D-779F-469B-A781-B9B70417C8A9}" type="pres">
      <dgm:prSet presAssocID="{EDBE161B-1F48-4AA3-BF45-1B1FE8A46482}" presName="negativeSpace" presStyleCnt="0"/>
      <dgm:spPr/>
    </dgm:pt>
    <dgm:pt modelId="{FB184C2A-0BD7-4FFE-8081-233715B7389E}" type="pres">
      <dgm:prSet presAssocID="{EDBE161B-1F48-4AA3-BF45-1B1FE8A46482}" presName="childText" presStyleLbl="conFgAcc1" presStyleIdx="0" presStyleCnt="1" custLinFactNeighborX="-242" custLinFactNeighborY="15338">
        <dgm:presLayoutVars>
          <dgm:bulletEnabled val="1"/>
        </dgm:presLayoutVars>
      </dgm:prSet>
      <dgm:spPr/>
      <dgm:t>
        <a:bodyPr/>
        <a:lstStyle/>
        <a:p>
          <a:endParaRPr lang="en-US"/>
        </a:p>
      </dgm:t>
    </dgm:pt>
  </dgm:ptLst>
  <dgm:cxnLst>
    <dgm:cxn modelId="{644DF09B-10D6-4971-B88D-444C51299D72}" type="presOf" srcId="{961A33E8-B44B-4400-A275-7A35AEB86361}" destId="{FB184C2A-0BD7-4FFE-8081-233715B7389E}" srcOrd="0" destOrd="1" presId="urn:microsoft.com/office/officeart/2005/8/layout/list1"/>
    <dgm:cxn modelId="{F3F79489-6678-4464-B7F7-C7A2EDA92325}" type="presOf" srcId="{3E36817F-1E1A-4CD0-9C1B-BD3E774A8421}" destId="{FB184C2A-0BD7-4FFE-8081-233715B7389E}" srcOrd="0" destOrd="2" presId="urn:microsoft.com/office/officeart/2005/8/layout/list1"/>
    <dgm:cxn modelId="{F3DDE1B5-7D95-4477-8E32-DDB206DB3882}" srcId="{EDBE161B-1F48-4AA3-BF45-1B1FE8A46482}" destId="{54FE37C0-4330-422F-AACE-248AEFA5CBA0}" srcOrd="0" destOrd="0" parTransId="{C121DB73-1F3F-43D8-B421-3568DB922940}" sibTransId="{4A3B17E8-BA59-4AB1-82CD-08340858C726}"/>
    <dgm:cxn modelId="{A48DEF71-7811-4D3F-8BB0-A79AC99E7260}" type="presOf" srcId="{3A20B30B-B55A-474B-B206-C57AEA7B4F67}" destId="{10DB45A1-381E-4E1C-877B-A4D6067318F8}" srcOrd="0" destOrd="0" presId="urn:microsoft.com/office/officeart/2005/8/layout/list1"/>
    <dgm:cxn modelId="{1BB88B18-0E3E-4D41-AF85-5E5CDDDEF777}" srcId="{3A20B30B-B55A-474B-B206-C57AEA7B4F67}" destId="{EDBE161B-1F48-4AA3-BF45-1B1FE8A46482}" srcOrd="0" destOrd="0" parTransId="{5AD254F0-B6A0-4A68-87E5-954ABC8295EF}" sibTransId="{20648A48-F01B-46E1-8A9C-03AA82075674}"/>
    <dgm:cxn modelId="{2000E98C-6999-4BC4-ACA1-7F88BE9E6C07}" srcId="{EDBE161B-1F48-4AA3-BF45-1B1FE8A46482}" destId="{961A33E8-B44B-4400-A275-7A35AEB86361}" srcOrd="1" destOrd="0" parTransId="{F6DAFC66-AEA1-4AAC-AE1A-F581A2F562A5}" sibTransId="{795646B2-4C95-439E-BE6F-766A13BE897B}"/>
    <dgm:cxn modelId="{67AEBE0E-84E3-4BDB-93FD-50154F54A256}" type="presOf" srcId="{EDBE161B-1F48-4AA3-BF45-1B1FE8A46482}" destId="{1917BD89-2589-4D22-B0B7-4DC34FA3BB94}" srcOrd="1" destOrd="0" presId="urn:microsoft.com/office/officeart/2005/8/layout/list1"/>
    <dgm:cxn modelId="{9107F133-176D-49BA-944D-275B0008F846}" type="presOf" srcId="{54FE37C0-4330-422F-AACE-248AEFA5CBA0}" destId="{FB184C2A-0BD7-4FFE-8081-233715B7389E}" srcOrd="0" destOrd="0" presId="urn:microsoft.com/office/officeart/2005/8/layout/list1"/>
    <dgm:cxn modelId="{2834FE86-0BC9-454E-ABB8-071BEDCDE788}" type="presOf" srcId="{CA29EA30-D3E8-F14D-B5EB-AEABB69BEE71}" destId="{FB184C2A-0BD7-4FFE-8081-233715B7389E}" srcOrd="0" destOrd="3" presId="urn:microsoft.com/office/officeart/2005/8/layout/list1"/>
    <dgm:cxn modelId="{755582C8-A2AA-544B-94A2-6AA71EE5EAC7}" srcId="{EDBE161B-1F48-4AA3-BF45-1B1FE8A46482}" destId="{CA29EA30-D3E8-F14D-B5EB-AEABB69BEE71}" srcOrd="3" destOrd="0" parTransId="{B6888D17-12F2-B448-980F-7A08B61AC4E9}" sibTransId="{4C3EE8A6-B080-DF48-8252-ABFAE30300BC}"/>
    <dgm:cxn modelId="{0868B685-A731-41A7-9B6A-D2AC77F78D54}" srcId="{EDBE161B-1F48-4AA3-BF45-1B1FE8A46482}" destId="{3E36817F-1E1A-4CD0-9C1B-BD3E774A8421}" srcOrd="2" destOrd="0" parTransId="{AD8A7CA3-ADC1-4695-995F-95D2C0FEF3A0}" sibTransId="{3079CCA2-F7B4-4768-9BDE-AD296FBC358D}"/>
    <dgm:cxn modelId="{A8DFD610-382B-4C2F-8C82-2523C26D8E18}" type="presOf" srcId="{EDBE161B-1F48-4AA3-BF45-1B1FE8A46482}" destId="{1684D57B-E999-4760-BD0B-3D3496F44CE1}" srcOrd="0" destOrd="0" presId="urn:microsoft.com/office/officeart/2005/8/layout/list1"/>
    <dgm:cxn modelId="{7CECDCD0-B076-4E62-B410-770A70B4FF82}" type="presParOf" srcId="{10DB45A1-381E-4E1C-877B-A4D6067318F8}" destId="{84FA189A-8B14-4D87-9E10-EC02C5842554}" srcOrd="0" destOrd="0" presId="urn:microsoft.com/office/officeart/2005/8/layout/list1"/>
    <dgm:cxn modelId="{611D2C9D-991A-4697-BC5E-09F7759FB6EA}" type="presParOf" srcId="{84FA189A-8B14-4D87-9E10-EC02C5842554}" destId="{1684D57B-E999-4760-BD0B-3D3496F44CE1}" srcOrd="0" destOrd="0" presId="urn:microsoft.com/office/officeart/2005/8/layout/list1"/>
    <dgm:cxn modelId="{E320E784-1B0B-4894-9181-298E1403D7CE}" type="presParOf" srcId="{84FA189A-8B14-4D87-9E10-EC02C5842554}" destId="{1917BD89-2589-4D22-B0B7-4DC34FA3BB94}" srcOrd="1" destOrd="0" presId="urn:microsoft.com/office/officeart/2005/8/layout/list1"/>
    <dgm:cxn modelId="{54F2D00A-760F-48EA-A22D-EC04311B5608}" type="presParOf" srcId="{10DB45A1-381E-4E1C-877B-A4D6067318F8}" destId="{ED51AD5D-779F-469B-A781-B9B70417C8A9}" srcOrd="1" destOrd="0" presId="urn:microsoft.com/office/officeart/2005/8/layout/list1"/>
    <dgm:cxn modelId="{6B280844-F3DE-42E8-9CDA-3A6202B9C38F}" type="presParOf" srcId="{10DB45A1-381E-4E1C-877B-A4D6067318F8}" destId="{FB184C2A-0BD7-4FFE-8081-233715B7389E}"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A20B30B-B55A-474B-B206-C57AEA7B4F6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SG"/>
        </a:p>
      </dgm:t>
    </dgm:pt>
    <dgm:pt modelId="{EDBE161B-1F48-4AA3-BF45-1B1FE8A46482}">
      <dgm:prSet phldrT="[Text]" custT="1">
        <dgm:style>
          <a:lnRef idx="2">
            <a:schemeClr val="dk1"/>
          </a:lnRef>
          <a:fillRef idx="1">
            <a:schemeClr val="lt1"/>
          </a:fillRef>
          <a:effectRef idx="0">
            <a:schemeClr val="dk1"/>
          </a:effectRef>
          <a:fontRef idx="minor">
            <a:schemeClr val="dk1"/>
          </a:fontRef>
        </dgm:style>
      </dgm:prSet>
      <dgm:spPr/>
      <dgm:t>
        <a:bodyPr/>
        <a:lstStyle/>
        <a:p>
          <a:r>
            <a:rPr lang="en-SG" sz="1400" b="1" dirty="0"/>
            <a:t>(5) Taking corrective actions</a:t>
          </a:r>
        </a:p>
      </dgm:t>
    </dgm:pt>
    <dgm:pt modelId="{5AD254F0-B6A0-4A68-87E5-954ABC8295EF}" type="parTrans" cxnId="{1BB88B18-0E3E-4D41-AF85-5E5CDDDEF777}">
      <dgm:prSet/>
      <dgm:spPr/>
      <dgm:t>
        <a:bodyPr/>
        <a:lstStyle/>
        <a:p>
          <a:endParaRPr lang="en-SG"/>
        </a:p>
      </dgm:t>
    </dgm:pt>
    <dgm:pt modelId="{20648A48-F01B-46E1-8A9C-03AA82075674}" type="sibTrans" cxnId="{1BB88B18-0E3E-4D41-AF85-5E5CDDDEF777}">
      <dgm:prSet/>
      <dgm:spPr/>
      <dgm:t>
        <a:bodyPr/>
        <a:lstStyle/>
        <a:p>
          <a:endParaRPr lang="en-SG"/>
        </a:p>
      </dgm:t>
    </dgm:pt>
    <dgm:pt modelId="{54FE37C0-4330-422F-AACE-248AEFA5CBA0}">
      <dgm:prSet custT="1">
        <dgm:style>
          <a:lnRef idx="2">
            <a:schemeClr val="dk1"/>
          </a:lnRef>
          <a:fillRef idx="1">
            <a:schemeClr val="lt1"/>
          </a:fillRef>
          <a:effectRef idx="0">
            <a:schemeClr val="dk1"/>
          </a:effectRef>
          <a:fontRef idx="minor">
            <a:schemeClr val="dk1"/>
          </a:fontRef>
        </dgm:style>
      </dgm:prSet>
      <dgm:spPr/>
      <dgm:t>
        <a:bodyPr/>
        <a:lstStyle/>
        <a:p>
          <a:pPr algn="l"/>
          <a:r>
            <a:rPr lang="en-SG" sz="1200" dirty="0"/>
            <a:t>Identify systemic issues: What kind of mechanisms does your organisation intend to put in place to analyse current and past complaints to identify systemic issues?</a:t>
          </a:r>
        </a:p>
      </dgm:t>
    </dgm:pt>
    <dgm:pt modelId="{C121DB73-1F3F-43D8-B421-3568DB922940}" type="parTrans" cxnId="{F3DDE1B5-7D95-4477-8E32-DDB206DB3882}">
      <dgm:prSet/>
      <dgm:spPr/>
      <dgm:t>
        <a:bodyPr/>
        <a:lstStyle/>
        <a:p>
          <a:endParaRPr lang="en-SG"/>
        </a:p>
      </dgm:t>
    </dgm:pt>
    <dgm:pt modelId="{4A3B17E8-BA59-4AB1-82CD-08340858C726}" type="sibTrans" cxnId="{F3DDE1B5-7D95-4477-8E32-DDB206DB3882}">
      <dgm:prSet/>
      <dgm:spPr/>
      <dgm:t>
        <a:bodyPr/>
        <a:lstStyle/>
        <a:p>
          <a:endParaRPr lang="en-SG"/>
        </a:p>
      </dgm:t>
    </dgm:pt>
    <dgm:pt modelId="{DD55BC25-A2A8-46C6-BE94-69FF37CF6FA5}">
      <dgm:prSet custT="1"/>
      <dgm:spPr/>
      <dgm:t>
        <a:bodyPr/>
        <a:lstStyle/>
        <a:p>
          <a:pPr algn="just"/>
          <a:r>
            <a:rPr lang="en-SG" sz="1200" dirty="0"/>
            <a:t>Finetune data protection policies and processes: What kind of mechanisms does your organisation intend to put in place process to finetune current data protection policies and processes, so as to prevent recurrences of such complaints in future?</a:t>
          </a:r>
        </a:p>
      </dgm:t>
    </dgm:pt>
    <dgm:pt modelId="{5D44DCA6-690D-401C-AB91-104780B32F0B}" type="parTrans" cxnId="{DFBB66E8-EBD7-41B4-8DDB-DB022D2CE47B}">
      <dgm:prSet/>
      <dgm:spPr/>
      <dgm:t>
        <a:bodyPr/>
        <a:lstStyle/>
        <a:p>
          <a:endParaRPr lang="en-US"/>
        </a:p>
      </dgm:t>
    </dgm:pt>
    <dgm:pt modelId="{67CA782C-83BD-4B1B-B863-DD330CBCCB66}" type="sibTrans" cxnId="{DFBB66E8-EBD7-41B4-8DDB-DB022D2CE47B}">
      <dgm:prSet/>
      <dgm:spPr/>
      <dgm:t>
        <a:bodyPr/>
        <a:lstStyle/>
        <a:p>
          <a:endParaRPr lang="en-US"/>
        </a:p>
      </dgm:t>
    </dgm:pt>
    <dgm:pt modelId="{10DB45A1-381E-4E1C-877B-A4D6067318F8}" type="pres">
      <dgm:prSet presAssocID="{3A20B30B-B55A-474B-B206-C57AEA7B4F67}" presName="linear" presStyleCnt="0">
        <dgm:presLayoutVars>
          <dgm:dir/>
          <dgm:animLvl val="lvl"/>
          <dgm:resizeHandles val="exact"/>
        </dgm:presLayoutVars>
      </dgm:prSet>
      <dgm:spPr/>
      <dgm:t>
        <a:bodyPr/>
        <a:lstStyle/>
        <a:p>
          <a:endParaRPr lang="en-US"/>
        </a:p>
      </dgm:t>
    </dgm:pt>
    <dgm:pt modelId="{84FA189A-8B14-4D87-9E10-EC02C5842554}" type="pres">
      <dgm:prSet presAssocID="{EDBE161B-1F48-4AA3-BF45-1B1FE8A46482}" presName="parentLin" presStyleCnt="0"/>
      <dgm:spPr/>
    </dgm:pt>
    <dgm:pt modelId="{1684D57B-E999-4760-BD0B-3D3496F44CE1}" type="pres">
      <dgm:prSet presAssocID="{EDBE161B-1F48-4AA3-BF45-1B1FE8A46482}" presName="parentLeftMargin" presStyleLbl="node1" presStyleIdx="0" presStyleCnt="1"/>
      <dgm:spPr/>
      <dgm:t>
        <a:bodyPr/>
        <a:lstStyle/>
        <a:p>
          <a:endParaRPr lang="en-US"/>
        </a:p>
      </dgm:t>
    </dgm:pt>
    <dgm:pt modelId="{1917BD89-2589-4D22-B0B7-4DC34FA3BB94}" type="pres">
      <dgm:prSet presAssocID="{EDBE161B-1F48-4AA3-BF45-1B1FE8A46482}" presName="parentText" presStyleLbl="node1" presStyleIdx="0" presStyleCnt="1" custScaleY="239991">
        <dgm:presLayoutVars>
          <dgm:chMax val="0"/>
          <dgm:bulletEnabled val="1"/>
        </dgm:presLayoutVars>
      </dgm:prSet>
      <dgm:spPr/>
      <dgm:t>
        <a:bodyPr/>
        <a:lstStyle/>
        <a:p>
          <a:endParaRPr lang="en-US"/>
        </a:p>
      </dgm:t>
    </dgm:pt>
    <dgm:pt modelId="{ED51AD5D-779F-469B-A781-B9B70417C8A9}" type="pres">
      <dgm:prSet presAssocID="{EDBE161B-1F48-4AA3-BF45-1B1FE8A46482}" presName="negativeSpace" presStyleCnt="0"/>
      <dgm:spPr/>
    </dgm:pt>
    <dgm:pt modelId="{FB184C2A-0BD7-4FFE-8081-233715B7389E}" type="pres">
      <dgm:prSet presAssocID="{EDBE161B-1F48-4AA3-BF45-1B1FE8A46482}" presName="childText" presStyleLbl="conFgAcc1" presStyleIdx="0" presStyleCnt="1" custLinFactNeighborX="243" custLinFactNeighborY="7223">
        <dgm:presLayoutVars>
          <dgm:bulletEnabled val="1"/>
        </dgm:presLayoutVars>
      </dgm:prSet>
      <dgm:spPr/>
      <dgm:t>
        <a:bodyPr/>
        <a:lstStyle/>
        <a:p>
          <a:endParaRPr lang="en-US"/>
        </a:p>
      </dgm:t>
    </dgm:pt>
  </dgm:ptLst>
  <dgm:cxnLst>
    <dgm:cxn modelId="{1BB88B18-0E3E-4D41-AF85-5E5CDDDEF777}" srcId="{3A20B30B-B55A-474B-B206-C57AEA7B4F67}" destId="{EDBE161B-1F48-4AA3-BF45-1B1FE8A46482}" srcOrd="0" destOrd="0" parTransId="{5AD254F0-B6A0-4A68-87E5-954ABC8295EF}" sibTransId="{20648A48-F01B-46E1-8A9C-03AA82075674}"/>
    <dgm:cxn modelId="{A7A67AE4-5AC9-463E-8560-DB7C8112CA3F}" type="presOf" srcId="{EDBE161B-1F48-4AA3-BF45-1B1FE8A46482}" destId="{1684D57B-E999-4760-BD0B-3D3496F44CE1}" srcOrd="0" destOrd="0" presId="urn:microsoft.com/office/officeart/2005/8/layout/list1"/>
    <dgm:cxn modelId="{DFBB66E8-EBD7-41B4-8DDB-DB022D2CE47B}" srcId="{EDBE161B-1F48-4AA3-BF45-1B1FE8A46482}" destId="{DD55BC25-A2A8-46C6-BE94-69FF37CF6FA5}" srcOrd="1" destOrd="0" parTransId="{5D44DCA6-690D-401C-AB91-104780B32F0B}" sibTransId="{67CA782C-83BD-4B1B-B863-DD330CBCCB66}"/>
    <dgm:cxn modelId="{DE7EC7CF-BA95-4DE8-BE70-A6AF86A6BFD0}" type="presOf" srcId="{EDBE161B-1F48-4AA3-BF45-1B1FE8A46482}" destId="{1917BD89-2589-4D22-B0B7-4DC34FA3BB94}" srcOrd="1" destOrd="0" presId="urn:microsoft.com/office/officeart/2005/8/layout/list1"/>
    <dgm:cxn modelId="{F3DDE1B5-7D95-4477-8E32-DDB206DB3882}" srcId="{EDBE161B-1F48-4AA3-BF45-1B1FE8A46482}" destId="{54FE37C0-4330-422F-AACE-248AEFA5CBA0}" srcOrd="0" destOrd="0" parTransId="{C121DB73-1F3F-43D8-B421-3568DB922940}" sibTransId="{4A3B17E8-BA59-4AB1-82CD-08340858C726}"/>
    <dgm:cxn modelId="{CED83277-8809-4F43-A945-C9400F455DEA}" type="presOf" srcId="{3A20B30B-B55A-474B-B206-C57AEA7B4F67}" destId="{10DB45A1-381E-4E1C-877B-A4D6067318F8}" srcOrd="0" destOrd="0" presId="urn:microsoft.com/office/officeart/2005/8/layout/list1"/>
    <dgm:cxn modelId="{82E1C3E5-95D5-40C5-84B0-7449D91460BE}" type="presOf" srcId="{54FE37C0-4330-422F-AACE-248AEFA5CBA0}" destId="{FB184C2A-0BD7-4FFE-8081-233715B7389E}" srcOrd="0" destOrd="0" presId="urn:microsoft.com/office/officeart/2005/8/layout/list1"/>
    <dgm:cxn modelId="{B32A7F5D-A9D6-4B18-B19B-A652D063680F}" type="presOf" srcId="{DD55BC25-A2A8-46C6-BE94-69FF37CF6FA5}" destId="{FB184C2A-0BD7-4FFE-8081-233715B7389E}" srcOrd="0" destOrd="1" presId="urn:microsoft.com/office/officeart/2005/8/layout/list1"/>
    <dgm:cxn modelId="{C1C6456C-1D3F-44C1-9274-8730508DF555}" type="presParOf" srcId="{10DB45A1-381E-4E1C-877B-A4D6067318F8}" destId="{84FA189A-8B14-4D87-9E10-EC02C5842554}" srcOrd="0" destOrd="0" presId="urn:microsoft.com/office/officeart/2005/8/layout/list1"/>
    <dgm:cxn modelId="{62209630-E55E-44A4-8C2A-00B43C2EDC72}" type="presParOf" srcId="{84FA189A-8B14-4D87-9E10-EC02C5842554}" destId="{1684D57B-E999-4760-BD0B-3D3496F44CE1}" srcOrd="0" destOrd="0" presId="urn:microsoft.com/office/officeart/2005/8/layout/list1"/>
    <dgm:cxn modelId="{43676822-7235-4256-BBBF-B65F2F19F1BE}" type="presParOf" srcId="{84FA189A-8B14-4D87-9E10-EC02C5842554}" destId="{1917BD89-2589-4D22-B0B7-4DC34FA3BB94}" srcOrd="1" destOrd="0" presId="urn:microsoft.com/office/officeart/2005/8/layout/list1"/>
    <dgm:cxn modelId="{6F5A09FF-3489-4064-A00B-0F88A803A4D3}" type="presParOf" srcId="{10DB45A1-381E-4E1C-877B-A4D6067318F8}" destId="{ED51AD5D-779F-469B-A781-B9B70417C8A9}" srcOrd="1" destOrd="0" presId="urn:microsoft.com/office/officeart/2005/8/layout/list1"/>
    <dgm:cxn modelId="{196C0B02-780E-4407-899C-38F51EE1D735}" type="presParOf" srcId="{10DB45A1-381E-4E1C-877B-A4D6067318F8}" destId="{FB184C2A-0BD7-4FFE-8081-233715B7389E}"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2ED21-E0A7-4012-9718-3136185C25CF}">
      <dsp:nvSpPr>
        <dsp:cNvPr id="0" name=""/>
        <dsp:cNvSpPr/>
      </dsp:nvSpPr>
      <dsp:spPr>
        <a:xfrm>
          <a:off x="1452914" y="487"/>
          <a:ext cx="2825680" cy="570634"/>
        </a:xfrm>
        <a:prstGeom prst="roundRect">
          <a:avLst>
            <a:gd name="adj" fmla="val 10000"/>
          </a:avLst>
        </a:prstGeom>
        <a:solidFill>
          <a:schemeClr val="lt1"/>
        </a:solidFill>
        <a:ln w="25400" cap="flat" cmpd="sng" algn="ctr">
          <a:solidFill>
            <a:schemeClr val="dk1"/>
          </a:solidFill>
          <a:prstDash val="solid"/>
        </a:ln>
        <a:effectLst/>
        <a:scene3d>
          <a:camera prst="orthographicFront">
            <a:rot lat="0" lon="0" rev="0"/>
          </a:camera>
          <a:lightRig rig="contrasting" dir="t">
            <a:rot lat="0" lon="0" rev="12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a:latin typeface="+mn-lt"/>
            </a:rPr>
            <a:t>(1) Initial handling of complaints</a:t>
          </a:r>
        </a:p>
      </dsp:txBody>
      <dsp:txXfrm>
        <a:off x="1469627" y="17200"/>
        <a:ext cx="2792254" cy="537208"/>
      </dsp:txXfrm>
    </dsp:sp>
    <dsp:sp modelId="{F34A6124-D1C3-4FE0-9042-930D0171F6A2}">
      <dsp:nvSpPr>
        <dsp:cNvPr id="0" name=""/>
        <dsp:cNvSpPr/>
      </dsp:nvSpPr>
      <dsp:spPr>
        <a:xfrm rot="5400000">
          <a:off x="2758760" y="585388"/>
          <a:ext cx="213988" cy="256785"/>
        </a:xfrm>
        <a:prstGeom prst="rightArrow">
          <a:avLst>
            <a:gd name="adj1" fmla="val 60000"/>
            <a:gd name="adj2" fmla="val 50000"/>
          </a:avLst>
        </a:prstGeom>
        <a:solidFill>
          <a:schemeClr val="lt1"/>
        </a:solidFill>
        <a:ln w="25400" cap="flat" cmpd="sng" algn="ctr">
          <a:solidFill>
            <a:schemeClr val="dk1"/>
          </a:solidFill>
          <a:prstDash val="solid"/>
        </a:ln>
        <a:effectLst/>
        <a:scene3d>
          <a:camera prst="orthographicFront">
            <a:rot lat="0" lon="0" rev="0"/>
          </a:camera>
          <a:lightRig rig="contrasting" dir="t">
            <a:rot lat="0" lon="0" rev="1200000"/>
          </a:lightRig>
        </a:scene3d>
        <a:sp3d z="-182000"/>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GB" sz="1000" kern="1200" dirty="0">
            <a:latin typeface="+mn-lt"/>
          </a:endParaRPr>
        </a:p>
      </dsp:txBody>
      <dsp:txXfrm rot="-5400000">
        <a:off x="2788719" y="606786"/>
        <a:ext cx="154071" cy="149792"/>
      </dsp:txXfrm>
    </dsp:sp>
    <dsp:sp modelId="{7304BCBE-60B0-487A-A679-2C00E9BECE7D}">
      <dsp:nvSpPr>
        <dsp:cNvPr id="0" name=""/>
        <dsp:cNvSpPr/>
      </dsp:nvSpPr>
      <dsp:spPr>
        <a:xfrm>
          <a:off x="1452914" y="856440"/>
          <a:ext cx="2825680" cy="570634"/>
        </a:xfrm>
        <a:prstGeom prst="roundRect">
          <a:avLst>
            <a:gd name="adj" fmla="val 10000"/>
          </a:avLst>
        </a:prstGeom>
        <a:solidFill>
          <a:schemeClr val="lt1"/>
        </a:solidFill>
        <a:ln w="25400" cap="flat" cmpd="sng" algn="ctr">
          <a:solidFill>
            <a:schemeClr val="dk1"/>
          </a:solidFill>
          <a:prstDash val="solid"/>
        </a:ln>
        <a:effectLst/>
        <a:scene3d>
          <a:camera prst="orthographicFront">
            <a:rot lat="0" lon="0" rev="0"/>
          </a:camera>
          <a:lightRig rig="contrasting" dir="t">
            <a:rot lat="0" lon="0" rev="12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a:latin typeface="+mn-lt"/>
            </a:rPr>
            <a:t>(2) Assessing the complaints</a:t>
          </a:r>
        </a:p>
      </dsp:txBody>
      <dsp:txXfrm>
        <a:off x="1469627" y="873153"/>
        <a:ext cx="2792254" cy="537208"/>
      </dsp:txXfrm>
    </dsp:sp>
    <dsp:sp modelId="{0FA3F100-9DE9-4EAE-A6E2-65255D3792F3}">
      <dsp:nvSpPr>
        <dsp:cNvPr id="0" name=""/>
        <dsp:cNvSpPr/>
      </dsp:nvSpPr>
      <dsp:spPr>
        <a:xfrm rot="5400000">
          <a:off x="2758760" y="1441340"/>
          <a:ext cx="213988" cy="256785"/>
        </a:xfrm>
        <a:prstGeom prst="rightArrow">
          <a:avLst>
            <a:gd name="adj1" fmla="val 60000"/>
            <a:gd name="adj2" fmla="val 50000"/>
          </a:avLst>
        </a:prstGeom>
        <a:solidFill>
          <a:schemeClr val="lt1"/>
        </a:solidFill>
        <a:ln w="25400" cap="flat" cmpd="sng" algn="ctr">
          <a:solidFill>
            <a:schemeClr val="dk1"/>
          </a:solidFill>
          <a:prstDash val="solid"/>
        </a:ln>
        <a:effectLst/>
        <a:scene3d>
          <a:camera prst="orthographicFront">
            <a:rot lat="0" lon="0" rev="0"/>
          </a:camera>
          <a:lightRig rig="contrasting" dir="t">
            <a:rot lat="0" lon="0" rev="1200000"/>
          </a:lightRig>
        </a:scene3d>
        <a:sp3d z="-182000"/>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GB" sz="1000" kern="1200" dirty="0">
            <a:latin typeface="+mn-lt"/>
          </a:endParaRPr>
        </a:p>
      </dsp:txBody>
      <dsp:txXfrm rot="-5400000">
        <a:off x="2788719" y="1462738"/>
        <a:ext cx="154071" cy="149792"/>
      </dsp:txXfrm>
    </dsp:sp>
    <dsp:sp modelId="{0D46F807-8FAA-4A1C-B03D-3CE7D52ABA0C}">
      <dsp:nvSpPr>
        <dsp:cNvPr id="0" name=""/>
        <dsp:cNvSpPr/>
      </dsp:nvSpPr>
      <dsp:spPr>
        <a:xfrm>
          <a:off x="1452914" y="1712392"/>
          <a:ext cx="2825680" cy="570634"/>
        </a:xfrm>
        <a:prstGeom prst="roundRect">
          <a:avLst>
            <a:gd name="adj" fmla="val 10000"/>
          </a:avLst>
        </a:prstGeom>
        <a:solidFill>
          <a:schemeClr val="lt1"/>
        </a:solidFill>
        <a:ln w="25400" cap="flat" cmpd="sng" algn="ctr">
          <a:solidFill>
            <a:schemeClr val="dk1"/>
          </a:solidFill>
          <a:prstDash val="solid"/>
        </a:ln>
        <a:effectLst/>
        <a:scene3d>
          <a:camera prst="orthographicFront">
            <a:rot lat="0" lon="0" rev="0"/>
          </a:camera>
          <a:lightRig rig="contrasting" dir="t">
            <a:rot lat="0" lon="0" rev="12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a:latin typeface="+mn-lt"/>
            </a:rPr>
            <a:t>(3) Investigating the complaints</a:t>
          </a:r>
        </a:p>
      </dsp:txBody>
      <dsp:txXfrm>
        <a:off x="1469627" y="1729105"/>
        <a:ext cx="2792254" cy="537208"/>
      </dsp:txXfrm>
    </dsp:sp>
    <dsp:sp modelId="{11816127-F0A9-4AC9-8044-9D98FFEC487F}">
      <dsp:nvSpPr>
        <dsp:cNvPr id="0" name=""/>
        <dsp:cNvSpPr/>
      </dsp:nvSpPr>
      <dsp:spPr>
        <a:xfrm rot="5400000">
          <a:off x="2758760" y="2297293"/>
          <a:ext cx="213988" cy="256785"/>
        </a:xfrm>
        <a:prstGeom prst="rightArrow">
          <a:avLst>
            <a:gd name="adj1" fmla="val 60000"/>
            <a:gd name="adj2" fmla="val 50000"/>
          </a:avLst>
        </a:prstGeom>
        <a:solidFill>
          <a:schemeClr val="lt1"/>
        </a:solidFill>
        <a:ln w="25400" cap="flat" cmpd="sng" algn="ctr">
          <a:solidFill>
            <a:schemeClr val="dk1"/>
          </a:solidFill>
          <a:prstDash val="solid"/>
        </a:ln>
        <a:effectLst/>
        <a:scene3d>
          <a:camera prst="orthographicFront">
            <a:rot lat="0" lon="0" rev="0"/>
          </a:camera>
          <a:lightRig rig="contrasting" dir="t">
            <a:rot lat="0" lon="0" rev="1200000"/>
          </a:lightRig>
        </a:scene3d>
        <a:sp3d z="-182000"/>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GB" sz="1000" kern="1200" dirty="0">
            <a:latin typeface="+mn-lt"/>
          </a:endParaRPr>
        </a:p>
      </dsp:txBody>
      <dsp:txXfrm rot="-5400000">
        <a:off x="2788719" y="2318691"/>
        <a:ext cx="154071" cy="149792"/>
      </dsp:txXfrm>
    </dsp:sp>
    <dsp:sp modelId="{1B2FFC29-1193-4AED-A20E-AF2C51CDC4A3}">
      <dsp:nvSpPr>
        <dsp:cNvPr id="0" name=""/>
        <dsp:cNvSpPr/>
      </dsp:nvSpPr>
      <dsp:spPr>
        <a:xfrm>
          <a:off x="1452914" y="2568344"/>
          <a:ext cx="2825680" cy="570634"/>
        </a:xfrm>
        <a:prstGeom prst="roundRect">
          <a:avLst>
            <a:gd name="adj" fmla="val 10000"/>
          </a:avLst>
        </a:prstGeom>
        <a:solidFill>
          <a:schemeClr val="lt1"/>
        </a:solidFill>
        <a:ln w="25400" cap="flat" cmpd="sng" algn="ctr">
          <a:solidFill>
            <a:schemeClr val="dk1"/>
          </a:solidFill>
          <a:prstDash val="solid"/>
        </a:ln>
        <a:effectLst/>
        <a:scene3d>
          <a:camera prst="orthographicFront">
            <a:rot lat="0" lon="0" rev="0"/>
          </a:camera>
          <a:lightRig rig="contrasting" dir="t">
            <a:rot lat="0" lon="0" rev="12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a:latin typeface="+mn-lt"/>
            </a:rPr>
            <a:t>(4) Responding to complainants</a:t>
          </a:r>
        </a:p>
      </dsp:txBody>
      <dsp:txXfrm>
        <a:off x="1469627" y="2585057"/>
        <a:ext cx="2792254" cy="537208"/>
      </dsp:txXfrm>
    </dsp:sp>
    <dsp:sp modelId="{69E72FB4-E365-4ED3-96CE-2048D9B5D1A5}">
      <dsp:nvSpPr>
        <dsp:cNvPr id="0" name=""/>
        <dsp:cNvSpPr/>
      </dsp:nvSpPr>
      <dsp:spPr>
        <a:xfrm rot="5400000">
          <a:off x="2758760" y="3153245"/>
          <a:ext cx="213988" cy="256785"/>
        </a:xfrm>
        <a:prstGeom prst="rightArrow">
          <a:avLst>
            <a:gd name="adj1" fmla="val 60000"/>
            <a:gd name="adj2" fmla="val 50000"/>
          </a:avLst>
        </a:prstGeom>
        <a:solidFill>
          <a:schemeClr val="lt1"/>
        </a:solidFill>
        <a:ln w="25400" cap="flat" cmpd="sng" algn="ctr">
          <a:solidFill>
            <a:schemeClr val="dk1"/>
          </a:solidFill>
          <a:prstDash val="solid"/>
        </a:ln>
        <a:effectLst/>
        <a:scene3d>
          <a:camera prst="orthographicFront">
            <a:rot lat="0" lon="0" rev="0"/>
          </a:camera>
          <a:lightRig rig="contrasting" dir="t">
            <a:rot lat="0" lon="0" rev="1200000"/>
          </a:lightRig>
        </a:scene3d>
        <a:sp3d z="-182000"/>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GB" sz="1000" kern="1200" dirty="0">
            <a:latin typeface="+mn-lt"/>
          </a:endParaRPr>
        </a:p>
      </dsp:txBody>
      <dsp:txXfrm rot="-5400000">
        <a:off x="2788719" y="3174643"/>
        <a:ext cx="154071" cy="149792"/>
      </dsp:txXfrm>
    </dsp:sp>
    <dsp:sp modelId="{6ECDB4C4-F5C4-410B-9082-821E23097454}">
      <dsp:nvSpPr>
        <dsp:cNvPr id="0" name=""/>
        <dsp:cNvSpPr/>
      </dsp:nvSpPr>
      <dsp:spPr>
        <a:xfrm>
          <a:off x="1452914" y="3424297"/>
          <a:ext cx="2825680" cy="570634"/>
        </a:xfrm>
        <a:prstGeom prst="roundRect">
          <a:avLst>
            <a:gd name="adj" fmla="val 10000"/>
          </a:avLst>
        </a:prstGeom>
        <a:solidFill>
          <a:schemeClr val="lt1"/>
        </a:solidFill>
        <a:ln w="25400" cap="flat" cmpd="sng" algn="ctr">
          <a:solidFill>
            <a:schemeClr val="dk1"/>
          </a:solidFill>
          <a:prstDash val="solid"/>
        </a:ln>
        <a:effectLst/>
        <a:scene3d>
          <a:camera prst="orthographicFront">
            <a:rot lat="0" lon="0" rev="0"/>
          </a:camera>
          <a:lightRig rig="contrasting" dir="t">
            <a:rot lat="0" lon="0" rev="12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a:latin typeface="+mn-lt"/>
            </a:rPr>
            <a:t>(5) Taking corrective actions</a:t>
          </a:r>
        </a:p>
      </dsp:txBody>
      <dsp:txXfrm>
        <a:off x="1469627" y="3441010"/>
        <a:ext cx="2792254" cy="5372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84C2A-0BD7-4FFE-8081-233715B7389E}">
      <dsp:nvSpPr>
        <dsp:cNvPr id="0" name=""/>
        <dsp:cNvSpPr/>
      </dsp:nvSpPr>
      <dsp:spPr>
        <a:xfrm>
          <a:off x="0" y="520657"/>
          <a:ext cx="4807361" cy="22680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373105" tIns="187452" rIns="373105" bIns="85344" numCol="1" spcCol="1270" anchor="t" anchorCtr="0">
          <a:noAutofit/>
        </a:bodyPr>
        <a:lstStyle/>
        <a:p>
          <a:pPr marL="114300" lvl="1" indent="-114300" algn="l" defTabSz="533400">
            <a:lnSpc>
              <a:spcPct val="90000"/>
            </a:lnSpc>
            <a:spcBef>
              <a:spcPct val="0"/>
            </a:spcBef>
            <a:spcAft>
              <a:spcPct val="15000"/>
            </a:spcAft>
            <a:buChar char="••"/>
          </a:pPr>
          <a:r>
            <a:rPr lang="en-SG" sz="1200" kern="1200" dirty="0"/>
            <a:t> Mode and tracking of complaints: What modes of complaints does your organisation intend to handle and how your organisation intend to keep track of data protection related complaints?</a:t>
          </a:r>
        </a:p>
        <a:p>
          <a:pPr marL="114300" lvl="1" indent="-114300" algn="l" defTabSz="533400">
            <a:lnSpc>
              <a:spcPct val="90000"/>
            </a:lnSpc>
            <a:spcBef>
              <a:spcPct val="0"/>
            </a:spcBef>
            <a:spcAft>
              <a:spcPct val="15000"/>
            </a:spcAft>
            <a:buChar char="••"/>
          </a:pPr>
          <a:r>
            <a:rPr lang="en-SG" sz="1200" kern="1200" dirty="0"/>
            <a:t> Information required: What kind of information does your organisation need to collect with regard to the complaint?</a:t>
          </a:r>
        </a:p>
        <a:p>
          <a:pPr marL="114300" lvl="1" indent="-114300" algn="l" defTabSz="533400">
            <a:lnSpc>
              <a:spcPct val="90000"/>
            </a:lnSpc>
            <a:spcBef>
              <a:spcPct val="0"/>
            </a:spcBef>
            <a:spcAft>
              <a:spcPct val="15000"/>
            </a:spcAft>
            <a:buChar char="••"/>
          </a:pPr>
          <a:r>
            <a:rPr lang="en-SG" sz="1200" kern="1200" dirty="0"/>
            <a:t> Turnaround time: What is the expected turnaround time to acknowledge receipt of compliant?</a:t>
          </a:r>
        </a:p>
        <a:p>
          <a:pPr marL="114300" lvl="1" indent="-114300" algn="l" defTabSz="533400">
            <a:lnSpc>
              <a:spcPct val="90000"/>
            </a:lnSpc>
            <a:spcBef>
              <a:spcPct val="0"/>
            </a:spcBef>
            <a:spcAft>
              <a:spcPct val="15000"/>
            </a:spcAft>
            <a:buChar char="••"/>
          </a:pPr>
          <a:r>
            <a:rPr lang="en-SG" sz="1200" kern="1200" dirty="0"/>
            <a:t> Management attention: Who shoud be kept informed of all data protection related complaints and how often?</a:t>
          </a:r>
        </a:p>
        <a:p>
          <a:pPr marL="114300" lvl="1" indent="-114300" algn="l" defTabSz="533400">
            <a:lnSpc>
              <a:spcPct val="90000"/>
            </a:lnSpc>
            <a:spcBef>
              <a:spcPct val="0"/>
            </a:spcBef>
            <a:spcAft>
              <a:spcPct val="15000"/>
            </a:spcAft>
            <a:buChar char="••"/>
          </a:pPr>
          <a:endParaRPr lang="en-SG" sz="1200" kern="1200" dirty="0"/>
        </a:p>
      </dsp:txBody>
      <dsp:txXfrm>
        <a:off x="0" y="520657"/>
        <a:ext cx="4807361" cy="2268000"/>
      </dsp:txXfrm>
    </dsp:sp>
    <dsp:sp modelId="{1917BD89-2589-4D22-B0B7-4DC34FA3BB94}">
      <dsp:nvSpPr>
        <dsp:cNvPr id="0" name=""/>
        <dsp:cNvSpPr/>
      </dsp:nvSpPr>
      <dsp:spPr>
        <a:xfrm>
          <a:off x="240133" y="15889"/>
          <a:ext cx="3361866" cy="637608"/>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195" tIns="0" rIns="127195" bIns="0" numCol="1" spcCol="1270" anchor="ctr" anchorCtr="0">
          <a:noAutofit/>
        </a:bodyPr>
        <a:lstStyle/>
        <a:p>
          <a:pPr lvl="0" algn="l" defTabSz="622300">
            <a:lnSpc>
              <a:spcPct val="90000"/>
            </a:lnSpc>
            <a:spcBef>
              <a:spcPct val="0"/>
            </a:spcBef>
            <a:spcAft>
              <a:spcPct val="35000"/>
            </a:spcAft>
          </a:pPr>
          <a:r>
            <a:rPr lang="en-SG" sz="1400" b="1" kern="1200" dirty="0"/>
            <a:t>(1) Initial handling of complaints</a:t>
          </a:r>
        </a:p>
      </dsp:txBody>
      <dsp:txXfrm>
        <a:off x="271258" y="47014"/>
        <a:ext cx="3299616" cy="5753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84C2A-0BD7-4FFE-8081-233715B7389E}">
      <dsp:nvSpPr>
        <dsp:cNvPr id="0" name=""/>
        <dsp:cNvSpPr/>
      </dsp:nvSpPr>
      <dsp:spPr>
        <a:xfrm>
          <a:off x="0" y="734966"/>
          <a:ext cx="4770910" cy="217035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370276" tIns="270764" rIns="370276" bIns="85344" numCol="1" spcCol="1270" anchor="t" anchorCtr="0">
          <a:noAutofit/>
        </a:bodyPr>
        <a:lstStyle/>
        <a:p>
          <a:pPr marL="114300" lvl="1" indent="-114300" algn="l" defTabSz="533400">
            <a:lnSpc>
              <a:spcPct val="90000"/>
            </a:lnSpc>
            <a:spcBef>
              <a:spcPct val="0"/>
            </a:spcBef>
            <a:spcAft>
              <a:spcPct val="15000"/>
            </a:spcAft>
            <a:buChar char="••"/>
          </a:pPr>
          <a:r>
            <a:rPr lang="en-SG" sz="1200" kern="1200" dirty="0"/>
            <a:t> Resourcing: Does your organisation need to form a pool of staff to carry out investigation work and if so, how large should this pool be?</a:t>
          </a:r>
        </a:p>
        <a:p>
          <a:pPr marL="114300" lvl="1" indent="-114300" algn="l" defTabSz="533400">
            <a:lnSpc>
              <a:spcPct val="90000"/>
            </a:lnSpc>
            <a:spcBef>
              <a:spcPct val="0"/>
            </a:spcBef>
            <a:spcAft>
              <a:spcPct val="15000"/>
            </a:spcAft>
            <a:buChar char="••"/>
          </a:pPr>
          <a:r>
            <a:rPr lang="en-SG" sz="1200" kern="1200" dirty="0"/>
            <a:t>Assessment: Assess the validity and severity of complaint and the priority to be accorded to the investigation.</a:t>
          </a:r>
        </a:p>
        <a:p>
          <a:pPr marL="114300" lvl="1" indent="-114300" algn="l" defTabSz="533400">
            <a:lnSpc>
              <a:spcPct val="90000"/>
            </a:lnSpc>
            <a:spcBef>
              <a:spcPct val="0"/>
            </a:spcBef>
            <a:spcAft>
              <a:spcPct val="15000"/>
            </a:spcAft>
            <a:buChar char="••"/>
          </a:pPr>
          <a:r>
            <a:rPr lang="en-SG" sz="1200" kern="1200" dirty="0"/>
            <a:t>Turnaround time: Assess the timeframe needed to achieve closure for the complaint and inform complainant accordingly. </a:t>
          </a:r>
        </a:p>
        <a:p>
          <a:pPr marL="114300" lvl="1" indent="-114300" algn="l" defTabSz="533400">
            <a:lnSpc>
              <a:spcPct val="90000"/>
            </a:lnSpc>
            <a:spcBef>
              <a:spcPct val="0"/>
            </a:spcBef>
            <a:spcAft>
              <a:spcPct val="15000"/>
            </a:spcAft>
            <a:buChar char="••"/>
          </a:pPr>
          <a:r>
            <a:rPr lang="en-SG" sz="1200" kern="1200" dirty="0"/>
            <a:t>Management attention: What is the appropriate management level to be escalated to?</a:t>
          </a:r>
        </a:p>
        <a:p>
          <a:pPr marL="114300" lvl="1" indent="-114300" algn="l" defTabSz="533400">
            <a:lnSpc>
              <a:spcPct val="90000"/>
            </a:lnSpc>
            <a:spcBef>
              <a:spcPct val="0"/>
            </a:spcBef>
            <a:spcAft>
              <a:spcPct val="15000"/>
            </a:spcAft>
            <a:buChar char="••"/>
          </a:pPr>
          <a:endParaRPr lang="en-SG" sz="1200" kern="1200" dirty="0"/>
        </a:p>
      </dsp:txBody>
      <dsp:txXfrm>
        <a:off x="0" y="734966"/>
        <a:ext cx="4770910" cy="2170350"/>
      </dsp:txXfrm>
    </dsp:sp>
    <dsp:sp modelId="{1917BD89-2589-4D22-B0B7-4DC34FA3BB94}">
      <dsp:nvSpPr>
        <dsp:cNvPr id="0" name=""/>
        <dsp:cNvSpPr/>
      </dsp:nvSpPr>
      <dsp:spPr>
        <a:xfrm>
          <a:off x="238312" y="5856"/>
          <a:ext cx="3336375" cy="920989"/>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6230" tIns="0" rIns="126230" bIns="0" numCol="1" spcCol="1270" anchor="ctr" anchorCtr="0">
          <a:noAutofit/>
        </a:bodyPr>
        <a:lstStyle/>
        <a:p>
          <a:pPr lvl="0" algn="l" defTabSz="622300">
            <a:lnSpc>
              <a:spcPct val="90000"/>
            </a:lnSpc>
            <a:spcBef>
              <a:spcPct val="0"/>
            </a:spcBef>
            <a:spcAft>
              <a:spcPct val="35000"/>
            </a:spcAft>
          </a:pPr>
          <a:r>
            <a:rPr lang="en-SG" sz="1400" b="1" kern="1200" dirty="0"/>
            <a:t>(2) Assessing the complaints</a:t>
          </a:r>
        </a:p>
      </dsp:txBody>
      <dsp:txXfrm>
        <a:off x="283271" y="50815"/>
        <a:ext cx="3246457" cy="8310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84C2A-0BD7-4FFE-8081-233715B7389E}">
      <dsp:nvSpPr>
        <dsp:cNvPr id="0" name=""/>
        <dsp:cNvSpPr/>
      </dsp:nvSpPr>
      <dsp:spPr>
        <a:xfrm>
          <a:off x="0" y="206942"/>
          <a:ext cx="4807361" cy="24192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373105" tIns="333248" rIns="373105" bIns="85344" numCol="1" spcCol="1270" anchor="t" anchorCtr="0">
          <a:noAutofit/>
        </a:bodyPr>
        <a:lstStyle/>
        <a:p>
          <a:pPr marL="114300" lvl="1" indent="-114300" algn="l" defTabSz="533400">
            <a:lnSpc>
              <a:spcPct val="90000"/>
            </a:lnSpc>
            <a:spcBef>
              <a:spcPct val="0"/>
            </a:spcBef>
            <a:spcAft>
              <a:spcPct val="15000"/>
            </a:spcAft>
            <a:buChar char="••"/>
          </a:pPr>
          <a:r>
            <a:rPr lang="en-SG" sz="1200" kern="1200" dirty="0"/>
            <a:t> Investigation process: What is your organisation's process to carry out the investigation?</a:t>
          </a:r>
        </a:p>
        <a:p>
          <a:pPr marL="114300" lvl="1" indent="-114300" algn="l" defTabSz="533400">
            <a:lnSpc>
              <a:spcPct val="90000"/>
            </a:lnSpc>
            <a:spcBef>
              <a:spcPct val="0"/>
            </a:spcBef>
            <a:spcAft>
              <a:spcPct val="15000"/>
            </a:spcAft>
            <a:buChar char="••"/>
          </a:pPr>
          <a:r>
            <a:rPr lang="en-SG" sz="1200" kern="1200" dirty="0"/>
            <a:t>Engaging complainant: How does your organisation intend to keep the complainant informed on the status of the complaint? </a:t>
          </a:r>
        </a:p>
        <a:p>
          <a:pPr marL="114300" lvl="1" indent="-114300" algn="l" defTabSz="533400">
            <a:lnSpc>
              <a:spcPct val="90000"/>
            </a:lnSpc>
            <a:spcBef>
              <a:spcPct val="0"/>
            </a:spcBef>
            <a:spcAft>
              <a:spcPct val="15000"/>
            </a:spcAft>
            <a:buChar char="••"/>
          </a:pPr>
          <a:r>
            <a:rPr lang="en-SG" sz="1200" kern="1200" dirty="0"/>
            <a:t>Remedial actions: What are the different types of remedial actions your organisation could take? </a:t>
          </a:r>
        </a:p>
        <a:p>
          <a:pPr marL="114300" lvl="1" indent="-114300" algn="l" defTabSz="533400">
            <a:lnSpc>
              <a:spcPct val="90000"/>
            </a:lnSpc>
            <a:spcBef>
              <a:spcPct val="0"/>
            </a:spcBef>
            <a:spcAft>
              <a:spcPct val="15000"/>
            </a:spcAft>
            <a:buChar char="••"/>
          </a:pPr>
          <a:r>
            <a:rPr lang="en-SG" sz="1200" kern="1200" dirty="0"/>
            <a:t>Management attention: What level of management should the investigation report be sent to?</a:t>
          </a:r>
        </a:p>
        <a:p>
          <a:pPr marL="114300" lvl="1" indent="-114300" algn="l" defTabSz="533400">
            <a:lnSpc>
              <a:spcPct val="90000"/>
            </a:lnSpc>
            <a:spcBef>
              <a:spcPct val="0"/>
            </a:spcBef>
            <a:spcAft>
              <a:spcPct val="15000"/>
            </a:spcAft>
            <a:buChar char="••"/>
          </a:pPr>
          <a:r>
            <a:rPr lang="en-SG" sz="1200" kern="1200" dirty="0"/>
            <a:t>Informing authorities: Under what circumstances should this compliant be reported to the authorities?</a:t>
          </a:r>
        </a:p>
        <a:p>
          <a:pPr marL="114300" lvl="1" indent="-114300" algn="l" defTabSz="533400">
            <a:lnSpc>
              <a:spcPct val="90000"/>
            </a:lnSpc>
            <a:spcBef>
              <a:spcPct val="0"/>
            </a:spcBef>
            <a:spcAft>
              <a:spcPct val="15000"/>
            </a:spcAft>
            <a:buChar char="••"/>
          </a:pPr>
          <a:endParaRPr lang="en-SG" sz="1200" kern="1200" dirty="0"/>
        </a:p>
      </dsp:txBody>
      <dsp:txXfrm>
        <a:off x="0" y="206942"/>
        <a:ext cx="4807361" cy="2419200"/>
      </dsp:txXfrm>
    </dsp:sp>
    <dsp:sp modelId="{1917BD89-2589-4D22-B0B7-4DC34FA3BB94}">
      <dsp:nvSpPr>
        <dsp:cNvPr id="0" name=""/>
        <dsp:cNvSpPr/>
      </dsp:nvSpPr>
      <dsp:spPr>
        <a:xfrm>
          <a:off x="240368" y="6690"/>
          <a:ext cx="3365152" cy="429721"/>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195" tIns="0" rIns="127195" bIns="0" numCol="1" spcCol="1270" anchor="ctr" anchorCtr="0">
          <a:noAutofit/>
        </a:bodyPr>
        <a:lstStyle/>
        <a:p>
          <a:pPr lvl="0" algn="l" defTabSz="622300">
            <a:lnSpc>
              <a:spcPct val="90000"/>
            </a:lnSpc>
            <a:spcBef>
              <a:spcPct val="0"/>
            </a:spcBef>
            <a:spcAft>
              <a:spcPct val="35000"/>
            </a:spcAft>
          </a:pPr>
          <a:r>
            <a:rPr lang="en-SG" sz="1400" b="1" kern="1200" dirty="0"/>
            <a:t>(3) Investigating the complaints</a:t>
          </a:r>
        </a:p>
      </dsp:txBody>
      <dsp:txXfrm>
        <a:off x="261345" y="27667"/>
        <a:ext cx="3323198" cy="3877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84C2A-0BD7-4FFE-8081-233715B7389E}">
      <dsp:nvSpPr>
        <dsp:cNvPr id="0" name=""/>
        <dsp:cNvSpPr/>
      </dsp:nvSpPr>
      <dsp:spPr>
        <a:xfrm>
          <a:off x="0" y="240927"/>
          <a:ext cx="4808185" cy="22176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373169" tIns="333248" rIns="373169" bIns="85344" numCol="1" spcCol="1270" anchor="t" anchorCtr="0">
          <a:noAutofit/>
        </a:bodyPr>
        <a:lstStyle/>
        <a:p>
          <a:pPr marL="114300" lvl="1" indent="-114300" algn="l" defTabSz="533400">
            <a:lnSpc>
              <a:spcPct val="90000"/>
            </a:lnSpc>
            <a:spcBef>
              <a:spcPct val="0"/>
            </a:spcBef>
            <a:spcAft>
              <a:spcPct val="15000"/>
            </a:spcAft>
            <a:buChar char="••"/>
          </a:pPr>
          <a:r>
            <a:rPr lang="en-SG" sz="1200" kern="1200" dirty="0"/>
            <a:t> Engaging complainant: How does your organisation intend to share the result of the investigation and the proposed remedial action(s) with the complainant? Consider mediation (refer to page 163) </a:t>
          </a:r>
        </a:p>
        <a:p>
          <a:pPr marL="114300" lvl="1" indent="-114300" algn="l" defTabSz="533400">
            <a:lnSpc>
              <a:spcPct val="90000"/>
            </a:lnSpc>
            <a:spcBef>
              <a:spcPct val="0"/>
            </a:spcBef>
            <a:spcAft>
              <a:spcPct val="15000"/>
            </a:spcAft>
            <a:buChar char="••"/>
          </a:pPr>
          <a:r>
            <a:rPr lang="en-SG" sz="1200" kern="1200" dirty="0"/>
            <a:t>Closure of case: How to close the case once complainant agree with the remedial action and how to gather feedback from complainant? </a:t>
          </a:r>
        </a:p>
        <a:p>
          <a:pPr marL="114300" lvl="1" indent="-114300" algn="l" defTabSz="533400">
            <a:lnSpc>
              <a:spcPct val="90000"/>
            </a:lnSpc>
            <a:spcBef>
              <a:spcPct val="0"/>
            </a:spcBef>
            <a:spcAft>
              <a:spcPct val="15000"/>
            </a:spcAft>
            <a:buChar char="••"/>
          </a:pPr>
          <a:r>
            <a:rPr lang="en-SG" sz="1200" kern="1200" dirty="0"/>
            <a:t>Escalation process: What level of escalation is required should complainant disagree with the proposed remedial action(s)?</a:t>
          </a:r>
        </a:p>
        <a:p>
          <a:pPr marL="114300" lvl="1" indent="-114300" algn="l" defTabSz="533400">
            <a:lnSpc>
              <a:spcPct val="90000"/>
            </a:lnSpc>
            <a:spcBef>
              <a:spcPct val="0"/>
            </a:spcBef>
            <a:spcAft>
              <a:spcPct val="15000"/>
            </a:spcAft>
            <a:buChar char="••"/>
          </a:pPr>
          <a:endParaRPr lang="en-SG" sz="1200" kern="1200" dirty="0"/>
        </a:p>
      </dsp:txBody>
      <dsp:txXfrm>
        <a:off x="0" y="240927"/>
        <a:ext cx="4808185" cy="2217600"/>
      </dsp:txXfrm>
    </dsp:sp>
    <dsp:sp modelId="{1917BD89-2589-4D22-B0B7-4DC34FA3BB94}">
      <dsp:nvSpPr>
        <dsp:cNvPr id="0" name=""/>
        <dsp:cNvSpPr/>
      </dsp:nvSpPr>
      <dsp:spPr>
        <a:xfrm>
          <a:off x="240409" y="36235"/>
          <a:ext cx="3365729" cy="466009"/>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217" tIns="0" rIns="127217" bIns="0" numCol="1" spcCol="1270" anchor="ctr" anchorCtr="0">
          <a:noAutofit/>
        </a:bodyPr>
        <a:lstStyle/>
        <a:p>
          <a:pPr lvl="0" algn="l" defTabSz="622300">
            <a:lnSpc>
              <a:spcPct val="90000"/>
            </a:lnSpc>
            <a:spcBef>
              <a:spcPct val="0"/>
            </a:spcBef>
            <a:spcAft>
              <a:spcPct val="35000"/>
            </a:spcAft>
          </a:pPr>
          <a:r>
            <a:rPr lang="en-SG" sz="1400" b="1" kern="1200" dirty="0"/>
            <a:t>(4) Responding to complainants</a:t>
          </a:r>
        </a:p>
      </dsp:txBody>
      <dsp:txXfrm>
        <a:off x="263158" y="58984"/>
        <a:ext cx="3320231" cy="4205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84C2A-0BD7-4FFE-8081-233715B7389E}">
      <dsp:nvSpPr>
        <dsp:cNvPr id="0" name=""/>
        <dsp:cNvSpPr/>
      </dsp:nvSpPr>
      <dsp:spPr>
        <a:xfrm>
          <a:off x="0" y="831784"/>
          <a:ext cx="4784434" cy="17640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371325" tIns="291592" rIns="371325" bIns="85344" numCol="1" spcCol="1270" anchor="t" anchorCtr="0">
          <a:noAutofit/>
        </a:bodyPr>
        <a:lstStyle/>
        <a:p>
          <a:pPr marL="114300" lvl="1" indent="-114300" algn="l" defTabSz="533400">
            <a:lnSpc>
              <a:spcPct val="90000"/>
            </a:lnSpc>
            <a:spcBef>
              <a:spcPct val="0"/>
            </a:spcBef>
            <a:spcAft>
              <a:spcPct val="15000"/>
            </a:spcAft>
            <a:buChar char="••"/>
          </a:pPr>
          <a:r>
            <a:rPr lang="en-SG" sz="1200" kern="1200" dirty="0"/>
            <a:t>Identify systemic issues: What kind of mechanisms does your organisation intend to put in place to analyse current and past complaints to identify systemic issues?</a:t>
          </a:r>
        </a:p>
        <a:p>
          <a:pPr marL="114300" lvl="1" indent="-114300" algn="just" defTabSz="533400">
            <a:lnSpc>
              <a:spcPct val="90000"/>
            </a:lnSpc>
            <a:spcBef>
              <a:spcPct val="0"/>
            </a:spcBef>
            <a:spcAft>
              <a:spcPct val="15000"/>
            </a:spcAft>
            <a:buChar char="••"/>
          </a:pPr>
          <a:r>
            <a:rPr lang="en-SG" sz="1200" kern="1200" dirty="0"/>
            <a:t>Finetune data protection policies and processes: What kind of mechanisms does your organisation intend to put in place process to finetune current data protection policies and processes, so as to prevent recurrences of such complaints in future?</a:t>
          </a:r>
        </a:p>
      </dsp:txBody>
      <dsp:txXfrm>
        <a:off x="0" y="831784"/>
        <a:ext cx="4784434" cy="1764000"/>
      </dsp:txXfrm>
    </dsp:sp>
    <dsp:sp modelId="{1917BD89-2589-4D22-B0B7-4DC34FA3BB94}">
      <dsp:nvSpPr>
        <dsp:cNvPr id="0" name=""/>
        <dsp:cNvSpPr/>
      </dsp:nvSpPr>
      <dsp:spPr>
        <a:xfrm>
          <a:off x="238988" y="31664"/>
          <a:ext cx="3345833" cy="991834"/>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6588" tIns="0" rIns="126588" bIns="0" numCol="1" spcCol="1270" anchor="ctr" anchorCtr="0">
          <a:noAutofit/>
        </a:bodyPr>
        <a:lstStyle/>
        <a:p>
          <a:pPr lvl="0" algn="l" defTabSz="622300">
            <a:lnSpc>
              <a:spcPct val="90000"/>
            </a:lnSpc>
            <a:spcBef>
              <a:spcPct val="0"/>
            </a:spcBef>
            <a:spcAft>
              <a:spcPct val="35000"/>
            </a:spcAft>
          </a:pPr>
          <a:r>
            <a:rPr lang="en-SG" sz="1400" b="1" kern="1200" dirty="0"/>
            <a:t>(5) Taking corrective actions</a:t>
          </a:r>
        </a:p>
      </dsp:txBody>
      <dsp:txXfrm>
        <a:off x="287405" y="80081"/>
        <a:ext cx="3248999" cy="8950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07942685-8F44-4A65-90F5-DFE3DC64B816}" type="datetimeFigureOut">
              <a:rPr lang="en-US" smtClean="0"/>
              <a:pPr/>
              <a:t>7/13/2017</a:t>
            </a:fld>
            <a:endParaRPr lang="en-US" dirty="0"/>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415904B8-9993-4D7C-A642-C707A69FC274}" type="slidenum">
              <a:rPr lang="en-US" smtClean="0"/>
              <a:pPr/>
              <a:t>‹#›</a:t>
            </a:fld>
            <a:endParaRPr lang="en-US" dirty="0"/>
          </a:p>
        </p:txBody>
      </p:sp>
    </p:spTree>
    <p:extLst>
      <p:ext uri="{BB962C8B-B14F-4D97-AF65-F5344CB8AC3E}">
        <p14:creationId xmlns:p14="http://schemas.microsoft.com/office/powerpoint/2010/main" val="19064380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DF3FC3C9-CE05-4F93-874B-5F207C8449F5}" type="datetimeFigureOut">
              <a:rPr lang="en-US" smtClean="0"/>
              <a:pPr/>
              <a:t>7/13/2017</a:t>
            </a:fld>
            <a:endParaRPr lang="en-US" dirty="0"/>
          </a:p>
        </p:txBody>
      </p:sp>
      <p:sp>
        <p:nvSpPr>
          <p:cNvPr id="4" name="Slide Image Placeholder 3"/>
          <p:cNvSpPr>
            <a:spLocks noGrp="1" noRot="1" noChangeAspect="1"/>
          </p:cNvSpPr>
          <p:nvPr>
            <p:ph type="sldImg" idx="2"/>
          </p:nvPr>
        </p:nvSpPr>
        <p:spPr>
          <a:xfrm>
            <a:off x="2111375" y="744538"/>
            <a:ext cx="2574925" cy="3722687"/>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30AE4B65-E57A-42E7-BCF4-2C7BFD14475F}" type="slidenum">
              <a:rPr lang="en-US" smtClean="0"/>
              <a:pPr/>
              <a:t>‹#›</a:t>
            </a:fld>
            <a:endParaRPr lang="en-US" dirty="0"/>
          </a:p>
        </p:txBody>
      </p:sp>
    </p:spTree>
    <p:extLst>
      <p:ext uri="{BB962C8B-B14F-4D97-AF65-F5344CB8AC3E}">
        <p14:creationId xmlns:p14="http://schemas.microsoft.com/office/powerpoint/2010/main" val="653581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2" name="Oval 31"/>
          <p:cNvSpPr/>
          <p:nvPr userDrawn="1"/>
        </p:nvSpPr>
        <p:spPr>
          <a:xfrm>
            <a:off x="2165048" y="6874932"/>
            <a:ext cx="954746" cy="954746"/>
          </a:xfrm>
          <a:prstGeom prst="ellipse">
            <a:avLst/>
          </a:prstGeom>
          <a:solidFill>
            <a:schemeClr val="accent3">
              <a:lumMod val="20000"/>
              <a:lumOff val="8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Oval 23"/>
          <p:cNvSpPr/>
          <p:nvPr userDrawn="1"/>
        </p:nvSpPr>
        <p:spPr>
          <a:xfrm>
            <a:off x="1382634" y="7891814"/>
            <a:ext cx="1195769" cy="1195769"/>
          </a:xfrm>
          <a:prstGeom prst="ellipse">
            <a:avLst/>
          </a:prstGeom>
          <a:solidFill>
            <a:schemeClr val="accent4">
              <a:lumMod val="20000"/>
              <a:lumOff val="8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Oval 22"/>
          <p:cNvSpPr/>
          <p:nvPr userDrawn="1"/>
        </p:nvSpPr>
        <p:spPr>
          <a:xfrm>
            <a:off x="3874017" y="5942228"/>
            <a:ext cx="1431775" cy="1431775"/>
          </a:xfrm>
          <a:prstGeom prst="ellipse">
            <a:avLst/>
          </a:prstGeom>
          <a:solidFill>
            <a:schemeClr val="accent6">
              <a:lumMod val="20000"/>
              <a:lumOff val="8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Oval 21"/>
          <p:cNvSpPr/>
          <p:nvPr userDrawn="1"/>
        </p:nvSpPr>
        <p:spPr>
          <a:xfrm>
            <a:off x="5305792" y="6220895"/>
            <a:ext cx="2157012" cy="2157012"/>
          </a:xfrm>
          <a:prstGeom prst="ellipse">
            <a:avLst/>
          </a:prstGeom>
          <a:solidFill>
            <a:schemeClr val="accent5">
              <a:lumMod val="20000"/>
              <a:lumOff val="8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Oval 19"/>
          <p:cNvSpPr/>
          <p:nvPr userDrawn="1"/>
        </p:nvSpPr>
        <p:spPr>
          <a:xfrm>
            <a:off x="5717030" y="981078"/>
            <a:ext cx="1588494" cy="1588494"/>
          </a:xfrm>
          <a:prstGeom prst="ellipse">
            <a:avLst/>
          </a:prstGeom>
          <a:solidFill>
            <a:schemeClr val="accent5">
              <a:lumMod val="40000"/>
              <a:lumOff val="6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2165048" y="2515809"/>
            <a:ext cx="3894665" cy="1342571"/>
          </a:xfrm>
        </p:spPr>
        <p:txBody>
          <a:bodyPr>
            <a:noAutofit/>
          </a:bodyPr>
          <a:lstStyle>
            <a:lvl1pPr marL="0" marR="0" indent="0" algn="ctr" defTabSz="457200" rtl="0" eaLnBrk="1" fontAlgn="auto" latinLnBrk="0" hangingPunct="1">
              <a:lnSpc>
                <a:spcPct val="100000"/>
              </a:lnSpc>
              <a:spcBef>
                <a:spcPct val="0"/>
              </a:spcBef>
              <a:spcAft>
                <a:spcPts val="0"/>
              </a:spcAft>
              <a:buClrTx/>
              <a:buSzTx/>
              <a:buFontTx/>
              <a:buNone/>
              <a:tabLst/>
              <a:defRPr lang="en-SG" sz="1400">
                <a:solidFill>
                  <a:srgbClr val="1F497D"/>
                </a:solidFill>
                <a:effectLst/>
              </a:defRPr>
            </a:lvl1pPr>
          </a:lstStyle>
          <a:p>
            <a:endParaRPr lang="en-SG" sz="1100" dirty="0">
              <a:effectLst/>
              <a:latin typeface="Arial"/>
              <a:ea typeface="SimSun"/>
              <a:cs typeface="Times New Roman"/>
            </a:endParaRPr>
          </a:p>
        </p:txBody>
      </p:sp>
      <p:sp>
        <p:nvSpPr>
          <p:cNvPr id="3" name="Subtitle 2"/>
          <p:cNvSpPr>
            <a:spLocks noGrp="1"/>
          </p:cNvSpPr>
          <p:nvPr>
            <p:ph type="subTitle" idx="1" hasCustomPrompt="1"/>
          </p:nvPr>
        </p:nvSpPr>
        <p:spPr>
          <a:xfrm>
            <a:off x="1714500" y="4028924"/>
            <a:ext cx="4800600" cy="2260599"/>
          </a:xfrm>
        </p:spPr>
        <p:txBody>
          <a:bodyPr>
            <a:normAutofit/>
          </a:bodyPr>
          <a:lstStyle>
            <a:lvl1pPr marL="0" indent="0" algn="ctr">
              <a:buNone/>
              <a:defRPr lang="en-SG" sz="140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SG" sz="1100" dirty="0">
                <a:effectLst/>
                <a:latin typeface="Arial"/>
                <a:ea typeface="SimSun"/>
                <a:cs typeface="Times New Roman"/>
              </a:rPr>
              <a:t>asa</a:t>
            </a:r>
          </a:p>
        </p:txBody>
      </p:sp>
      <p:sp>
        <p:nvSpPr>
          <p:cNvPr id="7" name="Rectangle 6"/>
          <p:cNvSpPr/>
          <p:nvPr userDrawn="1"/>
        </p:nvSpPr>
        <p:spPr>
          <a:xfrm>
            <a:off x="0" y="0"/>
            <a:ext cx="1294190" cy="9906000"/>
          </a:xfrm>
          <a:prstGeom prst="rect">
            <a:avLst/>
          </a:prstGeom>
          <a:pattFill prst="lgGrid">
            <a:fgClr>
              <a:schemeClr val="bg1"/>
            </a:fgClr>
            <a:bgClr>
              <a:schemeClr val="bg1">
                <a:lumMod val="8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Oval 11"/>
          <p:cNvSpPr/>
          <p:nvPr userDrawn="1"/>
        </p:nvSpPr>
        <p:spPr>
          <a:xfrm>
            <a:off x="951590" y="2791983"/>
            <a:ext cx="508000" cy="508000"/>
          </a:xfrm>
          <a:prstGeom prst="ellipse">
            <a:avLst/>
          </a:prstGeom>
          <a:solidFill>
            <a:schemeClr val="accent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Oval 12"/>
          <p:cNvSpPr/>
          <p:nvPr userDrawn="1"/>
        </p:nvSpPr>
        <p:spPr>
          <a:xfrm>
            <a:off x="566357" y="2816174"/>
            <a:ext cx="258838" cy="258838"/>
          </a:xfrm>
          <a:prstGeom prst="ellipse">
            <a:avLst/>
          </a:prstGeom>
          <a:solidFill>
            <a:schemeClr val="accent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Oval 13"/>
          <p:cNvSpPr/>
          <p:nvPr userDrawn="1"/>
        </p:nvSpPr>
        <p:spPr>
          <a:xfrm>
            <a:off x="1617433" y="1547789"/>
            <a:ext cx="757162" cy="757162"/>
          </a:xfrm>
          <a:prstGeom prst="ellipse">
            <a:avLst/>
          </a:prstGeom>
          <a:solidFill>
            <a:schemeClr val="accent6"/>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Oval 14"/>
          <p:cNvSpPr/>
          <p:nvPr userDrawn="1"/>
        </p:nvSpPr>
        <p:spPr>
          <a:xfrm>
            <a:off x="2374595" y="1497894"/>
            <a:ext cx="410331" cy="410331"/>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Oval 15"/>
          <p:cNvSpPr/>
          <p:nvPr userDrawn="1"/>
        </p:nvSpPr>
        <p:spPr>
          <a:xfrm>
            <a:off x="4914900" y="1509081"/>
            <a:ext cx="757162" cy="757162"/>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Oval 16"/>
          <p:cNvSpPr/>
          <p:nvPr userDrawn="1"/>
        </p:nvSpPr>
        <p:spPr>
          <a:xfrm>
            <a:off x="1382634" y="2298602"/>
            <a:ext cx="469597" cy="469597"/>
          </a:xfrm>
          <a:prstGeom prst="ellipse">
            <a:avLst/>
          </a:prstGeom>
          <a:solidFill>
            <a:schemeClr val="bg1">
              <a:lumMod val="5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Oval 17"/>
          <p:cNvSpPr/>
          <p:nvPr userDrawn="1"/>
        </p:nvSpPr>
        <p:spPr>
          <a:xfrm>
            <a:off x="273952" y="1497894"/>
            <a:ext cx="1185638" cy="1185638"/>
          </a:xfrm>
          <a:prstGeom prst="ellipse">
            <a:avLst/>
          </a:prstGeom>
          <a:solidFill>
            <a:srgbClr val="93389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Oval 18"/>
          <p:cNvSpPr/>
          <p:nvPr userDrawn="1"/>
        </p:nvSpPr>
        <p:spPr>
          <a:xfrm>
            <a:off x="1177166" y="981078"/>
            <a:ext cx="566711" cy="566711"/>
          </a:xfrm>
          <a:prstGeom prst="ellipse">
            <a:avLst/>
          </a:prstGeom>
          <a:solidFill>
            <a:srgbClr val="3F5097"/>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userDrawn="1"/>
        </p:nvSpPr>
        <p:spPr>
          <a:xfrm>
            <a:off x="5342078" y="1100666"/>
            <a:ext cx="387047" cy="387047"/>
          </a:xfrm>
          <a:prstGeom prst="ellipse">
            <a:avLst/>
          </a:prstGeom>
          <a:solidFill>
            <a:schemeClr val="accent6">
              <a:lumMod val="20000"/>
              <a:lumOff val="8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Oval 24"/>
          <p:cNvSpPr/>
          <p:nvPr userDrawn="1"/>
        </p:nvSpPr>
        <p:spPr>
          <a:xfrm>
            <a:off x="2480426" y="7891814"/>
            <a:ext cx="258838" cy="258838"/>
          </a:xfrm>
          <a:prstGeom prst="ellipse">
            <a:avLst/>
          </a:prstGeom>
          <a:solidFill>
            <a:schemeClr val="accent5">
              <a:lumMod val="20000"/>
              <a:lumOff val="8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Pentagon 9"/>
          <p:cNvSpPr/>
          <p:nvPr userDrawn="1"/>
        </p:nvSpPr>
        <p:spPr>
          <a:xfrm>
            <a:off x="1294190" y="7382154"/>
            <a:ext cx="5220910" cy="915179"/>
          </a:xfrm>
          <a:prstGeom prst="homePlate">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354995" y="7829678"/>
            <a:ext cx="1624391" cy="915179"/>
          </a:xfrm>
          <a:prstGeom prst="rect">
            <a:avLst/>
          </a:prstGeom>
          <a:solidFill>
            <a:srgbClr val="E46C0A"/>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ight Triangle 10"/>
          <p:cNvSpPr/>
          <p:nvPr userDrawn="1"/>
        </p:nvSpPr>
        <p:spPr>
          <a:xfrm>
            <a:off x="1294190" y="7382154"/>
            <a:ext cx="685196" cy="447524"/>
          </a:xfrm>
          <a:prstGeom prst="rtTriangle">
            <a:avLst/>
          </a:prstGeom>
          <a:solidFill>
            <a:srgbClr val="E46C0A"/>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userDrawn="1"/>
        </p:nvSpPr>
        <p:spPr>
          <a:xfrm>
            <a:off x="1979386" y="7520024"/>
            <a:ext cx="3874709" cy="646331"/>
          </a:xfrm>
          <a:prstGeom prst="rect">
            <a:avLst/>
          </a:prstGeom>
        </p:spPr>
        <p:txBody>
          <a:bodyPr wrap="square">
            <a:spAutoFit/>
          </a:bodyPr>
          <a:lstStyle/>
          <a:p>
            <a:pPr algn="just"/>
            <a:r>
              <a:rPr lang="en-GB" sz="1800" b="1" kern="1200" dirty="0" smtClean="0">
                <a:solidFill>
                  <a:srgbClr val="FFFFFF"/>
                </a:solidFill>
                <a:effectLst/>
                <a:latin typeface="+mn-lt"/>
                <a:ea typeface="+mn-ea"/>
                <a:cs typeface="+mn-cs"/>
              </a:rPr>
              <a:t>FUNDAMENTALS OF THE PERSONAL DATA PROTECTION ACT</a:t>
            </a:r>
            <a:endParaRPr lang="en-SG" sz="1800" kern="1200" dirty="0">
              <a:solidFill>
                <a:srgbClr val="FFFFFF"/>
              </a:solidFill>
              <a:effectLst/>
              <a:latin typeface="+mn-lt"/>
              <a:ea typeface="+mn-ea"/>
              <a:cs typeface="+mn-cs"/>
            </a:endParaRPr>
          </a:p>
        </p:txBody>
      </p:sp>
      <p:sp>
        <p:nvSpPr>
          <p:cNvPr id="33" name="Oval 32"/>
          <p:cNvSpPr/>
          <p:nvPr userDrawn="1"/>
        </p:nvSpPr>
        <p:spPr>
          <a:xfrm>
            <a:off x="1852231" y="6874932"/>
            <a:ext cx="387047" cy="387047"/>
          </a:xfrm>
          <a:prstGeom prst="ellipse">
            <a:avLst/>
          </a:prstGeom>
          <a:solidFill>
            <a:schemeClr val="accent6">
              <a:lumMod val="20000"/>
              <a:lumOff val="8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Date Placeholder 3"/>
          <p:cNvSpPr txBox="1">
            <a:spLocks/>
          </p:cNvSpPr>
          <p:nvPr userDrawn="1"/>
        </p:nvSpPr>
        <p:spPr>
          <a:xfrm>
            <a:off x="1382634" y="9181395"/>
            <a:ext cx="3757386" cy="527403"/>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a:t>© </a:t>
            </a:r>
            <a:r>
              <a:rPr lang="en-US" dirty="0"/>
              <a:t>Copyright 2016 </a:t>
            </a:r>
          </a:p>
          <a:p>
            <a:r>
              <a:rPr lang="en-US" sz="1050" b="1" dirty="0"/>
              <a:t>PERSONAL DATA PROTECTION COMMISSION</a:t>
            </a:r>
          </a:p>
        </p:txBody>
      </p:sp>
      <p:pic>
        <p:nvPicPr>
          <p:cNvPr id="28" name="Picture 27" descr="logo-2.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82634" y="182941"/>
            <a:ext cx="2104569" cy="482297"/>
          </a:xfrm>
          <a:prstGeom prst="rect">
            <a:avLst/>
          </a:prstGeom>
        </p:spPr>
      </p:pic>
    </p:spTree>
    <p:extLst>
      <p:ext uri="{BB962C8B-B14F-4D97-AF65-F5344CB8AC3E}">
        <p14:creationId xmlns:p14="http://schemas.microsoft.com/office/powerpoint/2010/main" val="374251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 Copyright 2016 PERSONAL DATA PROTECTION COMMISSION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D228B4-3359-A948-B449-C5AD7E22690C}" type="slidenum">
              <a:rPr lang="en-US" smtClean="0"/>
              <a:pPr/>
              <a:t>‹#›</a:t>
            </a:fld>
            <a:endParaRPr lang="en-US" dirty="0"/>
          </a:p>
        </p:txBody>
      </p:sp>
    </p:spTree>
    <p:extLst>
      <p:ext uri="{BB962C8B-B14F-4D97-AF65-F5344CB8AC3E}">
        <p14:creationId xmlns:p14="http://schemas.microsoft.com/office/powerpoint/2010/main" val="2848533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 Copyright 2016 PERSONAL DATA PROTECTION COMMISSION</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D228B4-3359-A948-B449-C5AD7E22690C}" type="slidenum">
              <a:rPr lang="en-US" smtClean="0"/>
              <a:pPr/>
              <a:t>‹#›</a:t>
            </a:fld>
            <a:endParaRPr lang="en-US" dirty="0"/>
          </a:p>
        </p:txBody>
      </p:sp>
    </p:spTree>
    <p:extLst>
      <p:ext uri="{BB962C8B-B14F-4D97-AF65-F5344CB8AC3E}">
        <p14:creationId xmlns:p14="http://schemas.microsoft.com/office/powerpoint/2010/main" val="1543557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573264"/>
            <a:ext cx="1157288" cy="1220822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7175" y="573264"/>
            <a:ext cx="3357563" cy="122082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 Copyright 2016 PERSONAL DATA PROTECTION COMMISSION</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D228B4-3359-A948-B449-C5AD7E22690C}" type="slidenum">
              <a:rPr lang="en-US" smtClean="0"/>
              <a:pPr/>
              <a:t>‹#›</a:t>
            </a:fld>
            <a:endParaRPr lang="en-US" dirty="0"/>
          </a:p>
        </p:txBody>
      </p:sp>
    </p:spTree>
    <p:extLst>
      <p:ext uri="{BB962C8B-B14F-4D97-AF65-F5344CB8AC3E}">
        <p14:creationId xmlns:p14="http://schemas.microsoft.com/office/powerpoint/2010/main" val="4158570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5" name="Rectangle 14"/>
          <p:cNvSpPr/>
          <p:nvPr userDrawn="1"/>
        </p:nvSpPr>
        <p:spPr>
          <a:xfrm>
            <a:off x="0" y="9047238"/>
            <a:ext cx="6858000" cy="85876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42900" y="822482"/>
            <a:ext cx="6172200" cy="653143"/>
          </a:xfrm>
        </p:spPr>
        <p:txBody>
          <a:bodyPr>
            <a:noAutofit/>
          </a:bodyPr>
          <a:lstStyle>
            <a:lvl1pPr algn="l">
              <a:defRPr sz="1800" b="1">
                <a:latin typeface="Arial"/>
                <a:cs typeface="Arial"/>
              </a:defRPr>
            </a:lvl1pPr>
          </a:lstStyle>
          <a:p>
            <a:r>
              <a:rPr lang="en-US" dirty="0"/>
              <a:t>CLICK TO EDIT MASTER TITLE STYLE</a:t>
            </a:r>
          </a:p>
        </p:txBody>
      </p:sp>
      <p:sp>
        <p:nvSpPr>
          <p:cNvPr id="3" name="Content Placeholder 2"/>
          <p:cNvSpPr>
            <a:spLocks noGrp="1"/>
          </p:cNvSpPr>
          <p:nvPr>
            <p:ph idx="1"/>
          </p:nvPr>
        </p:nvSpPr>
        <p:spPr>
          <a:xfrm>
            <a:off x="342900" y="1596571"/>
            <a:ext cx="4981575" cy="7252332"/>
          </a:xfrm>
        </p:spPr>
        <p:txBody>
          <a:bodyPr>
            <a:normAutofit/>
          </a:bodyPr>
          <a:lstStyle>
            <a:lvl1pPr>
              <a:spcBef>
                <a:spcPts val="600"/>
              </a:spcBef>
              <a:spcAft>
                <a:spcPts val="600"/>
              </a:spcAft>
              <a:defRPr sz="1200"/>
            </a:lvl1pPr>
            <a:lvl2pPr>
              <a:spcBef>
                <a:spcPts val="600"/>
              </a:spcBef>
              <a:spcAft>
                <a:spcPts val="600"/>
              </a:spcAft>
              <a:defRPr sz="1200"/>
            </a:lvl2pPr>
            <a:lvl3pPr>
              <a:spcBef>
                <a:spcPts val="600"/>
              </a:spcBef>
              <a:spcAft>
                <a:spcPts val="600"/>
              </a:spcAft>
              <a:defRPr sz="1200"/>
            </a:lvl3pPr>
            <a:lvl4pPr>
              <a:spcBef>
                <a:spcPts val="600"/>
              </a:spcBef>
              <a:spcAft>
                <a:spcPts val="600"/>
              </a:spcAft>
              <a:defRPr sz="1200"/>
            </a:lvl4pPr>
            <a:lvl5pPr>
              <a:spcBef>
                <a:spcPts val="600"/>
              </a:spcBef>
              <a:spcAft>
                <a:spcPts val="600"/>
              </a:spcAft>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342900" y="1599598"/>
            <a:ext cx="6172200" cy="0"/>
          </a:xfrm>
          <a:prstGeom prst="line">
            <a:avLst/>
          </a:prstGeom>
          <a:ln>
            <a:solidFill>
              <a:srgbClr val="3F5097"/>
            </a:solidFill>
          </a:ln>
        </p:spPr>
        <p:style>
          <a:lnRef idx="2">
            <a:schemeClr val="accent1"/>
          </a:lnRef>
          <a:fillRef idx="0">
            <a:schemeClr val="accent1"/>
          </a:fillRef>
          <a:effectRef idx="1">
            <a:schemeClr val="accent1"/>
          </a:effectRef>
          <a:fontRef idx="minor">
            <a:schemeClr val="tx1"/>
          </a:fontRef>
        </p:style>
      </p:cxnSp>
      <p:pic>
        <p:nvPicPr>
          <p:cNvPr id="9" name="Picture 8" descr="logo-2.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410531" y="182941"/>
            <a:ext cx="2104569" cy="482297"/>
          </a:xfrm>
          <a:prstGeom prst="rect">
            <a:avLst/>
          </a:prstGeom>
        </p:spPr>
      </p:pic>
      <p:cxnSp>
        <p:nvCxnSpPr>
          <p:cNvPr id="10" name="Straight Connector 9"/>
          <p:cNvCxnSpPr/>
          <p:nvPr userDrawn="1"/>
        </p:nvCxnSpPr>
        <p:spPr>
          <a:xfrm flipV="1">
            <a:off x="5408688" y="1599598"/>
            <a:ext cx="0" cy="7447640"/>
          </a:xfrm>
          <a:prstGeom prst="line">
            <a:avLst/>
          </a:prstGeom>
          <a:ln>
            <a:solidFill>
              <a:srgbClr val="3F5097"/>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userDrawn="1"/>
        </p:nvSpPr>
        <p:spPr>
          <a:xfrm>
            <a:off x="5437263" y="1600810"/>
            <a:ext cx="556563" cy="276999"/>
          </a:xfrm>
          <a:prstGeom prst="rect">
            <a:avLst/>
          </a:prstGeom>
          <a:noFill/>
        </p:spPr>
        <p:txBody>
          <a:bodyPr wrap="none" rtlCol="0">
            <a:spAutoFit/>
          </a:bodyPr>
          <a:lstStyle/>
          <a:p>
            <a:r>
              <a:rPr lang="en-US" sz="1200" dirty="0"/>
              <a:t>Notes</a:t>
            </a:r>
          </a:p>
        </p:txBody>
      </p:sp>
      <p:sp>
        <p:nvSpPr>
          <p:cNvPr id="4" name="Date Placeholder 3"/>
          <p:cNvSpPr>
            <a:spLocks noGrp="1"/>
          </p:cNvSpPr>
          <p:nvPr>
            <p:ph type="dt" sz="half" idx="10"/>
          </p:nvPr>
        </p:nvSpPr>
        <p:spPr>
          <a:xfrm>
            <a:off x="342900" y="9181395"/>
            <a:ext cx="3757386" cy="527403"/>
          </a:xfrm>
        </p:spPr>
        <p:txBody>
          <a:bodyPr/>
          <a:lstStyle>
            <a:lvl1pPr>
              <a:defRPr sz="1100"/>
            </a:lvl1pPr>
          </a:lstStyle>
          <a:p>
            <a:r>
              <a:rPr lang="en-US" dirty="0"/>
              <a:t>© Copyright 2016 PERSONAL DATA PROTECTION COMMISSION</a:t>
            </a:r>
            <a:endParaRPr lang="en-US" sz="1050" b="1" dirty="0"/>
          </a:p>
        </p:txBody>
      </p:sp>
      <p:sp>
        <p:nvSpPr>
          <p:cNvPr id="6" name="Slide Number Placeholder 5"/>
          <p:cNvSpPr>
            <a:spLocks noGrp="1"/>
          </p:cNvSpPr>
          <p:nvPr>
            <p:ph type="sldNum" sz="quarter" idx="12"/>
          </p:nvPr>
        </p:nvSpPr>
        <p:spPr/>
        <p:txBody>
          <a:bodyPr/>
          <a:lstStyle>
            <a:lvl1pPr>
              <a:defRPr>
                <a:solidFill>
                  <a:srgbClr val="1F497D"/>
                </a:solidFill>
              </a:defRPr>
            </a:lvl1pPr>
          </a:lstStyle>
          <a:p>
            <a:fld id="{E3D228B4-3359-A948-B449-C5AD7E22690C}" type="slidenum">
              <a:rPr lang="en-US" smtClean="0"/>
              <a:pPr/>
              <a:t>‹#›</a:t>
            </a:fld>
            <a:endParaRPr lang="en-US" dirty="0"/>
          </a:p>
        </p:txBody>
      </p:sp>
    </p:spTree>
    <p:extLst>
      <p:ext uri="{BB962C8B-B14F-4D97-AF65-F5344CB8AC3E}">
        <p14:creationId xmlns:p14="http://schemas.microsoft.com/office/powerpoint/2010/main" val="3611118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Rectangle 14"/>
          <p:cNvSpPr/>
          <p:nvPr userDrawn="1"/>
        </p:nvSpPr>
        <p:spPr>
          <a:xfrm>
            <a:off x="0" y="9047238"/>
            <a:ext cx="6858000" cy="85876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42900" y="822482"/>
            <a:ext cx="6172200" cy="653143"/>
          </a:xfrm>
        </p:spPr>
        <p:txBody>
          <a:bodyPr>
            <a:noAutofit/>
          </a:bodyPr>
          <a:lstStyle>
            <a:lvl1pPr algn="l">
              <a:defRPr sz="1800" b="1">
                <a:latin typeface="Arial"/>
                <a:cs typeface="Arial"/>
              </a:defRPr>
            </a:lvl1pPr>
          </a:lstStyle>
          <a:p>
            <a:r>
              <a:rPr lang="en-US" dirty="0"/>
              <a:t>CLICK TO EDIT MASTER TITLE STYLE</a:t>
            </a:r>
          </a:p>
        </p:txBody>
      </p:sp>
      <p:cxnSp>
        <p:nvCxnSpPr>
          <p:cNvPr id="8" name="Straight Connector 7"/>
          <p:cNvCxnSpPr/>
          <p:nvPr userDrawn="1"/>
        </p:nvCxnSpPr>
        <p:spPr>
          <a:xfrm>
            <a:off x="342900" y="1599598"/>
            <a:ext cx="6172200" cy="0"/>
          </a:xfrm>
          <a:prstGeom prst="line">
            <a:avLst/>
          </a:prstGeom>
          <a:ln>
            <a:solidFill>
              <a:srgbClr val="3F5097"/>
            </a:solidFill>
          </a:ln>
        </p:spPr>
        <p:style>
          <a:lnRef idx="2">
            <a:schemeClr val="accent1"/>
          </a:lnRef>
          <a:fillRef idx="0">
            <a:schemeClr val="accent1"/>
          </a:fillRef>
          <a:effectRef idx="1">
            <a:schemeClr val="accent1"/>
          </a:effectRef>
          <a:fontRef idx="minor">
            <a:schemeClr val="tx1"/>
          </a:fontRef>
        </p:style>
      </p:cxnSp>
      <p:pic>
        <p:nvPicPr>
          <p:cNvPr id="9" name="Picture 8" descr="logo-2.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410531" y="182941"/>
            <a:ext cx="2104569" cy="482297"/>
          </a:xfrm>
          <a:prstGeom prst="rect">
            <a:avLst/>
          </a:prstGeom>
        </p:spPr>
      </p:pic>
      <p:sp>
        <p:nvSpPr>
          <p:cNvPr id="4" name="Date Placeholder 3"/>
          <p:cNvSpPr>
            <a:spLocks noGrp="1"/>
          </p:cNvSpPr>
          <p:nvPr>
            <p:ph type="dt" sz="half" idx="10"/>
          </p:nvPr>
        </p:nvSpPr>
        <p:spPr>
          <a:xfrm>
            <a:off x="342900" y="9181395"/>
            <a:ext cx="3757386" cy="527403"/>
          </a:xfrm>
        </p:spPr>
        <p:txBody>
          <a:bodyPr/>
          <a:lstStyle>
            <a:lvl1pPr>
              <a:defRPr sz="1100"/>
            </a:lvl1pPr>
          </a:lstStyle>
          <a:p>
            <a:r>
              <a:rPr lang="en-US" dirty="0"/>
              <a:t>© Copyright 2016 PERSONAL DATA PROTECTION COMMISSION</a:t>
            </a:r>
            <a:endParaRPr lang="en-US" sz="1050" b="1" dirty="0"/>
          </a:p>
        </p:txBody>
      </p:sp>
      <p:sp>
        <p:nvSpPr>
          <p:cNvPr id="6" name="Slide Number Placeholder 5"/>
          <p:cNvSpPr>
            <a:spLocks noGrp="1"/>
          </p:cNvSpPr>
          <p:nvPr>
            <p:ph type="sldNum" sz="quarter" idx="12"/>
          </p:nvPr>
        </p:nvSpPr>
        <p:spPr/>
        <p:txBody>
          <a:bodyPr/>
          <a:lstStyle>
            <a:lvl1pPr>
              <a:defRPr>
                <a:solidFill>
                  <a:srgbClr val="1F497D"/>
                </a:solidFill>
              </a:defRPr>
            </a:lvl1pPr>
          </a:lstStyle>
          <a:p>
            <a:fld id="{E3D228B4-3359-A948-B449-C5AD7E22690C}" type="slidenum">
              <a:rPr lang="en-US" smtClean="0"/>
              <a:pPr/>
              <a:t>‹#›</a:t>
            </a:fld>
            <a:endParaRPr lang="en-US" dirty="0"/>
          </a:p>
        </p:txBody>
      </p:sp>
    </p:spTree>
    <p:extLst>
      <p:ext uri="{BB962C8B-B14F-4D97-AF65-F5344CB8AC3E}">
        <p14:creationId xmlns:p14="http://schemas.microsoft.com/office/powerpoint/2010/main" val="1418543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3"/>
            <a:ext cx="5829300" cy="196744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 Copyright 2016 PERSONAL DATA PROTECTION COMMISSION</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D228B4-3359-A948-B449-C5AD7E22690C}" type="slidenum">
              <a:rPr lang="en-US" smtClean="0"/>
              <a:pPr/>
              <a:t>‹#›</a:t>
            </a:fld>
            <a:endParaRPr lang="en-US" dirty="0"/>
          </a:p>
        </p:txBody>
      </p:sp>
    </p:spTree>
    <p:extLst>
      <p:ext uri="{BB962C8B-B14F-4D97-AF65-F5344CB8AC3E}">
        <p14:creationId xmlns:p14="http://schemas.microsoft.com/office/powerpoint/2010/main" val="2972767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7175"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628900"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dirty="0"/>
              <a:t>© Copyright 2016 PERSONAL DATA PROTECTION COMMISSION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D228B4-3359-A948-B449-C5AD7E22690C}" type="slidenum">
              <a:rPr lang="en-US" smtClean="0"/>
              <a:pPr/>
              <a:t>‹#›</a:t>
            </a:fld>
            <a:endParaRPr lang="en-US" dirty="0"/>
          </a:p>
        </p:txBody>
      </p:sp>
    </p:spTree>
    <p:extLst>
      <p:ext uri="{BB962C8B-B14F-4D97-AF65-F5344CB8AC3E}">
        <p14:creationId xmlns:p14="http://schemas.microsoft.com/office/powerpoint/2010/main" val="1634348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dirty="0"/>
              <a:t>© Copyright 2016 PERSONAL DATA PROTECTION COMMISSION</a:t>
            </a: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D228B4-3359-A948-B449-C5AD7E22690C}" type="slidenum">
              <a:rPr lang="en-US" smtClean="0"/>
              <a:pPr/>
              <a:t>‹#›</a:t>
            </a:fld>
            <a:endParaRPr lang="en-US" dirty="0"/>
          </a:p>
        </p:txBody>
      </p:sp>
    </p:spTree>
    <p:extLst>
      <p:ext uri="{BB962C8B-B14F-4D97-AF65-F5344CB8AC3E}">
        <p14:creationId xmlns:p14="http://schemas.microsoft.com/office/powerpoint/2010/main" val="2623507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Rectangle 7"/>
          <p:cNvSpPr/>
          <p:nvPr userDrawn="1"/>
        </p:nvSpPr>
        <p:spPr>
          <a:xfrm>
            <a:off x="0" y="9047238"/>
            <a:ext cx="6858000" cy="85876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Date Placeholder 3"/>
          <p:cNvSpPr>
            <a:spLocks noGrp="1"/>
          </p:cNvSpPr>
          <p:nvPr>
            <p:ph type="dt" sz="half" idx="10"/>
          </p:nvPr>
        </p:nvSpPr>
        <p:spPr>
          <a:xfrm>
            <a:off x="342900" y="9181395"/>
            <a:ext cx="3757386" cy="527403"/>
          </a:xfrm>
        </p:spPr>
        <p:txBody>
          <a:bodyPr/>
          <a:lstStyle>
            <a:lvl1pPr>
              <a:defRPr sz="1100">
                <a:solidFill>
                  <a:schemeClr val="tx1"/>
                </a:solidFill>
              </a:defRPr>
            </a:lvl1pPr>
          </a:lstStyle>
          <a:p>
            <a:r>
              <a:rPr lang="en-US" dirty="0"/>
              <a:t>© Copyright 2016 PERSONAL DATA PROTECTION COMMISSION</a:t>
            </a:r>
            <a:endParaRPr lang="en-US" sz="1050" b="1"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E3D228B4-3359-A948-B449-C5AD7E22690C}" type="slidenum">
              <a:rPr lang="en-US" smtClean="0"/>
              <a:pPr/>
              <a:t>‹#›</a:t>
            </a:fld>
            <a:endParaRPr lang="en-US" dirty="0"/>
          </a:p>
        </p:txBody>
      </p:sp>
      <p:sp>
        <p:nvSpPr>
          <p:cNvPr id="10" name="Title 1"/>
          <p:cNvSpPr>
            <a:spLocks noGrp="1"/>
          </p:cNvSpPr>
          <p:nvPr>
            <p:ph type="title" hasCustomPrompt="1"/>
          </p:nvPr>
        </p:nvSpPr>
        <p:spPr>
          <a:xfrm>
            <a:off x="342900" y="808834"/>
            <a:ext cx="6172200" cy="653143"/>
          </a:xfrm>
        </p:spPr>
        <p:txBody>
          <a:bodyPr>
            <a:noAutofit/>
          </a:bodyPr>
          <a:lstStyle>
            <a:lvl1pPr algn="l">
              <a:defRPr sz="1800" b="1">
                <a:latin typeface="Arial"/>
                <a:cs typeface="Arial"/>
              </a:defRPr>
            </a:lvl1pPr>
          </a:lstStyle>
          <a:p>
            <a:r>
              <a:rPr lang="en-US" dirty="0"/>
              <a:t>CLICK TO EDIT MASTER TITLE STYLE</a:t>
            </a:r>
          </a:p>
        </p:txBody>
      </p:sp>
      <p:pic>
        <p:nvPicPr>
          <p:cNvPr id="11" name="Picture 10" descr="logo-2.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410531" y="182941"/>
            <a:ext cx="2104569" cy="482297"/>
          </a:xfrm>
          <a:prstGeom prst="rect">
            <a:avLst/>
          </a:prstGeom>
        </p:spPr>
      </p:pic>
      <p:cxnSp>
        <p:nvCxnSpPr>
          <p:cNvPr id="13" name="Straight Connector 12"/>
          <p:cNvCxnSpPr/>
          <p:nvPr userDrawn="1"/>
        </p:nvCxnSpPr>
        <p:spPr>
          <a:xfrm>
            <a:off x="342900" y="1463527"/>
            <a:ext cx="6172200" cy="0"/>
          </a:xfrm>
          <a:prstGeom prst="line">
            <a:avLst/>
          </a:prstGeom>
          <a:ln>
            <a:solidFill>
              <a:srgbClr val="3F5097"/>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0800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2900" y="822482"/>
            <a:ext cx="6172200" cy="653143"/>
          </a:xfrm>
        </p:spPr>
        <p:txBody>
          <a:bodyPr>
            <a:noAutofit/>
          </a:bodyPr>
          <a:lstStyle>
            <a:lvl1pPr algn="l">
              <a:defRPr sz="1800" b="1">
                <a:latin typeface="Arial"/>
                <a:cs typeface="Arial"/>
              </a:defRPr>
            </a:lvl1pPr>
          </a:lstStyle>
          <a:p>
            <a:r>
              <a:rPr lang="en-US" dirty="0"/>
              <a:t>CLICK TO EDIT MASTER TITLE STYLE</a:t>
            </a:r>
          </a:p>
        </p:txBody>
      </p:sp>
      <p:pic>
        <p:nvPicPr>
          <p:cNvPr id="6" name="Picture 5" descr="logo-2.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465727" y="265835"/>
            <a:ext cx="2104569" cy="482297"/>
          </a:xfrm>
          <a:prstGeom prst="rect">
            <a:avLst/>
          </a:prstGeom>
        </p:spPr>
      </p:pic>
      <p:sp>
        <p:nvSpPr>
          <p:cNvPr id="7" name="Rectangle 6"/>
          <p:cNvSpPr/>
          <p:nvPr userDrawn="1"/>
        </p:nvSpPr>
        <p:spPr>
          <a:xfrm>
            <a:off x="0" y="9047238"/>
            <a:ext cx="6858000" cy="85876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Date Placeholder 3"/>
          <p:cNvSpPr>
            <a:spLocks noGrp="1"/>
          </p:cNvSpPr>
          <p:nvPr>
            <p:ph type="dt" sz="half" idx="10"/>
          </p:nvPr>
        </p:nvSpPr>
        <p:spPr>
          <a:xfrm>
            <a:off x="342900" y="9181395"/>
            <a:ext cx="3757386" cy="527403"/>
          </a:xfrm>
        </p:spPr>
        <p:txBody>
          <a:bodyPr/>
          <a:lstStyle>
            <a:lvl1pPr>
              <a:defRPr sz="1100">
                <a:solidFill>
                  <a:schemeClr val="tx1"/>
                </a:solidFill>
              </a:defRPr>
            </a:lvl1pPr>
          </a:lstStyle>
          <a:p>
            <a:r>
              <a:rPr lang="en-US" dirty="0"/>
              <a:t>© Copyright 2016 PERSONAL DATA PROTECTION COMMISSION</a:t>
            </a:r>
            <a:endParaRPr lang="en-US" sz="1050" b="1" dirty="0"/>
          </a:p>
        </p:txBody>
      </p:sp>
      <p:sp>
        <p:nvSpPr>
          <p:cNvPr id="9" name="Slide Number Placeholder 4"/>
          <p:cNvSpPr>
            <a:spLocks noGrp="1"/>
          </p:cNvSpPr>
          <p:nvPr>
            <p:ph type="sldNum" sz="quarter" idx="12"/>
          </p:nvPr>
        </p:nvSpPr>
        <p:spPr>
          <a:xfrm>
            <a:off x="4914900" y="9181395"/>
            <a:ext cx="1600200" cy="527403"/>
          </a:xfrm>
        </p:spPr>
        <p:txBody>
          <a:bodyPr/>
          <a:lstStyle>
            <a:lvl1pPr>
              <a:defRPr>
                <a:solidFill>
                  <a:schemeClr val="tx1"/>
                </a:solidFill>
              </a:defRPr>
            </a:lvl1pPr>
          </a:lstStyle>
          <a:p>
            <a:fld id="{E3D228B4-3359-A948-B449-C5AD7E22690C}" type="slidenum">
              <a:rPr lang="en-US" smtClean="0"/>
              <a:pPr/>
              <a:t>‹#›</a:t>
            </a:fld>
            <a:endParaRPr lang="en-US" dirty="0"/>
          </a:p>
        </p:txBody>
      </p:sp>
    </p:spTree>
    <p:extLst>
      <p:ext uri="{BB962C8B-B14F-4D97-AF65-F5344CB8AC3E}">
        <p14:creationId xmlns:p14="http://schemas.microsoft.com/office/powerpoint/2010/main" val="2424303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 Copyright 2016 PERSONAL DATA PROTECTION COMMISSION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D228B4-3359-A948-B449-C5AD7E22690C}" type="slidenum">
              <a:rPr lang="en-US" smtClean="0"/>
              <a:pPr/>
              <a:t>‹#›</a:t>
            </a:fld>
            <a:endParaRPr lang="en-US" dirty="0"/>
          </a:p>
        </p:txBody>
      </p:sp>
    </p:spTree>
    <p:extLst>
      <p:ext uri="{BB962C8B-B14F-4D97-AF65-F5344CB8AC3E}">
        <p14:creationId xmlns:p14="http://schemas.microsoft.com/office/powerpoint/2010/main" val="1115622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 Copyright 2016 PERSONAL DATA PROTECTION COMMISSION</a:t>
            </a:r>
          </a:p>
        </p:txBody>
      </p:sp>
      <p:sp>
        <p:nvSpPr>
          <p:cNvPr id="5" name="Footer Placeholder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E3D228B4-3359-A948-B449-C5AD7E22690C}" type="slidenum">
              <a:rPr lang="en-US" smtClean="0"/>
              <a:pPr/>
              <a:t>‹#›</a:t>
            </a:fld>
            <a:endParaRPr lang="en-US" dirty="0"/>
          </a:p>
        </p:txBody>
      </p:sp>
    </p:spTree>
    <p:extLst>
      <p:ext uri="{BB962C8B-B14F-4D97-AF65-F5344CB8AC3E}">
        <p14:creationId xmlns:p14="http://schemas.microsoft.com/office/powerpoint/2010/main" val="1910409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pdpc.gov.sg/organisations/data-protection-officer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67878" y="3110657"/>
            <a:ext cx="3694373" cy="1167298"/>
          </a:xfrm>
          <a:prstGeom prst="rect">
            <a:avLst/>
          </a:prstGeom>
          <a:solidFill>
            <a:schemeClr val="accent3">
              <a:lumMod val="40000"/>
              <a:lumOff val="6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DEVELOP </a:t>
            </a:r>
            <a:r>
              <a:rPr lang="en-US" b="1" dirty="0">
                <a:solidFill>
                  <a:srgbClr val="000000"/>
                </a:solidFill>
              </a:rPr>
              <a:t>A PROCESS FOR </a:t>
            </a:r>
          </a:p>
          <a:p>
            <a:pPr algn="ctr"/>
            <a:r>
              <a:rPr lang="en-US" b="1" dirty="0">
                <a:solidFill>
                  <a:srgbClr val="000000"/>
                </a:solidFill>
              </a:rPr>
              <a:t>DISPUTE RESOLUTION</a:t>
            </a:r>
            <a:endParaRPr lang="en-US" dirty="0">
              <a:solidFill>
                <a:srgbClr val="000000"/>
              </a:solidFill>
            </a:endParaRPr>
          </a:p>
          <a:p>
            <a:pPr algn="ctr"/>
            <a:endParaRPr lang="en-US" dirty="0">
              <a:solidFill>
                <a:srgbClr val="000000"/>
              </a:solidFill>
            </a:endParaRPr>
          </a:p>
        </p:txBody>
      </p:sp>
      <p:sp>
        <p:nvSpPr>
          <p:cNvPr id="6" name="Rectangle 5"/>
          <p:cNvSpPr/>
          <p:nvPr/>
        </p:nvSpPr>
        <p:spPr>
          <a:xfrm>
            <a:off x="1691048" y="4529807"/>
            <a:ext cx="4648031" cy="846386"/>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spcBef>
                <a:spcPts val="300"/>
              </a:spcBef>
              <a:spcAft>
                <a:spcPts val="300"/>
              </a:spcAft>
            </a:pPr>
            <a:r>
              <a:rPr lang="en-US" sz="1100" i="1" dirty="0" smtClean="0"/>
              <a:t>This document is an extract taken from the course “Fundamentals of the Personal Data Protection Act” to equip Data Protection Officers with basic knowledge and skills in complying with the PDPA. </a:t>
            </a:r>
          </a:p>
          <a:p>
            <a:pPr algn="ctr">
              <a:spcBef>
                <a:spcPts val="300"/>
              </a:spcBef>
              <a:spcAft>
                <a:spcPts val="300"/>
              </a:spcAft>
            </a:pPr>
            <a:r>
              <a:rPr lang="en-GB" sz="1100" i="1" dirty="0" smtClean="0"/>
              <a:t>For more information on the course, please refer to this </a:t>
            </a:r>
            <a:r>
              <a:rPr lang="en-GB" sz="1100" i="1" dirty="0" smtClean="0">
                <a:solidFill>
                  <a:srgbClr val="FF0000"/>
                </a:solidFill>
                <a:hlinkClick r:id="rId2"/>
              </a:rPr>
              <a:t>link</a:t>
            </a:r>
            <a:r>
              <a:rPr lang="en-GB" sz="1100" i="1" dirty="0" smtClean="0">
                <a:solidFill>
                  <a:srgbClr val="FF0000"/>
                </a:solidFill>
              </a:rPr>
              <a:t> </a:t>
            </a:r>
            <a:endParaRPr lang="en-SG" sz="1100" i="1" dirty="0">
              <a:solidFill>
                <a:srgbClr val="FF0000"/>
              </a:solidFill>
            </a:endParaRPr>
          </a:p>
        </p:txBody>
      </p:sp>
    </p:spTree>
    <p:extLst>
      <p:ext uri="{BB962C8B-B14F-4D97-AF65-F5344CB8AC3E}">
        <p14:creationId xmlns:p14="http://schemas.microsoft.com/office/powerpoint/2010/main" val="1596250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457200" rtl="0">
              <a:spcBef>
                <a:spcPct val="0"/>
              </a:spcBef>
            </a:pPr>
            <a:r>
              <a:rPr lang="en-GB" b="1" dirty="0" smtClean="0">
                <a:solidFill>
                  <a:srgbClr val="000000"/>
                </a:solidFill>
              </a:rPr>
              <a:t>EXAMPLE </a:t>
            </a:r>
            <a:r>
              <a:rPr lang="en-GB" b="1" dirty="0">
                <a:solidFill>
                  <a:srgbClr val="000000"/>
                </a:solidFill>
              </a:rPr>
              <a:t>OF COMPLAINT HANDLING PROCESS RELATING TO DATA PROTECTION</a:t>
            </a:r>
            <a:endParaRPr lang="en-US" b="1" dirty="0">
              <a:solidFill>
                <a:srgbClr val="000000"/>
              </a:solidFill>
            </a:endParaRPr>
          </a:p>
        </p:txBody>
      </p:sp>
      <p:sp>
        <p:nvSpPr>
          <p:cNvPr id="4" name="Date Placeholder 3"/>
          <p:cNvSpPr>
            <a:spLocks noGrp="1"/>
          </p:cNvSpPr>
          <p:nvPr>
            <p:ph type="dt" sz="half" idx="10"/>
          </p:nvPr>
        </p:nvSpPr>
        <p:spPr/>
        <p:txBody>
          <a:bodyPr/>
          <a:lstStyle/>
          <a:p>
            <a:r>
              <a:rPr lang="en-US" dirty="0">
                <a:solidFill>
                  <a:srgbClr val="000000"/>
                </a:solidFill>
              </a:rPr>
              <a:t>© Copyright 2016 PERSONAL DATA PROTECTION COMMISSION</a:t>
            </a:r>
            <a:endParaRPr lang="en-US" sz="1050" b="1" dirty="0">
              <a:solidFill>
                <a:srgbClr val="000000"/>
              </a:solidFill>
            </a:endParaRPr>
          </a:p>
        </p:txBody>
      </p:sp>
      <p:sp>
        <p:nvSpPr>
          <p:cNvPr id="5" name="Slide Number Placeholder 4"/>
          <p:cNvSpPr>
            <a:spLocks noGrp="1"/>
          </p:cNvSpPr>
          <p:nvPr>
            <p:ph type="sldNum" sz="quarter" idx="12"/>
          </p:nvPr>
        </p:nvSpPr>
        <p:spPr/>
        <p:txBody>
          <a:bodyPr/>
          <a:lstStyle/>
          <a:p>
            <a:fld id="{E3D228B4-3359-A948-B449-C5AD7E22690C}" type="slidenum">
              <a:rPr lang="en-US" smtClean="0">
                <a:solidFill>
                  <a:srgbClr val="000000"/>
                </a:solidFill>
              </a:rPr>
              <a:pPr/>
              <a:t>10</a:t>
            </a:fld>
            <a:endParaRPr lang="en-US" dirty="0">
              <a:solidFill>
                <a:srgbClr val="000000"/>
              </a:solidFill>
            </a:endParaRPr>
          </a:p>
        </p:txBody>
      </p:sp>
      <p:sp>
        <p:nvSpPr>
          <p:cNvPr id="6" name="Rectangle 5"/>
          <p:cNvSpPr/>
          <p:nvPr/>
        </p:nvSpPr>
        <p:spPr>
          <a:xfrm>
            <a:off x="486889" y="1587104"/>
            <a:ext cx="5113811" cy="276999"/>
          </a:xfrm>
          <a:prstGeom prst="rect">
            <a:avLst/>
          </a:prstGeom>
        </p:spPr>
        <p:txBody>
          <a:bodyPr wrap="square">
            <a:spAutoFit/>
          </a:bodyPr>
          <a:lstStyle/>
          <a:p>
            <a:r>
              <a:rPr lang="en-GB" sz="1200" dirty="0">
                <a:solidFill>
                  <a:srgbClr val="000000"/>
                </a:solidFill>
              </a:rPr>
              <a:t> </a:t>
            </a:r>
            <a:endParaRPr lang="en-US" sz="1200" dirty="0">
              <a:solidFill>
                <a:srgbClr val="00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755403885"/>
              </p:ext>
            </p:extLst>
          </p:nvPr>
        </p:nvGraphicFramePr>
        <p:xfrm>
          <a:off x="342900" y="1658224"/>
          <a:ext cx="6172199" cy="2862072"/>
        </p:xfrm>
        <a:graphic>
          <a:graphicData uri="http://schemas.openxmlformats.org/drawingml/2006/table">
            <a:tbl>
              <a:tblPr firstRow="1" firstCol="1" bandRow="1"/>
              <a:tblGrid>
                <a:gridCol w="1067812">
                  <a:extLst>
                    <a:ext uri="{9D8B030D-6E8A-4147-A177-3AD203B41FA5}">
                      <a16:colId xmlns:a16="http://schemas.microsoft.com/office/drawing/2014/main" val="141024897"/>
                    </a:ext>
                  </a:extLst>
                </a:gridCol>
                <a:gridCol w="2912950">
                  <a:extLst>
                    <a:ext uri="{9D8B030D-6E8A-4147-A177-3AD203B41FA5}">
                      <a16:colId xmlns:a16="http://schemas.microsoft.com/office/drawing/2014/main" val="3708796442"/>
                    </a:ext>
                  </a:extLst>
                </a:gridCol>
                <a:gridCol w="1194501">
                  <a:extLst>
                    <a:ext uri="{9D8B030D-6E8A-4147-A177-3AD203B41FA5}">
                      <a16:colId xmlns:a16="http://schemas.microsoft.com/office/drawing/2014/main" val="216243025"/>
                    </a:ext>
                  </a:extLst>
                </a:gridCol>
                <a:gridCol w="996936">
                  <a:extLst>
                    <a:ext uri="{9D8B030D-6E8A-4147-A177-3AD203B41FA5}">
                      <a16:colId xmlns:a16="http://schemas.microsoft.com/office/drawing/2014/main" val="3751788236"/>
                    </a:ext>
                  </a:extLst>
                </a:gridCol>
              </a:tblGrid>
              <a:tr h="0">
                <a:tc>
                  <a:txBody>
                    <a:bodyPr/>
                    <a:lstStyle/>
                    <a:p>
                      <a:pPr algn="ctr">
                        <a:lnSpc>
                          <a:spcPct val="100000"/>
                        </a:lnSpc>
                        <a:spcAft>
                          <a:spcPts val="0"/>
                        </a:spcAft>
                      </a:pPr>
                      <a:r>
                        <a:rPr lang="en-GB" sz="1200" b="1" kern="1200" dirty="0">
                          <a:solidFill>
                            <a:srgbClr val="000000"/>
                          </a:solidFill>
                          <a:effectLst/>
                          <a:latin typeface="+mn-lt"/>
                          <a:ea typeface="SimSun" panose="02010600030101010101" pitchFamily="2" charset="-122"/>
                          <a:cs typeface="Arial" panose="020B0604020202020204" pitchFamily="34" charset="0"/>
                        </a:rPr>
                        <a:t>Stages of complaint process</a:t>
                      </a:r>
                      <a:endParaRPr lang="en-SG" sz="1200" dirty="0">
                        <a:effectLst/>
                        <a:latin typeface="+mn-lt"/>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00000"/>
                        </a:lnSpc>
                        <a:spcAft>
                          <a:spcPts val="0"/>
                        </a:spcAft>
                      </a:pPr>
                      <a:r>
                        <a:rPr lang="en-GB" sz="1200" b="1" kern="1200" dirty="0">
                          <a:solidFill>
                            <a:srgbClr val="000000"/>
                          </a:solidFill>
                          <a:effectLst/>
                          <a:latin typeface="+mn-lt"/>
                          <a:ea typeface="SimSun" panose="02010600030101010101" pitchFamily="2" charset="-122"/>
                          <a:cs typeface="Arial" panose="020B0604020202020204" pitchFamily="34" charset="0"/>
                        </a:rPr>
                        <a:t>Steps that my organisation could take</a:t>
                      </a:r>
                      <a:endParaRPr lang="en-SG" sz="1200" dirty="0">
                        <a:effectLst/>
                        <a:latin typeface="+mn-lt"/>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00000"/>
                        </a:lnSpc>
                        <a:spcAft>
                          <a:spcPts val="0"/>
                        </a:spcAft>
                      </a:pPr>
                      <a:r>
                        <a:rPr lang="en-GB" sz="1200" b="1" kern="1200" dirty="0">
                          <a:solidFill>
                            <a:srgbClr val="000000"/>
                          </a:solidFill>
                          <a:effectLst/>
                          <a:latin typeface="+mn-lt"/>
                          <a:ea typeface="SimSun" panose="02010600030101010101" pitchFamily="2" charset="-122"/>
                          <a:cs typeface="Arial" panose="020B0604020202020204" pitchFamily="34" charset="0"/>
                        </a:rPr>
                        <a:t>Turnaround time</a:t>
                      </a:r>
                      <a:endParaRPr lang="en-SG" sz="1200" dirty="0">
                        <a:effectLst/>
                        <a:latin typeface="+mn-lt"/>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00000"/>
                        </a:lnSpc>
                        <a:spcAft>
                          <a:spcPts val="0"/>
                        </a:spcAft>
                      </a:pPr>
                      <a:r>
                        <a:rPr lang="en-GB" sz="1200" b="1" kern="1200" dirty="0">
                          <a:solidFill>
                            <a:srgbClr val="000000"/>
                          </a:solidFill>
                          <a:effectLst/>
                          <a:latin typeface="+mn-lt"/>
                          <a:ea typeface="SimSun" panose="02010600030101010101" pitchFamily="2" charset="-122"/>
                          <a:cs typeface="Arial" panose="020B0604020202020204" pitchFamily="34" charset="0"/>
                        </a:rPr>
                        <a:t>Person-in-charge</a:t>
                      </a:r>
                      <a:endParaRPr lang="en-SG" sz="1200" dirty="0">
                        <a:effectLst/>
                        <a:latin typeface="+mn-lt"/>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extLst>
                  <a:ext uri="{0D108BD9-81ED-4DB2-BD59-A6C34878D82A}">
                    <a16:rowId xmlns:a16="http://schemas.microsoft.com/office/drawing/2014/main" val="428344892"/>
                  </a:ext>
                </a:extLst>
              </a:tr>
              <a:tr h="2059040">
                <a:tc>
                  <a:txBody>
                    <a:bodyPr/>
                    <a:lstStyle/>
                    <a:p>
                      <a:pPr algn="l">
                        <a:lnSpc>
                          <a:spcPct val="115000"/>
                        </a:lnSpc>
                        <a:spcAft>
                          <a:spcPts val="0"/>
                        </a:spcAft>
                      </a:pPr>
                      <a:r>
                        <a:rPr lang="en-GB" sz="1200" dirty="0">
                          <a:effectLst/>
                          <a:latin typeface="+mn-lt"/>
                          <a:ea typeface="SimSun" panose="02010600030101010101" pitchFamily="2" charset="-122"/>
                          <a:cs typeface="Arial" panose="020B0604020202020204" pitchFamily="34" charset="0"/>
                        </a:rPr>
                        <a:t>(5)</a:t>
                      </a:r>
                      <a:endParaRPr lang="en-SG" sz="1200" dirty="0">
                        <a:effectLst/>
                        <a:latin typeface="+mn-lt"/>
                        <a:ea typeface="SimSun" panose="02010600030101010101" pitchFamily="2" charset="-122"/>
                        <a:cs typeface="Times New Roman" panose="02020603050405020304" pitchFamily="18" charset="0"/>
                      </a:endParaRPr>
                    </a:p>
                    <a:p>
                      <a:pPr algn="l">
                        <a:lnSpc>
                          <a:spcPct val="115000"/>
                        </a:lnSpc>
                        <a:spcAft>
                          <a:spcPts val="0"/>
                        </a:spcAft>
                      </a:pPr>
                      <a:r>
                        <a:rPr lang="en-GB" sz="1200" dirty="0">
                          <a:effectLst/>
                          <a:latin typeface="+mn-lt"/>
                          <a:ea typeface="SimSun" panose="02010600030101010101" pitchFamily="2" charset="-122"/>
                          <a:cs typeface="Arial" panose="020B0604020202020204" pitchFamily="34" charset="0"/>
                        </a:rPr>
                        <a:t>Taking corrective actions</a:t>
                      </a:r>
                      <a:endParaRPr lang="en-SG" sz="1200" dirty="0">
                        <a:effectLst/>
                        <a:latin typeface="+mn-lt"/>
                        <a:ea typeface="SimSun" panose="02010600030101010101" pitchFamily="2" charset="-122"/>
                        <a:cs typeface="Times New Roman" panose="02020603050405020304" pitchFamily="18" charset="0"/>
                      </a:endParaRPr>
                    </a:p>
                    <a:p>
                      <a:pPr algn="l">
                        <a:lnSpc>
                          <a:spcPct val="115000"/>
                        </a:lnSpc>
                        <a:spcAft>
                          <a:spcPts val="0"/>
                        </a:spcAf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42900" lvl="0" indent="-342900" algn="l">
                        <a:lnSpc>
                          <a:spcPct val="115000"/>
                        </a:lnSpc>
                        <a:spcAft>
                          <a:spcPts val="0"/>
                        </a:spcAft>
                        <a:buFont typeface="Symbol" panose="05050102010706020507" pitchFamily="18" charset="2"/>
                        <a:buChar char=""/>
                        <a:tabLst>
                          <a:tab pos="228600" algn="l"/>
                        </a:tabLst>
                      </a:pPr>
                      <a:r>
                        <a:rPr lang="en-GB" sz="1200" dirty="0">
                          <a:effectLst/>
                          <a:latin typeface="+mn-lt"/>
                          <a:ea typeface="SimSun" panose="02010600030101010101" pitchFamily="2" charset="-122"/>
                          <a:cs typeface="Arial" panose="020B0604020202020204" pitchFamily="34" charset="0"/>
                        </a:rPr>
                        <a:t>Analyse current and past complaints to determine if there are systemic issues that might cause such complaints to be lodged in the first place. </a:t>
                      </a:r>
                      <a:endParaRPr lang="en-SG" sz="1200" dirty="0">
                        <a:effectLst/>
                        <a:latin typeface="+mn-lt"/>
                        <a:ea typeface="SimSun" panose="02010600030101010101" pitchFamily="2" charset="-122"/>
                        <a:cs typeface="Times New Roman" panose="02020603050405020304" pitchFamily="18" charset="0"/>
                      </a:endParaRPr>
                    </a:p>
                    <a:p>
                      <a:pPr marL="342900" lvl="0" indent="-342900" algn="l">
                        <a:lnSpc>
                          <a:spcPct val="115000"/>
                        </a:lnSpc>
                        <a:spcAft>
                          <a:spcPts val="0"/>
                        </a:spcAft>
                        <a:buFont typeface="Symbol" panose="05050102010706020507" pitchFamily="18" charset="2"/>
                        <a:buChar char=""/>
                        <a:tabLst>
                          <a:tab pos="228600" algn="l"/>
                        </a:tabLst>
                      </a:pPr>
                      <a:r>
                        <a:rPr lang="en-GB" sz="1200" dirty="0">
                          <a:effectLst/>
                          <a:latin typeface="+mn-lt"/>
                          <a:ea typeface="SimSun" panose="02010600030101010101" pitchFamily="2" charset="-122"/>
                          <a:cs typeface="Arial" panose="020B0604020202020204" pitchFamily="34" charset="0"/>
                        </a:rPr>
                        <a:t>Once these systemic issues are identified, recommend specific actions such as fine-tuning of specific data protection policies and processes, staff training, etc. to prevent future recurrences.</a:t>
                      </a:r>
                      <a:endParaRPr lang="en-SG" sz="1200" dirty="0">
                        <a:effectLst/>
                        <a:latin typeface="+mn-lt"/>
                        <a:ea typeface="SimSun" panose="02010600030101010101" pitchFamily="2" charset="-122"/>
                        <a:cs typeface="Times New Roman" panose="02020603050405020304" pitchFamily="18" charset="0"/>
                      </a:endParaRPr>
                    </a:p>
                    <a:p>
                      <a:pPr marL="457200" algn="l">
                        <a:lnSpc>
                          <a:spcPct val="115000"/>
                        </a:lnSpc>
                        <a:spcAft>
                          <a:spcPts val="0"/>
                        </a:spcAf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0"/>
                        </a:spcAft>
                      </a:pPr>
                      <a:r>
                        <a:rPr lang="en-GB" sz="1200" dirty="0">
                          <a:effectLst/>
                          <a:latin typeface="+mn-lt"/>
                          <a:ea typeface="SimSun" panose="02010600030101010101" pitchFamily="2" charset="-122"/>
                          <a:cs typeface="Times New Roman" panose="02020603050405020304" pitchFamily="18" charset="0"/>
                        </a:rPr>
                        <a:t>X weeks after closure of complaint </a:t>
                      </a:r>
                      <a:endParaRPr lang="en-SG" sz="1200" dirty="0">
                        <a:effectLst/>
                        <a:latin typeface="+mn-lt"/>
                        <a:ea typeface="SimSun" panose="02010600030101010101" pitchFamily="2" charset="-122"/>
                        <a:cs typeface="Times New Roman" panose="02020603050405020304" pitchFamily="18" charset="0"/>
                      </a:endParaRPr>
                    </a:p>
                    <a:p>
                      <a:pPr algn="l">
                        <a:lnSpc>
                          <a:spcPct val="115000"/>
                        </a:lnSpc>
                        <a:spcAft>
                          <a:spcPts val="0"/>
                        </a:spcAf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0"/>
                        </a:spcAft>
                      </a:pPr>
                      <a:r>
                        <a:rPr lang="en-GB" sz="1200" dirty="0">
                          <a:effectLst/>
                          <a:latin typeface="+mn-lt"/>
                          <a:ea typeface="SimSun" panose="02010600030101010101" pitchFamily="2" charset="-122"/>
                          <a:cs typeface="Arial" panose="020B0604020202020204" pitchFamily="34" charset="0"/>
                        </a:rPr>
                        <a:t>DPO </a:t>
                      </a:r>
                      <a:endParaRPr lang="en-SG" sz="1200" dirty="0">
                        <a:effectLst/>
                        <a:latin typeface="+mn-lt"/>
                        <a:ea typeface="SimSun" panose="02010600030101010101" pitchFamily="2" charset="-122"/>
                        <a:cs typeface="Times New Roman" panose="02020603050405020304" pitchFamily="18" charset="0"/>
                      </a:endParaRPr>
                    </a:p>
                    <a:p>
                      <a:pPr algn="l">
                        <a:lnSpc>
                          <a:spcPct val="115000"/>
                        </a:lnSpc>
                        <a:spcAft>
                          <a:spcPts val="0"/>
                        </a:spcAf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96302298"/>
                  </a:ext>
                </a:extLst>
              </a:tr>
            </a:tbl>
          </a:graphicData>
        </a:graphic>
      </p:graphicFrame>
    </p:spTree>
    <p:extLst>
      <p:ext uri="{BB962C8B-B14F-4D97-AF65-F5344CB8AC3E}">
        <p14:creationId xmlns:p14="http://schemas.microsoft.com/office/powerpoint/2010/main" val="760927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457200" rtl="0">
              <a:spcBef>
                <a:spcPct val="0"/>
              </a:spcBef>
            </a:pPr>
            <a:r>
              <a:rPr lang="en-GB" b="1" dirty="0" smtClean="0">
                <a:solidFill>
                  <a:srgbClr val="000000"/>
                </a:solidFill>
              </a:rPr>
              <a:t>TYPICAL </a:t>
            </a:r>
            <a:r>
              <a:rPr lang="en-GB" b="1" dirty="0">
                <a:solidFill>
                  <a:srgbClr val="000000"/>
                </a:solidFill>
              </a:rPr>
              <a:t>COMPLAINT HANDLING PROCESS</a:t>
            </a:r>
            <a:endParaRPr lang="en-US" b="1" dirty="0">
              <a:solidFill>
                <a:srgbClr val="000000"/>
              </a:solidFill>
            </a:endParaRPr>
          </a:p>
        </p:txBody>
      </p:sp>
      <p:sp>
        <p:nvSpPr>
          <p:cNvPr id="3" name="Content Placeholder 2"/>
          <p:cNvSpPr>
            <a:spLocks noGrp="1"/>
          </p:cNvSpPr>
          <p:nvPr>
            <p:ph idx="1"/>
          </p:nvPr>
        </p:nvSpPr>
        <p:spPr/>
        <p:txBody>
          <a:bodyPr/>
          <a:lstStyle/>
          <a:p>
            <a:pPr marL="0" lvl="0" indent="0" algn="just">
              <a:spcBef>
                <a:spcPts val="0"/>
              </a:spcBef>
              <a:spcAft>
                <a:spcPts val="0"/>
              </a:spcAft>
              <a:buNone/>
            </a:pPr>
            <a:r>
              <a:rPr lang="en-GB" sz="1200" dirty="0">
                <a:solidFill>
                  <a:srgbClr val="000000"/>
                </a:solidFill>
              </a:rPr>
              <a:t>Objective: To ensure fast and appropriate handling of complaints by customers, so that the result is satisfactory or acceptable to all parties.</a:t>
            </a:r>
            <a:endParaRPr lang="en-SG" sz="1200" dirty="0">
              <a:solidFill>
                <a:srgbClr val="000000"/>
              </a:solidFill>
            </a:endParaRPr>
          </a:p>
          <a:p>
            <a:endParaRPr lang="en-US" dirty="0"/>
          </a:p>
        </p:txBody>
      </p:sp>
      <p:sp>
        <p:nvSpPr>
          <p:cNvPr id="4" name="Date Placeholder 3"/>
          <p:cNvSpPr>
            <a:spLocks noGrp="1"/>
          </p:cNvSpPr>
          <p:nvPr>
            <p:ph type="dt" sz="half" idx="10"/>
          </p:nvPr>
        </p:nvSpPr>
        <p:spPr/>
        <p:txBody>
          <a:bodyPr/>
          <a:lstStyle/>
          <a:p>
            <a:r>
              <a:rPr lang="en-US" dirty="0">
                <a:solidFill>
                  <a:srgbClr val="000000"/>
                </a:solidFill>
              </a:rPr>
              <a:t>© Copyright 2016 PERSONAL DATA PROTECTION COMMISSION</a:t>
            </a:r>
            <a:endParaRPr lang="en-US" sz="1050" b="1" dirty="0">
              <a:solidFill>
                <a:srgbClr val="000000"/>
              </a:solidFill>
            </a:endParaRPr>
          </a:p>
        </p:txBody>
      </p:sp>
      <p:sp>
        <p:nvSpPr>
          <p:cNvPr id="5" name="Slide Number Placeholder 4"/>
          <p:cNvSpPr>
            <a:spLocks noGrp="1"/>
          </p:cNvSpPr>
          <p:nvPr>
            <p:ph type="sldNum" sz="quarter" idx="12"/>
          </p:nvPr>
        </p:nvSpPr>
        <p:spPr/>
        <p:txBody>
          <a:bodyPr/>
          <a:lstStyle/>
          <a:p>
            <a:fld id="{E3D228B4-3359-A948-B449-C5AD7E22690C}" type="slidenum">
              <a:rPr lang="en-US" smtClean="0">
                <a:solidFill>
                  <a:srgbClr val="000000"/>
                </a:solidFill>
              </a:rPr>
              <a:pPr/>
              <a:t>2</a:t>
            </a:fld>
            <a:endParaRPr lang="en-US" dirty="0">
              <a:solidFill>
                <a:srgbClr val="000000"/>
              </a:solidFill>
            </a:endParaRPr>
          </a:p>
        </p:txBody>
      </p:sp>
      <p:sp>
        <p:nvSpPr>
          <p:cNvPr id="6" name="Rectangle 5"/>
          <p:cNvSpPr/>
          <p:nvPr/>
        </p:nvSpPr>
        <p:spPr>
          <a:xfrm>
            <a:off x="486890" y="1587104"/>
            <a:ext cx="4916384" cy="276999"/>
          </a:xfrm>
          <a:prstGeom prst="rect">
            <a:avLst/>
          </a:prstGeom>
        </p:spPr>
        <p:txBody>
          <a:bodyPr wrap="square">
            <a:spAutoFit/>
          </a:bodyPr>
          <a:lstStyle/>
          <a:p>
            <a:r>
              <a:rPr lang="en-GB" sz="1200" dirty="0">
                <a:solidFill>
                  <a:srgbClr val="000000"/>
                </a:solidFill>
              </a:rPr>
              <a:t> </a:t>
            </a:r>
            <a:endParaRPr lang="en-US" sz="1200" dirty="0">
              <a:solidFill>
                <a:srgbClr val="000000"/>
              </a:solidFill>
            </a:endParaRPr>
          </a:p>
        </p:txBody>
      </p:sp>
      <p:graphicFrame>
        <p:nvGraphicFramePr>
          <p:cNvPr id="7" name="Diagram 6"/>
          <p:cNvGraphicFramePr>
            <a:graphicFrameLocks/>
          </p:cNvGraphicFramePr>
          <p:nvPr>
            <p:extLst>
              <p:ext uri="{D42A27DB-BD31-4B8C-83A1-F6EECF244321}">
                <p14:modId xmlns:p14="http://schemas.microsoft.com/office/powerpoint/2010/main" val="1456959379"/>
              </p:ext>
            </p:extLst>
          </p:nvPr>
        </p:nvGraphicFramePr>
        <p:xfrm>
          <a:off x="96901" y="2344914"/>
          <a:ext cx="5731510" cy="3995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6142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457200" rtl="0">
              <a:spcBef>
                <a:spcPct val="0"/>
              </a:spcBef>
            </a:pPr>
            <a:r>
              <a:rPr lang="en-GB" b="1" dirty="0" smtClean="0">
                <a:solidFill>
                  <a:srgbClr val="000000"/>
                </a:solidFill>
              </a:rPr>
              <a:t>WHAT </a:t>
            </a:r>
            <a:r>
              <a:rPr lang="en-GB" b="1" dirty="0">
                <a:solidFill>
                  <a:srgbClr val="000000"/>
                </a:solidFill>
              </a:rPr>
              <a:t>TO CONSIDER WHEN DEVELOPING PROCESS FOR HANDLING COMPLAINTS RELATING TO DATA PROTECTION</a:t>
            </a:r>
            <a:endParaRPr lang="en-US" b="1" dirty="0">
              <a:solidFill>
                <a:srgbClr val="000000"/>
              </a:solidFill>
            </a:endParaRPr>
          </a:p>
        </p:txBody>
      </p:sp>
      <p:sp>
        <p:nvSpPr>
          <p:cNvPr id="4" name="Date Placeholder 3"/>
          <p:cNvSpPr>
            <a:spLocks noGrp="1"/>
          </p:cNvSpPr>
          <p:nvPr>
            <p:ph type="dt" sz="half" idx="10"/>
          </p:nvPr>
        </p:nvSpPr>
        <p:spPr/>
        <p:txBody>
          <a:bodyPr/>
          <a:lstStyle/>
          <a:p>
            <a:r>
              <a:rPr lang="en-US" dirty="0">
                <a:solidFill>
                  <a:srgbClr val="000000"/>
                </a:solidFill>
              </a:rPr>
              <a:t>© Copyright 2016 PERSONAL DATA PROTECTION COMMISSION</a:t>
            </a:r>
            <a:endParaRPr lang="en-US" sz="1050" b="1" dirty="0">
              <a:solidFill>
                <a:srgbClr val="000000"/>
              </a:solidFill>
            </a:endParaRPr>
          </a:p>
        </p:txBody>
      </p:sp>
      <p:sp>
        <p:nvSpPr>
          <p:cNvPr id="5" name="Slide Number Placeholder 4"/>
          <p:cNvSpPr>
            <a:spLocks noGrp="1"/>
          </p:cNvSpPr>
          <p:nvPr>
            <p:ph type="sldNum" sz="quarter" idx="12"/>
          </p:nvPr>
        </p:nvSpPr>
        <p:spPr/>
        <p:txBody>
          <a:bodyPr/>
          <a:lstStyle/>
          <a:p>
            <a:fld id="{E3D228B4-3359-A948-B449-C5AD7E22690C}" type="slidenum">
              <a:rPr lang="en-US" smtClean="0">
                <a:solidFill>
                  <a:srgbClr val="000000"/>
                </a:solidFill>
              </a:rPr>
              <a:pPr/>
              <a:t>3</a:t>
            </a:fld>
            <a:endParaRPr lang="en-US" dirty="0">
              <a:solidFill>
                <a:srgbClr val="000000"/>
              </a:solidFill>
            </a:endParaRPr>
          </a:p>
        </p:txBody>
      </p:sp>
      <p:sp>
        <p:nvSpPr>
          <p:cNvPr id="6" name="Rectangle 5"/>
          <p:cNvSpPr/>
          <p:nvPr/>
        </p:nvSpPr>
        <p:spPr>
          <a:xfrm>
            <a:off x="486889" y="1587104"/>
            <a:ext cx="5113811" cy="461665"/>
          </a:xfrm>
          <a:prstGeom prst="rect">
            <a:avLst/>
          </a:prstGeom>
        </p:spPr>
        <p:txBody>
          <a:bodyPr wrap="square">
            <a:spAutoFit/>
          </a:bodyPr>
          <a:lstStyle/>
          <a:p>
            <a:endParaRPr lang="en-SG" sz="1200" dirty="0">
              <a:solidFill>
                <a:srgbClr val="000000"/>
              </a:solidFill>
            </a:endParaRPr>
          </a:p>
          <a:p>
            <a:r>
              <a:rPr lang="en-GB" sz="1200" dirty="0">
                <a:solidFill>
                  <a:srgbClr val="000000"/>
                </a:solidFill>
              </a:rPr>
              <a:t> </a:t>
            </a:r>
            <a:endParaRPr lang="en-US" sz="1200" dirty="0">
              <a:solidFill>
                <a:srgbClr val="000000"/>
              </a:solidFill>
            </a:endParaRPr>
          </a:p>
        </p:txBody>
      </p:sp>
      <p:graphicFrame>
        <p:nvGraphicFramePr>
          <p:cNvPr id="10" name="Diagram 9"/>
          <p:cNvGraphicFramePr/>
          <p:nvPr>
            <p:extLst>
              <p:ext uri="{D42A27DB-BD31-4B8C-83A1-F6EECF244321}">
                <p14:modId xmlns:p14="http://schemas.microsoft.com/office/powerpoint/2010/main" val="1433161096"/>
              </p:ext>
            </p:extLst>
          </p:nvPr>
        </p:nvGraphicFramePr>
        <p:xfrm>
          <a:off x="463139" y="1849749"/>
          <a:ext cx="4807361" cy="2804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 Box 3"/>
          <p:cNvSpPr txBox="1">
            <a:spLocks noChangeArrowheads="1"/>
          </p:cNvSpPr>
          <p:nvPr/>
        </p:nvSpPr>
        <p:spPr bwMode="auto">
          <a:xfrm>
            <a:off x="773907" y="5033527"/>
            <a:ext cx="2279650" cy="27699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SG" altLang="en-US" sz="1200" b="0" i="0" u="none" strike="noStrike" cap="none" normalizeH="0" baseline="0" dirty="0">
                <a:ln>
                  <a:noFill/>
                </a:ln>
                <a:solidFill>
                  <a:srgbClr val="000000"/>
                </a:solidFill>
                <a:effectLst/>
                <a:latin typeface="Calibri" panose="020F0502020204030204" pitchFamily="34" charset="0"/>
              </a:rPr>
              <a:t>Investigating the complaints</a:t>
            </a:r>
            <a:endParaRPr kumimoji="0" lang="en-US" altLang="en-US" sz="1800" b="0" i="0" u="none" strike="noStrike" cap="none" normalizeH="0" baseline="0" dirty="0">
              <a:ln>
                <a:noFill/>
              </a:ln>
              <a:solidFill>
                <a:srgbClr val="000000"/>
              </a:solidFill>
              <a:effectLst/>
              <a:latin typeface="Arial" panose="020B0604020202020204" pitchFamily="34" charset="0"/>
            </a:endParaRPr>
          </a:p>
        </p:txBody>
      </p:sp>
      <p:sp>
        <p:nvSpPr>
          <p:cNvPr id="13" name="Text Box 4"/>
          <p:cNvSpPr txBox="1">
            <a:spLocks noChangeArrowheads="1"/>
          </p:cNvSpPr>
          <p:nvPr/>
        </p:nvSpPr>
        <p:spPr bwMode="auto">
          <a:xfrm>
            <a:off x="768350" y="5514434"/>
            <a:ext cx="2279650" cy="27699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SG" altLang="en-US" sz="1200" b="0" i="0" u="none" strike="noStrike" cap="none" normalizeH="0" baseline="0" dirty="0">
                <a:ln>
                  <a:noFill/>
                </a:ln>
                <a:solidFill>
                  <a:srgbClr val="000000"/>
                </a:solidFill>
                <a:effectLst/>
                <a:latin typeface="Calibri" panose="020F0502020204030204" pitchFamily="34" charset="0"/>
              </a:rPr>
              <a:t>Responding to complainants</a:t>
            </a:r>
            <a:endParaRPr kumimoji="0" lang="en-US" altLang="en-US" sz="1800" b="0" i="0" u="none" strike="noStrike" cap="none" normalizeH="0" baseline="0" dirty="0">
              <a:ln>
                <a:noFill/>
              </a:ln>
              <a:solidFill>
                <a:srgbClr val="000000"/>
              </a:solidFill>
              <a:effectLst/>
              <a:latin typeface="Arial" panose="020B0604020202020204" pitchFamily="34" charset="0"/>
            </a:endParaRPr>
          </a:p>
        </p:txBody>
      </p:sp>
      <p:sp>
        <p:nvSpPr>
          <p:cNvPr id="14" name="Text Box 5"/>
          <p:cNvSpPr txBox="1">
            <a:spLocks noChangeArrowheads="1"/>
          </p:cNvSpPr>
          <p:nvPr/>
        </p:nvSpPr>
        <p:spPr bwMode="auto">
          <a:xfrm>
            <a:off x="773907" y="5979564"/>
            <a:ext cx="2279650" cy="27699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SG" altLang="en-US" sz="1200" b="0" i="0" u="none" strike="noStrike" cap="none" normalizeH="0" baseline="0" dirty="0">
                <a:ln>
                  <a:noFill/>
                </a:ln>
                <a:solidFill>
                  <a:srgbClr val="000000"/>
                </a:solidFill>
                <a:effectLst/>
                <a:latin typeface="Calibri" panose="020F0502020204030204" pitchFamily="34" charset="0"/>
              </a:rPr>
              <a:t>Taking corrective actions</a:t>
            </a:r>
            <a:endParaRPr kumimoji="0" lang="en-US" altLang="en-US" sz="1800" b="0" i="0" u="none" strike="noStrike" cap="none" normalizeH="0" baseline="0" dirty="0">
              <a:ln>
                <a:noFill/>
              </a:ln>
              <a:solidFill>
                <a:srgbClr val="000000"/>
              </a:solidFill>
              <a:effectLst/>
              <a:latin typeface="Arial" panose="020B0604020202020204" pitchFamily="34" charset="0"/>
            </a:endParaRPr>
          </a:p>
        </p:txBody>
      </p:sp>
      <p:sp>
        <p:nvSpPr>
          <p:cNvPr id="16" name="Text Box 7"/>
          <p:cNvSpPr txBox="1">
            <a:spLocks noChangeArrowheads="1"/>
          </p:cNvSpPr>
          <p:nvPr/>
        </p:nvSpPr>
        <p:spPr bwMode="auto">
          <a:xfrm>
            <a:off x="773907" y="4556941"/>
            <a:ext cx="2279650" cy="27699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SG" altLang="en-US" sz="1200" dirty="0">
                <a:solidFill>
                  <a:srgbClr val="000000"/>
                </a:solidFill>
                <a:latin typeface="Calibri" panose="020F0502020204030204" pitchFamily="34" charset="0"/>
              </a:rPr>
              <a:t>Assessing the complaints</a:t>
            </a:r>
          </a:p>
        </p:txBody>
      </p:sp>
    </p:spTree>
    <p:extLst>
      <p:ext uri="{BB962C8B-B14F-4D97-AF65-F5344CB8AC3E}">
        <p14:creationId xmlns:p14="http://schemas.microsoft.com/office/powerpoint/2010/main" val="2441576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457200" rtl="0">
              <a:spcBef>
                <a:spcPct val="0"/>
              </a:spcBef>
            </a:pPr>
            <a:r>
              <a:rPr lang="en-GB" b="1" dirty="0" smtClean="0">
                <a:solidFill>
                  <a:srgbClr val="000000"/>
                </a:solidFill>
              </a:rPr>
              <a:t>WHAT </a:t>
            </a:r>
            <a:r>
              <a:rPr lang="en-GB" b="1" dirty="0">
                <a:solidFill>
                  <a:srgbClr val="000000"/>
                </a:solidFill>
              </a:rPr>
              <a:t>TO CONSIDER WHEN DEVELOPING PROCESS FOR HANDLING COMPLAINTS RELATING TO DATA PROTECTION</a:t>
            </a:r>
            <a:endParaRPr lang="en-US" b="1" dirty="0">
              <a:solidFill>
                <a:srgbClr val="000000"/>
              </a:solidFill>
            </a:endParaRPr>
          </a:p>
        </p:txBody>
      </p:sp>
      <p:sp>
        <p:nvSpPr>
          <p:cNvPr id="4" name="Date Placeholder 3"/>
          <p:cNvSpPr>
            <a:spLocks noGrp="1"/>
          </p:cNvSpPr>
          <p:nvPr>
            <p:ph type="dt" sz="half" idx="10"/>
          </p:nvPr>
        </p:nvSpPr>
        <p:spPr/>
        <p:txBody>
          <a:bodyPr/>
          <a:lstStyle/>
          <a:p>
            <a:r>
              <a:rPr lang="en-US" dirty="0">
                <a:solidFill>
                  <a:srgbClr val="000000"/>
                </a:solidFill>
              </a:rPr>
              <a:t>© Copyright 2016 PERSONAL DATA PROTECTION COMMISSION</a:t>
            </a:r>
            <a:endParaRPr lang="en-US" sz="1050" b="1" dirty="0">
              <a:solidFill>
                <a:srgbClr val="000000"/>
              </a:solidFill>
            </a:endParaRPr>
          </a:p>
        </p:txBody>
      </p:sp>
      <p:sp>
        <p:nvSpPr>
          <p:cNvPr id="5" name="Slide Number Placeholder 4"/>
          <p:cNvSpPr>
            <a:spLocks noGrp="1"/>
          </p:cNvSpPr>
          <p:nvPr>
            <p:ph type="sldNum" sz="quarter" idx="12"/>
          </p:nvPr>
        </p:nvSpPr>
        <p:spPr/>
        <p:txBody>
          <a:bodyPr/>
          <a:lstStyle/>
          <a:p>
            <a:fld id="{E3D228B4-3359-A948-B449-C5AD7E22690C}" type="slidenum">
              <a:rPr lang="en-US" smtClean="0">
                <a:solidFill>
                  <a:srgbClr val="000000"/>
                </a:solidFill>
              </a:rPr>
              <a:pPr/>
              <a:t>4</a:t>
            </a:fld>
            <a:endParaRPr lang="en-US" dirty="0">
              <a:solidFill>
                <a:srgbClr val="000000"/>
              </a:solidFill>
            </a:endParaRPr>
          </a:p>
        </p:txBody>
      </p:sp>
      <p:sp>
        <p:nvSpPr>
          <p:cNvPr id="6" name="Rectangle 5"/>
          <p:cNvSpPr/>
          <p:nvPr/>
        </p:nvSpPr>
        <p:spPr>
          <a:xfrm>
            <a:off x="486889" y="1587104"/>
            <a:ext cx="5113811" cy="461665"/>
          </a:xfrm>
          <a:prstGeom prst="rect">
            <a:avLst/>
          </a:prstGeom>
        </p:spPr>
        <p:txBody>
          <a:bodyPr wrap="square">
            <a:spAutoFit/>
          </a:bodyPr>
          <a:lstStyle/>
          <a:p>
            <a:endParaRPr lang="en-SG" sz="1200" dirty="0">
              <a:solidFill>
                <a:srgbClr val="000000"/>
              </a:solidFill>
            </a:endParaRPr>
          </a:p>
          <a:p>
            <a:r>
              <a:rPr lang="en-GB" sz="1200" dirty="0">
                <a:solidFill>
                  <a:srgbClr val="000000"/>
                </a:solidFill>
              </a:rPr>
              <a:t> </a:t>
            </a:r>
            <a:endParaRPr lang="en-US" sz="1200" dirty="0">
              <a:solidFill>
                <a:srgbClr val="000000"/>
              </a:solidFill>
            </a:endParaRPr>
          </a:p>
        </p:txBody>
      </p:sp>
      <p:graphicFrame>
        <p:nvGraphicFramePr>
          <p:cNvPr id="10" name="Diagram 9"/>
          <p:cNvGraphicFramePr/>
          <p:nvPr>
            <p:extLst>
              <p:ext uri="{D42A27DB-BD31-4B8C-83A1-F6EECF244321}">
                <p14:modId xmlns:p14="http://schemas.microsoft.com/office/powerpoint/2010/main" val="1041028511"/>
              </p:ext>
            </p:extLst>
          </p:nvPr>
        </p:nvGraphicFramePr>
        <p:xfrm>
          <a:off x="486890" y="2453253"/>
          <a:ext cx="4770910" cy="29111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 Box 3"/>
          <p:cNvSpPr txBox="1">
            <a:spLocks noChangeArrowheads="1"/>
          </p:cNvSpPr>
          <p:nvPr/>
        </p:nvSpPr>
        <p:spPr bwMode="auto">
          <a:xfrm>
            <a:off x="773907" y="5180538"/>
            <a:ext cx="2279650" cy="27699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SG" altLang="en-US" sz="1200" b="0" i="0" u="none" strike="noStrike" cap="none" normalizeH="0" baseline="0" dirty="0">
                <a:ln>
                  <a:noFill/>
                </a:ln>
                <a:solidFill>
                  <a:srgbClr val="000000"/>
                </a:solidFill>
                <a:effectLst/>
                <a:latin typeface="Calibri" panose="020F0502020204030204" pitchFamily="34" charset="0"/>
              </a:rPr>
              <a:t>Investigating the complaints</a:t>
            </a:r>
            <a:endParaRPr kumimoji="0" lang="en-US" altLang="en-US" sz="1800" b="0" i="0" u="none" strike="noStrike" cap="none" normalizeH="0" baseline="0" dirty="0">
              <a:ln>
                <a:noFill/>
              </a:ln>
              <a:solidFill>
                <a:srgbClr val="000000"/>
              </a:solidFill>
              <a:effectLst/>
              <a:latin typeface="Arial" panose="020B0604020202020204" pitchFamily="34" charset="0"/>
            </a:endParaRPr>
          </a:p>
        </p:txBody>
      </p:sp>
      <p:sp>
        <p:nvSpPr>
          <p:cNvPr id="9" name="Text Box 4"/>
          <p:cNvSpPr txBox="1">
            <a:spLocks noChangeArrowheads="1"/>
          </p:cNvSpPr>
          <p:nvPr/>
        </p:nvSpPr>
        <p:spPr bwMode="auto">
          <a:xfrm>
            <a:off x="768350" y="5661445"/>
            <a:ext cx="2279650" cy="27699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SG" altLang="en-US" sz="1200" b="0" i="0" u="none" strike="noStrike" cap="none" normalizeH="0" baseline="0" dirty="0">
                <a:ln>
                  <a:noFill/>
                </a:ln>
                <a:solidFill>
                  <a:srgbClr val="000000"/>
                </a:solidFill>
                <a:effectLst/>
                <a:latin typeface="Calibri" panose="020F0502020204030204" pitchFamily="34" charset="0"/>
              </a:rPr>
              <a:t>Responding to complainants</a:t>
            </a:r>
            <a:endParaRPr kumimoji="0" lang="en-US" altLang="en-US" sz="1800" b="0" i="0" u="none" strike="noStrike" cap="none" normalizeH="0" baseline="0" dirty="0">
              <a:ln>
                <a:noFill/>
              </a:ln>
              <a:solidFill>
                <a:srgbClr val="000000"/>
              </a:solidFill>
              <a:effectLst/>
              <a:latin typeface="Arial" panose="020B0604020202020204" pitchFamily="34" charset="0"/>
            </a:endParaRPr>
          </a:p>
        </p:txBody>
      </p:sp>
      <p:sp>
        <p:nvSpPr>
          <p:cNvPr id="11" name="Text Box 5"/>
          <p:cNvSpPr txBox="1">
            <a:spLocks noChangeArrowheads="1"/>
          </p:cNvSpPr>
          <p:nvPr/>
        </p:nvSpPr>
        <p:spPr bwMode="auto">
          <a:xfrm>
            <a:off x="773907" y="6126575"/>
            <a:ext cx="2279650" cy="27699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SG" altLang="en-US" sz="1200" b="0" i="0" u="none" strike="noStrike" cap="none" normalizeH="0" baseline="0" dirty="0">
                <a:ln>
                  <a:noFill/>
                </a:ln>
                <a:solidFill>
                  <a:srgbClr val="000000"/>
                </a:solidFill>
                <a:effectLst/>
                <a:latin typeface="Calibri" panose="020F0502020204030204" pitchFamily="34" charset="0"/>
              </a:rPr>
              <a:t>Taking corrective actions</a:t>
            </a:r>
            <a:endParaRPr kumimoji="0" lang="en-US" altLang="en-US" sz="1800" b="0" i="0" u="none" strike="noStrike" cap="none" normalizeH="0" baseline="0" dirty="0">
              <a:ln>
                <a:noFill/>
              </a:ln>
              <a:solidFill>
                <a:srgbClr val="000000"/>
              </a:solidFill>
              <a:effectLst/>
              <a:latin typeface="Arial" panose="020B0604020202020204" pitchFamily="34" charset="0"/>
            </a:endParaRPr>
          </a:p>
        </p:txBody>
      </p:sp>
      <p:sp>
        <p:nvSpPr>
          <p:cNvPr id="12" name="Text Box 7"/>
          <p:cNvSpPr txBox="1">
            <a:spLocks noChangeArrowheads="1"/>
          </p:cNvSpPr>
          <p:nvPr/>
        </p:nvSpPr>
        <p:spPr bwMode="auto">
          <a:xfrm>
            <a:off x="773907" y="1842210"/>
            <a:ext cx="2279650" cy="27699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SG" altLang="en-US" sz="1200" dirty="0">
                <a:solidFill>
                  <a:srgbClr val="000000"/>
                </a:solidFill>
                <a:latin typeface="Calibri" panose="020F0502020204030204" pitchFamily="34" charset="0"/>
              </a:rPr>
              <a:t>Initial handling of complaints</a:t>
            </a:r>
          </a:p>
        </p:txBody>
      </p:sp>
    </p:spTree>
    <p:extLst>
      <p:ext uri="{BB962C8B-B14F-4D97-AF65-F5344CB8AC3E}">
        <p14:creationId xmlns:p14="http://schemas.microsoft.com/office/powerpoint/2010/main" val="352390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457200" rtl="0">
              <a:spcBef>
                <a:spcPct val="0"/>
              </a:spcBef>
            </a:pPr>
            <a:r>
              <a:rPr lang="en-GB" b="1" dirty="0" smtClean="0">
                <a:solidFill>
                  <a:srgbClr val="000000"/>
                </a:solidFill>
              </a:rPr>
              <a:t>WHAT </a:t>
            </a:r>
            <a:r>
              <a:rPr lang="en-GB" b="1" dirty="0">
                <a:solidFill>
                  <a:srgbClr val="000000"/>
                </a:solidFill>
              </a:rPr>
              <a:t>TO CONSIDER WHEN DEVELOPING PROCESS FOR HANDLING COMPLAINTS RELATING TO DATA PROTECTION</a:t>
            </a:r>
            <a:endParaRPr lang="en-US" b="1" dirty="0">
              <a:solidFill>
                <a:srgbClr val="000000"/>
              </a:solidFill>
            </a:endParaRPr>
          </a:p>
        </p:txBody>
      </p:sp>
      <p:sp>
        <p:nvSpPr>
          <p:cNvPr id="4" name="Date Placeholder 3"/>
          <p:cNvSpPr>
            <a:spLocks noGrp="1"/>
          </p:cNvSpPr>
          <p:nvPr>
            <p:ph type="dt" sz="half" idx="10"/>
          </p:nvPr>
        </p:nvSpPr>
        <p:spPr/>
        <p:txBody>
          <a:bodyPr/>
          <a:lstStyle/>
          <a:p>
            <a:r>
              <a:rPr lang="en-US" dirty="0">
                <a:solidFill>
                  <a:srgbClr val="000000"/>
                </a:solidFill>
              </a:rPr>
              <a:t>© Copyright 2016 PERSONAL DATA PROTECTION COMMISSION</a:t>
            </a:r>
            <a:endParaRPr lang="en-US" sz="1050" b="1" dirty="0">
              <a:solidFill>
                <a:srgbClr val="000000"/>
              </a:solidFill>
            </a:endParaRPr>
          </a:p>
        </p:txBody>
      </p:sp>
      <p:sp>
        <p:nvSpPr>
          <p:cNvPr id="5" name="Slide Number Placeholder 4"/>
          <p:cNvSpPr>
            <a:spLocks noGrp="1"/>
          </p:cNvSpPr>
          <p:nvPr>
            <p:ph type="sldNum" sz="quarter" idx="12"/>
          </p:nvPr>
        </p:nvSpPr>
        <p:spPr/>
        <p:txBody>
          <a:bodyPr/>
          <a:lstStyle/>
          <a:p>
            <a:fld id="{E3D228B4-3359-A948-B449-C5AD7E22690C}" type="slidenum">
              <a:rPr lang="en-US" smtClean="0">
                <a:solidFill>
                  <a:srgbClr val="000000"/>
                </a:solidFill>
              </a:rPr>
              <a:pPr/>
              <a:t>5</a:t>
            </a:fld>
            <a:endParaRPr lang="en-US" dirty="0">
              <a:solidFill>
                <a:srgbClr val="000000"/>
              </a:solidFill>
            </a:endParaRPr>
          </a:p>
        </p:txBody>
      </p:sp>
      <p:sp>
        <p:nvSpPr>
          <p:cNvPr id="6" name="Rectangle 5"/>
          <p:cNvSpPr/>
          <p:nvPr/>
        </p:nvSpPr>
        <p:spPr>
          <a:xfrm>
            <a:off x="486889" y="1587104"/>
            <a:ext cx="5113811" cy="461665"/>
          </a:xfrm>
          <a:prstGeom prst="rect">
            <a:avLst/>
          </a:prstGeom>
        </p:spPr>
        <p:txBody>
          <a:bodyPr wrap="square">
            <a:spAutoFit/>
          </a:bodyPr>
          <a:lstStyle/>
          <a:p>
            <a:endParaRPr lang="en-SG" sz="1200" dirty="0">
              <a:solidFill>
                <a:srgbClr val="000000"/>
              </a:solidFill>
            </a:endParaRPr>
          </a:p>
          <a:p>
            <a:r>
              <a:rPr lang="en-GB" sz="1200" dirty="0">
                <a:solidFill>
                  <a:srgbClr val="000000"/>
                </a:solidFill>
              </a:rPr>
              <a:t> </a:t>
            </a:r>
            <a:endParaRPr lang="en-US" sz="1200" dirty="0">
              <a:solidFill>
                <a:srgbClr val="000000"/>
              </a:solidFill>
            </a:endParaRPr>
          </a:p>
        </p:txBody>
      </p:sp>
      <p:graphicFrame>
        <p:nvGraphicFramePr>
          <p:cNvPr id="10" name="Diagram 9"/>
          <p:cNvGraphicFramePr/>
          <p:nvPr>
            <p:extLst>
              <p:ext uri="{D42A27DB-BD31-4B8C-83A1-F6EECF244321}">
                <p14:modId xmlns:p14="http://schemas.microsoft.com/office/powerpoint/2010/main" val="2880941919"/>
              </p:ext>
            </p:extLst>
          </p:nvPr>
        </p:nvGraphicFramePr>
        <p:xfrm>
          <a:off x="463139" y="2492600"/>
          <a:ext cx="4807361" cy="2626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 Box 5"/>
          <p:cNvSpPr txBox="1">
            <a:spLocks noChangeArrowheads="1"/>
          </p:cNvSpPr>
          <p:nvPr/>
        </p:nvSpPr>
        <p:spPr bwMode="auto">
          <a:xfrm>
            <a:off x="754461" y="8040295"/>
            <a:ext cx="2279650" cy="27699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SG" altLang="en-US" sz="1200" b="0" i="0" u="none" strike="noStrike" cap="none" normalizeH="0" baseline="0" dirty="0">
                <a:ln>
                  <a:noFill/>
                </a:ln>
                <a:solidFill>
                  <a:srgbClr val="000000"/>
                </a:solidFill>
                <a:effectLst/>
                <a:latin typeface="Calibri" panose="020F0502020204030204" pitchFamily="34" charset="0"/>
              </a:rPr>
              <a:t>Taking corrective actions</a:t>
            </a:r>
            <a:endParaRPr kumimoji="0" lang="en-US" altLang="en-US" sz="1800" b="0" i="0" u="none" strike="noStrike" cap="none" normalizeH="0" baseline="0" dirty="0">
              <a:ln>
                <a:noFill/>
              </a:ln>
              <a:solidFill>
                <a:srgbClr val="000000"/>
              </a:solidFill>
              <a:effectLst/>
              <a:latin typeface="Arial" panose="020B0604020202020204" pitchFamily="34" charset="0"/>
            </a:endParaRPr>
          </a:p>
        </p:txBody>
      </p:sp>
      <p:sp>
        <p:nvSpPr>
          <p:cNvPr id="12" name="Text Box 7"/>
          <p:cNvSpPr txBox="1">
            <a:spLocks noChangeArrowheads="1"/>
          </p:cNvSpPr>
          <p:nvPr/>
        </p:nvSpPr>
        <p:spPr bwMode="auto">
          <a:xfrm>
            <a:off x="754461" y="2051031"/>
            <a:ext cx="2279650" cy="27699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SG" altLang="en-US" sz="1200" dirty="0">
                <a:solidFill>
                  <a:srgbClr val="000000"/>
                </a:solidFill>
                <a:latin typeface="Calibri" panose="020F0502020204030204" pitchFamily="34" charset="0"/>
              </a:rPr>
              <a:t>Assessing the complaints</a:t>
            </a:r>
          </a:p>
        </p:txBody>
      </p:sp>
      <p:sp>
        <p:nvSpPr>
          <p:cNvPr id="17" name="Text Box 7"/>
          <p:cNvSpPr txBox="1">
            <a:spLocks noChangeArrowheads="1"/>
          </p:cNvSpPr>
          <p:nvPr/>
        </p:nvSpPr>
        <p:spPr bwMode="auto">
          <a:xfrm>
            <a:off x="754461" y="1693017"/>
            <a:ext cx="2279650" cy="27699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SG" altLang="en-US" sz="1200" dirty="0">
                <a:solidFill>
                  <a:srgbClr val="000000"/>
                </a:solidFill>
                <a:latin typeface="Calibri" panose="020F0502020204030204" pitchFamily="34" charset="0"/>
              </a:rPr>
              <a:t>Initial handling of complaints</a:t>
            </a:r>
          </a:p>
        </p:txBody>
      </p:sp>
      <p:graphicFrame>
        <p:nvGraphicFramePr>
          <p:cNvPr id="13" name="Diagram 12"/>
          <p:cNvGraphicFramePr/>
          <p:nvPr>
            <p:extLst>
              <p:ext uri="{D42A27DB-BD31-4B8C-83A1-F6EECF244321}">
                <p14:modId xmlns:p14="http://schemas.microsoft.com/office/powerpoint/2010/main" val="3813991559"/>
              </p:ext>
            </p:extLst>
          </p:nvPr>
        </p:nvGraphicFramePr>
        <p:xfrm>
          <a:off x="462315" y="5339752"/>
          <a:ext cx="4808185" cy="24585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45348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457200" rtl="0">
              <a:spcBef>
                <a:spcPct val="0"/>
              </a:spcBef>
            </a:pPr>
            <a:r>
              <a:rPr lang="en-GB" b="1" dirty="0" smtClean="0">
                <a:solidFill>
                  <a:srgbClr val="000000"/>
                </a:solidFill>
              </a:rPr>
              <a:t>WHAT </a:t>
            </a:r>
            <a:r>
              <a:rPr lang="en-GB" b="1" dirty="0">
                <a:solidFill>
                  <a:srgbClr val="000000"/>
                </a:solidFill>
              </a:rPr>
              <a:t>TO CONSIDER WHEN DEVELOPING PROCESS FOR HANDLING COMPLAINTS RELATING TO DATA PROTECTION</a:t>
            </a:r>
            <a:endParaRPr lang="en-US" b="1" dirty="0">
              <a:solidFill>
                <a:srgbClr val="000000"/>
              </a:solidFill>
            </a:endParaRPr>
          </a:p>
        </p:txBody>
      </p:sp>
      <p:sp>
        <p:nvSpPr>
          <p:cNvPr id="4" name="Date Placeholder 3"/>
          <p:cNvSpPr>
            <a:spLocks noGrp="1"/>
          </p:cNvSpPr>
          <p:nvPr>
            <p:ph type="dt" sz="half" idx="10"/>
          </p:nvPr>
        </p:nvSpPr>
        <p:spPr/>
        <p:txBody>
          <a:bodyPr/>
          <a:lstStyle/>
          <a:p>
            <a:r>
              <a:rPr lang="en-US" dirty="0">
                <a:solidFill>
                  <a:srgbClr val="000000"/>
                </a:solidFill>
              </a:rPr>
              <a:t>© Copyright 2016 PERSONAL DATA PROTECTION COMMISSION</a:t>
            </a:r>
            <a:endParaRPr lang="en-US" sz="1050" b="1" dirty="0">
              <a:solidFill>
                <a:srgbClr val="000000"/>
              </a:solidFill>
            </a:endParaRPr>
          </a:p>
        </p:txBody>
      </p:sp>
      <p:sp>
        <p:nvSpPr>
          <p:cNvPr id="5" name="Slide Number Placeholder 4"/>
          <p:cNvSpPr>
            <a:spLocks noGrp="1"/>
          </p:cNvSpPr>
          <p:nvPr>
            <p:ph type="sldNum" sz="quarter" idx="12"/>
          </p:nvPr>
        </p:nvSpPr>
        <p:spPr/>
        <p:txBody>
          <a:bodyPr/>
          <a:lstStyle/>
          <a:p>
            <a:fld id="{E3D228B4-3359-A948-B449-C5AD7E22690C}" type="slidenum">
              <a:rPr lang="en-US" smtClean="0">
                <a:solidFill>
                  <a:srgbClr val="000000"/>
                </a:solidFill>
              </a:rPr>
              <a:pPr/>
              <a:t>6</a:t>
            </a:fld>
            <a:endParaRPr lang="en-US" dirty="0">
              <a:solidFill>
                <a:srgbClr val="000000"/>
              </a:solidFill>
            </a:endParaRPr>
          </a:p>
        </p:txBody>
      </p:sp>
      <p:sp>
        <p:nvSpPr>
          <p:cNvPr id="6" name="Rectangle 5"/>
          <p:cNvSpPr/>
          <p:nvPr/>
        </p:nvSpPr>
        <p:spPr>
          <a:xfrm>
            <a:off x="486889" y="1587104"/>
            <a:ext cx="5113811" cy="461665"/>
          </a:xfrm>
          <a:prstGeom prst="rect">
            <a:avLst/>
          </a:prstGeom>
        </p:spPr>
        <p:txBody>
          <a:bodyPr wrap="square">
            <a:spAutoFit/>
          </a:bodyPr>
          <a:lstStyle/>
          <a:p>
            <a:endParaRPr lang="en-SG" sz="1200" dirty="0">
              <a:solidFill>
                <a:srgbClr val="000000"/>
              </a:solidFill>
            </a:endParaRPr>
          </a:p>
          <a:p>
            <a:r>
              <a:rPr lang="en-GB" sz="1200" dirty="0">
                <a:solidFill>
                  <a:srgbClr val="000000"/>
                </a:solidFill>
              </a:rPr>
              <a:t> </a:t>
            </a:r>
            <a:endParaRPr lang="en-US" sz="1200" dirty="0">
              <a:solidFill>
                <a:srgbClr val="000000"/>
              </a:solidFill>
            </a:endParaRPr>
          </a:p>
        </p:txBody>
      </p:sp>
      <p:sp>
        <p:nvSpPr>
          <p:cNvPr id="9" name="Text Box 4"/>
          <p:cNvSpPr txBox="1">
            <a:spLocks noChangeArrowheads="1"/>
          </p:cNvSpPr>
          <p:nvPr/>
        </p:nvSpPr>
        <p:spPr bwMode="auto">
          <a:xfrm>
            <a:off x="773907" y="1666995"/>
            <a:ext cx="2279650" cy="27699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SG" altLang="en-US" sz="1200" b="1" i="0" u="none" strike="noStrike" cap="none" normalizeH="0" baseline="0" dirty="0">
                <a:ln>
                  <a:noFill/>
                </a:ln>
                <a:solidFill>
                  <a:srgbClr val="000000"/>
                </a:solidFill>
                <a:effectLst/>
                <a:latin typeface="Calibri" panose="020F0502020204030204" pitchFamily="34" charset="0"/>
              </a:rPr>
              <a:t>Responding to complainants</a:t>
            </a:r>
            <a:endParaRPr kumimoji="0" lang="en-US" altLang="en-US" sz="1800" b="1" i="0" u="none" strike="noStrike" cap="none" normalizeH="0" baseline="0" dirty="0">
              <a:ln>
                <a:noFill/>
              </a:ln>
              <a:solidFill>
                <a:srgbClr val="000000"/>
              </a:solidFill>
              <a:effectLst/>
              <a:latin typeface="Arial" panose="020B0604020202020204" pitchFamily="34" charset="0"/>
            </a:endParaRPr>
          </a:p>
        </p:txBody>
      </p:sp>
      <p:sp>
        <p:nvSpPr>
          <p:cNvPr id="13" name="Rectangle 12"/>
          <p:cNvSpPr/>
          <p:nvPr/>
        </p:nvSpPr>
        <p:spPr>
          <a:xfrm>
            <a:off x="342900" y="1979293"/>
            <a:ext cx="4953000" cy="7448193"/>
          </a:xfrm>
          <a:prstGeom prst="rect">
            <a:avLst/>
          </a:prstGeom>
        </p:spPr>
        <p:txBody>
          <a:bodyPr wrap="square">
            <a:spAutoFit/>
          </a:bodyPr>
          <a:lstStyle/>
          <a:p>
            <a:pPr algn="just"/>
            <a:r>
              <a:rPr lang="en-US" sz="1200" b="1" dirty="0"/>
              <a:t>Mediation </a:t>
            </a:r>
          </a:p>
          <a:p>
            <a:pPr algn="just"/>
            <a:r>
              <a:rPr lang="en-US" sz="1200" dirty="0"/>
              <a:t>When resolving a dispute, organisations could adopt mediation process between them and complainant as a first step. </a:t>
            </a:r>
          </a:p>
          <a:p>
            <a:pPr algn="just"/>
            <a:endParaRPr lang="en-US" sz="1000" dirty="0"/>
          </a:p>
          <a:p>
            <a:pPr algn="just"/>
            <a:r>
              <a:rPr lang="en-US" sz="1200" dirty="0"/>
              <a:t>Mediation Process:</a:t>
            </a:r>
          </a:p>
          <a:p>
            <a:pPr algn="just"/>
            <a:r>
              <a:rPr lang="en-SG" sz="1200" dirty="0"/>
              <a:t>The mediation process will involve the parties, their representatives and/or advisors (if any) and the Mediator(s). The mediation will be conducted in confidence, and all communications will be on a ‘without prejudice’ basis. </a:t>
            </a:r>
          </a:p>
          <a:p>
            <a:pPr algn="just"/>
            <a:endParaRPr lang="en-SG" sz="1000" dirty="0"/>
          </a:p>
          <a:p>
            <a:pPr algn="just"/>
            <a:r>
              <a:rPr lang="en-SG" sz="1200" dirty="0"/>
              <a:t>The mediation will be conducted in confidence, and no transcript or formal record will be made of the proceedings. Only the mediator, the parties and/or their authorised representatives and advisers will be permitted to be present during the mediation. There the process is flexible, a mediation will generally include the following stages:</a:t>
            </a:r>
          </a:p>
          <a:p>
            <a:pPr marL="361950" lvl="1" indent="-95250" algn="just">
              <a:buFont typeface="Arial" pitchFamily="34" charset="0"/>
              <a:buChar char="•"/>
            </a:pPr>
            <a:r>
              <a:rPr lang="en-SG" sz="1100" dirty="0"/>
              <a:t>The mediator will begin with an opening statement to introduce the parties to the process.</a:t>
            </a:r>
          </a:p>
          <a:p>
            <a:pPr marL="361950" lvl="1" indent="-95250" algn="just">
              <a:buFont typeface="Arial" pitchFamily="34" charset="0"/>
              <a:buChar char="•"/>
            </a:pPr>
            <a:r>
              <a:rPr lang="en-SG" sz="1100" dirty="0"/>
              <a:t>The parties will then be invited to share their concerns.</a:t>
            </a:r>
          </a:p>
          <a:p>
            <a:pPr marL="361950" lvl="1" indent="-95250" algn="just">
              <a:buFont typeface="Arial" pitchFamily="34" charset="0"/>
              <a:buChar char="•"/>
            </a:pPr>
            <a:r>
              <a:rPr lang="en-SG" sz="1100" dirty="0"/>
              <a:t>The next step in the process will be to draw up a list of all relevant issues to be discussed.</a:t>
            </a:r>
          </a:p>
          <a:p>
            <a:pPr marL="361950" lvl="1" indent="-95250" algn="just">
              <a:buFont typeface="Arial" pitchFamily="34" charset="0"/>
              <a:buChar char="•"/>
            </a:pPr>
            <a:r>
              <a:rPr lang="en-SG" sz="1100" dirty="0"/>
              <a:t>The mediator will then lead and encourage the parties to consider each issue in turn. At some point in time, the mediator may request to see the parties privately. They may subsequently be brought together again for further joint discussions.</a:t>
            </a:r>
          </a:p>
          <a:p>
            <a:pPr marL="361950" lvl="1" indent="-95250" algn="just">
              <a:buFont typeface="Arial" pitchFamily="34" charset="0"/>
              <a:buChar char="•"/>
            </a:pPr>
            <a:r>
              <a:rPr lang="en-SG" sz="1100" dirty="0"/>
              <a:t>Where a settlement is reached in the mediation, the terms of the settlement will usually be recorded in writing and signed by or on behalf of the parties.</a:t>
            </a:r>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US" sz="1050" dirty="0"/>
          </a:p>
          <a:p>
            <a:pPr algn="just"/>
            <a:r>
              <a:rPr lang="en-US" sz="1050" dirty="0"/>
              <a:t>  </a:t>
            </a:r>
            <a:endParaRPr lang="en-US" sz="1200" dirty="0"/>
          </a:p>
        </p:txBody>
      </p:sp>
      <p:pic>
        <p:nvPicPr>
          <p:cNvPr id="14" name="Picture 2" descr="rsz stages of mediation"/>
          <p:cNvPicPr>
            <a:picLocks noChangeAspect="1" noChangeArrowheads="1"/>
          </p:cNvPicPr>
          <p:nvPr/>
        </p:nvPicPr>
        <p:blipFill>
          <a:blip r:embed="rId2">
            <a:extLst>
              <a:ext uri="{28A0092B-C50C-407E-A947-70E740481C1C}">
                <a14:useLocalDpi xmlns:a14="http://schemas.microsoft.com/office/drawing/2010/main" val="0"/>
              </a:ext>
            </a:extLst>
          </a:blip>
          <a:srcRect l="13247" t="1274" r="2622" b="3956"/>
          <a:stretch>
            <a:fillRect/>
          </a:stretch>
        </p:blipFill>
        <p:spPr bwMode="auto">
          <a:xfrm>
            <a:off x="486889" y="6542491"/>
            <a:ext cx="2686252" cy="2193956"/>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Rectangle 14"/>
          <p:cNvSpPr/>
          <p:nvPr/>
        </p:nvSpPr>
        <p:spPr>
          <a:xfrm>
            <a:off x="468194" y="8698347"/>
            <a:ext cx="4827705" cy="400110"/>
          </a:xfrm>
          <a:prstGeom prst="rect">
            <a:avLst/>
          </a:prstGeom>
        </p:spPr>
        <p:txBody>
          <a:bodyPr wrap="square">
            <a:spAutoFit/>
          </a:bodyPr>
          <a:lstStyle/>
          <a:p>
            <a:r>
              <a:rPr lang="en-US" sz="1000" dirty="0">
                <a:solidFill>
                  <a:srgbClr val="000000"/>
                </a:solidFill>
              </a:rPr>
              <a:t>Source:  </a:t>
            </a:r>
            <a:r>
              <a:rPr lang="en-SG" sz="1000" dirty="0">
                <a:solidFill>
                  <a:srgbClr val="000000"/>
                </a:solidFill>
              </a:rPr>
              <a:t>Singapore Mediation Centre (SMC)             </a:t>
            </a:r>
          </a:p>
          <a:p>
            <a:r>
              <a:rPr lang="en-SG" sz="1000" dirty="0"/>
              <a:t>                </a:t>
            </a:r>
            <a:r>
              <a:rPr lang="en-SG" sz="800" dirty="0"/>
              <a:t>http://www.mediation.com.sg/about-us/#approach-to-mediation</a:t>
            </a:r>
            <a:endParaRPr lang="en-US" sz="1400" dirty="0">
              <a:solidFill>
                <a:srgbClr val="C00000"/>
              </a:solidFill>
            </a:endParaRPr>
          </a:p>
        </p:txBody>
      </p:sp>
    </p:spTree>
    <p:extLst>
      <p:ext uri="{BB962C8B-B14F-4D97-AF65-F5344CB8AC3E}">
        <p14:creationId xmlns:p14="http://schemas.microsoft.com/office/powerpoint/2010/main" val="1507679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457200" rtl="0">
              <a:spcBef>
                <a:spcPct val="0"/>
              </a:spcBef>
            </a:pPr>
            <a:r>
              <a:rPr lang="en-GB" b="1" dirty="0" smtClean="0">
                <a:solidFill>
                  <a:srgbClr val="000000"/>
                </a:solidFill>
              </a:rPr>
              <a:t>WHAT </a:t>
            </a:r>
            <a:r>
              <a:rPr lang="en-GB" b="1" dirty="0">
                <a:solidFill>
                  <a:srgbClr val="000000"/>
                </a:solidFill>
              </a:rPr>
              <a:t>TO CONSIDER WHEN DEVELOPING PROCESS FOR HANDLING COMPLAINTS RELATING TO DATA PROTECTION</a:t>
            </a:r>
            <a:endParaRPr lang="en-US" b="1" dirty="0">
              <a:solidFill>
                <a:srgbClr val="000000"/>
              </a:solidFill>
            </a:endParaRPr>
          </a:p>
        </p:txBody>
      </p:sp>
      <p:sp>
        <p:nvSpPr>
          <p:cNvPr id="4" name="Date Placeholder 3"/>
          <p:cNvSpPr>
            <a:spLocks noGrp="1"/>
          </p:cNvSpPr>
          <p:nvPr>
            <p:ph type="dt" sz="half" idx="10"/>
          </p:nvPr>
        </p:nvSpPr>
        <p:spPr/>
        <p:txBody>
          <a:bodyPr/>
          <a:lstStyle/>
          <a:p>
            <a:r>
              <a:rPr lang="en-US" dirty="0">
                <a:solidFill>
                  <a:srgbClr val="000000"/>
                </a:solidFill>
              </a:rPr>
              <a:t>© Copyright 2016 PERSONAL DATA PROTECTION COMMISSION</a:t>
            </a:r>
            <a:endParaRPr lang="en-US" sz="1050" b="1" dirty="0">
              <a:solidFill>
                <a:srgbClr val="000000"/>
              </a:solidFill>
            </a:endParaRPr>
          </a:p>
        </p:txBody>
      </p:sp>
      <p:sp>
        <p:nvSpPr>
          <p:cNvPr id="5" name="Slide Number Placeholder 4"/>
          <p:cNvSpPr>
            <a:spLocks noGrp="1"/>
          </p:cNvSpPr>
          <p:nvPr>
            <p:ph type="sldNum" sz="quarter" idx="12"/>
          </p:nvPr>
        </p:nvSpPr>
        <p:spPr/>
        <p:txBody>
          <a:bodyPr/>
          <a:lstStyle/>
          <a:p>
            <a:fld id="{E3D228B4-3359-A948-B449-C5AD7E22690C}" type="slidenum">
              <a:rPr lang="en-US" smtClean="0">
                <a:solidFill>
                  <a:srgbClr val="000000"/>
                </a:solidFill>
              </a:rPr>
              <a:pPr/>
              <a:t>7</a:t>
            </a:fld>
            <a:endParaRPr lang="en-US" dirty="0">
              <a:solidFill>
                <a:srgbClr val="000000"/>
              </a:solidFill>
            </a:endParaRPr>
          </a:p>
        </p:txBody>
      </p:sp>
      <p:sp>
        <p:nvSpPr>
          <p:cNvPr id="6" name="Rectangle 5"/>
          <p:cNvSpPr/>
          <p:nvPr/>
        </p:nvSpPr>
        <p:spPr>
          <a:xfrm>
            <a:off x="486889" y="1587104"/>
            <a:ext cx="5113811" cy="461665"/>
          </a:xfrm>
          <a:prstGeom prst="rect">
            <a:avLst/>
          </a:prstGeom>
        </p:spPr>
        <p:txBody>
          <a:bodyPr wrap="square">
            <a:spAutoFit/>
          </a:bodyPr>
          <a:lstStyle/>
          <a:p>
            <a:endParaRPr lang="en-SG" sz="1200" dirty="0">
              <a:solidFill>
                <a:srgbClr val="000000"/>
              </a:solidFill>
            </a:endParaRPr>
          </a:p>
          <a:p>
            <a:r>
              <a:rPr lang="en-GB" sz="1200" dirty="0">
                <a:solidFill>
                  <a:srgbClr val="000000"/>
                </a:solidFill>
              </a:rPr>
              <a:t> </a:t>
            </a:r>
            <a:endParaRPr lang="en-US" sz="1200" dirty="0">
              <a:solidFill>
                <a:srgbClr val="000000"/>
              </a:solidFill>
            </a:endParaRPr>
          </a:p>
        </p:txBody>
      </p:sp>
      <p:sp>
        <p:nvSpPr>
          <p:cNvPr id="8" name="Text Box 3"/>
          <p:cNvSpPr txBox="1">
            <a:spLocks noChangeArrowheads="1"/>
          </p:cNvSpPr>
          <p:nvPr/>
        </p:nvSpPr>
        <p:spPr bwMode="auto">
          <a:xfrm>
            <a:off x="764144" y="2529848"/>
            <a:ext cx="2279650" cy="27699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SG" altLang="en-US" sz="1200" b="0" i="0" u="none" strike="noStrike" cap="none" normalizeH="0" baseline="0" dirty="0">
                <a:ln>
                  <a:noFill/>
                </a:ln>
                <a:solidFill>
                  <a:srgbClr val="000000"/>
                </a:solidFill>
                <a:effectLst/>
                <a:latin typeface="Calibri" panose="020F0502020204030204" pitchFamily="34" charset="0"/>
              </a:rPr>
              <a:t>Investigating the complaints</a:t>
            </a:r>
            <a:endParaRPr kumimoji="0" lang="en-US" altLang="en-US" sz="1800" b="0" i="0" u="none" strike="noStrike" cap="none" normalizeH="0" baseline="0" dirty="0">
              <a:ln>
                <a:noFill/>
              </a:ln>
              <a:solidFill>
                <a:srgbClr val="000000"/>
              </a:solidFill>
              <a:effectLst/>
              <a:latin typeface="Arial" panose="020B0604020202020204" pitchFamily="34" charset="0"/>
            </a:endParaRPr>
          </a:p>
        </p:txBody>
      </p:sp>
      <p:sp>
        <p:nvSpPr>
          <p:cNvPr id="9" name="Text Box 4"/>
          <p:cNvSpPr txBox="1">
            <a:spLocks noChangeArrowheads="1"/>
          </p:cNvSpPr>
          <p:nvPr/>
        </p:nvSpPr>
        <p:spPr bwMode="auto">
          <a:xfrm>
            <a:off x="773907" y="3020376"/>
            <a:ext cx="2279650" cy="27699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SG" altLang="en-US" sz="1200" b="0" i="0" u="none" strike="noStrike" cap="none" normalizeH="0" baseline="0" dirty="0">
                <a:ln>
                  <a:noFill/>
                </a:ln>
                <a:solidFill>
                  <a:srgbClr val="000000"/>
                </a:solidFill>
                <a:effectLst/>
                <a:latin typeface="Calibri" panose="020F0502020204030204" pitchFamily="34" charset="0"/>
              </a:rPr>
              <a:t>Responding to complainants</a:t>
            </a:r>
            <a:endParaRPr kumimoji="0" lang="en-US" altLang="en-US" sz="1800" b="0" i="0" u="none" strike="noStrike" cap="none" normalizeH="0" baseline="0" dirty="0">
              <a:ln>
                <a:noFill/>
              </a:ln>
              <a:solidFill>
                <a:srgbClr val="000000"/>
              </a:solidFill>
              <a:effectLst/>
              <a:latin typeface="Arial" panose="020B0604020202020204" pitchFamily="34" charset="0"/>
            </a:endParaRPr>
          </a:p>
        </p:txBody>
      </p:sp>
      <p:sp>
        <p:nvSpPr>
          <p:cNvPr id="12" name="Text Box 7"/>
          <p:cNvSpPr txBox="1">
            <a:spLocks noChangeArrowheads="1"/>
          </p:cNvSpPr>
          <p:nvPr/>
        </p:nvSpPr>
        <p:spPr bwMode="auto">
          <a:xfrm>
            <a:off x="764144" y="2107180"/>
            <a:ext cx="2279650" cy="27699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SG" altLang="en-US" sz="1200" dirty="0">
                <a:solidFill>
                  <a:srgbClr val="000000"/>
                </a:solidFill>
                <a:latin typeface="Calibri" panose="020F0502020204030204" pitchFamily="34" charset="0"/>
              </a:rPr>
              <a:t>Assessing the complaints</a:t>
            </a:r>
          </a:p>
        </p:txBody>
      </p:sp>
      <p:sp>
        <p:nvSpPr>
          <p:cNvPr id="11" name="Text Box 5"/>
          <p:cNvSpPr txBox="1">
            <a:spLocks noChangeArrowheads="1"/>
          </p:cNvSpPr>
          <p:nvPr/>
        </p:nvSpPr>
        <p:spPr bwMode="auto">
          <a:xfrm>
            <a:off x="764144" y="1669507"/>
            <a:ext cx="2279650" cy="27699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SG" altLang="en-US" sz="1200" dirty="0">
                <a:solidFill>
                  <a:srgbClr val="000000"/>
                </a:solidFill>
                <a:latin typeface="Calibri" panose="020F0502020204030204" pitchFamily="34" charset="0"/>
              </a:rPr>
              <a:t>Initial handling of complaints</a:t>
            </a:r>
            <a:endParaRPr kumimoji="0" lang="en-US" altLang="en-US" sz="1800" b="0" i="0" u="none" strike="noStrike" cap="none" normalizeH="0" baseline="0" dirty="0">
              <a:ln>
                <a:noFill/>
              </a:ln>
              <a:solidFill>
                <a:srgbClr val="000000"/>
              </a:solidFill>
              <a:effectLst/>
              <a:latin typeface="Arial" panose="020B0604020202020204" pitchFamily="34" charset="0"/>
            </a:endParaRPr>
          </a:p>
        </p:txBody>
      </p:sp>
      <p:graphicFrame>
        <p:nvGraphicFramePr>
          <p:cNvPr id="13" name="Diagram 12"/>
          <p:cNvGraphicFramePr/>
          <p:nvPr>
            <p:extLst>
              <p:ext uri="{D42A27DB-BD31-4B8C-83A1-F6EECF244321}">
                <p14:modId xmlns:p14="http://schemas.microsoft.com/office/powerpoint/2010/main" val="3919058962"/>
              </p:ext>
            </p:extLst>
          </p:nvPr>
        </p:nvGraphicFramePr>
        <p:xfrm>
          <a:off x="498765" y="3568821"/>
          <a:ext cx="4784435" cy="2612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0096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457200" rtl="0">
              <a:spcBef>
                <a:spcPct val="0"/>
              </a:spcBef>
            </a:pPr>
            <a:r>
              <a:rPr lang="en-GB" b="1" dirty="0" smtClean="0">
                <a:solidFill>
                  <a:srgbClr val="000000"/>
                </a:solidFill>
              </a:rPr>
              <a:t>EXAMPLE </a:t>
            </a:r>
            <a:r>
              <a:rPr lang="en-GB" b="1" dirty="0">
                <a:solidFill>
                  <a:srgbClr val="000000"/>
                </a:solidFill>
              </a:rPr>
              <a:t>OF COMPLAINT HANDLING PROCESS RELATING TO DATA PROTECTION</a:t>
            </a:r>
            <a:endParaRPr lang="en-US" b="1" dirty="0">
              <a:solidFill>
                <a:srgbClr val="000000"/>
              </a:solidFill>
            </a:endParaRPr>
          </a:p>
        </p:txBody>
      </p:sp>
      <p:sp>
        <p:nvSpPr>
          <p:cNvPr id="4" name="Date Placeholder 3"/>
          <p:cNvSpPr>
            <a:spLocks noGrp="1"/>
          </p:cNvSpPr>
          <p:nvPr>
            <p:ph type="dt" sz="half" idx="10"/>
          </p:nvPr>
        </p:nvSpPr>
        <p:spPr/>
        <p:txBody>
          <a:bodyPr/>
          <a:lstStyle/>
          <a:p>
            <a:r>
              <a:rPr lang="en-US" dirty="0">
                <a:solidFill>
                  <a:srgbClr val="000000"/>
                </a:solidFill>
              </a:rPr>
              <a:t>© Copyright 2016 PERSONAL DATA PROTECTION COMMISSION</a:t>
            </a:r>
            <a:endParaRPr lang="en-US" sz="1050" b="1" dirty="0">
              <a:solidFill>
                <a:srgbClr val="000000"/>
              </a:solidFill>
            </a:endParaRPr>
          </a:p>
        </p:txBody>
      </p:sp>
      <p:sp>
        <p:nvSpPr>
          <p:cNvPr id="5" name="Slide Number Placeholder 4"/>
          <p:cNvSpPr>
            <a:spLocks noGrp="1"/>
          </p:cNvSpPr>
          <p:nvPr>
            <p:ph type="sldNum" sz="quarter" idx="12"/>
          </p:nvPr>
        </p:nvSpPr>
        <p:spPr/>
        <p:txBody>
          <a:bodyPr/>
          <a:lstStyle/>
          <a:p>
            <a:fld id="{E3D228B4-3359-A948-B449-C5AD7E22690C}" type="slidenum">
              <a:rPr lang="en-US" smtClean="0">
                <a:solidFill>
                  <a:srgbClr val="000000"/>
                </a:solidFill>
              </a:rPr>
              <a:pPr/>
              <a:t>8</a:t>
            </a:fld>
            <a:endParaRPr lang="en-US" dirty="0">
              <a:solidFill>
                <a:srgbClr val="000000"/>
              </a:solidFill>
            </a:endParaRPr>
          </a:p>
        </p:txBody>
      </p:sp>
      <p:sp>
        <p:nvSpPr>
          <p:cNvPr id="6" name="Rectangle 5"/>
          <p:cNvSpPr/>
          <p:nvPr/>
        </p:nvSpPr>
        <p:spPr>
          <a:xfrm>
            <a:off x="486889" y="1587104"/>
            <a:ext cx="5113811" cy="276999"/>
          </a:xfrm>
          <a:prstGeom prst="rect">
            <a:avLst/>
          </a:prstGeom>
        </p:spPr>
        <p:txBody>
          <a:bodyPr wrap="square">
            <a:spAutoFit/>
          </a:bodyPr>
          <a:lstStyle/>
          <a:p>
            <a:r>
              <a:rPr lang="en-GB" sz="1200" dirty="0">
                <a:solidFill>
                  <a:srgbClr val="000000"/>
                </a:solidFill>
              </a:rPr>
              <a:t> </a:t>
            </a:r>
            <a:endParaRPr lang="en-US" sz="1200" dirty="0">
              <a:solidFill>
                <a:srgbClr val="00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704660757"/>
              </p:ext>
            </p:extLst>
          </p:nvPr>
        </p:nvGraphicFramePr>
        <p:xfrm>
          <a:off x="342900" y="1650232"/>
          <a:ext cx="6172200" cy="5062701"/>
        </p:xfrm>
        <a:graphic>
          <a:graphicData uri="http://schemas.openxmlformats.org/drawingml/2006/table">
            <a:tbl>
              <a:tblPr firstRow="1" firstCol="1" bandRow="1"/>
              <a:tblGrid>
                <a:gridCol w="964791">
                  <a:extLst>
                    <a:ext uri="{9D8B030D-6E8A-4147-A177-3AD203B41FA5}">
                      <a16:colId xmlns:a16="http://schemas.microsoft.com/office/drawing/2014/main" val="2227090735"/>
                    </a:ext>
                  </a:extLst>
                </a:gridCol>
                <a:gridCol w="3023009">
                  <a:extLst>
                    <a:ext uri="{9D8B030D-6E8A-4147-A177-3AD203B41FA5}">
                      <a16:colId xmlns:a16="http://schemas.microsoft.com/office/drawing/2014/main" val="2166520221"/>
                    </a:ext>
                  </a:extLst>
                </a:gridCol>
                <a:gridCol w="1143000">
                  <a:extLst>
                    <a:ext uri="{9D8B030D-6E8A-4147-A177-3AD203B41FA5}">
                      <a16:colId xmlns:a16="http://schemas.microsoft.com/office/drawing/2014/main" val="4153527279"/>
                    </a:ext>
                  </a:extLst>
                </a:gridCol>
                <a:gridCol w="1041400">
                  <a:extLst>
                    <a:ext uri="{9D8B030D-6E8A-4147-A177-3AD203B41FA5}">
                      <a16:colId xmlns:a16="http://schemas.microsoft.com/office/drawing/2014/main" val="4117947099"/>
                    </a:ext>
                  </a:extLst>
                </a:gridCol>
              </a:tblGrid>
              <a:tr h="673581">
                <a:tc>
                  <a:txBody>
                    <a:bodyPr/>
                    <a:lstStyle/>
                    <a:p>
                      <a:pPr algn="ctr">
                        <a:lnSpc>
                          <a:spcPct val="100000"/>
                        </a:lnSpc>
                        <a:spcAft>
                          <a:spcPts val="0"/>
                        </a:spcAft>
                      </a:pPr>
                      <a:r>
                        <a:rPr lang="en-GB" sz="1200" b="1" kern="1200" dirty="0">
                          <a:solidFill>
                            <a:srgbClr val="000000"/>
                          </a:solidFill>
                          <a:effectLst/>
                          <a:latin typeface="+mn-lt"/>
                          <a:ea typeface="SimSun" panose="02010600030101010101" pitchFamily="2" charset="-122"/>
                          <a:cs typeface="Arial" panose="020B0604020202020204" pitchFamily="34" charset="0"/>
                        </a:rPr>
                        <a:t>Stages of complaint process</a:t>
                      </a:r>
                      <a:endParaRPr lang="en-SG" sz="1200" dirty="0">
                        <a:effectLst/>
                        <a:latin typeface="+mn-lt"/>
                        <a:ea typeface="SimSun" panose="02010600030101010101" pitchFamily="2" charset="-122"/>
                        <a:cs typeface="Times New Roman" panose="02020603050405020304" pitchFamily="18" charset="0"/>
                      </a:endParaRPr>
                    </a:p>
                  </a:txBody>
                  <a:tcPr marL="39477" marR="39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00000"/>
                        </a:lnSpc>
                        <a:spcAft>
                          <a:spcPts val="0"/>
                        </a:spcAft>
                      </a:pPr>
                      <a:r>
                        <a:rPr lang="en-GB" sz="1200" b="1" kern="1200" dirty="0">
                          <a:solidFill>
                            <a:srgbClr val="000000"/>
                          </a:solidFill>
                          <a:effectLst/>
                          <a:latin typeface="+mn-lt"/>
                          <a:ea typeface="SimSun" panose="02010600030101010101" pitchFamily="2" charset="-122"/>
                          <a:cs typeface="Arial" panose="020B0604020202020204" pitchFamily="34" charset="0"/>
                        </a:rPr>
                        <a:t>Steps that my organisation could take</a:t>
                      </a:r>
                      <a:endParaRPr lang="en-SG" sz="1200" dirty="0">
                        <a:effectLst/>
                        <a:latin typeface="+mn-lt"/>
                        <a:ea typeface="SimSun" panose="02010600030101010101" pitchFamily="2" charset="-122"/>
                        <a:cs typeface="Times New Roman" panose="02020603050405020304" pitchFamily="18" charset="0"/>
                      </a:endParaRPr>
                    </a:p>
                  </a:txBody>
                  <a:tcPr marL="39477" marR="39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00000"/>
                        </a:lnSpc>
                        <a:spcAft>
                          <a:spcPts val="0"/>
                        </a:spcAft>
                      </a:pPr>
                      <a:r>
                        <a:rPr lang="en-GB" sz="1200" b="1" kern="1200" dirty="0">
                          <a:solidFill>
                            <a:srgbClr val="000000"/>
                          </a:solidFill>
                          <a:effectLst/>
                          <a:latin typeface="+mn-lt"/>
                          <a:ea typeface="SimSun" panose="02010600030101010101" pitchFamily="2" charset="-122"/>
                          <a:cs typeface="Arial" panose="020B0604020202020204" pitchFamily="34" charset="0"/>
                        </a:rPr>
                        <a:t>Turnaround time</a:t>
                      </a:r>
                      <a:endParaRPr lang="en-SG" sz="1200" dirty="0">
                        <a:effectLst/>
                        <a:latin typeface="+mn-lt"/>
                        <a:ea typeface="SimSun" panose="02010600030101010101" pitchFamily="2" charset="-122"/>
                        <a:cs typeface="Times New Roman" panose="02020603050405020304" pitchFamily="18" charset="0"/>
                      </a:endParaRPr>
                    </a:p>
                  </a:txBody>
                  <a:tcPr marL="39477" marR="39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00000"/>
                        </a:lnSpc>
                        <a:spcAft>
                          <a:spcPts val="0"/>
                        </a:spcAft>
                      </a:pPr>
                      <a:r>
                        <a:rPr lang="en-GB" sz="1200" b="1" kern="1200" dirty="0">
                          <a:solidFill>
                            <a:srgbClr val="000000"/>
                          </a:solidFill>
                          <a:effectLst/>
                          <a:latin typeface="+mn-lt"/>
                          <a:ea typeface="SimSun" panose="02010600030101010101" pitchFamily="2" charset="-122"/>
                          <a:cs typeface="Arial" panose="020B0604020202020204" pitchFamily="34" charset="0"/>
                        </a:rPr>
                        <a:t>Person-in-charge</a:t>
                      </a:r>
                      <a:endParaRPr lang="en-SG" sz="1200" dirty="0">
                        <a:effectLst/>
                        <a:latin typeface="+mn-lt"/>
                        <a:ea typeface="SimSun" panose="02010600030101010101" pitchFamily="2" charset="-122"/>
                        <a:cs typeface="Times New Roman" panose="02020603050405020304" pitchFamily="18" charset="0"/>
                      </a:endParaRPr>
                    </a:p>
                  </a:txBody>
                  <a:tcPr marL="39477" marR="39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extLst>
                  <a:ext uri="{0D108BD9-81ED-4DB2-BD59-A6C34878D82A}">
                    <a16:rowId xmlns:a16="http://schemas.microsoft.com/office/drawing/2014/main" val="3066513593"/>
                  </a:ext>
                </a:extLst>
              </a:tr>
              <a:tr h="886095">
                <a:tc rowSpan="2">
                  <a:txBody>
                    <a:bodyPr/>
                    <a:lstStyle/>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(1)</a:t>
                      </a:r>
                      <a:endParaRPr lang="en-SG" sz="1200" dirty="0">
                        <a:effectLst/>
                        <a:latin typeface="+mn-lt"/>
                        <a:ea typeface="SimSun" panose="02010600030101010101" pitchFamily="2" charset="-122"/>
                        <a:cs typeface="Times New Roman" panose="02020603050405020304" pitchFamily="18" charset="0"/>
                      </a:endParaRPr>
                    </a:p>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Initial handling of complaints</a:t>
                      </a:r>
                      <a:endParaRPr lang="en-SG" sz="1200" dirty="0">
                        <a:effectLst/>
                        <a:latin typeface="+mn-lt"/>
                        <a:ea typeface="SimSun" panose="02010600030101010101" pitchFamily="2" charset="-122"/>
                        <a:cs typeface="Times New Roman" panose="02020603050405020304" pitchFamily="18" charset="0"/>
                      </a:endParaRPr>
                    </a:p>
                  </a:txBody>
                  <a:tcPr marL="39477" marR="394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lnSpc>
                          <a:spcPct val="100000"/>
                        </a:lnSpc>
                        <a:spcAft>
                          <a:spcPts val="0"/>
                        </a:spcAft>
                      </a:pPr>
                      <a:r>
                        <a:rPr lang="en-GB" sz="1200" u="sng" dirty="0">
                          <a:effectLst/>
                          <a:latin typeface="+mn-lt"/>
                          <a:ea typeface="SimSun" panose="02010600030101010101" pitchFamily="2" charset="-122"/>
                          <a:cs typeface="Arial" panose="020B0604020202020204" pitchFamily="34" charset="0"/>
                        </a:rPr>
                        <a:t>Preparatory work</a:t>
                      </a: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p>
                      <a:pPr marL="342900" lvl="0" indent="-342900" algn="l">
                        <a:lnSpc>
                          <a:spcPct val="100000"/>
                        </a:lnSpc>
                        <a:spcAft>
                          <a:spcPts val="0"/>
                        </a:spcAft>
                        <a:buFont typeface="Symbol" panose="05050102010706020507" pitchFamily="18" charset="2"/>
                        <a:buChar char=""/>
                        <a:tabLst>
                          <a:tab pos="228600" algn="l"/>
                        </a:tabLst>
                      </a:pPr>
                      <a:r>
                        <a:rPr lang="en-GB" sz="1200" dirty="0">
                          <a:effectLst/>
                          <a:latin typeface="+mn-lt"/>
                          <a:ea typeface="SimSun" panose="02010600030101010101" pitchFamily="2" charset="-122"/>
                          <a:cs typeface="Arial" panose="020B0604020202020204" pitchFamily="34" charset="0"/>
                        </a:rPr>
                        <a:t>Make the complaint handling process readily available to the public </a:t>
                      </a:r>
                      <a:endParaRPr lang="en-SG" sz="1200" dirty="0">
                        <a:effectLst/>
                        <a:latin typeface="+mn-lt"/>
                        <a:ea typeface="SimSun" panose="02010600030101010101" pitchFamily="2" charset="-122"/>
                        <a:cs typeface="Times New Roman" panose="02020603050405020304" pitchFamily="18" charset="0"/>
                      </a:endParaRPr>
                    </a:p>
                    <a:p>
                      <a:pPr marL="342900" lvl="0" indent="-342900" algn="l">
                        <a:lnSpc>
                          <a:spcPct val="100000"/>
                        </a:lnSpc>
                        <a:spcAft>
                          <a:spcPts val="0"/>
                        </a:spcAft>
                        <a:buFont typeface="Symbol" panose="05050102010706020507" pitchFamily="18" charset="2"/>
                        <a:buChar char=""/>
                        <a:tabLst>
                          <a:tab pos="228600" algn="l"/>
                        </a:tabLst>
                      </a:pPr>
                      <a:r>
                        <a:rPr lang="en-GB" sz="1200" dirty="0">
                          <a:effectLst/>
                          <a:latin typeface="+mn-lt"/>
                          <a:ea typeface="SimSun" panose="02010600030101010101" pitchFamily="2" charset="-122"/>
                          <a:cs typeface="Arial" panose="020B0604020202020204" pitchFamily="34" charset="0"/>
                        </a:rPr>
                        <a:t>Develop and maintain a data protection complaint register to keep track of the status of the complaints </a:t>
                      </a:r>
                    </a:p>
                  </a:txBody>
                  <a:tcPr marL="39477" marR="394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txBody>
                  <a:tcPr marL="39477" marR="394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DPO</a:t>
                      </a:r>
                      <a:endParaRPr lang="en-SG" sz="1200" dirty="0">
                        <a:effectLst/>
                        <a:latin typeface="+mn-lt"/>
                        <a:ea typeface="SimSun" panose="02010600030101010101" pitchFamily="2" charset="-122"/>
                        <a:cs typeface="Times New Roman" panose="02020603050405020304" pitchFamily="18" charset="0"/>
                      </a:endParaRPr>
                    </a:p>
                  </a:txBody>
                  <a:tcPr marL="39477" marR="394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801518233"/>
                  </a:ext>
                </a:extLst>
              </a:tr>
              <a:tr h="315611">
                <a:tc vMerge="1">
                  <a:txBody>
                    <a:bodyPr/>
                    <a:lstStyle/>
                    <a:p>
                      <a:endParaRPr lang="en-SG"/>
                    </a:p>
                  </a:txBody>
                  <a:tcPr/>
                </a:tc>
                <a:tc>
                  <a:txBody>
                    <a:bodyPr/>
                    <a:lstStyle/>
                    <a:p>
                      <a:pPr algn="l">
                        <a:lnSpc>
                          <a:spcPct val="100000"/>
                        </a:lnSpc>
                        <a:spcAft>
                          <a:spcPts val="0"/>
                        </a:spcAft>
                      </a:pPr>
                      <a:r>
                        <a:rPr lang="en-GB" sz="1200" u="sng" dirty="0">
                          <a:effectLst/>
                          <a:latin typeface="+mn-lt"/>
                          <a:ea typeface="SimSun" panose="02010600030101010101" pitchFamily="2" charset="-122"/>
                          <a:cs typeface="Arial" panose="020B0604020202020204" pitchFamily="34" charset="0"/>
                        </a:rPr>
                        <a:t>Upon receipt of complaint</a:t>
                      </a: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p>
                      <a:pPr marL="342900" lvl="0" indent="-342900" algn="l">
                        <a:lnSpc>
                          <a:spcPct val="100000"/>
                        </a:lnSpc>
                        <a:spcAft>
                          <a:spcPts val="0"/>
                        </a:spcAft>
                        <a:buFont typeface="Symbol" panose="05050102010706020507" pitchFamily="18" charset="2"/>
                        <a:buChar char=""/>
                        <a:tabLst>
                          <a:tab pos="228600" algn="l"/>
                        </a:tabLst>
                      </a:pPr>
                      <a:r>
                        <a:rPr lang="en-GB" sz="1200" dirty="0">
                          <a:effectLst/>
                          <a:latin typeface="+mn-lt"/>
                          <a:ea typeface="SimSun" panose="02010600030101010101" pitchFamily="2" charset="-122"/>
                          <a:cs typeface="Arial" panose="020B0604020202020204" pitchFamily="34" charset="0"/>
                        </a:rPr>
                        <a:t>Send acknowledgement reply to complainant </a:t>
                      </a:r>
                      <a:endParaRPr lang="en-SG" sz="1200" dirty="0">
                        <a:effectLst/>
                        <a:latin typeface="+mn-lt"/>
                        <a:ea typeface="SimSun" panose="02010600030101010101" pitchFamily="2" charset="-122"/>
                        <a:cs typeface="Times New Roman" panose="02020603050405020304" pitchFamily="18" charset="0"/>
                      </a:endParaRPr>
                    </a:p>
                    <a:p>
                      <a:pPr marL="342900" lvl="0" indent="-342900" algn="l">
                        <a:lnSpc>
                          <a:spcPct val="100000"/>
                        </a:lnSpc>
                        <a:spcAft>
                          <a:spcPts val="0"/>
                        </a:spcAft>
                        <a:buFont typeface="Symbol" panose="05050102010706020507" pitchFamily="18" charset="2"/>
                        <a:buChar char=""/>
                        <a:tabLst>
                          <a:tab pos="228600" algn="l"/>
                        </a:tabLst>
                      </a:pPr>
                      <a:r>
                        <a:rPr lang="en-GB" sz="1200" dirty="0">
                          <a:effectLst/>
                          <a:latin typeface="+mn-lt"/>
                          <a:ea typeface="SimSun" panose="02010600030101010101" pitchFamily="2" charset="-122"/>
                          <a:cs typeface="Arial" panose="020B0604020202020204" pitchFamily="34" charset="0"/>
                        </a:rPr>
                        <a:t>Record complaint into register </a:t>
                      </a:r>
                      <a:endParaRPr lang="en-SG" sz="1200" dirty="0">
                        <a:effectLst/>
                        <a:latin typeface="+mn-lt"/>
                        <a:ea typeface="SimSun" panose="02010600030101010101" pitchFamily="2" charset="-122"/>
                        <a:cs typeface="Times New Roman" panose="02020603050405020304" pitchFamily="18" charset="0"/>
                      </a:endParaRPr>
                    </a:p>
                    <a:p>
                      <a:pPr marL="342900" lvl="0" indent="-342900" algn="l">
                        <a:lnSpc>
                          <a:spcPct val="100000"/>
                        </a:lnSpc>
                        <a:spcAft>
                          <a:spcPts val="0"/>
                        </a:spcAft>
                        <a:buFont typeface="Symbol" panose="05050102010706020507" pitchFamily="18" charset="2"/>
                        <a:buChar char=""/>
                        <a:tabLst>
                          <a:tab pos="228600" algn="l"/>
                        </a:tabLst>
                      </a:pPr>
                      <a:r>
                        <a:rPr lang="en-GB" sz="1200" dirty="0">
                          <a:effectLst/>
                          <a:latin typeface="+mn-lt"/>
                          <a:ea typeface="SimSun" panose="02010600030101010101" pitchFamily="2" charset="-122"/>
                          <a:cs typeface="Arial" panose="020B0604020202020204" pitchFamily="34" charset="0"/>
                        </a:rPr>
                        <a:t>Inform Chief DPO of all DP-related complaints</a:t>
                      </a:r>
                    </a:p>
                  </a:txBody>
                  <a:tcPr marL="39477" marR="394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Within the day that the complaint is filed </a:t>
                      </a:r>
                      <a:endParaRPr lang="en-SG" sz="1200" dirty="0">
                        <a:effectLst/>
                        <a:latin typeface="+mn-lt"/>
                        <a:ea typeface="SimSun" panose="02010600030101010101" pitchFamily="2" charset="-122"/>
                        <a:cs typeface="Times New Roman" panose="02020603050405020304" pitchFamily="18" charset="0"/>
                      </a:endParaRPr>
                    </a:p>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txBody>
                  <a:tcPr marL="39477" marR="394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DPO</a:t>
                      </a:r>
                      <a:endParaRPr lang="en-SG" sz="1200" dirty="0">
                        <a:effectLst/>
                        <a:latin typeface="+mn-lt"/>
                        <a:ea typeface="SimSun" panose="02010600030101010101" pitchFamily="2" charset="-122"/>
                        <a:cs typeface="Times New Roman" panose="02020603050405020304" pitchFamily="18" charset="0"/>
                      </a:endParaRPr>
                    </a:p>
                  </a:txBody>
                  <a:tcPr marL="39477" marR="394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834418936"/>
                  </a:ext>
                </a:extLst>
              </a:tr>
              <a:tr h="1207151">
                <a:tc>
                  <a:txBody>
                    <a:bodyPr/>
                    <a:lstStyle/>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(2) Assessing the complaints</a:t>
                      </a:r>
                      <a:endParaRPr lang="en-SG" sz="1200" dirty="0">
                        <a:effectLst/>
                        <a:latin typeface="+mn-lt"/>
                        <a:ea typeface="SimSun" panose="02010600030101010101" pitchFamily="2" charset="-122"/>
                        <a:cs typeface="Times New Roman" panose="02020603050405020304" pitchFamily="18" charset="0"/>
                      </a:endParaRPr>
                    </a:p>
                  </a:txBody>
                  <a:tcPr marL="39477" marR="394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lvl="0" indent="-342900" algn="l">
                        <a:lnSpc>
                          <a:spcPct val="100000"/>
                        </a:lnSpc>
                        <a:spcAft>
                          <a:spcPts val="0"/>
                        </a:spcAft>
                        <a:buFont typeface="Symbol" panose="05050102010706020507" pitchFamily="18" charset="2"/>
                        <a:buChar char=""/>
                        <a:tabLst>
                          <a:tab pos="228600" algn="l"/>
                        </a:tabLst>
                      </a:pPr>
                      <a:r>
                        <a:rPr lang="en-GB" sz="1200" dirty="0">
                          <a:effectLst/>
                          <a:latin typeface="+mn-lt"/>
                          <a:ea typeface="SimSun" panose="02010600030101010101" pitchFamily="2" charset="-122"/>
                          <a:cs typeface="Arial" panose="020B0604020202020204" pitchFamily="34" charset="0"/>
                        </a:rPr>
                        <a:t>Assign an investigation officer to follow up on the complaint </a:t>
                      </a:r>
                      <a:endParaRPr lang="en-SG" sz="1200" dirty="0">
                        <a:effectLst/>
                        <a:latin typeface="+mn-lt"/>
                        <a:ea typeface="SimSun" panose="02010600030101010101" pitchFamily="2" charset="-122"/>
                        <a:cs typeface="Times New Roman" panose="02020603050405020304" pitchFamily="18" charset="0"/>
                      </a:endParaRPr>
                    </a:p>
                    <a:p>
                      <a:pPr marL="342900" lvl="0" indent="-342900" algn="l">
                        <a:lnSpc>
                          <a:spcPct val="100000"/>
                        </a:lnSpc>
                        <a:spcAft>
                          <a:spcPts val="0"/>
                        </a:spcAft>
                        <a:buFont typeface="Symbol" panose="05050102010706020507" pitchFamily="18" charset="2"/>
                        <a:buChar char=""/>
                        <a:tabLst>
                          <a:tab pos="228600" algn="l"/>
                        </a:tabLst>
                      </a:pPr>
                      <a:r>
                        <a:rPr lang="en-GB" sz="1200" dirty="0">
                          <a:effectLst/>
                          <a:latin typeface="+mn-lt"/>
                          <a:ea typeface="SimSun" panose="02010600030101010101" pitchFamily="2" charset="-122"/>
                          <a:cs typeface="Arial" panose="020B0604020202020204" pitchFamily="34" charset="0"/>
                        </a:rPr>
                        <a:t>Assess the validity of the complaint. </a:t>
                      </a:r>
                      <a:endParaRPr lang="en-SG" sz="1200" dirty="0">
                        <a:effectLst/>
                        <a:latin typeface="+mn-lt"/>
                        <a:ea typeface="SimSun" panose="02010600030101010101" pitchFamily="2" charset="-122"/>
                        <a:cs typeface="Times New Roman" panose="02020603050405020304" pitchFamily="18" charset="0"/>
                      </a:endParaRPr>
                    </a:p>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p>
                      <a:pPr marL="342900" lvl="0" indent="-342900" algn="l">
                        <a:lnSpc>
                          <a:spcPct val="100000"/>
                        </a:lnSpc>
                        <a:spcAft>
                          <a:spcPts val="0"/>
                        </a:spcAft>
                        <a:buFont typeface="Symbol" panose="05050102010706020507" pitchFamily="18" charset="2"/>
                        <a:buChar char=""/>
                        <a:tabLst>
                          <a:tab pos="228600" algn="l"/>
                        </a:tabLst>
                      </a:pPr>
                      <a:r>
                        <a:rPr lang="en-GB" sz="1200" dirty="0">
                          <a:effectLst/>
                          <a:latin typeface="+mn-lt"/>
                          <a:ea typeface="SimSun" panose="02010600030101010101" pitchFamily="2" charset="-122"/>
                          <a:cs typeface="Arial" panose="020B0604020202020204" pitchFamily="34" charset="0"/>
                        </a:rPr>
                        <a:t>If valid, determine which of the Data Protection or Do Not Call provisions has the organisation not complied with and assess the impact and severity of the complaint </a:t>
                      </a:r>
                      <a:endParaRPr lang="en-SG" sz="1200" dirty="0">
                        <a:effectLst/>
                        <a:latin typeface="+mn-lt"/>
                        <a:ea typeface="SimSun" panose="02010600030101010101" pitchFamily="2" charset="-122"/>
                        <a:cs typeface="Times New Roman" panose="02020603050405020304" pitchFamily="18" charset="0"/>
                      </a:endParaRPr>
                    </a:p>
                    <a:p>
                      <a:pPr marL="342900" lvl="0" indent="-342900" algn="l">
                        <a:lnSpc>
                          <a:spcPct val="100000"/>
                        </a:lnSpc>
                        <a:spcAft>
                          <a:spcPts val="0"/>
                        </a:spcAft>
                        <a:buFont typeface="Symbol" panose="05050102010706020507" pitchFamily="18" charset="2"/>
                        <a:buChar char=""/>
                        <a:tabLst>
                          <a:tab pos="228600" algn="l"/>
                        </a:tabLst>
                      </a:pPr>
                      <a:r>
                        <a:rPr lang="en-GB" sz="1200" dirty="0">
                          <a:effectLst/>
                          <a:latin typeface="+mn-lt"/>
                          <a:ea typeface="SimSun" panose="02010600030101010101" pitchFamily="2" charset="-122"/>
                          <a:cs typeface="Arial" panose="020B0604020202020204" pitchFamily="34" charset="0"/>
                        </a:rPr>
                        <a:t>Escalate to the appropriate level of management based on the escalation level defined </a:t>
                      </a:r>
                      <a:endParaRPr lang="en-SG" sz="1200" dirty="0">
                        <a:effectLst/>
                        <a:latin typeface="+mn-lt"/>
                        <a:ea typeface="SimSun" panose="02010600030101010101" pitchFamily="2" charset="-122"/>
                        <a:cs typeface="Times New Roman" panose="02020603050405020304" pitchFamily="18" charset="0"/>
                      </a:endParaRPr>
                    </a:p>
                  </a:txBody>
                  <a:tcPr marL="39477" marR="394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1 day after the complaint is filed</a:t>
                      </a:r>
                      <a:endParaRPr lang="en-SG" sz="1200" dirty="0">
                        <a:effectLst/>
                        <a:latin typeface="+mn-lt"/>
                        <a:ea typeface="SimSun" panose="02010600030101010101" pitchFamily="2" charset="-122"/>
                        <a:cs typeface="Times New Roman" panose="02020603050405020304" pitchFamily="18" charset="0"/>
                      </a:endParaRPr>
                    </a:p>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X days after investigation officer is assigned </a:t>
                      </a:r>
                      <a:endParaRPr lang="en-SG" sz="1200" dirty="0">
                        <a:effectLst/>
                        <a:latin typeface="+mn-lt"/>
                        <a:ea typeface="SimSun" panose="02010600030101010101" pitchFamily="2" charset="-122"/>
                        <a:cs typeface="Times New Roman" panose="02020603050405020304" pitchFamily="18" charset="0"/>
                      </a:endParaRPr>
                    </a:p>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txBody>
                  <a:tcPr marL="39477" marR="394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DPO </a:t>
                      </a:r>
                      <a:endParaRPr lang="en-SG" sz="1200" dirty="0">
                        <a:effectLst/>
                        <a:latin typeface="+mn-lt"/>
                        <a:ea typeface="SimSun" panose="02010600030101010101" pitchFamily="2" charset="-122"/>
                        <a:cs typeface="Times New Roman" panose="02020603050405020304" pitchFamily="18" charset="0"/>
                      </a:endParaRPr>
                    </a:p>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
                      </a:r>
                      <a:br>
                        <a:rPr lang="en-GB" sz="1200" dirty="0">
                          <a:effectLst/>
                          <a:latin typeface="+mn-lt"/>
                          <a:ea typeface="SimSun" panose="02010600030101010101" pitchFamily="2" charset="-122"/>
                          <a:cs typeface="Arial" panose="020B0604020202020204" pitchFamily="34" charset="0"/>
                        </a:rPr>
                      </a:br>
                      <a:endParaRPr lang="en-GB" sz="1200" dirty="0">
                        <a:effectLst/>
                        <a:latin typeface="+mn-lt"/>
                        <a:ea typeface="SimSun" panose="02010600030101010101" pitchFamily="2" charset="-122"/>
                        <a:cs typeface="Arial" panose="020B0604020202020204" pitchFamily="34" charset="0"/>
                      </a:endParaRPr>
                    </a:p>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Investigation officer </a:t>
                      </a:r>
                      <a:endParaRPr lang="en-SG" sz="1200" dirty="0">
                        <a:effectLst/>
                        <a:latin typeface="+mn-lt"/>
                        <a:ea typeface="SimSun" panose="02010600030101010101" pitchFamily="2" charset="-122"/>
                        <a:cs typeface="Times New Roman" panose="02020603050405020304" pitchFamily="18" charset="0"/>
                      </a:endParaRPr>
                    </a:p>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Investigation officer </a:t>
                      </a:r>
                      <a:endParaRPr lang="en-SG" sz="1200" dirty="0">
                        <a:effectLst/>
                        <a:latin typeface="+mn-lt"/>
                        <a:ea typeface="SimSun" panose="02010600030101010101" pitchFamily="2" charset="-122"/>
                        <a:cs typeface="Times New Roman" panose="02020603050405020304" pitchFamily="18" charset="0"/>
                      </a:endParaRPr>
                    </a:p>
                  </a:txBody>
                  <a:tcPr marL="39477" marR="394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711989292"/>
                  </a:ext>
                </a:extLst>
              </a:tr>
            </a:tbl>
          </a:graphicData>
        </a:graphic>
      </p:graphicFrame>
    </p:spTree>
    <p:extLst>
      <p:ext uri="{BB962C8B-B14F-4D97-AF65-F5344CB8AC3E}">
        <p14:creationId xmlns:p14="http://schemas.microsoft.com/office/powerpoint/2010/main" val="1802237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457200" rtl="0">
              <a:spcBef>
                <a:spcPct val="0"/>
              </a:spcBef>
            </a:pPr>
            <a:r>
              <a:rPr lang="en-GB" b="1" dirty="0" smtClean="0">
                <a:solidFill>
                  <a:srgbClr val="000000"/>
                </a:solidFill>
              </a:rPr>
              <a:t>EXAMPLE </a:t>
            </a:r>
            <a:r>
              <a:rPr lang="en-GB" b="1" dirty="0">
                <a:solidFill>
                  <a:srgbClr val="000000"/>
                </a:solidFill>
              </a:rPr>
              <a:t>OF COMPLAINT HANDLING PROCESS RELATING TO DATA PROTECTION</a:t>
            </a:r>
            <a:endParaRPr lang="en-US" b="1" dirty="0">
              <a:solidFill>
                <a:srgbClr val="000000"/>
              </a:solidFill>
            </a:endParaRPr>
          </a:p>
        </p:txBody>
      </p:sp>
      <p:sp>
        <p:nvSpPr>
          <p:cNvPr id="4" name="Date Placeholder 3"/>
          <p:cNvSpPr>
            <a:spLocks noGrp="1"/>
          </p:cNvSpPr>
          <p:nvPr>
            <p:ph type="dt" sz="half" idx="10"/>
          </p:nvPr>
        </p:nvSpPr>
        <p:spPr/>
        <p:txBody>
          <a:bodyPr/>
          <a:lstStyle/>
          <a:p>
            <a:r>
              <a:rPr lang="en-US" dirty="0">
                <a:solidFill>
                  <a:srgbClr val="000000"/>
                </a:solidFill>
              </a:rPr>
              <a:t>© Copyright 2016 PERSONAL DATA PROTECTION COMMISSION</a:t>
            </a:r>
            <a:endParaRPr lang="en-US" sz="1050" b="1" dirty="0">
              <a:solidFill>
                <a:srgbClr val="000000"/>
              </a:solidFill>
            </a:endParaRPr>
          </a:p>
        </p:txBody>
      </p:sp>
      <p:sp>
        <p:nvSpPr>
          <p:cNvPr id="5" name="Slide Number Placeholder 4"/>
          <p:cNvSpPr>
            <a:spLocks noGrp="1"/>
          </p:cNvSpPr>
          <p:nvPr>
            <p:ph type="sldNum" sz="quarter" idx="12"/>
          </p:nvPr>
        </p:nvSpPr>
        <p:spPr/>
        <p:txBody>
          <a:bodyPr/>
          <a:lstStyle/>
          <a:p>
            <a:fld id="{E3D228B4-3359-A948-B449-C5AD7E22690C}" type="slidenum">
              <a:rPr lang="en-US" smtClean="0">
                <a:solidFill>
                  <a:srgbClr val="000000"/>
                </a:solidFill>
              </a:rPr>
              <a:pPr/>
              <a:t>9</a:t>
            </a:fld>
            <a:endParaRPr lang="en-US" dirty="0">
              <a:solidFill>
                <a:srgbClr val="000000"/>
              </a:solidFill>
            </a:endParaRPr>
          </a:p>
        </p:txBody>
      </p:sp>
      <p:sp>
        <p:nvSpPr>
          <p:cNvPr id="6" name="Rectangle 5"/>
          <p:cNvSpPr/>
          <p:nvPr/>
        </p:nvSpPr>
        <p:spPr>
          <a:xfrm>
            <a:off x="486889" y="1587104"/>
            <a:ext cx="5113811" cy="276999"/>
          </a:xfrm>
          <a:prstGeom prst="rect">
            <a:avLst/>
          </a:prstGeom>
        </p:spPr>
        <p:txBody>
          <a:bodyPr wrap="square">
            <a:spAutoFit/>
          </a:bodyPr>
          <a:lstStyle/>
          <a:p>
            <a:r>
              <a:rPr lang="en-GB" sz="1200" dirty="0">
                <a:solidFill>
                  <a:srgbClr val="000000"/>
                </a:solidFill>
              </a:rPr>
              <a:t> </a:t>
            </a:r>
            <a:endParaRPr lang="en-US" sz="1200" dirty="0">
              <a:solidFill>
                <a:srgbClr val="0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368712657"/>
              </p:ext>
            </p:extLst>
          </p:nvPr>
        </p:nvGraphicFramePr>
        <p:xfrm>
          <a:off x="342900" y="1636446"/>
          <a:ext cx="6172200" cy="5652959"/>
        </p:xfrm>
        <a:graphic>
          <a:graphicData uri="http://schemas.openxmlformats.org/drawingml/2006/table">
            <a:tbl>
              <a:tblPr firstRow="1" firstCol="1" bandRow="1"/>
              <a:tblGrid>
                <a:gridCol w="989304">
                  <a:extLst>
                    <a:ext uri="{9D8B030D-6E8A-4147-A177-3AD203B41FA5}">
                      <a16:colId xmlns:a16="http://schemas.microsoft.com/office/drawing/2014/main" val="788690962"/>
                    </a:ext>
                  </a:extLst>
                </a:gridCol>
                <a:gridCol w="3061996">
                  <a:extLst>
                    <a:ext uri="{9D8B030D-6E8A-4147-A177-3AD203B41FA5}">
                      <a16:colId xmlns:a16="http://schemas.microsoft.com/office/drawing/2014/main" val="3714527949"/>
                    </a:ext>
                  </a:extLst>
                </a:gridCol>
                <a:gridCol w="1168400">
                  <a:extLst>
                    <a:ext uri="{9D8B030D-6E8A-4147-A177-3AD203B41FA5}">
                      <a16:colId xmlns:a16="http://schemas.microsoft.com/office/drawing/2014/main" val="1481305400"/>
                    </a:ext>
                  </a:extLst>
                </a:gridCol>
                <a:gridCol w="952500">
                  <a:extLst>
                    <a:ext uri="{9D8B030D-6E8A-4147-A177-3AD203B41FA5}">
                      <a16:colId xmlns:a16="http://schemas.microsoft.com/office/drawing/2014/main" val="3873378001"/>
                    </a:ext>
                  </a:extLst>
                </a:gridCol>
              </a:tblGrid>
              <a:tr h="698400">
                <a:tc>
                  <a:txBody>
                    <a:bodyPr/>
                    <a:lstStyle/>
                    <a:p>
                      <a:pPr algn="ctr">
                        <a:lnSpc>
                          <a:spcPct val="100000"/>
                        </a:lnSpc>
                        <a:spcAft>
                          <a:spcPts val="0"/>
                        </a:spcAft>
                      </a:pPr>
                      <a:r>
                        <a:rPr lang="en-GB" sz="1200" b="1" kern="1200" dirty="0">
                          <a:solidFill>
                            <a:srgbClr val="000000"/>
                          </a:solidFill>
                          <a:effectLst/>
                          <a:latin typeface="+mn-lt"/>
                          <a:ea typeface="SimSun" panose="02010600030101010101" pitchFamily="2" charset="-122"/>
                          <a:cs typeface="Arial" panose="020B0604020202020204" pitchFamily="34" charset="0"/>
                        </a:rPr>
                        <a:t>Stages of complaint process</a:t>
                      </a:r>
                      <a:endParaRPr lang="en-SG" sz="1200" dirty="0">
                        <a:effectLst/>
                        <a:latin typeface="+mn-lt"/>
                        <a:ea typeface="SimSun" panose="02010600030101010101" pitchFamily="2" charset="-122"/>
                        <a:cs typeface="Times New Roman" panose="02020603050405020304" pitchFamily="18" charset="0"/>
                      </a:endParaRPr>
                    </a:p>
                  </a:txBody>
                  <a:tcPr marL="47372" marR="473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00000"/>
                        </a:lnSpc>
                        <a:spcAft>
                          <a:spcPts val="0"/>
                        </a:spcAft>
                      </a:pPr>
                      <a:r>
                        <a:rPr lang="en-GB" sz="1200" b="1" kern="1200" dirty="0">
                          <a:solidFill>
                            <a:srgbClr val="000000"/>
                          </a:solidFill>
                          <a:effectLst/>
                          <a:latin typeface="+mn-lt"/>
                          <a:ea typeface="SimSun" panose="02010600030101010101" pitchFamily="2" charset="-122"/>
                          <a:cs typeface="Arial" panose="020B0604020202020204" pitchFamily="34" charset="0"/>
                        </a:rPr>
                        <a:t>Steps that my organisation could take</a:t>
                      </a:r>
                      <a:endParaRPr lang="en-SG" sz="1200" dirty="0">
                        <a:effectLst/>
                        <a:latin typeface="+mn-lt"/>
                        <a:ea typeface="SimSun" panose="02010600030101010101" pitchFamily="2" charset="-122"/>
                        <a:cs typeface="Times New Roman" panose="02020603050405020304" pitchFamily="18" charset="0"/>
                      </a:endParaRPr>
                    </a:p>
                  </a:txBody>
                  <a:tcPr marL="47372" marR="473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00000"/>
                        </a:lnSpc>
                        <a:spcAft>
                          <a:spcPts val="0"/>
                        </a:spcAft>
                      </a:pPr>
                      <a:r>
                        <a:rPr lang="en-GB" sz="1200" b="1" kern="1200" dirty="0">
                          <a:solidFill>
                            <a:srgbClr val="000000"/>
                          </a:solidFill>
                          <a:effectLst/>
                          <a:latin typeface="+mn-lt"/>
                          <a:ea typeface="SimSun" panose="02010600030101010101" pitchFamily="2" charset="-122"/>
                          <a:cs typeface="Arial" panose="020B0604020202020204" pitchFamily="34" charset="0"/>
                        </a:rPr>
                        <a:t>Turnaround time</a:t>
                      </a:r>
                      <a:endParaRPr lang="en-SG" sz="1200" dirty="0">
                        <a:effectLst/>
                        <a:latin typeface="+mn-lt"/>
                        <a:ea typeface="SimSun" panose="02010600030101010101" pitchFamily="2" charset="-122"/>
                        <a:cs typeface="Times New Roman" panose="02020603050405020304" pitchFamily="18" charset="0"/>
                      </a:endParaRPr>
                    </a:p>
                  </a:txBody>
                  <a:tcPr marL="47372" marR="473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00000"/>
                        </a:lnSpc>
                        <a:spcAft>
                          <a:spcPts val="0"/>
                        </a:spcAft>
                      </a:pPr>
                      <a:r>
                        <a:rPr lang="en-GB" sz="1200" b="1" kern="1200" dirty="0">
                          <a:solidFill>
                            <a:srgbClr val="000000"/>
                          </a:solidFill>
                          <a:effectLst/>
                          <a:latin typeface="+mn-lt"/>
                          <a:ea typeface="SimSun" panose="02010600030101010101" pitchFamily="2" charset="-122"/>
                          <a:cs typeface="Arial" panose="020B0604020202020204" pitchFamily="34" charset="0"/>
                        </a:rPr>
                        <a:t>Person-in-charge</a:t>
                      </a:r>
                      <a:endParaRPr lang="en-SG" sz="1200" dirty="0">
                        <a:effectLst/>
                        <a:latin typeface="+mn-lt"/>
                        <a:ea typeface="SimSun" panose="02010600030101010101" pitchFamily="2" charset="-122"/>
                        <a:cs typeface="Times New Roman" panose="02020603050405020304" pitchFamily="18" charset="0"/>
                      </a:endParaRPr>
                    </a:p>
                  </a:txBody>
                  <a:tcPr marL="47372" marR="473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extLst>
                  <a:ext uri="{0D108BD9-81ED-4DB2-BD59-A6C34878D82A}">
                    <a16:rowId xmlns:a16="http://schemas.microsoft.com/office/drawing/2014/main" val="776103567"/>
                  </a:ext>
                </a:extLst>
              </a:tr>
              <a:tr h="931199">
                <a:tc>
                  <a:txBody>
                    <a:bodyPr/>
                    <a:lstStyle/>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txBody>
                  <a:tcPr marL="47372" marR="47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42900" lvl="0" indent="-342900" algn="l">
                        <a:lnSpc>
                          <a:spcPct val="100000"/>
                        </a:lnSpc>
                        <a:spcAft>
                          <a:spcPts val="0"/>
                        </a:spcAft>
                        <a:buFont typeface="Symbol" panose="05050102010706020507" pitchFamily="18" charset="2"/>
                        <a:buChar char=""/>
                      </a:pPr>
                      <a:r>
                        <a:rPr lang="en-GB" sz="1200" dirty="0">
                          <a:effectLst/>
                          <a:latin typeface="+mn-lt"/>
                          <a:ea typeface="SimSun" panose="02010600030101010101" pitchFamily="2" charset="-122"/>
                          <a:cs typeface="Times New Roman" panose="02020603050405020304" pitchFamily="18" charset="0"/>
                        </a:rPr>
                        <a:t>Assess the timeframe needed to achieve closure for the complaint and inform complainant accordingly</a:t>
                      </a:r>
                      <a:endParaRPr lang="en-SG" sz="1200" dirty="0">
                        <a:effectLst/>
                        <a:latin typeface="+mn-lt"/>
                        <a:ea typeface="SimSun" panose="02010600030101010101" pitchFamily="2" charset="-122"/>
                        <a:cs typeface="Times New Roman" panose="02020603050405020304" pitchFamily="18" charset="0"/>
                      </a:endParaRPr>
                    </a:p>
                  </a:txBody>
                  <a:tcPr marL="47372" marR="47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X days after investigation officer is assigned </a:t>
                      </a:r>
                      <a:endParaRPr lang="en-SG" sz="1200" dirty="0">
                        <a:effectLst/>
                        <a:latin typeface="+mn-lt"/>
                        <a:ea typeface="SimSun" panose="02010600030101010101" pitchFamily="2" charset="-122"/>
                        <a:cs typeface="Times New Roman" panose="02020603050405020304" pitchFamily="18" charset="0"/>
                      </a:endParaRPr>
                    </a:p>
                  </a:txBody>
                  <a:tcPr marL="47372" marR="47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txBody>
                  <a:tcPr marL="47372" marR="47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57415492"/>
                  </a:ext>
                </a:extLst>
              </a:tr>
              <a:tr h="2330376">
                <a:tc>
                  <a:txBody>
                    <a:bodyPr/>
                    <a:lstStyle/>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(3) Investigating the complaints</a:t>
                      </a:r>
                      <a:endParaRPr lang="en-SG" sz="1200" dirty="0">
                        <a:effectLst/>
                        <a:latin typeface="+mn-lt"/>
                        <a:ea typeface="SimSun" panose="02010600030101010101" pitchFamily="2" charset="-122"/>
                        <a:cs typeface="Times New Roman" panose="02020603050405020304" pitchFamily="18" charset="0"/>
                      </a:endParaRPr>
                    </a:p>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txBody>
                  <a:tcPr marL="47372" marR="47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42900" lvl="0" indent="-342900" algn="l">
                        <a:lnSpc>
                          <a:spcPct val="100000"/>
                        </a:lnSpc>
                        <a:spcAft>
                          <a:spcPts val="0"/>
                        </a:spcAft>
                        <a:buFont typeface="Symbol" panose="05050102010706020507" pitchFamily="18" charset="2"/>
                        <a:buChar char=""/>
                        <a:tabLst>
                          <a:tab pos="228600" algn="l"/>
                        </a:tabLst>
                      </a:pPr>
                      <a:r>
                        <a:rPr lang="en-GB" sz="1200" dirty="0">
                          <a:effectLst/>
                          <a:latin typeface="+mn-lt"/>
                          <a:ea typeface="SimSun" panose="02010600030101010101" pitchFamily="2" charset="-122"/>
                          <a:cs typeface="Arial" panose="020B0604020202020204" pitchFamily="34" charset="0"/>
                        </a:rPr>
                        <a:t>Determine what caused the non-compliance to take place, who were involved and how and why it happened</a:t>
                      </a:r>
                    </a:p>
                    <a:p>
                      <a:pPr marL="0" lvl="0" indent="0" algn="l">
                        <a:lnSpc>
                          <a:spcPct val="100000"/>
                        </a:lnSpc>
                        <a:spcAft>
                          <a:spcPts val="0"/>
                        </a:spcAft>
                        <a:buFont typeface="Symbol" panose="05050102010706020507" pitchFamily="18" charset="2"/>
                        <a:buNone/>
                        <a:tabLst>
                          <a:tab pos="228600" algn="l"/>
                        </a:tabLs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p>
                      <a:pPr marL="342900" lvl="0" indent="-342900" algn="l">
                        <a:lnSpc>
                          <a:spcPct val="100000"/>
                        </a:lnSpc>
                        <a:spcAft>
                          <a:spcPts val="0"/>
                        </a:spcAft>
                        <a:buFont typeface="Symbol" panose="05050102010706020507" pitchFamily="18" charset="2"/>
                        <a:buChar char=""/>
                        <a:tabLst>
                          <a:tab pos="228600" algn="l"/>
                        </a:tabLst>
                      </a:pPr>
                      <a:r>
                        <a:rPr lang="en-GB" sz="1200" dirty="0">
                          <a:effectLst/>
                          <a:latin typeface="+mn-lt"/>
                          <a:ea typeface="SimSun" panose="02010600030101010101" pitchFamily="2" charset="-122"/>
                          <a:cs typeface="Arial" panose="020B0604020202020204" pitchFamily="34" charset="0"/>
                        </a:rPr>
                        <a:t>Provide interim updates to the complainant and find out from the complainant how he/she might want his/her complaint to be resolved </a:t>
                      </a:r>
                      <a:endParaRPr lang="en-SG" sz="1200" dirty="0">
                        <a:effectLst/>
                        <a:latin typeface="+mn-lt"/>
                        <a:ea typeface="SimSun" panose="02010600030101010101" pitchFamily="2" charset="-122"/>
                        <a:cs typeface="Times New Roman" panose="02020603050405020304" pitchFamily="18" charset="0"/>
                      </a:endParaRPr>
                    </a:p>
                    <a:p>
                      <a:pPr marL="342900" lvl="0" indent="-342900" algn="l">
                        <a:lnSpc>
                          <a:spcPct val="100000"/>
                        </a:lnSpc>
                        <a:spcAft>
                          <a:spcPts val="0"/>
                        </a:spcAft>
                        <a:buFont typeface="Symbol" panose="05050102010706020507" pitchFamily="18" charset="2"/>
                        <a:buChar char=""/>
                      </a:pPr>
                      <a:r>
                        <a:rPr lang="en-GB" sz="1200" dirty="0">
                          <a:effectLst/>
                          <a:latin typeface="+mn-lt"/>
                          <a:ea typeface="SimSun" panose="02010600030101010101" pitchFamily="2" charset="-122"/>
                          <a:cs typeface="Times New Roman" panose="02020603050405020304" pitchFamily="18" charset="0"/>
                        </a:rPr>
                        <a:t>Submit investigation report to appropriate level of management, including (1) findings made; (2) recommendations on the remedial actions to be taken to achieve resolution of the complaint</a:t>
                      </a: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p>
                      <a:pPr marL="342900" lvl="0" indent="-342900" algn="l">
                        <a:lnSpc>
                          <a:spcPct val="100000"/>
                        </a:lnSpc>
                        <a:spcAft>
                          <a:spcPts val="0"/>
                        </a:spcAft>
                        <a:buFont typeface="Symbol" panose="05050102010706020507" pitchFamily="18" charset="2"/>
                        <a:buChar char=""/>
                        <a:tabLst>
                          <a:tab pos="228600" algn="l"/>
                        </a:tabLst>
                      </a:pPr>
                      <a:r>
                        <a:rPr lang="en-GB" sz="1200" dirty="0">
                          <a:effectLst/>
                          <a:latin typeface="+mn-lt"/>
                          <a:ea typeface="SimSun" panose="02010600030101010101" pitchFamily="2" charset="-122"/>
                          <a:cs typeface="Arial" panose="020B0604020202020204" pitchFamily="34" charset="0"/>
                        </a:rPr>
                        <a:t>If need be, report to/inform the relevant authorities such as police and PDPC </a:t>
                      </a:r>
                      <a:endParaRPr lang="en-SG" sz="1200" dirty="0">
                        <a:effectLst/>
                        <a:latin typeface="+mn-lt"/>
                        <a:ea typeface="SimSun" panose="02010600030101010101" pitchFamily="2" charset="-122"/>
                        <a:cs typeface="Times New Roman" panose="02020603050405020304" pitchFamily="18" charset="0"/>
                      </a:endParaRPr>
                    </a:p>
                  </a:txBody>
                  <a:tcPr marL="47372" marR="47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Average turnaround time is based on estimates by investigation officer </a:t>
                      </a:r>
                      <a:endParaRPr lang="en-SG" sz="1200" dirty="0">
                        <a:effectLst/>
                        <a:latin typeface="+mn-lt"/>
                        <a:ea typeface="SimSun" panose="02010600030101010101" pitchFamily="2" charset="-122"/>
                        <a:cs typeface="Times New Roman" panose="02020603050405020304" pitchFamily="18" charset="0"/>
                      </a:endParaRPr>
                    </a:p>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p>
                      <a:pPr algn="l">
                        <a:lnSpc>
                          <a:spcPct val="100000"/>
                        </a:lnSpc>
                        <a:spcAft>
                          <a:spcPts val="0"/>
                        </a:spcAft>
                      </a:pPr>
                      <a:r>
                        <a:rPr lang="en-SG"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Average turnaround time is based on estimates by investigation officer </a:t>
                      </a:r>
                      <a:endParaRPr lang="en-SG" sz="1200" dirty="0">
                        <a:effectLst/>
                        <a:latin typeface="+mn-lt"/>
                        <a:ea typeface="SimSun" panose="02010600030101010101" pitchFamily="2" charset="-122"/>
                        <a:cs typeface="Times New Roman" panose="02020603050405020304" pitchFamily="18" charset="0"/>
                      </a:endParaRPr>
                    </a:p>
                  </a:txBody>
                  <a:tcPr marL="47372" marR="47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Investigation officer </a:t>
                      </a:r>
                      <a:endParaRPr lang="en-SG" sz="1200" dirty="0">
                        <a:effectLst/>
                        <a:latin typeface="+mn-lt"/>
                        <a:ea typeface="SimSun" panose="02010600030101010101" pitchFamily="2" charset="-122"/>
                        <a:cs typeface="Times New Roman" panose="02020603050405020304" pitchFamily="18" charset="0"/>
                      </a:endParaRPr>
                    </a:p>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Investigation officer </a:t>
                      </a:r>
                      <a:endParaRPr lang="en-SG" sz="1200" dirty="0">
                        <a:effectLst/>
                        <a:latin typeface="+mn-lt"/>
                        <a:ea typeface="SimSun" panose="02010600030101010101" pitchFamily="2" charset="-122"/>
                        <a:cs typeface="Times New Roman" panose="02020603050405020304" pitchFamily="18" charset="0"/>
                      </a:endParaRPr>
                    </a:p>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txBody>
                  <a:tcPr marL="47372" marR="47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55284721"/>
                  </a:ext>
                </a:extLst>
              </a:tr>
              <a:tr h="260276">
                <a:tc>
                  <a:txBody>
                    <a:bodyPr/>
                    <a:lstStyle/>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(4) Responding to complaints</a:t>
                      </a:r>
                      <a:endParaRPr lang="en-SG" sz="1200" dirty="0">
                        <a:effectLst/>
                        <a:latin typeface="+mn-lt"/>
                        <a:ea typeface="SimSun" panose="02010600030101010101" pitchFamily="2" charset="-122"/>
                        <a:cs typeface="Times New Roman" panose="02020603050405020304" pitchFamily="18" charset="0"/>
                      </a:endParaRPr>
                    </a:p>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txBody>
                  <a:tcPr marL="47372" marR="47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42900" lvl="0" indent="-342900" algn="l">
                        <a:lnSpc>
                          <a:spcPct val="100000"/>
                        </a:lnSpc>
                        <a:spcAft>
                          <a:spcPts val="0"/>
                        </a:spcAft>
                        <a:buFont typeface="Symbol" panose="05050102010706020507" pitchFamily="18" charset="2"/>
                        <a:buChar char=""/>
                        <a:tabLst>
                          <a:tab pos="228600" algn="l"/>
                        </a:tabLst>
                      </a:pPr>
                      <a:r>
                        <a:rPr lang="en-GB" sz="1200" dirty="0">
                          <a:effectLst/>
                          <a:latin typeface="+mn-lt"/>
                          <a:ea typeface="SimSun" panose="02010600030101010101" pitchFamily="2" charset="-122"/>
                          <a:cs typeface="Arial" panose="020B0604020202020204" pitchFamily="34" charset="0"/>
                        </a:rPr>
                        <a:t>Inform complainant about the results of the investigation and the remedial actions to be taken </a:t>
                      </a:r>
                      <a:endParaRPr lang="en-SG" sz="1200" dirty="0">
                        <a:effectLst/>
                        <a:latin typeface="+mn-lt"/>
                        <a:ea typeface="SimSun" panose="02010600030101010101" pitchFamily="2" charset="-122"/>
                        <a:cs typeface="Times New Roman" panose="02020603050405020304" pitchFamily="18" charset="0"/>
                      </a:endParaRPr>
                    </a:p>
                    <a:p>
                      <a:pPr marL="342900" lvl="0" indent="-342900" algn="l">
                        <a:lnSpc>
                          <a:spcPct val="100000"/>
                        </a:lnSpc>
                        <a:spcAft>
                          <a:spcPts val="0"/>
                        </a:spcAft>
                        <a:buFont typeface="Symbol" panose="05050102010706020507" pitchFamily="18" charset="2"/>
                        <a:buChar char=""/>
                        <a:tabLst>
                          <a:tab pos="228600" algn="l"/>
                        </a:tabLst>
                      </a:pPr>
                      <a:r>
                        <a:rPr lang="en-GB" sz="1200" dirty="0">
                          <a:effectLst/>
                          <a:latin typeface="+mn-lt"/>
                          <a:ea typeface="SimSun" panose="02010600030101010101" pitchFamily="2" charset="-122"/>
                          <a:cs typeface="Arial" panose="020B0604020202020204" pitchFamily="34" charset="0"/>
                        </a:rPr>
                        <a:t>If complainant disagrees with the remedial actions, this could be escalated to the CEO or independent third party for resolution </a:t>
                      </a:r>
                      <a:endParaRPr lang="en-SG" sz="1200" dirty="0">
                        <a:effectLst/>
                        <a:latin typeface="+mn-lt"/>
                        <a:ea typeface="SimSun" panose="02010600030101010101" pitchFamily="2" charset="-122"/>
                        <a:cs typeface="Times New Roman" panose="02020603050405020304" pitchFamily="18" charset="0"/>
                      </a:endParaRPr>
                    </a:p>
                  </a:txBody>
                  <a:tcPr marL="47372" marR="47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X days after the report has been approved </a:t>
                      </a:r>
                      <a:endParaRPr lang="en-SG" sz="1200" dirty="0">
                        <a:effectLst/>
                        <a:latin typeface="+mn-lt"/>
                        <a:ea typeface="SimSun" panose="02010600030101010101" pitchFamily="2" charset="-122"/>
                        <a:cs typeface="Times New Roman" panose="02020603050405020304" pitchFamily="18" charset="0"/>
                      </a:endParaRPr>
                    </a:p>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txBody>
                  <a:tcPr marL="47372" marR="47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DPO and investigation officer </a:t>
                      </a:r>
                      <a:endParaRPr lang="en-SG" sz="1200" dirty="0">
                        <a:effectLst/>
                        <a:latin typeface="+mn-lt"/>
                        <a:ea typeface="SimSun" panose="02010600030101010101" pitchFamily="2" charset="-122"/>
                        <a:cs typeface="Times New Roman" panose="02020603050405020304" pitchFamily="18" charset="0"/>
                      </a:endParaRPr>
                    </a:p>
                    <a:p>
                      <a:pPr algn="l">
                        <a:lnSpc>
                          <a:spcPct val="100000"/>
                        </a:lnSpc>
                        <a:spcAft>
                          <a:spcPts val="0"/>
                        </a:spcAft>
                      </a:pPr>
                      <a:r>
                        <a:rPr lang="en-GB" sz="1200" dirty="0">
                          <a:effectLst/>
                          <a:latin typeface="+mn-lt"/>
                          <a:ea typeface="SimSun" panose="02010600030101010101" pitchFamily="2" charset="-122"/>
                          <a:cs typeface="Arial" panose="020B0604020202020204" pitchFamily="34" charset="0"/>
                        </a:rPr>
                        <a:t> </a:t>
                      </a:r>
                      <a:endParaRPr lang="en-SG" sz="1200" dirty="0">
                        <a:effectLst/>
                        <a:latin typeface="+mn-lt"/>
                        <a:ea typeface="SimSun" panose="02010600030101010101" pitchFamily="2" charset="-122"/>
                        <a:cs typeface="Times New Roman" panose="02020603050405020304" pitchFamily="18" charset="0"/>
                      </a:endParaRPr>
                    </a:p>
                  </a:txBody>
                  <a:tcPr marL="47372" marR="47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3231146"/>
                  </a:ext>
                </a:extLst>
              </a:tr>
            </a:tbl>
          </a:graphicData>
        </a:graphic>
      </p:graphicFrame>
    </p:spTree>
    <p:extLst>
      <p:ext uri="{BB962C8B-B14F-4D97-AF65-F5344CB8AC3E}">
        <p14:creationId xmlns:p14="http://schemas.microsoft.com/office/powerpoint/2010/main" val="4081817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7DFF9BF9C42DC4A8DE15055A0B33571" ma:contentTypeVersion="0" ma:contentTypeDescription="Create a new document." ma:contentTypeScope="" ma:versionID="9c3c5470ed12f8069b38ed4f126ef730">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D6AC54-34F4-46C3-A9E0-3F877111B7FC}">
  <ds:schemaRefs>
    <ds:schemaRef ds:uri="http://schemas.openxmlformats.org/package/2006/metadata/core-properties"/>
    <ds:schemaRef ds:uri="http://schemas.microsoft.com/office/infopath/2007/PartnerControls"/>
    <ds:schemaRef ds:uri="http://purl.org/dc/elements/1.1/"/>
    <ds:schemaRef ds:uri="http://purl.org/dc/terms/"/>
    <ds:schemaRef ds:uri="http://schemas.microsoft.com/office/2006/documentManagement/types"/>
    <ds:schemaRef ds:uri="http://www.w3.org/XML/1998/namespace"/>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E349086D-E5F0-4DC0-B338-FC894863DF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2263E93-C2DD-4AB8-A30F-96FF77185C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5999</TotalTime>
  <Words>1302</Words>
  <Application>Microsoft Office PowerPoint</Application>
  <PresentationFormat>A4 Paper (210x297 mm)</PresentationFormat>
  <Paragraphs>211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SimSun</vt:lpstr>
      <vt:lpstr>Arial</vt:lpstr>
      <vt:lpstr>Calibri</vt:lpstr>
      <vt:lpstr>Symbol</vt:lpstr>
      <vt:lpstr>Times New Roman</vt:lpstr>
      <vt:lpstr>Office Theme</vt:lpstr>
      <vt:lpstr>PowerPoint Presentation</vt:lpstr>
      <vt:lpstr>TYPICAL COMPLAINT HANDLING PROCESS</vt:lpstr>
      <vt:lpstr>WHAT TO CONSIDER WHEN DEVELOPING PROCESS FOR HANDLING COMPLAINTS RELATING TO DATA PROTECTION</vt:lpstr>
      <vt:lpstr>WHAT TO CONSIDER WHEN DEVELOPING PROCESS FOR HANDLING COMPLAINTS RELATING TO DATA PROTECTION</vt:lpstr>
      <vt:lpstr>WHAT TO CONSIDER WHEN DEVELOPING PROCESS FOR HANDLING COMPLAINTS RELATING TO DATA PROTECTION</vt:lpstr>
      <vt:lpstr>WHAT TO CONSIDER WHEN DEVELOPING PROCESS FOR HANDLING COMPLAINTS RELATING TO DATA PROTECTION</vt:lpstr>
      <vt:lpstr>WHAT TO CONSIDER WHEN DEVELOPING PROCESS FOR HANDLING COMPLAINTS RELATING TO DATA PROTECTION</vt:lpstr>
      <vt:lpstr>EXAMPLE OF COMPLAINT HANDLING PROCESS RELATING TO DATA PROTECTION</vt:lpstr>
      <vt:lpstr>EXAMPLE OF COMPLAINT HANDLING PROCESS RELATING TO DATA PROTECTION</vt:lpstr>
      <vt:lpstr>EXAMPLE OF COMPLAINT HANDLING PROCESS RELATING TO DATA PROTECTION</vt:lpstr>
    </vt:vector>
  </TitlesOfParts>
  <Company>CET GLOBAL PTE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DARYL LIM</dc:creator>
  <cp:lastModifiedBy>Bryan LOH (PDPC)</cp:lastModifiedBy>
  <cp:revision>562</cp:revision>
  <cp:lastPrinted>2016-06-27T06:26:24Z</cp:lastPrinted>
  <dcterms:created xsi:type="dcterms:W3CDTF">2016-06-02T19:59:00Z</dcterms:created>
  <dcterms:modified xsi:type="dcterms:W3CDTF">2017-07-13T08:17:27Z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0x01010007DFF9BF9C42DC4A8DE15055A0B33571</vt:lpwstr>
  </property>
</Properties>
</file>