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58" r:id="rId6"/>
    <p:sldId id="262" r:id="rId7"/>
    <p:sldId id="264" r:id="rId8"/>
    <p:sldId id="265" r:id="rId9"/>
    <p:sldId id="269" r:id="rId10"/>
    <p:sldId id="259" r:id="rId11"/>
    <p:sldId id="266" r:id="rId12"/>
    <p:sldId id="271" r:id="rId13"/>
    <p:sldId id="270"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techblog.vn/dao-dau-voi-cmake-thong-qua-vi-du"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odelungtung.wordpress.com/2019/02/01/compile-c-c-source-code-with-cmak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a:t>What is CMAKE</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a:solidFill>
                  <a:schemeClr val="tx1">
                    <a:lumMod val="85000"/>
                    <a:lumOff val="15000"/>
                  </a:schemeClr>
                </a:solidFill>
              </a:rPr>
              <a:t>NguYEN TUNG LAM</a:t>
            </a:r>
            <a:endParaRPr lang="en-US" sz="2400" dirty="0">
              <a:solidFill>
                <a:schemeClr val="tx1">
                  <a:lumMod val="85000"/>
                  <a:lumOff val="15000"/>
                </a:schemeClr>
              </a:solidFill>
            </a:endParaRP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C535-BF47-42DA-96EE-906E952769AF}"/>
              </a:ext>
            </a:extLst>
          </p:cNvPr>
          <p:cNvSpPr>
            <a:spLocks noGrp="1"/>
          </p:cNvSpPr>
          <p:nvPr>
            <p:ph type="title"/>
          </p:nvPr>
        </p:nvSpPr>
        <p:spPr/>
        <p:txBody>
          <a:bodyPr/>
          <a:lstStyle/>
          <a:p>
            <a:r>
              <a:rPr lang="en-US"/>
              <a:t>Các bước sử dụng Cmake</a:t>
            </a:r>
          </a:p>
        </p:txBody>
      </p:sp>
      <p:sp>
        <p:nvSpPr>
          <p:cNvPr id="3" name="Content Placeholder 2">
            <a:extLst>
              <a:ext uri="{FF2B5EF4-FFF2-40B4-BE49-F238E27FC236}">
                <a16:creationId xmlns:a16="http://schemas.microsoft.com/office/drawing/2014/main" id="{0FD21C5E-6B10-4BC0-A19D-5E1473545545}"/>
              </a:ext>
            </a:extLst>
          </p:cNvPr>
          <p:cNvSpPr>
            <a:spLocks noGrp="1"/>
          </p:cNvSpPr>
          <p:nvPr>
            <p:ph idx="1"/>
          </p:nvPr>
        </p:nvSpPr>
        <p:spPr/>
        <p:txBody>
          <a:bodyPr/>
          <a:lstStyle/>
          <a:p>
            <a:r>
              <a:rPr lang="en-US"/>
              <a:t>Bước 1:  Xây dựng (đặt tiêu tề, đặt cầu hình) trên file </a:t>
            </a:r>
            <a:r>
              <a:rPr lang="en-US" b="0" i="0">
                <a:solidFill>
                  <a:srgbClr val="444444"/>
                </a:solidFill>
                <a:effectLst/>
                <a:latin typeface="Courier New" panose="02070309020205020404" pitchFamily="49" charset="0"/>
              </a:rPr>
              <a:t>CMakeLists.txt</a:t>
            </a:r>
            <a:r>
              <a:rPr lang="en-US"/>
              <a:t> và xác định chuẩn ngôn ngữ lựa chọn (Cmake cũng là trình dịch)</a:t>
            </a:r>
          </a:p>
          <a:p>
            <a:r>
              <a:rPr lang="en-US"/>
              <a:t>Bước 2: Tạo một thư viện mới </a:t>
            </a:r>
          </a:p>
          <a:p>
            <a:r>
              <a:rPr lang="en-US"/>
              <a:t>Bước 3: Thêm cách sử dụng cho thư viện</a:t>
            </a:r>
          </a:p>
          <a:p>
            <a:r>
              <a:rPr lang="en-US"/>
              <a:t>Bước 4: ….</a:t>
            </a:r>
          </a:p>
        </p:txBody>
      </p:sp>
    </p:spTree>
    <p:extLst>
      <p:ext uri="{BB962C8B-B14F-4D97-AF65-F5344CB8AC3E}">
        <p14:creationId xmlns:p14="http://schemas.microsoft.com/office/powerpoint/2010/main" val="233111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8D90-839C-4ED7-B107-08C231139EDD}"/>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92524BA5-775F-4431-BD7F-3850C2E1F583}"/>
              </a:ext>
            </a:extLst>
          </p:cNvPr>
          <p:cNvSpPr>
            <a:spLocks noGrp="1"/>
          </p:cNvSpPr>
          <p:nvPr>
            <p:ph idx="1"/>
          </p:nvPr>
        </p:nvSpPr>
        <p:spPr/>
        <p:txBody>
          <a:bodyPr/>
          <a:lstStyle/>
          <a:p>
            <a:r>
              <a:rPr lang="en-US">
                <a:hlinkClick r:id="rId2"/>
              </a:rPr>
              <a:t>https://techblog.vn/dao-dau-voi-cmake-thong-qua-vi-du</a:t>
            </a:r>
            <a:endParaRPr lang="en-US"/>
          </a:p>
          <a:p>
            <a:r>
              <a:rPr lang="en-US"/>
              <a:t>Đường dẫn khá chi tiết </a:t>
            </a:r>
          </a:p>
        </p:txBody>
      </p:sp>
    </p:spTree>
    <p:extLst>
      <p:ext uri="{BB962C8B-B14F-4D97-AF65-F5344CB8AC3E}">
        <p14:creationId xmlns:p14="http://schemas.microsoft.com/office/powerpoint/2010/main" val="1658204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AFE1-10F9-479C-B1FB-79CF811C6DC8}"/>
              </a:ext>
            </a:extLst>
          </p:cNvPr>
          <p:cNvSpPr>
            <a:spLocks noGrp="1"/>
          </p:cNvSpPr>
          <p:nvPr>
            <p:ph type="title"/>
          </p:nvPr>
        </p:nvSpPr>
        <p:spPr/>
        <p:txBody>
          <a:bodyPr/>
          <a:lstStyle/>
          <a:p>
            <a:r>
              <a:rPr lang="en-US"/>
              <a:t>Kết luận	</a:t>
            </a:r>
          </a:p>
        </p:txBody>
      </p:sp>
      <p:sp>
        <p:nvSpPr>
          <p:cNvPr id="3" name="Content Placeholder 2">
            <a:extLst>
              <a:ext uri="{FF2B5EF4-FFF2-40B4-BE49-F238E27FC236}">
                <a16:creationId xmlns:a16="http://schemas.microsoft.com/office/drawing/2014/main" id="{124157AD-50FE-4C51-8947-933AB1B92441}"/>
              </a:ext>
            </a:extLst>
          </p:cNvPr>
          <p:cNvSpPr>
            <a:spLocks noGrp="1"/>
          </p:cNvSpPr>
          <p:nvPr>
            <p:ph idx="1"/>
          </p:nvPr>
        </p:nvSpPr>
        <p:spPr/>
        <p:txBody>
          <a:bodyPr/>
          <a:lstStyle/>
          <a:p>
            <a:r>
              <a:rPr lang="en-US"/>
              <a:t>Cách hoạt động của Cmake tạo một </a:t>
            </a:r>
            <a:r>
              <a:rPr lang="en-US" b="0" i="0">
                <a:solidFill>
                  <a:srgbClr val="444444"/>
                </a:solidFill>
                <a:effectLst/>
                <a:latin typeface="Courier New" panose="02070309020205020404" pitchFamily="49" charset="0"/>
              </a:rPr>
              <a:t>CMakeLists.txt tại đây cmake sẽ thực hiện việc tạo cách makefile (các thư viện)xác định ngôn ngữ lập trình gốc và trong quá trình tạo Cmake sẽ cắm 1 số flag nhằm quá trình dịch</a:t>
            </a:r>
          </a:p>
          <a:p>
            <a:r>
              <a:rPr lang="en-US">
                <a:solidFill>
                  <a:srgbClr val="444444"/>
                </a:solidFill>
                <a:latin typeface="Courier New" panose="02070309020205020404" pitchFamily="49" charset="0"/>
              </a:rPr>
              <a:t>Cmake hoạt động </a:t>
            </a:r>
            <a:r>
              <a:rPr lang="vi-VN">
                <a:solidFill>
                  <a:srgbClr val="444444"/>
                </a:solidFill>
                <a:latin typeface="Courier New" panose="02070309020205020404" pitchFamily="49" charset="0"/>
              </a:rPr>
              <a:t>phân chia thứ tự các thư viện gôm các thư viện chính và các thư viện con được tạo và ứng dụng sẽ xây dựng dựa vào các thư viện đó</a:t>
            </a:r>
            <a:endParaRPr lang="en-US"/>
          </a:p>
        </p:txBody>
      </p:sp>
    </p:spTree>
    <p:extLst>
      <p:ext uri="{BB962C8B-B14F-4D97-AF65-F5344CB8AC3E}">
        <p14:creationId xmlns:p14="http://schemas.microsoft.com/office/powerpoint/2010/main" val="213608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66EE1-5F8C-4F54-9ED3-9B956F868D97}"/>
              </a:ext>
            </a:extLst>
          </p:cNvPr>
          <p:cNvSpPr>
            <a:spLocks noGrp="1"/>
          </p:cNvSpPr>
          <p:nvPr>
            <p:ph type="title"/>
          </p:nvPr>
        </p:nvSpPr>
        <p:spPr/>
        <p:txBody>
          <a:bodyPr/>
          <a:lstStyle/>
          <a:p>
            <a:r>
              <a:rPr lang="en-US"/>
              <a:t>Đặt vấn đề.	</a:t>
            </a:r>
          </a:p>
        </p:txBody>
      </p:sp>
      <p:sp>
        <p:nvSpPr>
          <p:cNvPr id="3" name="Content Placeholder 2">
            <a:extLst>
              <a:ext uri="{FF2B5EF4-FFF2-40B4-BE49-F238E27FC236}">
                <a16:creationId xmlns:a16="http://schemas.microsoft.com/office/drawing/2014/main" id="{5C9C1CA8-59C8-425B-B920-3FDCDF3FABF8}"/>
              </a:ext>
            </a:extLst>
          </p:cNvPr>
          <p:cNvSpPr>
            <a:spLocks noGrp="1"/>
          </p:cNvSpPr>
          <p:nvPr>
            <p:ph idx="1"/>
          </p:nvPr>
        </p:nvSpPr>
        <p:spPr/>
        <p:txBody>
          <a:bodyPr/>
          <a:lstStyle/>
          <a:p>
            <a:pPr algn="l"/>
            <a:r>
              <a:rPr lang="en-US"/>
              <a:t>Đối với một chương trình đơn giản, việc quản lý code là đơn giản, nhưng khi vào một chương trình phức tạp số câu </a:t>
            </a:r>
            <a:r>
              <a:rPr lang="vi-VN" b="0" i="0">
                <a:solidFill>
                  <a:srgbClr val="4A4A4A"/>
                </a:solidFill>
                <a:effectLst/>
                <a:latin typeface="BlinkMacSystemFont"/>
              </a:rPr>
              <a:t>nhiều lệnh hơn, nhiều modul hơn và nhiều người tham gia viết hơn thì sẽ có vấn đề phát sinh:</a:t>
            </a:r>
          </a:p>
          <a:p>
            <a:pPr algn="l">
              <a:buFont typeface="Wingdings" panose="05000000000000000000" pitchFamily="2" charset="2"/>
              <a:buChar char="Ø"/>
            </a:pPr>
            <a:r>
              <a:rPr lang="vi-VN" b="0" i="0">
                <a:solidFill>
                  <a:srgbClr val="4A4A4A"/>
                </a:solidFill>
                <a:effectLst/>
                <a:latin typeface="BlinkMacSystemFont"/>
              </a:rPr>
              <a:t>Khó quản lý một file lớn (cả người và máy)</a:t>
            </a:r>
          </a:p>
          <a:p>
            <a:pPr algn="l">
              <a:buFont typeface="Wingdings" panose="05000000000000000000" pitchFamily="2" charset="2"/>
              <a:buChar char="Ø"/>
            </a:pPr>
            <a:r>
              <a:rPr lang="vi-VN" b="0" i="0">
                <a:solidFill>
                  <a:srgbClr val="4A4A4A"/>
                </a:solidFill>
                <a:effectLst/>
                <a:latin typeface="BlinkMacSystemFont"/>
              </a:rPr>
              <a:t>Mỗi thay đổi cần thời gian biên dịch lâu</a:t>
            </a:r>
          </a:p>
          <a:p>
            <a:pPr algn="l">
              <a:buFont typeface="Wingdings" panose="05000000000000000000" pitchFamily="2" charset="2"/>
              <a:buChar char="Ø"/>
            </a:pPr>
            <a:r>
              <a:rPr lang="vi-VN" b="0" i="0">
                <a:solidFill>
                  <a:srgbClr val="4A4A4A"/>
                </a:solidFill>
                <a:effectLst/>
                <a:latin typeface="BlinkMacSystemFont"/>
              </a:rPr>
              <a:t>Nhiều người lập trình không thể thay đổi cùng một file đồng thời</a:t>
            </a:r>
          </a:p>
          <a:p>
            <a:pPr algn="l">
              <a:buFont typeface="Wingdings" panose="05000000000000000000" pitchFamily="2" charset="2"/>
              <a:buChar char="Ø"/>
            </a:pPr>
            <a:r>
              <a:rPr lang="vi-VN" b="0" i="0">
                <a:solidFill>
                  <a:srgbClr val="4A4A4A"/>
                </a:solidFill>
                <a:effectLst/>
                <a:latin typeface="BlinkMacSystemFont"/>
              </a:rPr>
              <a:t>Chương trình được phân ra thành nhiều module</a:t>
            </a:r>
          </a:p>
          <a:p>
            <a:endParaRPr lang="en-US"/>
          </a:p>
        </p:txBody>
      </p:sp>
    </p:spTree>
    <p:extLst>
      <p:ext uri="{BB962C8B-B14F-4D97-AF65-F5344CB8AC3E}">
        <p14:creationId xmlns:p14="http://schemas.microsoft.com/office/powerpoint/2010/main" val="1301687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D982-8F3A-4A15-8F8E-81898EFC82EF}"/>
              </a:ext>
            </a:extLst>
          </p:cNvPr>
          <p:cNvSpPr>
            <a:spLocks noGrp="1"/>
          </p:cNvSpPr>
          <p:nvPr>
            <p:ph type="title"/>
          </p:nvPr>
        </p:nvSpPr>
        <p:spPr>
          <a:xfrm>
            <a:off x="1097280" y="286603"/>
            <a:ext cx="10058400" cy="1043433"/>
          </a:xfrm>
        </p:spPr>
        <p:txBody>
          <a:bodyPr/>
          <a:lstStyle/>
          <a:p>
            <a:r>
              <a:rPr lang="en-US"/>
              <a:t>Cách giải quyết </a:t>
            </a:r>
          </a:p>
        </p:txBody>
      </p:sp>
      <p:sp>
        <p:nvSpPr>
          <p:cNvPr id="3" name="Content Placeholder 2">
            <a:extLst>
              <a:ext uri="{FF2B5EF4-FFF2-40B4-BE49-F238E27FC236}">
                <a16:creationId xmlns:a16="http://schemas.microsoft.com/office/drawing/2014/main" id="{1EDEB06D-76FF-4510-B58A-C6F1960DA81C}"/>
              </a:ext>
            </a:extLst>
          </p:cNvPr>
          <p:cNvSpPr>
            <a:spLocks noGrp="1"/>
          </p:cNvSpPr>
          <p:nvPr>
            <p:ph idx="1"/>
          </p:nvPr>
        </p:nvSpPr>
        <p:spPr>
          <a:xfrm>
            <a:off x="1097280" y="1995054"/>
            <a:ext cx="10058400" cy="3901747"/>
          </a:xfrm>
        </p:spPr>
        <p:txBody>
          <a:bodyPr>
            <a:normAutofit/>
          </a:bodyPr>
          <a:lstStyle/>
          <a:p>
            <a:pPr algn="l"/>
            <a:r>
              <a:rPr lang="en-US" b="0" i="0">
                <a:solidFill>
                  <a:srgbClr val="4A4A4A"/>
                </a:solidFill>
                <a:effectLst/>
                <a:latin typeface="BlinkMacSystemFont"/>
              </a:rPr>
              <a:t>Giải pháp cho vấn đề</a:t>
            </a:r>
          </a:p>
          <a:p>
            <a:pPr algn="l">
              <a:buFont typeface="Arial" panose="020B0604020202020204" pitchFamily="34" charset="0"/>
              <a:buChar char="•"/>
            </a:pPr>
            <a:r>
              <a:rPr lang="en-US" b="0" i="0">
                <a:solidFill>
                  <a:srgbClr val="4A4A4A"/>
                </a:solidFill>
                <a:effectLst/>
                <a:latin typeface="BlinkMacSystemFont"/>
              </a:rPr>
              <a:t>Chia project ra thành các modul một cách đúng đắn</a:t>
            </a:r>
          </a:p>
          <a:p>
            <a:pPr algn="l">
              <a:buFont typeface="Arial" panose="020B0604020202020204" pitchFamily="34" charset="0"/>
              <a:buChar char="•"/>
            </a:pPr>
            <a:r>
              <a:rPr lang="en-US" b="0" i="0">
                <a:solidFill>
                  <a:srgbClr val="4A4A4A"/>
                </a:solidFill>
                <a:effectLst/>
                <a:latin typeface="BlinkMacSystemFont"/>
              </a:rPr>
              <a:t>Thời gian biên dịch phải ngắn nếu có sự thay đổi</a:t>
            </a:r>
          </a:p>
          <a:p>
            <a:pPr algn="l">
              <a:buFont typeface="Arial" panose="020B0604020202020204" pitchFamily="34" charset="0"/>
              <a:buChar char="•"/>
            </a:pPr>
            <a:r>
              <a:rPr lang="en-US" b="0" i="0">
                <a:solidFill>
                  <a:srgbClr val="4A4A4A"/>
                </a:solidFill>
                <a:effectLst/>
                <a:latin typeface="BlinkMacSystemFont"/>
              </a:rPr>
              <a:t>Dễ dàng bảo trì cấu trúc project</a:t>
            </a:r>
          </a:p>
          <a:p>
            <a:endParaRPr lang="en-US"/>
          </a:p>
        </p:txBody>
      </p:sp>
    </p:spTree>
    <p:extLst>
      <p:ext uri="{BB962C8B-B14F-4D97-AF65-F5344CB8AC3E}">
        <p14:creationId xmlns:p14="http://schemas.microsoft.com/office/powerpoint/2010/main" val="316080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6F6A-350C-42D7-85DA-D9C2A2B95473}"/>
              </a:ext>
            </a:extLst>
          </p:cNvPr>
          <p:cNvSpPr>
            <a:spLocks noGrp="1"/>
          </p:cNvSpPr>
          <p:nvPr>
            <p:ph type="title"/>
          </p:nvPr>
        </p:nvSpPr>
        <p:spPr/>
        <p:txBody>
          <a:bodyPr/>
          <a:lstStyle/>
          <a:p>
            <a:r>
              <a:rPr lang="en-US"/>
              <a:t>Makefile	</a:t>
            </a:r>
          </a:p>
        </p:txBody>
      </p:sp>
      <p:sp>
        <p:nvSpPr>
          <p:cNvPr id="3" name="Content Placeholder 2">
            <a:extLst>
              <a:ext uri="{FF2B5EF4-FFF2-40B4-BE49-F238E27FC236}">
                <a16:creationId xmlns:a16="http://schemas.microsoft.com/office/drawing/2014/main" id="{536B15AA-5DF7-4FF8-A1B7-C87B88A79552}"/>
              </a:ext>
            </a:extLst>
          </p:cNvPr>
          <p:cNvSpPr>
            <a:spLocks noGrp="1"/>
          </p:cNvSpPr>
          <p:nvPr>
            <p:ph idx="1"/>
          </p:nvPr>
        </p:nvSpPr>
        <p:spPr/>
        <p:txBody>
          <a:bodyPr>
            <a:normAutofit fontScale="92500" lnSpcReduction="10000"/>
          </a:bodyPr>
          <a:lstStyle/>
          <a:p>
            <a:r>
              <a:rPr lang="en-US"/>
              <a:t>Để làm được điều đó, ta đi đến khái niệm về </a:t>
            </a:r>
            <a:r>
              <a:rPr lang="en-US" b="1"/>
              <a:t>Makefile.</a:t>
            </a:r>
          </a:p>
          <a:p>
            <a:pPr algn="l">
              <a:buFont typeface="Arial" panose="020B0604020202020204" pitchFamily="34" charset="0"/>
              <a:buChar char="•"/>
            </a:pPr>
            <a:r>
              <a:rPr lang="en-US" b="0" i="0">
                <a:solidFill>
                  <a:srgbClr val="4A4A4A"/>
                </a:solidFill>
                <a:effectLst/>
                <a:latin typeface="BlinkMacSystemFont"/>
              </a:rPr>
              <a:t>Makefile là một file dạng script chứa các thông tin:</a:t>
            </a:r>
          </a:p>
          <a:p>
            <a:pPr algn="l">
              <a:buFont typeface="Arial" panose="020B0604020202020204" pitchFamily="34" charset="0"/>
              <a:buChar char="•"/>
            </a:pPr>
            <a:r>
              <a:rPr lang="en-US" b="0" i="0">
                <a:solidFill>
                  <a:srgbClr val="4A4A4A"/>
                </a:solidFill>
                <a:effectLst/>
                <a:latin typeface="BlinkMacSystemFont"/>
              </a:rPr>
              <a:t>Cấu trúc project (file, sự phụ thuộc)</a:t>
            </a:r>
          </a:p>
          <a:p>
            <a:pPr algn="l">
              <a:buFont typeface="Arial" panose="020B0604020202020204" pitchFamily="34" charset="0"/>
              <a:buChar char="•"/>
            </a:pPr>
            <a:r>
              <a:rPr lang="en-US" b="0" i="0">
                <a:solidFill>
                  <a:srgbClr val="4A4A4A"/>
                </a:solidFill>
                <a:effectLst/>
                <a:latin typeface="BlinkMacSystemFont"/>
              </a:rPr>
              <a:t>Các lệnh để tạo file</a:t>
            </a:r>
          </a:p>
          <a:p>
            <a:pPr algn="l">
              <a:buFont typeface="Arial" panose="020B0604020202020204" pitchFamily="34" charset="0"/>
              <a:buChar char="•"/>
            </a:pPr>
            <a:r>
              <a:rPr lang="en-US" b="0" i="0">
                <a:solidFill>
                  <a:srgbClr val="4A4A4A"/>
                </a:solidFill>
                <a:effectLst/>
                <a:latin typeface="BlinkMacSystemFont"/>
              </a:rPr>
              <a:t>Lệnh make sẽ đọc nội dung Makefile, hiểu kiến trúc của project và thực thi các lệnh</a:t>
            </a:r>
          </a:p>
          <a:p>
            <a:pPr>
              <a:buFont typeface="Wingdings" panose="05000000000000000000" pitchFamily="2" charset="2"/>
              <a:buChar char="q"/>
            </a:pPr>
            <a:r>
              <a:rPr lang="en-US"/>
              <a:t> Tuy nhiên, độ phức tạp của Makefile cũng tỉ lệ thuận với độ phức tạp của project, do đó CMake đã ra đời để giải quyết vấn đề này.</a:t>
            </a:r>
          </a:p>
          <a:p>
            <a:pPr>
              <a:buFont typeface="Wingdings" panose="05000000000000000000" pitchFamily="2" charset="2"/>
              <a:buChar char="q"/>
            </a:pPr>
            <a:r>
              <a:rPr lang="vi-VN"/>
              <a:t>CMake giúp tự động sinh ra Makefile mà make có thể sử dụng để biên dịch project của bạn. Đối với từng project, các cài đặt cho CMake được lưu trong file CMakeLists.txt.</a:t>
            </a:r>
          </a:p>
          <a:p>
            <a:pPr>
              <a:buFont typeface="Wingdings" panose="05000000000000000000" pitchFamily="2" charset="2"/>
              <a:buChar char="q"/>
            </a:pPr>
            <a:endParaRPr lang="vi-VN"/>
          </a:p>
          <a:p>
            <a:pPr>
              <a:buFont typeface="Wingdings" panose="05000000000000000000" pitchFamily="2" charset="2"/>
              <a:buChar char="q"/>
            </a:pPr>
            <a:endParaRPr lang="en-US"/>
          </a:p>
        </p:txBody>
      </p:sp>
    </p:spTree>
    <p:extLst>
      <p:ext uri="{BB962C8B-B14F-4D97-AF65-F5344CB8AC3E}">
        <p14:creationId xmlns:p14="http://schemas.microsoft.com/office/powerpoint/2010/main" val="389229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E45F-08E8-494D-BBDC-078444B81DFE}"/>
              </a:ext>
            </a:extLst>
          </p:cNvPr>
          <p:cNvSpPr>
            <a:spLocks noGrp="1"/>
          </p:cNvSpPr>
          <p:nvPr>
            <p:ph type="title"/>
          </p:nvPr>
        </p:nvSpPr>
        <p:spPr/>
        <p:txBody>
          <a:bodyPr/>
          <a:lstStyle/>
          <a:p>
            <a:r>
              <a:rPr lang="en-US"/>
              <a:t>Cmake hoạt động độc lập với hệ thống</a:t>
            </a:r>
          </a:p>
        </p:txBody>
      </p:sp>
      <p:sp>
        <p:nvSpPr>
          <p:cNvPr id="3" name="Content Placeholder 2">
            <a:extLst>
              <a:ext uri="{FF2B5EF4-FFF2-40B4-BE49-F238E27FC236}">
                <a16:creationId xmlns:a16="http://schemas.microsoft.com/office/drawing/2014/main" id="{7F10D399-EC09-4E20-8EBB-D0378369E618}"/>
              </a:ext>
            </a:extLst>
          </p:cNvPr>
          <p:cNvSpPr>
            <a:spLocks noGrp="1"/>
          </p:cNvSpPr>
          <p:nvPr>
            <p:ph idx="1"/>
          </p:nvPr>
        </p:nvSpPr>
        <p:spPr/>
        <p:txBody>
          <a:bodyPr/>
          <a:lstStyle/>
          <a:p>
            <a:pPr algn="l"/>
            <a:r>
              <a:rPr lang="vi-VN" b="0" i="0">
                <a:effectLst/>
                <a:latin typeface="Lato"/>
              </a:rPr>
              <a:t>Việc xây dựng các dự án C ++ không phải là tiêu chuẩn trên các </a:t>
            </a:r>
            <a:r>
              <a:rPr lang="en-US" b="0" i="0">
                <a:effectLst/>
                <a:latin typeface="Lato"/>
              </a:rPr>
              <a:t>hệ điều hành</a:t>
            </a:r>
            <a:r>
              <a:rPr lang="vi-VN" b="0" i="0">
                <a:effectLst/>
                <a:latin typeface="Lato"/>
              </a:rPr>
              <a:t>. Điều này có nghĩa, ngay cả khi bạn có mã nguồn và tệp thực hiện của dự án C ++ từ máy Linux của mình, bạn không thể trực tiếp xây dựng mã đó trong HĐH Windows. Tương tự, nếu bạn có giải pháp Visual Studio từ máy Windows, bạn không thể biên dịch trực tiếp nó trong môi trường Linux. CMake có khả năng giải quyết vấn đề này bằng cách tạo các tệp hệ thống xây dựng dựa trên nền tảng bằng cách đặt một số </a:t>
            </a:r>
            <a:r>
              <a:rPr lang="en-US" b="0" i="0">
                <a:effectLst/>
                <a:latin typeface="Lato"/>
              </a:rPr>
              <a:t>flag</a:t>
            </a:r>
            <a:r>
              <a:rPr lang="vi-VN" b="0" i="0">
                <a:effectLst/>
                <a:latin typeface="Lato"/>
              </a:rPr>
              <a:t>.</a:t>
            </a:r>
          </a:p>
          <a:p>
            <a:pPr algn="l"/>
            <a:r>
              <a:rPr lang="vi-VN" b="0" i="0">
                <a:effectLst/>
                <a:latin typeface="Lato"/>
              </a:rPr>
              <a:t>Điều này có nghĩa là, khi bạn đã chia sẻ mã dự án của mình cho bất kỳ ai có thể được xây dựng bằng CMake, bạn không cần phải lo lắng về môi trường phát triển của họ. CMake sẽ </a:t>
            </a:r>
            <a:r>
              <a:rPr lang="en-US" b="0" i="0">
                <a:effectLst/>
                <a:latin typeface="Lato"/>
              </a:rPr>
              <a:t>làm</a:t>
            </a:r>
            <a:r>
              <a:rPr lang="vi-VN" b="0" i="0">
                <a:effectLst/>
                <a:latin typeface="Lato"/>
              </a:rPr>
              <a:t> điều đó.</a:t>
            </a:r>
          </a:p>
          <a:p>
            <a:endParaRPr lang="en-US"/>
          </a:p>
        </p:txBody>
      </p:sp>
    </p:spTree>
    <p:extLst>
      <p:ext uri="{BB962C8B-B14F-4D97-AF65-F5344CB8AC3E}">
        <p14:creationId xmlns:p14="http://schemas.microsoft.com/office/powerpoint/2010/main" val="400360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A9D9-04D2-4984-9F92-6FD592E7B5A1}"/>
              </a:ext>
            </a:extLst>
          </p:cNvPr>
          <p:cNvSpPr>
            <a:spLocks noGrp="1"/>
          </p:cNvSpPr>
          <p:nvPr>
            <p:ph type="title"/>
          </p:nvPr>
        </p:nvSpPr>
        <p:spPr/>
        <p:txBody>
          <a:bodyPr/>
          <a:lstStyle/>
          <a:p>
            <a:r>
              <a:rPr lang="en-US"/>
              <a:t>Cmake	</a:t>
            </a:r>
          </a:p>
        </p:txBody>
      </p:sp>
      <p:sp>
        <p:nvSpPr>
          <p:cNvPr id="3" name="Content Placeholder 2">
            <a:extLst>
              <a:ext uri="{FF2B5EF4-FFF2-40B4-BE49-F238E27FC236}">
                <a16:creationId xmlns:a16="http://schemas.microsoft.com/office/drawing/2014/main" id="{0BD09A6E-7966-4C3E-9A5D-05D2F5338F5F}"/>
              </a:ext>
            </a:extLst>
          </p:cNvPr>
          <p:cNvSpPr>
            <a:spLocks noGrp="1"/>
          </p:cNvSpPr>
          <p:nvPr>
            <p:ph idx="1"/>
          </p:nvPr>
        </p:nvSpPr>
        <p:spPr/>
        <p:txBody>
          <a:bodyPr/>
          <a:lstStyle/>
          <a:p>
            <a:r>
              <a:rPr lang="en-US"/>
              <a:t>Định nghĩa:</a:t>
            </a:r>
          </a:p>
          <a:p>
            <a:pPr>
              <a:buFont typeface="Wingdings" panose="05000000000000000000" pitchFamily="2" charset="2"/>
              <a:buChar char="Ø"/>
            </a:pPr>
            <a:r>
              <a:rPr lang="en-US"/>
              <a:t>Cmake là một công cụ phần mềm có thể sử dụng trên nhiều nên tảng như window, hay cho hệ macbook, </a:t>
            </a:r>
          </a:p>
          <a:p>
            <a:pPr>
              <a:buFont typeface="Wingdings" panose="05000000000000000000" pitchFamily="2" charset="2"/>
              <a:buChar char="Ø"/>
            </a:pPr>
            <a:r>
              <a:rPr lang="en-US"/>
              <a:t>Nó hoạt động độc lập với trình biên dịch sử dụng. </a:t>
            </a:r>
          </a:p>
          <a:p>
            <a:pPr>
              <a:buFont typeface="Wingdings" panose="05000000000000000000" pitchFamily="2" charset="2"/>
              <a:buChar char="Ø"/>
            </a:pPr>
            <a:r>
              <a:rPr lang="en-US"/>
              <a:t>Và chức năng nó phân chia thứ tự các thư viện gôm các thư viện chính và các thư viện con được tạo và ứng dụng sẽ xây dựng dựa vào các thư viện đó.</a:t>
            </a:r>
          </a:p>
          <a:p>
            <a:endParaRPr lang="en-US"/>
          </a:p>
        </p:txBody>
      </p:sp>
    </p:spTree>
    <p:extLst>
      <p:ext uri="{BB962C8B-B14F-4D97-AF65-F5344CB8AC3E}">
        <p14:creationId xmlns:p14="http://schemas.microsoft.com/office/powerpoint/2010/main" val="2292303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014F-DFBF-41CA-93AB-68E37B955C97}"/>
              </a:ext>
            </a:extLst>
          </p:cNvPr>
          <p:cNvSpPr>
            <a:spLocks noGrp="1"/>
          </p:cNvSpPr>
          <p:nvPr>
            <p:ph type="title"/>
          </p:nvPr>
        </p:nvSpPr>
        <p:spPr/>
        <p:txBody>
          <a:bodyPr/>
          <a:lstStyle/>
          <a:p>
            <a:r>
              <a:rPr lang="en-US"/>
              <a:t>Sử dụng: MỘT SỐ CMAKE COMMAND QUAN TRỌNG</a:t>
            </a:r>
          </a:p>
        </p:txBody>
      </p:sp>
      <p:sp>
        <p:nvSpPr>
          <p:cNvPr id="3" name="Content Placeholder 2">
            <a:extLst>
              <a:ext uri="{FF2B5EF4-FFF2-40B4-BE49-F238E27FC236}">
                <a16:creationId xmlns:a16="http://schemas.microsoft.com/office/drawing/2014/main" id="{C40EE18A-FF8A-46F5-BC3E-1ED583AD1AF5}"/>
              </a:ext>
            </a:extLst>
          </p:cNvPr>
          <p:cNvSpPr>
            <a:spLocks noGrp="1"/>
          </p:cNvSpPr>
          <p:nvPr>
            <p:ph idx="1"/>
          </p:nvPr>
        </p:nvSpPr>
        <p:spPr/>
        <p:txBody>
          <a:bodyPr/>
          <a:lstStyle/>
          <a:p>
            <a:r>
              <a:rPr lang="en-US">
                <a:hlinkClick r:id="rId2"/>
              </a:rPr>
              <a:t>https://codelungtung.wordpress.com/2019/02/01/compile-c-c-source-code-with-cmake/</a:t>
            </a:r>
            <a:endParaRPr lang="en-US"/>
          </a:p>
        </p:txBody>
      </p:sp>
    </p:spTree>
    <p:extLst>
      <p:ext uri="{BB962C8B-B14F-4D97-AF65-F5344CB8AC3E}">
        <p14:creationId xmlns:p14="http://schemas.microsoft.com/office/powerpoint/2010/main" val="14214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A8DE-5BA6-42EB-8D5C-D7E354ABBA6E}"/>
              </a:ext>
            </a:extLst>
          </p:cNvPr>
          <p:cNvSpPr>
            <a:spLocks noGrp="1"/>
          </p:cNvSpPr>
          <p:nvPr>
            <p:ph type="title"/>
          </p:nvPr>
        </p:nvSpPr>
        <p:spPr/>
        <p:txBody>
          <a:bodyPr/>
          <a:lstStyle/>
          <a:p>
            <a:r>
              <a:rPr lang="en-US"/>
              <a:t>Tree cmake</a:t>
            </a:r>
          </a:p>
        </p:txBody>
      </p:sp>
      <p:sp>
        <p:nvSpPr>
          <p:cNvPr id="3" name="Content Placeholder 2">
            <a:extLst>
              <a:ext uri="{FF2B5EF4-FFF2-40B4-BE49-F238E27FC236}">
                <a16:creationId xmlns:a16="http://schemas.microsoft.com/office/drawing/2014/main" id="{406292B6-99FC-4EB1-9F0E-4918A567D65E}"/>
              </a:ext>
            </a:extLst>
          </p:cNvPr>
          <p:cNvSpPr>
            <a:spLocks noGrp="1"/>
          </p:cNvSpPr>
          <p:nvPr>
            <p:ph idx="1"/>
          </p:nvPr>
        </p:nvSpPr>
        <p:spPr/>
        <p:txBody>
          <a:bodyPr/>
          <a:lstStyle/>
          <a:p>
            <a:pPr algn="l"/>
            <a:r>
              <a:rPr lang="en-US">
                <a:solidFill>
                  <a:schemeClr val="tx1"/>
                </a:solidFill>
              </a:rPr>
              <a:t>Ví dụ: </a:t>
            </a:r>
            <a:r>
              <a:rPr lang="vi-VN" b="0" i="0">
                <a:solidFill>
                  <a:schemeClr val="tx1"/>
                </a:solidFill>
                <a:effectLst/>
                <a:latin typeface="Vollkorn"/>
              </a:rPr>
              <a:t>VÍ DỤ 1 – build source code</a:t>
            </a:r>
          </a:p>
          <a:p>
            <a:pPr algn="l"/>
            <a:r>
              <a:rPr lang="vi-VN" b="0" i="0">
                <a:solidFill>
                  <a:schemeClr val="tx1"/>
                </a:solidFill>
                <a:effectLst/>
                <a:latin typeface="Noticia Text"/>
              </a:rPr>
              <a:t>Biên dịch một project có sử dụng thư viện OpenCV với CMake và make.</a:t>
            </a:r>
          </a:p>
          <a:p>
            <a:pPr algn="l"/>
            <a:r>
              <a:rPr lang="vi-VN" b="1" i="0">
                <a:solidFill>
                  <a:schemeClr val="tx1"/>
                </a:solidFill>
                <a:effectLst/>
                <a:latin typeface="Noticia Text"/>
              </a:rPr>
              <a:t>Cấu trúc project:</a:t>
            </a:r>
            <a:br>
              <a:rPr lang="vi-VN" b="0" i="0">
                <a:solidFill>
                  <a:schemeClr val="tx1"/>
                </a:solidFill>
                <a:effectLst/>
                <a:latin typeface="Noticia Text"/>
              </a:rPr>
            </a:br>
            <a:r>
              <a:rPr lang="vi-VN" b="1" i="0">
                <a:solidFill>
                  <a:schemeClr val="tx1"/>
                </a:solidFill>
                <a:effectLst/>
                <a:latin typeface="Noticia Text"/>
              </a:rPr>
              <a:t>DemoProject</a:t>
            </a:r>
            <a:br>
              <a:rPr lang="vi-VN" b="0" i="0">
                <a:solidFill>
                  <a:schemeClr val="tx1"/>
                </a:solidFill>
                <a:effectLst/>
                <a:latin typeface="Noticia Text"/>
              </a:rPr>
            </a:br>
            <a:r>
              <a:rPr lang="vi-VN" b="0" i="0">
                <a:solidFill>
                  <a:schemeClr val="tx1"/>
                </a:solidFill>
                <a:effectLst/>
                <a:latin typeface="Noticia Text"/>
              </a:rPr>
              <a:t>|—- </a:t>
            </a:r>
            <a:r>
              <a:rPr lang="vi-VN" b="1" i="0">
                <a:solidFill>
                  <a:schemeClr val="tx1"/>
                </a:solidFill>
                <a:effectLst/>
                <a:latin typeface="Noticia Text"/>
              </a:rPr>
              <a:t>build</a:t>
            </a:r>
            <a:br>
              <a:rPr lang="vi-VN" b="0" i="0">
                <a:solidFill>
                  <a:schemeClr val="tx1"/>
                </a:solidFill>
                <a:effectLst/>
                <a:latin typeface="Noticia Text"/>
              </a:rPr>
            </a:br>
            <a:r>
              <a:rPr lang="vi-VN" b="0" i="0">
                <a:solidFill>
                  <a:schemeClr val="tx1"/>
                </a:solidFill>
                <a:effectLst/>
                <a:latin typeface="Noticia Text"/>
              </a:rPr>
              <a:t>|—- </a:t>
            </a:r>
            <a:r>
              <a:rPr lang="vi-VN" b="1" i="0">
                <a:solidFill>
                  <a:schemeClr val="tx1"/>
                </a:solidFill>
                <a:effectLst/>
                <a:latin typeface="Noticia Text"/>
              </a:rPr>
              <a:t>libraries</a:t>
            </a:r>
            <a:br>
              <a:rPr lang="vi-VN" b="0" i="0">
                <a:solidFill>
                  <a:schemeClr val="tx1"/>
                </a:solidFill>
                <a:effectLst/>
                <a:latin typeface="Noticia Text"/>
              </a:rPr>
            </a:br>
            <a:r>
              <a:rPr lang="vi-VN" b="0" i="0">
                <a:solidFill>
                  <a:schemeClr val="tx1"/>
                </a:solidFill>
                <a:effectLst/>
                <a:latin typeface="Noticia Text"/>
              </a:rPr>
              <a:t>|—-|—- argparse.h</a:t>
            </a:r>
            <a:br>
              <a:rPr lang="vi-VN" b="0" i="0">
                <a:solidFill>
                  <a:schemeClr val="tx1"/>
                </a:solidFill>
                <a:effectLst/>
                <a:latin typeface="Noticia Text"/>
              </a:rPr>
            </a:br>
            <a:r>
              <a:rPr lang="vi-VN" b="0" i="0">
                <a:solidFill>
                  <a:schemeClr val="tx1"/>
                </a:solidFill>
                <a:effectLst/>
                <a:latin typeface="Noticia Text"/>
              </a:rPr>
              <a:t>|—-|—- argparse.cpp</a:t>
            </a:r>
            <a:br>
              <a:rPr lang="vi-VN" b="0" i="0">
                <a:solidFill>
                  <a:schemeClr val="tx1"/>
                </a:solidFill>
                <a:effectLst/>
                <a:latin typeface="Noticia Text"/>
              </a:rPr>
            </a:br>
            <a:r>
              <a:rPr lang="vi-VN" b="0" i="0">
                <a:solidFill>
                  <a:schemeClr val="tx1"/>
                </a:solidFill>
                <a:effectLst/>
                <a:latin typeface="Noticia Text"/>
              </a:rPr>
              <a:t>|—- displayImage.cpp</a:t>
            </a:r>
            <a:br>
              <a:rPr lang="vi-VN" b="0" i="0">
                <a:solidFill>
                  <a:schemeClr val="tx1"/>
                </a:solidFill>
                <a:effectLst/>
                <a:latin typeface="Noticia Text"/>
              </a:rPr>
            </a:br>
            <a:r>
              <a:rPr lang="vi-VN" b="0" i="0">
                <a:solidFill>
                  <a:schemeClr val="tx1"/>
                </a:solidFill>
                <a:effectLst/>
                <a:latin typeface="Noticia Text"/>
              </a:rPr>
              <a:t>|—- CMakeLists.txt</a:t>
            </a:r>
          </a:p>
          <a:p>
            <a:endParaRPr lang="en-US"/>
          </a:p>
        </p:txBody>
      </p:sp>
    </p:spTree>
    <p:extLst>
      <p:ext uri="{BB962C8B-B14F-4D97-AF65-F5344CB8AC3E}">
        <p14:creationId xmlns:p14="http://schemas.microsoft.com/office/powerpoint/2010/main" val="84008881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8ED7B2C0B0E8F84E9F14AF92A1A96905" ma:contentTypeVersion="2" ma:contentTypeDescription="Tạo tài liệu mới." ma:contentTypeScope="" ma:versionID="e4b9b057d028ac4652b56c9fe286587d">
  <xsd:schema xmlns:xsd="http://www.w3.org/2001/XMLSchema" xmlns:xs="http://www.w3.org/2001/XMLSchema" xmlns:p="http://schemas.microsoft.com/office/2006/metadata/properties" xmlns:ns3="53e5501c-a1ca-4816-84e3-db004bde3d34" targetNamespace="http://schemas.microsoft.com/office/2006/metadata/properties" ma:root="true" ma:fieldsID="303dd515efdd7c1e1bac93893ad37e0b" ns3:_="">
    <xsd:import namespace="53e5501c-a1ca-4816-84e3-db004bde3d34"/>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e5501c-a1ca-4816-84e3-db004bde3d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2.xml><?xml version="1.0" encoding="utf-8"?>
<ds:datastoreItem xmlns:ds="http://schemas.openxmlformats.org/officeDocument/2006/customXml" ds:itemID="{00646C36-D994-4DBD-9A53-9B2DFD8D7208}">
  <ds:schemaRefs>
    <ds:schemaRef ds:uri="http://purl.org/dc/terms/"/>
    <ds:schemaRef ds:uri="http://schemas.openxmlformats.org/package/2006/metadata/core-properties"/>
    <ds:schemaRef ds:uri="53e5501c-a1ca-4816-84e3-db004bde3d34"/>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C68236DA-FC53-4FB6-8EB4-A0E169B22F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e5501c-a1ca-4816-84e3-db004bde3d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{4C1E279F-915E-41EF-B6AA-55B8699E1C87}tf56160789_wac</Template>
  <TotalTime>0</TotalTime>
  <Words>779</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BlinkMacSystemFont</vt:lpstr>
      <vt:lpstr>Bookman Old Style</vt:lpstr>
      <vt:lpstr>Calibri</vt:lpstr>
      <vt:lpstr>Courier New</vt:lpstr>
      <vt:lpstr>Franklin Gothic Book</vt:lpstr>
      <vt:lpstr>Lato</vt:lpstr>
      <vt:lpstr>Noticia Text</vt:lpstr>
      <vt:lpstr>Vollkorn</vt:lpstr>
      <vt:lpstr>Wingdings</vt:lpstr>
      <vt:lpstr>1_RetrospectVTI</vt:lpstr>
      <vt:lpstr>What is CMAKE</vt:lpstr>
      <vt:lpstr>Your best quote that reflects your approach… “It’s one small step for man, one giant leap for mankind.”</vt:lpstr>
      <vt:lpstr>Đặt vấn đề. </vt:lpstr>
      <vt:lpstr>Cách giải quyết </vt:lpstr>
      <vt:lpstr>Makefile </vt:lpstr>
      <vt:lpstr>Cmake hoạt động độc lập với hệ thống</vt:lpstr>
      <vt:lpstr>Cmake </vt:lpstr>
      <vt:lpstr>Sử dụng: MỘT SỐ CMAKE COMMAND QUAN TRỌNG</vt:lpstr>
      <vt:lpstr>Tree cmake</vt:lpstr>
      <vt:lpstr>Các bước sử dụng Cmake</vt:lpstr>
      <vt:lpstr>Ví dụ</vt:lpstr>
      <vt:lpstr>Kết luận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2020-07-23T08:55:55Z</dcterms:created>
  <dcterms:modified xsi:type="dcterms:W3CDTF">2020-07-26T01:49:07Z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0x0101008ED7B2C0B0E8F84E9F14AF92A1A96905</vt:lpwstr>
  </property>
</Properties>
</file>