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2" r:id="rId4"/>
    <p:sldId id="260" r:id="rId5"/>
    <p:sldId id="262" r:id="rId6"/>
    <p:sldId id="259" r:id="rId7"/>
    <p:sldId id="261" r:id="rId8"/>
    <p:sldId id="271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Styl z motywem 2 — Ak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Styl pośredni 4 — Ak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2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47F714-9E4C-4904-AABC-E33B42222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EC557DA-3BB6-4DEB-AF5E-6FAE1F60B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0A659FD-3EB9-4208-A835-E95DB5B4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2B0A-6C4B-4F61-AA8A-C1C0F75BDAD2}" type="datetimeFigureOut">
              <a:rPr lang="pl-PL" smtClean="0"/>
              <a:t>23.10.2021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2C09C48-088C-4C55-98D4-2210BBBD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C00D8B3-10D7-473F-9EEA-A7622FEA0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FF20-5B7F-4B2C-A2DC-7E51B61F3D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392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D2EC5B-EDE0-43C5-A027-3F029667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AAE254E-180F-4E68-A468-60EA262DD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0B1C7A2-C729-42E3-B028-13FD22B4E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2B0A-6C4B-4F61-AA8A-C1C0F75BDAD2}" type="datetimeFigureOut">
              <a:rPr lang="pl-PL" smtClean="0"/>
              <a:t>23.10.2021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20B5224-B942-4325-984A-37C24BF1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EC310B6-327B-4F5C-9DCA-9C3FF729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FF20-5B7F-4B2C-A2DC-7E51B61F3D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962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C646FDF-B62D-4BC2-8C4F-032CE681F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8D46285-A1A0-470C-B8EA-53EE391E5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856C6BA-B414-4BA9-94AB-E340E0CD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2B0A-6C4B-4F61-AA8A-C1C0F75BDAD2}" type="datetimeFigureOut">
              <a:rPr lang="pl-PL" smtClean="0"/>
              <a:t>23.10.2021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5572B84-63B5-4E48-85D5-316CE478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9011A1C-ADF1-44B1-9165-144D6BFD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FF20-5B7F-4B2C-A2DC-7E51B61F3D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649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488399-37EA-4809-A28C-819FDDB6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588C32A-066B-4CD2-9D14-318F6D326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80A7BAF-6B63-4196-A99D-46FA55AF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2B0A-6C4B-4F61-AA8A-C1C0F75BDAD2}" type="datetimeFigureOut">
              <a:rPr lang="pl-PL" smtClean="0"/>
              <a:t>23.10.2021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6736873-1E57-48EC-84DE-97DA1C687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2F30147-9D45-4BFB-8882-F811DCC7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FF20-5B7F-4B2C-A2DC-7E51B61F3D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673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3831EA-CBBD-4E62-8760-DA3E25945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A79DE0B-0356-448B-A128-7CA442406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8A8A31F-BECB-44E5-B439-718A31C1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2B0A-6C4B-4F61-AA8A-C1C0F75BDAD2}" type="datetimeFigureOut">
              <a:rPr lang="pl-PL" smtClean="0"/>
              <a:t>23.10.2021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2CA933F-E17E-48E9-B3B6-8EBDBA49E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49F7D5A-88F0-4452-80F6-238315E0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FF20-5B7F-4B2C-A2DC-7E51B61F3D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077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5C8C2D-669E-4E84-B532-18FAB028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02CF12F-88AA-4AE1-88F3-2365D0697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4104501-256C-401D-A2EB-DA6DB789D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4C1F856-8692-4E27-B524-63FE5F65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2B0A-6C4B-4F61-AA8A-C1C0F75BDAD2}" type="datetimeFigureOut">
              <a:rPr lang="pl-PL" smtClean="0"/>
              <a:t>23.10.2021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07FA7D4-CB91-48CA-BB8C-784ADF757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F642665-879E-4C10-906C-39DB7EEF5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FF20-5B7F-4B2C-A2DC-7E51B61F3D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929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330612-318F-4D07-B7DC-5955B10F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B30B044-C257-4134-9DCF-5E678963B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7F69BF0-3F29-4FF6-8631-F5F4592F9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748DCDB-44E4-4745-8742-76537EC2F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7ED7BBB-15DD-4172-A4D7-D621655EF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4816620-F9AA-4410-B0F9-0F14CDC1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2B0A-6C4B-4F61-AA8A-C1C0F75BDAD2}" type="datetimeFigureOut">
              <a:rPr lang="pl-PL" smtClean="0"/>
              <a:t>23.10.2021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6C594E8-230D-43D5-84AC-019F0B6D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D2D76CD-52EB-457F-BAAA-3386C7A1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FF20-5B7F-4B2C-A2DC-7E51B61F3D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866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03C254-1CB6-4569-AC58-E8C95A70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3BE5168-7199-4D31-B334-1965728B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2B0A-6C4B-4F61-AA8A-C1C0F75BDAD2}" type="datetimeFigureOut">
              <a:rPr lang="pl-PL" smtClean="0"/>
              <a:t>23.10.2021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011AF79-627A-4900-BFDF-899CF5F9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ECD1646-D81D-4FF3-B7AF-E067161C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FF20-5B7F-4B2C-A2DC-7E51B61F3D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60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D0A4A98-1A6F-4F9B-9437-F7F41CF09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2B0A-6C4B-4F61-AA8A-C1C0F75BDAD2}" type="datetimeFigureOut">
              <a:rPr lang="pl-PL" smtClean="0"/>
              <a:t>23.10.2021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DE7F6C5-CECE-4B8C-8502-B65630F7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5A31D89-5705-45BE-8164-B6D33219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FF20-5B7F-4B2C-A2DC-7E51B61F3D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334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2EB27E-7D7B-4060-BD8A-CF4C7B543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1BB8B3-50BA-4EE6-8C22-5B27B5541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F25F0F7-FD97-4AE6-9BE7-FC7F6E165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B3BB714-2B0D-4BB7-9BC6-21F5110C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2B0A-6C4B-4F61-AA8A-C1C0F75BDAD2}" type="datetimeFigureOut">
              <a:rPr lang="pl-PL" smtClean="0"/>
              <a:t>23.10.2021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E7ECD59-988D-42B0-B37D-D64736544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566B7C1-434D-4B11-B624-5E5D7561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FF20-5B7F-4B2C-A2DC-7E51B61F3D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355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6B3F08-C681-496B-B850-4D8C9BD13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5BD4DF1-9462-4D4B-B08E-01E6A23A6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C92D97B-055F-41B4-A6E5-10222A4EF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C0C68F0-15E3-472C-A3D3-988AE83B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2B0A-6C4B-4F61-AA8A-C1C0F75BDAD2}" type="datetimeFigureOut">
              <a:rPr lang="pl-PL" smtClean="0"/>
              <a:t>23.10.2021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7B1FDA2-3189-4AA0-89C8-0E8AC0D9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E57F6D0-FD14-41CA-A043-02F9A14D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FF20-5B7F-4B2C-A2DC-7E51B61F3D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535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ABF3349-8972-4426-B480-F400C07B5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194896A-4284-414A-B49B-DE6B358B5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DF1743D-4972-4923-9EC8-0223480AF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A2B0A-6C4B-4F61-AA8A-C1C0F75BDAD2}" type="datetimeFigureOut">
              <a:rPr lang="pl-PL" smtClean="0"/>
              <a:t>23.10.2021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175B641-CDDD-42D8-8649-C8BC48696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F7B89B7-06EE-4B98-A701-72560AF84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1FF20-5B7F-4B2C-A2DC-7E51B61F3D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679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2.jpe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E5EBF5-CC11-409E-88DC-E48AD58E5A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sz="3600" dirty="0"/>
              <a:t>Projekt zespołowy systemu informatycznego</a:t>
            </a:r>
            <a:br>
              <a:rPr lang="pl-PL" sz="4000" dirty="0"/>
            </a:br>
            <a:br>
              <a:rPr lang="pl-PL" sz="4000" dirty="0"/>
            </a:br>
            <a:br>
              <a:rPr lang="pl-PL" dirty="0"/>
            </a:br>
            <a:r>
              <a:rPr lang="pl-PL" sz="5300" i="1" dirty="0"/>
              <a:t>Fak4ura – Aplikacja do fakturowania </a:t>
            </a:r>
            <a:endParaRPr lang="pl-PL" i="1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A673487-8395-45D9-870E-2EDA011574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sz="1800" dirty="0"/>
              <a:t>Autorzy: Sebastian Kasprzyca, Karol </a:t>
            </a:r>
            <a:r>
              <a:rPr lang="pl-PL" sz="1800" dirty="0" err="1"/>
              <a:t>Czyżycki</a:t>
            </a:r>
            <a:r>
              <a:rPr lang="pl-PL" sz="1800" dirty="0"/>
              <a:t>, Kryspin Kołodziej, Mateusz </a:t>
            </a:r>
            <a:r>
              <a:rPr lang="pl-PL" sz="1800" dirty="0" err="1"/>
              <a:t>Hudyma</a:t>
            </a:r>
            <a:r>
              <a:rPr lang="pl-PL" sz="1800" dirty="0"/>
              <a:t>, Mateusz Konopka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806F4EEF-E5F9-428E-86D1-F7D059497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282" y="246639"/>
            <a:ext cx="2561104" cy="711756"/>
          </a:xfrm>
          <a:prstGeom prst="rect">
            <a:avLst/>
          </a:prstGeom>
        </p:spPr>
      </p:pic>
      <p:pic>
        <p:nvPicPr>
          <p:cNvPr id="1026" name="Picture 2" descr="Politechnika Opolska - strona główna">
            <a:extLst>
              <a:ext uri="{FF2B5EF4-FFF2-40B4-BE49-F238E27FC236}">
                <a16:creationId xmlns:a16="http://schemas.microsoft.com/office/drawing/2014/main" id="{0209334B-136F-42A7-82FB-C6668DF24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54" y="221517"/>
            <a:ext cx="32480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17530D93-673E-4EBE-9DC3-159F7BCF2131}"/>
              </a:ext>
            </a:extLst>
          </p:cNvPr>
          <p:cNvSpPr txBox="1"/>
          <p:nvPr/>
        </p:nvSpPr>
        <p:spPr>
          <a:xfrm>
            <a:off x="880505" y="6148449"/>
            <a:ext cx="10430989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l-PL" sz="700" b="0" i="0" u="none" strike="noStrike" baseline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/>
            <a:r>
              <a:rPr lang="pl-PL" sz="7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Politechnika Opolska | Opole University of Technology | www.po.opole.pl</a:t>
            </a:r>
            <a:endParaRPr lang="pl-PL" sz="1200" b="0" i="0" u="none" strike="noStrike" baseline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/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Wydział Elektrotechniki, Automatyki i Informatyki | </a:t>
            </a:r>
            <a:r>
              <a:rPr lang="pl-PL" sz="1200" b="1" i="0" u="none" strike="noStrike" baseline="0" dirty="0" err="1">
                <a:solidFill>
                  <a:srgbClr val="000000"/>
                </a:solidFill>
                <a:latin typeface="Segoe UI" panose="020B0502040204020203" pitchFamily="34" charset="0"/>
              </a:rPr>
              <a:t>Faculty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of </a:t>
            </a:r>
            <a:r>
              <a:rPr lang="pl-PL" sz="1200" b="1" i="0" u="none" strike="noStrike" baseline="0" dirty="0" err="1">
                <a:solidFill>
                  <a:srgbClr val="000000"/>
                </a:solidFill>
                <a:latin typeface="Segoe UI" panose="020B0502040204020203" pitchFamily="34" charset="0"/>
              </a:rPr>
              <a:t>Electrical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Engineering Automatic Control and </a:t>
            </a:r>
            <a:r>
              <a:rPr lang="pl-PL" sz="1200" b="1" i="0" u="none" strike="noStrike" baseline="0" dirty="0" err="1">
                <a:solidFill>
                  <a:srgbClr val="000000"/>
                </a:solidFill>
                <a:latin typeface="Segoe UI" panose="020B0502040204020203" pitchFamily="34" charset="0"/>
              </a:rPr>
              <a:t>Informatics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| www.we.po.opole.pl</a:t>
            </a:r>
            <a:endParaRPr lang="pl-PL" sz="12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A4082CF6-E25A-42DD-B990-F006C8B53CAB}"/>
              </a:ext>
            </a:extLst>
          </p:cNvPr>
          <p:cNvCxnSpPr/>
          <p:nvPr/>
        </p:nvCxnSpPr>
        <p:spPr>
          <a:xfrm>
            <a:off x="1170584" y="6086104"/>
            <a:ext cx="9850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72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806F4EEF-E5F9-428E-86D1-F7D059497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282" y="246639"/>
            <a:ext cx="2561104" cy="711756"/>
          </a:xfrm>
          <a:prstGeom prst="rect">
            <a:avLst/>
          </a:prstGeom>
        </p:spPr>
      </p:pic>
      <p:pic>
        <p:nvPicPr>
          <p:cNvPr id="1026" name="Picture 2" descr="Politechnika Opolska - strona główna">
            <a:extLst>
              <a:ext uri="{FF2B5EF4-FFF2-40B4-BE49-F238E27FC236}">
                <a16:creationId xmlns:a16="http://schemas.microsoft.com/office/drawing/2014/main" id="{0209334B-136F-42A7-82FB-C6668DF24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54" y="221517"/>
            <a:ext cx="32480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17530D93-673E-4EBE-9DC3-159F7BCF2131}"/>
              </a:ext>
            </a:extLst>
          </p:cNvPr>
          <p:cNvSpPr txBox="1"/>
          <p:nvPr/>
        </p:nvSpPr>
        <p:spPr>
          <a:xfrm>
            <a:off x="880505" y="6148449"/>
            <a:ext cx="10430989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l-PL" sz="700" b="0" i="0" u="none" strike="noStrike" baseline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/>
            <a:r>
              <a:rPr lang="pl-PL" sz="7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Politechnika Opolska | Opole University of Technology | www.po.opole.pl</a:t>
            </a:r>
            <a:endParaRPr lang="pl-PL" sz="1200" b="0" i="0" u="none" strike="noStrike" baseline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/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Wydział Elektrotechniki, Automatyki i Informatyki | </a:t>
            </a:r>
            <a:r>
              <a:rPr lang="pl-PL" sz="1200" b="1" i="0" u="none" strike="noStrike" baseline="0" dirty="0" err="1">
                <a:solidFill>
                  <a:srgbClr val="000000"/>
                </a:solidFill>
                <a:latin typeface="Segoe UI" panose="020B0502040204020203" pitchFamily="34" charset="0"/>
              </a:rPr>
              <a:t>Faculty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of </a:t>
            </a:r>
            <a:r>
              <a:rPr lang="pl-PL" sz="1200" b="1" i="0" u="none" strike="noStrike" baseline="0" dirty="0" err="1">
                <a:solidFill>
                  <a:srgbClr val="000000"/>
                </a:solidFill>
                <a:latin typeface="Segoe UI" panose="020B0502040204020203" pitchFamily="34" charset="0"/>
              </a:rPr>
              <a:t>Electrical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Engineering Automatic Control and </a:t>
            </a:r>
            <a:r>
              <a:rPr lang="pl-PL" sz="1200" b="1" i="0" u="none" strike="noStrike" baseline="0" dirty="0" err="1">
                <a:solidFill>
                  <a:srgbClr val="000000"/>
                </a:solidFill>
                <a:latin typeface="Segoe UI" panose="020B0502040204020203" pitchFamily="34" charset="0"/>
              </a:rPr>
              <a:t>Informatics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| www.we.po.opole.pl</a:t>
            </a:r>
            <a:endParaRPr lang="pl-PL" sz="12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A4082CF6-E25A-42DD-B990-F006C8B53CAB}"/>
              </a:ext>
            </a:extLst>
          </p:cNvPr>
          <p:cNvCxnSpPr/>
          <p:nvPr/>
        </p:nvCxnSpPr>
        <p:spPr>
          <a:xfrm>
            <a:off x="1170584" y="6086104"/>
            <a:ext cx="9850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ytuł 1">
            <a:extLst>
              <a:ext uri="{FF2B5EF4-FFF2-40B4-BE49-F238E27FC236}">
                <a16:creationId xmlns:a16="http://schemas.microsoft.com/office/drawing/2014/main" id="{E224003D-01D6-4A4B-8075-A80A9B9E0375}"/>
              </a:ext>
            </a:extLst>
          </p:cNvPr>
          <p:cNvSpPr txBox="1">
            <a:spLocks/>
          </p:cNvSpPr>
          <p:nvPr/>
        </p:nvSpPr>
        <p:spPr>
          <a:xfrm>
            <a:off x="838200" y="1128156"/>
            <a:ext cx="10515600" cy="5625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200" dirty="0"/>
              <a:t>Zespół </a:t>
            </a:r>
            <a:r>
              <a:rPr lang="pl-PL" sz="3200" i="1" dirty="0"/>
              <a:t>Fak4ura</a:t>
            </a:r>
            <a:endParaRPr lang="pl-PL" sz="3200" dirty="0"/>
          </a:p>
        </p:txBody>
      </p:sp>
      <p:sp>
        <p:nvSpPr>
          <p:cNvPr id="15" name="Symbol zastępczy zawartości 2">
            <a:extLst>
              <a:ext uri="{FF2B5EF4-FFF2-40B4-BE49-F238E27FC236}">
                <a16:creationId xmlns:a16="http://schemas.microsoft.com/office/drawing/2014/main" id="{04B1D5AC-939A-4665-9764-BC62E2523D7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135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b="1" dirty="0"/>
              <a:t>Zespół </a:t>
            </a:r>
            <a:r>
              <a:rPr lang="pl-PL" sz="2400" b="1" i="1" dirty="0"/>
              <a:t>Fak4ura</a:t>
            </a:r>
            <a:r>
              <a:rPr lang="pl-PL" b="1" dirty="0"/>
              <a:t> w Sprincie 1</a:t>
            </a:r>
          </a:p>
          <a:p>
            <a:pPr algn="l"/>
            <a:endParaRPr lang="pl-PL" sz="10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b="1" i="1" dirty="0" err="1"/>
              <a:t>Scrum</a:t>
            </a:r>
            <a:r>
              <a:rPr lang="pl-PL" b="1" i="1" dirty="0"/>
              <a:t> Master:</a:t>
            </a:r>
            <a:r>
              <a:rPr lang="pl-PL" dirty="0"/>
              <a:t>	Karol </a:t>
            </a:r>
            <a:r>
              <a:rPr lang="pl-PL" dirty="0" err="1"/>
              <a:t>Czyżycki</a:t>
            </a:r>
            <a:endParaRPr lang="pl-PL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b="1" i="1" dirty="0"/>
              <a:t>Product </a:t>
            </a:r>
            <a:r>
              <a:rPr lang="pl-PL" b="1" i="1" dirty="0" err="1"/>
              <a:t>Owner</a:t>
            </a:r>
            <a:r>
              <a:rPr lang="pl-PL" b="1" i="1" dirty="0"/>
              <a:t>:</a:t>
            </a:r>
            <a:r>
              <a:rPr lang="pl-PL" dirty="0"/>
              <a:t>	Sebastian Kasprzyca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b="1" i="1" dirty="0"/>
              <a:t>Team Developers:</a:t>
            </a:r>
            <a:r>
              <a:rPr lang="pl-PL" dirty="0"/>
              <a:t>	Kryspin Kołodziej, </a:t>
            </a:r>
            <a:r>
              <a:rPr lang="pl-PL" sz="2400" dirty="0"/>
              <a:t>Mateusz Konopka</a:t>
            </a:r>
            <a:r>
              <a:rPr lang="pl-PL" dirty="0"/>
              <a:t> i Mateusz </a:t>
            </a:r>
            <a:r>
              <a:rPr lang="pl-PL" dirty="0" err="1"/>
              <a:t>Hudyma</a:t>
            </a:r>
            <a:endParaRPr lang="pl-PL" dirty="0"/>
          </a:p>
          <a:p>
            <a:pPr algn="l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102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806F4EEF-E5F9-428E-86D1-F7D059497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282" y="246639"/>
            <a:ext cx="2561104" cy="711756"/>
          </a:xfrm>
          <a:prstGeom prst="rect">
            <a:avLst/>
          </a:prstGeom>
        </p:spPr>
      </p:pic>
      <p:pic>
        <p:nvPicPr>
          <p:cNvPr id="1026" name="Picture 2" descr="Politechnika Opolska - strona główna">
            <a:extLst>
              <a:ext uri="{FF2B5EF4-FFF2-40B4-BE49-F238E27FC236}">
                <a16:creationId xmlns:a16="http://schemas.microsoft.com/office/drawing/2014/main" id="{0209334B-136F-42A7-82FB-C6668DF24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54" y="221517"/>
            <a:ext cx="32480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17530D93-673E-4EBE-9DC3-159F7BCF2131}"/>
              </a:ext>
            </a:extLst>
          </p:cNvPr>
          <p:cNvSpPr txBox="1"/>
          <p:nvPr/>
        </p:nvSpPr>
        <p:spPr>
          <a:xfrm>
            <a:off x="880505" y="6148449"/>
            <a:ext cx="10430989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l-PL" sz="700" b="0" i="0" u="none" strike="noStrike" baseline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/>
            <a:r>
              <a:rPr lang="pl-PL" sz="7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Politechnika Opolska | Opole University of Technology | www.po.opole.pl</a:t>
            </a:r>
            <a:endParaRPr lang="pl-PL" sz="1200" b="0" i="0" u="none" strike="noStrike" baseline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/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Wydział Elektrotechniki, Automatyki i Informatyki | </a:t>
            </a:r>
            <a:r>
              <a:rPr lang="pl-PL" sz="1200" b="1" i="0" u="none" strike="noStrike" baseline="0" dirty="0" err="1">
                <a:solidFill>
                  <a:srgbClr val="000000"/>
                </a:solidFill>
                <a:latin typeface="Segoe UI" panose="020B0502040204020203" pitchFamily="34" charset="0"/>
              </a:rPr>
              <a:t>Faculty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of </a:t>
            </a:r>
            <a:r>
              <a:rPr lang="pl-PL" sz="1200" b="1" i="0" u="none" strike="noStrike" baseline="0" dirty="0" err="1">
                <a:solidFill>
                  <a:srgbClr val="000000"/>
                </a:solidFill>
                <a:latin typeface="Segoe UI" panose="020B0502040204020203" pitchFamily="34" charset="0"/>
              </a:rPr>
              <a:t>Electrical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Engineering Automatic Control and </a:t>
            </a:r>
            <a:r>
              <a:rPr lang="pl-PL" sz="1200" b="1" i="0" u="none" strike="noStrike" baseline="0" dirty="0" err="1">
                <a:solidFill>
                  <a:srgbClr val="000000"/>
                </a:solidFill>
                <a:latin typeface="Segoe UI" panose="020B0502040204020203" pitchFamily="34" charset="0"/>
              </a:rPr>
              <a:t>Informatics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| www.we.po.opole.pl</a:t>
            </a:r>
            <a:endParaRPr lang="pl-PL" sz="12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A4082CF6-E25A-42DD-B990-F006C8B53CAB}"/>
              </a:ext>
            </a:extLst>
          </p:cNvPr>
          <p:cNvCxnSpPr/>
          <p:nvPr/>
        </p:nvCxnSpPr>
        <p:spPr>
          <a:xfrm>
            <a:off x="1170584" y="6086104"/>
            <a:ext cx="9850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ytuł 1">
            <a:extLst>
              <a:ext uri="{FF2B5EF4-FFF2-40B4-BE49-F238E27FC236}">
                <a16:creationId xmlns:a16="http://schemas.microsoft.com/office/drawing/2014/main" id="{E224003D-01D6-4A4B-8075-A80A9B9E0375}"/>
              </a:ext>
            </a:extLst>
          </p:cNvPr>
          <p:cNvSpPr txBox="1">
            <a:spLocks/>
          </p:cNvSpPr>
          <p:nvPr/>
        </p:nvSpPr>
        <p:spPr>
          <a:xfrm>
            <a:off x="838200" y="1128156"/>
            <a:ext cx="10515600" cy="5625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200" dirty="0"/>
              <a:t>Nazwa projektu i opis działania</a:t>
            </a:r>
          </a:p>
        </p:txBody>
      </p:sp>
      <p:sp>
        <p:nvSpPr>
          <p:cNvPr id="15" name="Symbol zastępczy zawartości 2">
            <a:extLst>
              <a:ext uri="{FF2B5EF4-FFF2-40B4-BE49-F238E27FC236}">
                <a16:creationId xmlns:a16="http://schemas.microsoft.com/office/drawing/2014/main" id="{04B1D5AC-939A-4665-9764-BC62E2523D7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135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l-PL" dirty="0"/>
          </a:p>
          <a:p>
            <a:pPr algn="l"/>
            <a:r>
              <a:rPr lang="pl-PL" sz="2400" i="1" dirty="0"/>
              <a:t>Fak4ura</a:t>
            </a:r>
            <a:r>
              <a:rPr lang="pl-PL" dirty="0"/>
              <a:t> – aplikacja do fakturowania, to projekt powstający z myślą o drobnych przedsiębiorcach, którzy stają przed potrzebą wystawiania faktur dla swoich kontrahentów w efekcie wykonanej pracy.</a:t>
            </a:r>
          </a:p>
          <a:p>
            <a:pPr algn="l"/>
            <a:r>
              <a:rPr lang="pl-PL" dirty="0"/>
              <a:t>Aplikacja pomaga jednocześnie w prowadzeniu ewidencji tychże dokumentów</a:t>
            </a:r>
            <a:br>
              <a:rPr lang="pl-PL" dirty="0"/>
            </a:br>
            <a:r>
              <a:rPr lang="pl-PL" dirty="0"/>
              <a:t>wraz z danymi o kontrahentach.</a:t>
            </a:r>
          </a:p>
          <a:p>
            <a:pPr algn="l"/>
            <a:r>
              <a:rPr lang="pl-PL" dirty="0"/>
              <a:t>Faktury wystawiane są elektronicznie.</a:t>
            </a:r>
          </a:p>
          <a:p>
            <a:pPr algn="l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639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806F4EEF-E5F9-428E-86D1-F7D059497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282" y="246639"/>
            <a:ext cx="2561104" cy="711756"/>
          </a:xfrm>
          <a:prstGeom prst="rect">
            <a:avLst/>
          </a:prstGeom>
        </p:spPr>
      </p:pic>
      <p:pic>
        <p:nvPicPr>
          <p:cNvPr id="1026" name="Picture 2" descr="Politechnika Opolska - strona główna">
            <a:extLst>
              <a:ext uri="{FF2B5EF4-FFF2-40B4-BE49-F238E27FC236}">
                <a16:creationId xmlns:a16="http://schemas.microsoft.com/office/drawing/2014/main" id="{0209334B-136F-42A7-82FB-C6668DF24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54" y="221517"/>
            <a:ext cx="32480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17530D93-673E-4EBE-9DC3-159F7BCF2131}"/>
              </a:ext>
            </a:extLst>
          </p:cNvPr>
          <p:cNvSpPr txBox="1"/>
          <p:nvPr/>
        </p:nvSpPr>
        <p:spPr>
          <a:xfrm>
            <a:off x="880505" y="6148449"/>
            <a:ext cx="10430989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l-PL" sz="700" b="0" i="0" u="none" strike="noStrike" baseline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/>
            <a:r>
              <a:rPr lang="pl-PL" sz="7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Politechnika Opolska | Opole University of Technology | www.po.opole.pl</a:t>
            </a:r>
            <a:endParaRPr lang="pl-PL" sz="1200" b="0" i="0" u="none" strike="noStrike" baseline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/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Wydział Elektrotechniki, Automatyki i Informatyki | </a:t>
            </a:r>
            <a:r>
              <a:rPr lang="pl-PL" sz="1200" b="1" i="0" u="none" strike="noStrike" baseline="0" dirty="0" err="1">
                <a:solidFill>
                  <a:srgbClr val="000000"/>
                </a:solidFill>
                <a:latin typeface="Segoe UI" panose="020B0502040204020203" pitchFamily="34" charset="0"/>
              </a:rPr>
              <a:t>Faculty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of </a:t>
            </a:r>
            <a:r>
              <a:rPr lang="pl-PL" sz="1200" b="1" i="0" u="none" strike="noStrike" baseline="0" dirty="0" err="1">
                <a:solidFill>
                  <a:srgbClr val="000000"/>
                </a:solidFill>
                <a:latin typeface="Segoe UI" panose="020B0502040204020203" pitchFamily="34" charset="0"/>
              </a:rPr>
              <a:t>Electrical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Engineering Automatic Control and </a:t>
            </a:r>
            <a:r>
              <a:rPr lang="pl-PL" sz="1200" b="1" i="0" u="none" strike="noStrike" baseline="0" dirty="0" err="1">
                <a:solidFill>
                  <a:srgbClr val="000000"/>
                </a:solidFill>
                <a:latin typeface="Segoe UI" panose="020B0502040204020203" pitchFamily="34" charset="0"/>
              </a:rPr>
              <a:t>Informatics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| www.we.po.opole.pl</a:t>
            </a:r>
            <a:endParaRPr lang="pl-PL" sz="12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A4082CF6-E25A-42DD-B990-F006C8B53CAB}"/>
              </a:ext>
            </a:extLst>
          </p:cNvPr>
          <p:cNvCxnSpPr/>
          <p:nvPr/>
        </p:nvCxnSpPr>
        <p:spPr>
          <a:xfrm>
            <a:off x="1170584" y="6086104"/>
            <a:ext cx="9850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ytuł 1">
            <a:extLst>
              <a:ext uri="{FF2B5EF4-FFF2-40B4-BE49-F238E27FC236}">
                <a16:creationId xmlns:a16="http://schemas.microsoft.com/office/drawing/2014/main" id="{E224003D-01D6-4A4B-8075-A80A9B9E0375}"/>
              </a:ext>
            </a:extLst>
          </p:cNvPr>
          <p:cNvSpPr txBox="1">
            <a:spLocks/>
          </p:cNvSpPr>
          <p:nvPr/>
        </p:nvSpPr>
        <p:spPr>
          <a:xfrm>
            <a:off x="838200" y="1128156"/>
            <a:ext cx="10515600" cy="5625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200" i="1" dirty="0"/>
              <a:t>Fak4ura</a:t>
            </a:r>
            <a:r>
              <a:rPr lang="pl-PL" sz="3200" dirty="0"/>
              <a:t> – projekt logo</a:t>
            </a:r>
          </a:p>
        </p:txBody>
      </p:sp>
      <p:sp>
        <p:nvSpPr>
          <p:cNvPr id="15" name="Symbol zastępczy zawartości 2">
            <a:extLst>
              <a:ext uri="{FF2B5EF4-FFF2-40B4-BE49-F238E27FC236}">
                <a16:creationId xmlns:a16="http://schemas.microsoft.com/office/drawing/2014/main" id="{04B1D5AC-939A-4665-9764-BC62E2523D7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337961" cy="4135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3E65134-250C-4C56-9E3C-EA3CB4122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263" y="2216087"/>
            <a:ext cx="7277474" cy="242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806F4EEF-E5F9-428E-86D1-F7D059497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282" y="246639"/>
            <a:ext cx="2561104" cy="711756"/>
          </a:xfrm>
          <a:prstGeom prst="rect">
            <a:avLst/>
          </a:prstGeom>
        </p:spPr>
      </p:pic>
      <p:pic>
        <p:nvPicPr>
          <p:cNvPr id="1026" name="Picture 2" descr="Politechnika Opolska - strona główna">
            <a:extLst>
              <a:ext uri="{FF2B5EF4-FFF2-40B4-BE49-F238E27FC236}">
                <a16:creationId xmlns:a16="http://schemas.microsoft.com/office/drawing/2014/main" id="{0209334B-136F-42A7-82FB-C6668DF24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54" y="221517"/>
            <a:ext cx="32480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17530D93-673E-4EBE-9DC3-159F7BCF2131}"/>
              </a:ext>
            </a:extLst>
          </p:cNvPr>
          <p:cNvSpPr txBox="1"/>
          <p:nvPr/>
        </p:nvSpPr>
        <p:spPr>
          <a:xfrm>
            <a:off x="880505" y="6148449"/>
            <a:ext cx="10430989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l-PL" sz="700" b="0" i="0" u="none" strike="noStrike" baseline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/>
            <a:r>
              <a:rPr lang="pl-PL" sz="7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Politechnika Opolska | Opole University of Technology | www.po.opole.pl</a:t>
            </a:r>
            <a:endParaRPr lang="pl-PL" sz="1200" b="0" i="0" u="none" strike="noStrike" baseline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/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Wydział Elektrotechniki, Automatyki i Informatyki | </a:t>
            </a:r>
            <a:r>
              <a:rPr lang="pl-PL" sz="1200" b="1" i="0" u="none" strike="noStrike" baseline="0" dirty="0" err="1">
                <a:solidFill>
                  <a:srgbClr val="000000"/>
                </a:solidFill>
                <a:latin typeface="Segoe UI" panose="020B0502040204020203" pitchFamily="34" charset="0"/>
              </a:rPr>
              <a:t>Faculty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of </a:t>
            </a:r>
            <a:r>
              <a:rPr lang="pl-PL" sz="1200" b="1" i="0" u="none" strike="noStrike" baseline="0" dirty="0" err="1">
                <a:solidFill>
                  <a:srgbClr val="000000"/>
                </a:solidFill>
                <a:latin typeface="Segoe UI" panose="020B0502040204020203" pitchFamily="34" charset="0"/>
              </a:rPr>
              <a:t>Electrical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Engineering Automatic Control and </a:t>
            </a:r>
            <a:r>
              <a:rPr lang="pl-PL" sz="1200" b="1" i="0" u="none" strike="noStrike" baseline="0" dirty="0" err="1">
                <a:solidFill>
                  <a:srgbClr val="000000"/>
                </a:solidFill>
                <a:latin typeface="Segoe UI" panose="020B0502040204020203" pitchFamily="34" charset="0"/>
              </a:rPr>
              <a:t>Informatics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| www.we.po.opole.pl</a:t>
            </a:r>
            <a:endParaRPr lang="pl-PL" sz="12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A4082CF6-E25A-42DD-B990-F006C8B53CAB}"/>
              </a:ext>
            </a:extLst>
          </p:cNvPr>
          <p:cNvCxnSpPr/>
          <p:nvPr/>
        </p:nvCxnSpPr>
        <p:spPr>
          <a:xfrm>
            <a:off x="1170584" y="6086104"/>
            <a:ext cx="9850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ytuł 1">
            <a:extLst>
              <a:ext uri="{FF2B5EF4-FFF2-40B4-BE49-F238E27FC236}">
                <a16:creationId xmlns:a16="http://schemas.microsoft.com/office/drawing/2014/main" id="{E224003D-01D6-4A4B-8075-A80A9B9E0375}"/>
              </a:ext>
            </a:extLst>
          </p:cNvPr>
          <p:cNvSpPr txBox="1">
            <a:spLocks/>
          </p:cNvSpPr>
          <p:nvPr/>
        </p:nvSpPr>
        <p:spPr>
          <a:xfrm>
            <a:off x="838200" y="1128156"/>
            <a:ext cx="10515600" cy="5625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200" i="1" dirty="0"/>
              <a:t>Fak4ura</a:t>
            </a:r>
            <a:r>
              <a:rPr lang="pl-PL" sz="3200" dirty="0"/>
              <a:t> - Funkcjonalności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ED4564A5-DB12-4A40-A7DD-F3230CC99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176371"/>
              </p:ext>
            </p:extLst>
          </p:nvPr>
        </p:nvGraphicFramePr>
        <p:xfrm>
          <a:off x="880506" y="1862693"/>
          <a:ext cx="10430988" cy="37115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76996">
                  <a:extLst>
                    <a:ext uri="{9D8B030D-6E8A-4147-A177-3AD203B41FA5}">
                      <a16:colId xmlns:a16="http://schemas.microsoft.com/office/drawing/2014/main" val="1704939876"/>
                    </a:ext>
                  </a:extLst>
                </a:gridCol>
                <a:gridCol w="3476996">
                  <a:extLst>
                    <a:ext uri="{9D8B030D-6E8A-4147-A177-3AD203B41FA5}">
                      <a16:colId xmlns:a16="http://schemas.microsoft.com/office/drawing/2014/main" val="2268516819"/>
                    </a:ext>
                  </a:extLst>
                </a:gridCol>
                <a:gridCol w="3476996">
                  <a:extLst>
                    <a:ext uri="{9D8B030D-6E8A-4147-A177-3AD203B41FA5}">
                      <a16:colId xmlns:a16="http://schemas.microsoft.com/office/drawing/2014/main" val="177967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err="1">
                          <a:solidFill>
                            <a:schemeClr val="tx1"/>
                          </a:solidFill>
                        </a:rPr>
                        <a:t>Must</a:t>
                      </a:r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dirty="0" err="1">
                          <a:solidFill>
                            <a:schemeClr val="tx1"/>
                          </a:solidFill>
                        </a:rPr>
                        <a:t>have</a:t>
                      </a: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solidFill>
                            <a:schemeClr val="tx1"/>
                          </a:solidFill>
                        </a:rPr>
                        <a:t>Should</a:t>
                      </a:r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dirty="0" err="1">
                          <a:solidFill>
                            <a:schemeClr val="tx1"/>
                          </a:solidFill>
                        </a:rPr>
                        <a:t>have</a:t>
                      </a: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Good to </a:t>
                      </a:r>
                      <a:r>
                        <a:rPr lang="pl-PL" dirty="0" err="1">
                          <a:solidFill>
                            <a:schemeClr val="tx1"/>
                          </a:solidFill>
                        </a:rPr>
                        <a:t>have</a:t>
                      </a: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94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dirty="0"/>
                        <a:t>Portal użytkownika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dirty="0"/>
                        <a:t>Konta użytkowników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dirty="0"/>
                        <a:t>Wprowadzanie faktur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Rejestr podstawowych danych kontrahentów, niezbędnych do wystawienia faktury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Generowanie faktury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dirty="0"/>
                        <a:t>Wysyłka faktury na e-mail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Powiadomienia o zaległościach kontrahentów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Szablony faktur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408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138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806F4EEF-E5F9-428E-86D1-F7D059497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282" y="246639"/>
            <a:ext cx="2561104" cy="711756"/>
          </a:xfrm>
          <a:prstGeom prst="rect">
            <a:avLst/>
          </a:prstGeom>
        </p:spPr>
      </p:pic>
      <p:pic>
        <p:nvPicPr>
          <p:cNvPr id="1026" name="Picture 2" descr="Politechnika Opolska - strona główna">
            <a:extLst>
              <a:ext uri="{FF2B5EF4-FFF2-40B4-BE49-F238E27FC236}">
                <a16:creationId xmlns:a16="http://schemas.microsoft.com/office/drawing/2014/main" id="{0209334B-136F-42A7-82FB-C6668DF24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54" y="221517"/>
            <a:ext cx="32480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17530D93-673E-4EBE-9DC3-159F7BCF2131}"/>
              </a:ext>
            </a:extLst>
          </p:cNvPr>
          <p:cNvSpPr txBox="1"/>
          <p:nvPr/>
        </p:nvSpPr>
        <p:spPr>
          <a:xfrm>
            <a:off x="880505" y="6148449"/>
            <a:ext cx="10430989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l-PL" sz="700" b="0" i="0" u="none" strike="noStrike" baseline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/>
            <a:r>
              <a:rPr lang="pl-PL" sz="7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Politechnika Opolska | Opole University of Technology | www.po.opole.pl</a:t>
            </a:r>
            <a:endParaRPr lang="pl-PL" sz="1200" b="0" i="0" u="none" strike="noStrike" baseline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/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Wydział Elektrotechniki, Automatyki i Informatyki | </a:t>
            </a:r>
            <a:r>
              <a:rPr lang="pl-PL" sz="1200" b="1" i="0" u="none" strike="noStrike" baseline="0" dirty="0" err="1">
                <a:solidFill>
                  <a:srgbClr val="000000"/>
                </a:solidFill>
                <a:latin typeface="Segoe UI" panose="020B0502040204020203" pitchFamily="34" charset="0"/>
              </a:rPr>
              <a:t>Faculty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of </a:t>
            </a:r>
            <a:r>
              <a:rPr lang="pl-PL" sz="1200" b="1" i="0" u="none" strike="noStrike" baseline="0" dirty="0" err="1">
                <a:solidFill>
                  <a:srgbClr val="000000"/>
                </a:solidFill>
                <a:latin typeface="Segoe UI" panose="020B0502040204020203" pitchFamily="34" charset="0"/>
              </a:rPr>
              <a:t>Electrical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Engineering Automatic Control and </a:t>
            </a:r>
            <a:r>
              <a:rPr lang="pl-PL" sz="1200" b="1" i="0" u="none" strike="noStrike" baseline="0" dirty="0" err="1">
                <a:solidFill>
                  <a:srgbClr val="000000"/>
                </a:solidFill>
                <a:latin typeface="Segoe UI" panose="020B0502040204020203" pitchFamily="34" charset="0"/>
              </a:rPr>
              <a:t>Informatics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| www.we.po.opole.pl</a:t>
            </a:r>
            <a:endParaRPr lang="pl-PL" sz="12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A4082CF6-E25A-42DD-B990-F006C8B53CAB}"/>
              </a:ext>
            </a:extLst>
          </p:cNvPr>
          <p:cNvCxnSpPr/>
          <p:nvPr/>
        </p:nvCxnSpPr>
        <p:spPr>
          <a:xfrm>
            <a:off x="1170584" y="6086104"/>
            <a:ext cx="9850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ytuł 1">
            <a:extLst>
              <a:ext uri="{FF2B5EF4-FFF2-40B4-BE49-F238E27FC236}">
                <a16:creationId xmlns:a16="http://schemas.microsoft.com/office/drawing/2014/main" id="{E224003D-01D6-4A4B-8075-A80A9B9E0375}"/>
              </a:ext>
            </a:extLst>
          </p:cNvPr>
          <p:cNvSpPr txBox="1">
            <a:spLocks/>
          </p:cNvSpPr>
          <p:nvPr/>
        </p:nvSpPr>
        <p:spPr>
          <a:xfrm>
            <a:off x="838200" y="1128156"/>
            <a:ext cx="10515600" cy="5625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200" i="1" dirty="0"/>
              <a:t>Fak4ura</a:t>
            </a:r>
            <a:r>
              <a:rPr lang="pl-PL" sz="3200" dirty="0"/>
              <a:t> – </a:t>
            </a:r>
            <a:r>
              <a:rPr lang="pl-PL" sz="3200" dirty="0" err="1"/>
              <a:t>Backlog</a:t>
            </a:r>
            <a:r>
              <a:rPr lang="pl-PL" sz="3200" dirty="0"/>
              <a:t>/Sprinty</a:t>
            </a:r>
          </a:p>
        </p:txBody>
      </p:sp>
      <p:sp>
        <p:nvSpPr>
          <p:cNvPr id="15" name="Symbol zastępczy zawartości 2">
            <a:extLst>
              <a:ext uri="{FF2B5EF4-FFF2-40B4-BE49-F238E27FC236}">
                <a16:creationId xmlns:a16="http://schemas.microsoft.com/office/drawing/2014/main" id="{04B1D5AC-939A-4665-9764-BC62E2523D7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599" cy="4135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l-PL" dirty="0"/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4DC4EB73-D061-4200-86C2-ADD7AAB85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651375"/>
              </p:ext>
            </p:extLst>
          </p:nvPr>
        </p:nvGraphicFramePr>
        <p:xfrm>
          <a:off x="880504" y="1874549"/>
          <a:ext cx="10430988" cy="343852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48396">
                  <a:extLst>
                    <a:ext uri="{9D8B030D-6E8A-4147-A177-3AD203B41FA5}">
                      <a16:colId xmlns:a16="http://schemas.microsoft.com/office/drawing/2014/main" val="1993675712"/>
                    </a:ext>
                  </a:extLst>
                </a:gridCol>
                <a:gridCol w="8682592">
                  <a:extLst>
                    <a:ext uri="{9D8B030D-6E8A-4147-A177-3AD203B41FA5}">
                      <a16:colId xmlns:a16="http://schemas.microsoft.com/office/drawing/2014/main" val="263096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b="1" dirty="0"/>
                        <a:t>Sprint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b="0" dirty="0"/>
                        <a:t>Portal użytkownika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b="0" dirty="0"/>
                        <a:t>Konta użytkowników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82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/>
                        <a:t>Sprint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dirty="0"/>
                        <a:t>Wprowadzanie faktur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Rejestr podstawowych danych kontrahentów, niezbędnych do wystawienia faktur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Portal użytkownika – dostosowanie widoku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76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/>
                        <a:t>Sprint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dirty="0"/>
                        <a:t>Generowanie faktury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dirty="0"/>
                        <a:t>Wysyłka faktury na e-mail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b="0" dirty="0"/>
                        <a:t>Szablony faktur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457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047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>
            <a:extLst>
              <a:ext uri="{FF2B5EF4-FFF2-40B4-BE49-F238E27FC236}">
                <a16:creationId xmlns:a16="http://schemas.microsoft.com/office/drawing/2014/main" id="{73733933-C442-4AE0-8A92-9CD09AEF3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446" y="2549815"/>
            <a:ext cx="3981967" cy="3567462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06F4EEF-E5F9-428E-86D1-F7D059497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282" y="246639"/>
            <a:ext cx="2561104" cy="711756"/>
          </a:xfrm>
          <a:prstGeom prst="rect">
            <a:avLst/>
          </a:prstGeom>
        </p:spPr>
      </p:pic>
      <p:pic>
        <p:nvPicPr>
          <p:cNvPr id="1026" name="Picture 2" descr="Politechnika Opolska - strona główna">
            <a:extLst>
              <a:ext uri="{FF2B5EF4-FFF2-40B4-BE49-F238E27FC236}">
                <a16:creationId xmlns:a16="http://schemas.microsoft.com/office/drawing/2014/main" id="{0209334B-136F-42A7-82FB-C6668DF24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54" y="221517"/>
            <a:ext cx="32480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17530D93-673E-4EBE-9DC3-159F7BCF2131}"/>
              </a:ext>
            </a:extLst>
          </p:cNvPr>
          <p:cNvSpPr txBox="1"/>
          <p:nvPr/>
        </p:nvSpPr>
        <p:spPr>
          <a:xfrm>
            <a:off x="880505" y="6148449"/>
            <a:ext cx="10430989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l-PL" sz="700" b="0" i="0" u="none" strike="noStrike" baseline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/>
            <a:r>
              <a:rPr lang="pl-PL" sz="7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Politechnika Opolska | Opole University of Technology | www.po.opole.pl</a:t>
            </a:r>
            <a:endParaRPr lang="pl-PL" sz="1200" b="0" i="0" u="none" strike="noStrike" baseline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/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Wydział Elektrotechniki, Automatyki i Informatyki | </a:t>
            </a:r>
            <a:r>
              <a:rPr lang="pl-PL" sz="1200" b="1" i="0" u="none" strike="noStrike" baseline="0" dirty="0" err="1">
                <a:solidFill>
                  <a:srgbClr val="000000"/>
                </a:solidFill>
                <a:latin typeface="Segoe UI" panose="020B0502040204020203" pitchFamily="34" charset="0"/>
              </a:rPr>
              <a:t>Faculty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of </a:t>
            </a:r>
            <a:r>
              <a:rPr lang="pl-PL" sz="1200" b="1" i="0" u="none" strike="noStrike" baseline="0" dirty="0" err="1">
                <a:solidFill>
                  <a:srgbClr val="000000"/>
                </a:solidFill>
                <a:latin typeface="Segoe UI" panose="020B0502040204020203" pitchFamily="34" charset="0"/>
              </a:rPr>
              <a:t>Electrical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Engineering Automatic Control and </a:t>
            </a:r>
            <a:r>
              <a:rPr lang="pl-PL" sz="1200" b="1" i="0" u="none" strike="noStrike" baseline="0" dirty="0" err="1">
                <a:solidFill>
                  <a:srgbClr val="000000"/>
                </a:solidFill>
                <a:latin typeface="Segoe UI" panose="020B0502040204020203" pitchFamily="34" charset="0"/>
              </a:rPr>
              <a:t>Informatics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| www.we.po.opole.pl</a:t>
            </a:r>
            <a:endParaRPr lang="pl-PL" sz="12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A4082CF6-E25A-42DD-B990-F006C8B53CAB}"/>
              </a:ext>
            </a:extLst>
          </p:cNvPr>
          <p:cNvCxnSpPr/>
          <p:nvPr/>
        </p:nvCxnSpPr>
        <p:spPr>
          <a:xfrm>
            <a:off x="1170584" y="6086104"/>
            <a:ext cx="9850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ytuł 1">
            <a:extLst>
              <a:ext uri="{FF2B5EF4-FFF2-40B4-BE49-F238E27FC236}">
                <a16:creationId xmlns:a16="http://schemas.microsoft.com/office/drawing/2014/main" id="{E224003D-01D6-4A4B-8075-A80A9B9E0375}"/>
              </a:ext>
            </a:extLst>
          </p:cNvPr>
          <p:cNvSpPr txBox="1">
            <a:spLocks/>
          </p:cNvSpPr>
          <p:nvPr/>
        </p:nvSpPr>
        <p:spPr>
          <a:xfrm>
            <a:off x="838200" y="1128156"/>
            <a:ext cx="10515600" cy="5625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200" dirty="0"/>
              <a:t>Technologie i narzędzia programistyczne</a:t>
            </a:r>
          </a:p>
        </p:txBody>
      </p:sp>
      <p:sp>
        <p:nvSpPr>
          <p:cNvPr id="15" name="Symbol zastępczy zawartości 2">
            <a:extLst>
              <a:ext uri="{FF2B5EF4-FFF2-40B4-BE49-F238E27FC236}">
                <a16:creationId xmlns:a16="http://schemas.microsoft.com/office/drawing/2014/main" id="{04B1D5AC-939A-4665-9764-BC62E2523D7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653867" cy="4135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b="1" dirty="0"/>
              <a:t>W projekcie wykorzystywane będą:</a:t>
            </a:r>
            <a:endParaRPr lang="pl-PL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Microsoft </a:t>
            </a:r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DevOps</a:t>
            </a:r>
            <a:r>
              <a:rPr lang="pl-PL" dirty="0"/>
              <a:t> – </a:t>
            </a:r>
            <a:r>
              <a:rPr lang="pl-PL" dirty="0" err="1"/>
              <a:t>Boards</a:t>
            </a:r>
            <a:endParaRPr lang="pl-PL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GitHub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ASP.NET </a:t>
            </a:r>
            <a:r>
              <a:rPr lang="pl-PL" dirty="0" err="1"/>
              <a:t>Core</a:t>
            </a:r>
            <a:r>
              <a:rPr lang="pl-PL" dirty="0"/>
              <a:t> 5.0 (.NET 5.0)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Microsoft Visual Studio 2019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C6ED433-1BEE-45E5-AB12-27DE026C8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9527" y="1934716"/>
            <a:ext cx="1943297" cy="562533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D04E53B-D8BF-4EE4-B15D-31A04C41B2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0284" y="3641783"/>
            <a:ext cx="3014162" cy="1299787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2583ABB8-F22F-4D37-9282-9306764F1B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92928" y="1128155"/>
            <a:ext cx="1790854" cy="1369095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494BD549-4927-438E-98DA-5CA9E5974E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06339" y="2780623"/>
            <a:ext cx="977443" cy="998130"/>
          </a:xfrm>
          <a:prstGeom prst="rect">
            <a:avLst/>
          </a:prstGeo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E061A83F-A292-4748-A954-B3714C206A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81466" y="5372018"/>
            <a:ext cx="702927" cy="714085"/>
          </a:xfrm>
          <a:prstGeom prst="rect">
            <a:avLst/>
          </a:prstGeom>
        </p:spPr>
      </p:pic>
      <p:pic>
        <p:nvPicPr>
          <p:cNvPr id="21" name="Picture 2" descr="Microsoft Visual Studio – Wikipedia, wolna encyklopedia">
            <a:extLst>
              <a:ext uri="{FF2B5EF4-FFF2-40B4-BE49-F238E27FC236}">
                <a16:creationId xmlns:a16="http://schemas.microsoft.com/office/drawing/2014/main" id="{D350FACD-48DE-4691-BF6E-853ECA094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456" y="5642762"/>
            <a:ext cx="835428" cy="82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35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806F4EEF-E5F9-428E-86D1-F7D059497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282" y="246639"/>
            <a:ext cx="2561104" cy="711756"/>
          </a:xfrm>
          <a:prstGeom prst="rect">
            <a:avLst/>
          </a:prstGeom>
        </p:spPr>
      </p:pic>
      <p:pic>
        <p:nvPicPr>
          <p:cNvPr id="1026" name="Picture 2" descr="Politechnika Opolska - strona główna">
            <a:extLst>
              <a:ext uri="{FF2B5EF4-FFF2-40B4-BE49-F238E27FC236}">
                <a16:creationId xmlns:a16="http://schemas.microsoft.com/office/drawing/2014/main" id="{0209334B-136F-42A7-82FB-C6668DF24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54" y="221517"/>
            <a:ext cx="32480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17530D93-673E-4EBE-9DC3-159F7BCF2131}"/>
              </a:ext>
            </a:extLst>
          </p:cNvPr>
          <p:cNvSpPr txBox="1"/>
          <p:nvPr/>
        </p:nvSpPr>
        <p:spPr>
          <a:xfrm>
            <a:off x="880505" y="6148449"/>
            <a:ext cx="10430989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l-PL" sz="700" b="0" i="0" u="none" strike="noStrike" baseline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/>
            <a:r>
              <a:rPr lang="pl-PL" sz="7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Politechnika Opolska | Opole University of Technology | www.po.opole.pl</a:t>
            </a:r>
            <a:endParaRPr lang="pl-PL" sz="1200" b="0" i="0" u="none" strike="noStrike" baseline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ctr"/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Wydział Elektrotechniki, Automatyki i Informatyki | </a:t>
            </a:r>
            <a:r>
              <a:rPr lang="pl-PL" sz="1200" b="1" i="0" u="none" strike="noStrike" baseline="0" dirty="0" err="1">
                <a:solidFill>
                  <a:srgbClr val="000000"/>
                </a:solidFill>
                <a:latin typeface="Segoe UI" panose="020B0502040204020203" pitchFamily="34" charset="0"/>
              </a:rPr>
              <a:t>Faculty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of </a:t>
            </a:r>
            <a:r>
              <a:rPr lang="pl-PL" sz="1200" b="1" i="0" u="none" strike="noStrike" baseline="0" dirty="0" err="1">
                <a:solidFill>
                  <a:srgbClr val="000000"/>
                </a:solidFill>
                <a:latin typeface="Segoe UI" panose="020B0502040204020203" pitchFamily="34" charset="0"/>
              </a:rPr>
              <a:t>Electrical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Engineering Automatic Control and </a:t>
            </a:r>
            <a:r>
              <a:rPr lang="pl-PL" sz="1200" b="1" i="0" u="none" strike="noStrike" baseline="0" dirty="0" err="1">
                <a:solidFill>
                  <a:srgbClr val="000000"/>
                </a:solidFill>
                <a:latin typeface="Segoe UI" panose="020B0502040204020203" pitchFamily="34" charset="0"/>
              </a:rPr>
              <a:t>Informatics</a:t>
            </a:r>
            <a:r>
              <a:rPr lang="pl-PL" sz="1200" b="1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  <a:t> | www.we.po.opole.pl</a:t>
            </a:r>
            <a:endParaRPr lang="pl-PL" sz="12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A4082CF6-E25A-42DD-B990-F006C8B53CAB}"/>
              </a:ext>
            </a:extLst>
          </p:cNvPr>
          <p:cNvCxnSpPr/>
          <p:nvPr/>
        </p:nvCxnSpPr>
        <p:spPr>
          <a:xfrm>
            <a:off x="1170584" y="6086104"/>
            <a:ext cx="9850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ytuł 1">
            <a:extLst>
              <a:ext uri="{FF2B5EF4-FFF2-40B4-BE49-F238E27FC236}">
                <a16:creationId xmlns:a16="http://schemas.microsoft.com/office/drawing/2014/main" id="{E224003D-01D6-4A4B-8075-A80A9B9E0375}"/>
              </a:ext>
            </a:extLst>
          </p:cNvPr>
          <p:cNvSpPr txBox="1">
            <a:spLocks/>
          </p:cNvSpPr>
          <p:nvPr/>
        </p:nvSpPr>
        <p:spPr>
          <a:xfrm>
            <a:off x="838200" y="1128156"/>
            <a:ext cx="10515600" cy="5625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200" i="1" dirty="0"/>
              <a:t>Fak4ura</a:t>
            </a:r>
            <a:endParaRPr lang="pl-PL" sz="3200" dirty="0"/>
          </a:p>
        </p:txBody>
      </p:sp>
      <p:sp>
        <p:nvSpPr>
          <p:cNvPr id="15" name="Symbol zastępczy zawartości 2">
            <a:extLst>
              <a:ext uri="{FF2B5EF4-FFF2-40B4-BE49-F238E27FC236}">
                <a16:creationId xmlns:a16="http://schemas.microsoft.com/office/drawing/2014/main" id="{04B1D5AC-939A-4665-9764-BC62E2523D7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135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endParaRPr lang="pl-PL" dirty="0"/>
          </a:p>
          <a:p>
            <a:pPr algn="l">
              <a:lnSpc>
                <a:spcPct val="110000"/>
              </a:lnSpc>
            </a:pPr>
            <a:endParaRPr lang="pl-PL" dirty="0"/>
          </a:p>
          <a:p>
            <a:pPr>
              <a:lnSpc>
                <a:spcPct val="110000"/>
              </a:lnSpc>
            </a:pPr>
            <a:r>
              <a:rPr lang="pl-PL" dirty="0"/>
              <a:t>Dziękujemy za uwagę.</a:t>
            </a:r>
          </a:p>
          <a:p>
            <a:pPr algn="l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170673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554</Words>
  <Application>Microsoft Office PowerPoint</Application>
  <PresentationFormat>Panoramiczny</PresentationFormat>
  <Paragraphs>75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Motyw pakietu Office</vt:lpstr>
      <vt:lpstr>Projekt zespołowy systemu informatycznego   Fak4ura – Aplikacja do fakturowania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Testowanie aplikacji i systemów</dc:title>
  <dc:creator>Seb .</dc:creator>
  <cp:lastModifiedBy>kryspin.kolodziej</cp:lastModifiedBy>
  <cp:revision>5</cp:revision>
  <dcterms:created xsi:type="dcterms:W3CDTF">2021-06-12T14:24:36Z</dcterms:created>
  <dcterms:modified xsi:type="dcterms:W3CDTF">2021-10-23T12:46:43Z</dcterms:modified>
</cp:coreProperties>
</file>