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firstSlideNum="0" strictFirstAndLastChars="0" saveSubsetFonts="1">
  <p:sldMasterIdLst>
    <p:sldMasterId id="2147483674" r:id="rId3"/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906000"/>
  <p:notesSz cx="6807200" cy="9939325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55837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712787" y="746125"/>
            <a:ext cx="5381623" cy="372586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55837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>
            <p:ph idx="2" type="sldImg"/>
          </p:nvPr>
        </p:nvSpPr>
        <p:spPr>
          <a:xfrm>
            <a:off x="712787" y="746125"/>
            <a:ext cx="5381624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712787" y="746125"/>
            <a:ext cx="5381624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712787" y="746125"/>
            <a:ext cx="5381624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712787" y="746125"/>
            <a:ext cx="5381624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712787" y="746125"/>
            <a:ext cx="5381624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3855837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>
            <p:ph idx="2" type="sldImg"/>
          </p:nvPr>
        </p:nvSpPr>
        <p:spPr>
          <a:xfrm>
            <a:off x="712787" y="746125"/>
            <a:ext cx="5381624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/>
          <p:nvPr>
            <p:ph idx="1" type="body"/>
          </p:nvPr>
        </p:nvSpPr>
        <p:spPr>
          <a:xfrm>
            <a:off x="680720" y="4721185"/>
            <a:ext cx="544576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Shape 560"/>
          <p:cNvSpPr/>
          <p:nvPr>
            <p:ph idx="2" type="sldImg"/>
          </p:nvPr>
        </p:nvSpPr>
        <p:spPr>
          <a:xfrm>
            <a:off x="712787" y="746125"/>
            <a:ext cx="5381624" cy="372586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28.png"/><Relationship Id="rId4" Type="http://schemas.openxmlformats.org/officeDocument/2006/relationships/image" Target="../media/image4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28.png"/><Relationship Id="rId4" Type="http://schemas.openxmlformats.org/officeDocument/2006/relationships/image" Target="../media/image4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5.png"/><Relationship Id="rId3" Type="http://schemas.openxmlformats.org/officeDocument/2006/relationships/image" Target="../media/image04.png"/><Relationship Id="rId4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png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1.png"/><Relationship Id="rId3" Type="http://schemas.openxmlformats.org/officeDocument/2006/relationships/image" Target="../media/image5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2.png"/><Relationship Id="rId3" Type="http://schemas.openxmlformats.org/officeDocument/2006/relationships/image" Target="../media/image5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4.png"/><Relationship Id="rId3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4.png"/><Relationship Id="rId3" Type="http://schemas.openxmlformats.org/officeDocument/2006/relationships/image" Target="../media/image5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0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6.png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8.png"/><Relationship Id="rId3" Type="http://schemas.openxmlformats.org/officeDocument/2006/relationships/image" Target="../media/image09.png"/><Relationship Id="rId4" Type="http://schemas.openxmlformats.org/officeDocument/2006/relationships/image" Target="../media/image0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11.png"/><Relationship Id="rId4" Type="http://schemas.openxmlformats.org/officeDocument/2006/relationships/image" Target="../media/image4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4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표지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952470" y="1808200"/>
            <a:ext cx="8420099" cy="553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spcBef>
                <a:spcPts val="0"/>
              </a:spcBef>
              <a:defRPr b="0" baseline="0" i="0" sz="1800" u="none" cap="none" strike="noStrike"/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5753073" y="3311451"/>
            <a:ext cx="3581398" cy="36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125000"/>
              </a:lnSpc>
              <a:spcBef>
                <a:spcPts val="910"/>
              </a:spcBef>
              <a:spcAft>
                <a:spcPts val="520"/>
              </a:spcAft>
              <a:buClr>
                <a:srgbClr val="003366"/>
              </a:buClr>
              <a:buFont typeface="Arial"/>
              <a:buNone/>
              <a:defRPr b="0" baseline="0" i="0" sz="2600" u="none" cap="none" strike="noStrike">
                <a:solidFill>
                  <a:srgbClr val="2B378D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x="5743514" y="3862039"/>
            <a:ext cx="3560250" cy="2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0" sz="1800">
                <a:solidFill>
                  <a:srgbClr val="0C0C0C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16" name="Shape 16"/>
          <p:cNvSpPr txBox="1"/>
          <p:nvPr>
            <p:ph idx="3" type="body"/>
          </p:nvPr>
        </p:nvSpPr>
        <p:spPr>
          <a:xfrm>
            <a:off x="4881562" y="1236229"/>
            <a:ext cx="4548158" cy="2616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baseline="0" sz="17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108" name="Shape 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추가 제안</a:t>
            </a:r>
          </a:p>
        </p:txBody>
      </p:sp>
      <p:grpSp>
        <p:nvGrpSpPr>
          <p:cNvPr id="110" name="Shape 11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11" name="Shape 1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2" name="Shape 11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13" name="Shape 11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Ⅴ</a:t>
                </a:r>
              </a:p>
            </p:txBody>
          </p:sp>
          <p:pic>
            <p:nvPicPr>
              <p:cNvPr id="114" name="Shape 1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5_전략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17" name="Shape 11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추가 제안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120" name="Shape 12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121" name="Shape 12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22" name="Shape 1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" name="Shape 12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24" name="Shape 12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Ⅴ</a:t>
                </a:r>
              </a:p>
            </p:txBody>
          </p:sp>
          <p:pic>
            <p:nvPicPr>
              <p:cNvPr id="125" name="Shape 1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6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128" name="Shape 1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결언</a:t>
            </a:r>
          </a:p>
        </p:txBody>
      </p:sp>
      <p:grpSp>
        <p:nvGrpSpPr>
          <p:cNvPr id="130" name="Shape 13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31" name="Shape 1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" name="Shape 13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33" name="Shape 13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Ⅵ</a:t>
                </a:r>
              </a:p>
            </p:txBody>
          </p:sp>
          <p:pic>
            <p:nvPicPr>
              <p:cNvPr id="134" name="Shape 13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6_전략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37" name="Shape 13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결언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140" name="Shape 14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141" name="Shape 14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42" name="Shape 1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" name="Shape 14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44" name="Shape 14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Ⅵ</a:t>
                </a:r>
              </a:p>
            </p:txBody>
          </p:sp>
          <p:pic>
            <p:nvPicPr>
              <p:cNvPr id="145" name="Shape 1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7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148" name="Shape 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타이틀7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51" name="Shape 1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2" name="Shape 15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53" name="Shape 15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Ⅶ</a:t>
                </a:r>
              </a:p>
            </p:txBody>
          </p:sp>
          <p:pic>
            <p:nvPicPr>
              <p:cNvPr id="154" name="Shape 1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7_전략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57" name="Shape 15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타이틀7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160" name="Shape 16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161" name="Shape 16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62" name="Shape 1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" name="Shape 16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64" name="Shape 16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Ⅶ</a:t>
                </a:r>
              </a:p>
            </p:txBody>
          </p:sp>
          <p:pic>
            <p:nvPicPr>
              <p:cNvPr id="165" name="Shape 1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8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168" name="Shape 1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타이틀8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71" name="Shape 1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2" name="Shape 17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73" name="Shape 17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Ⅷ</a:t>
                </a:r>
              </a:p>
            </p:txBody>
          </p:sp>
          <p:pic>
            <p:nvPicPr>
              <p:cNvPr id="174" name="Shape 1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8_전략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77" name="Shape 17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타이틀8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181" name="Shape 18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82" name="Shape 1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3" name="Shape 18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84" name="Shape 18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Ⅷ</a:t>
                </a:r>
              </a:p>
            </p:txBody>
          </p:sp>
          <p:pic>
            <p:nvPicPr>
              <p:cNvPr id="185" name="Shape 18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9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188" name="Shape 1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타이틀9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91" name="Shape 1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2" name="Shape 19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93" name="Shape 19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Ⅸ</a:t>
                </a:r>
              </a:p>
            </p:txBody>
          </p:sp>
          <p:pic>
            <p:nvPicPr>
              <p:cNvPr id="194" name="Shape 1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9_전략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97" name="Shape 19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타이틀9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200" name="Shape 20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201" name="Shape 20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202" name="Shape 2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" name="Shape 20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204" name="Shape 20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Ⅸ</a:t>
                </a:r>
              </a:p>
            </p:txBody>
          </p:sp>
          <p:pic>
            <p:nvPicPr>
              <p:cNvPr id="205" name="Shape 2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33" name="Shape 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93339" y="228601"/>
              <a:ext cx="139847" cy="1452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10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208" name="Shape 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타이틀10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211" name="Shape 2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2" name="Shape 21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213" name="Shape 21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Ⅹ</a:t>
                </a:r>
              </a:p>
            </p:txBody>
          </p:sp>
          <p:pic>
            <p:nvPicPr>
              <p:cNvPr id="214" name="Shape 2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10_전략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17" name="Shape 21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타이틀10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220" name="Shape 22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221" name="Shape 22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222" name="Shape 2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3" name="Shape 22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224" name="Shape 22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Ⅹ</a:t>
                </a:r>
              </a:p>
            </p:txBody>
          </p:sp>
          <p:pic>
            <p:nvPicPr>
              <p:cNvPr id="225" name="Shape 2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목차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Shape 5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5" y="0"/>
            <a:ext cx="9902282" cy="685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9416"/>
            <a:ext cx="5669207" cy="968174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>
            <p:ph idx="1" type="body"/>
          </p:nvPr>
        </p:nvSpPr>
        <p:spPr>
          <a:xfrm>
            <a:off x="304800" y="1063229"/>
            <a:ext cx="4724400" cy="2369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  <a:defRPr b="1" baseline="0" sz="14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571" name="Shape 571"/>
          <p:cNvSpPr txBox="1"/>
          <p:nvPr>
            <p:ph idx="2" type="subTitle"/>
          </p:nvPr>
        </p:nvSpPr>
        <p:spPr>
          <a:xfrm>
            <a:off x="5791200" y="893800"/>
            <a:ext cx="3429000" cy="553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  <a:defRPr b="1" baseline="0" i="0" sz="4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72" name="Shape 572"/>
          <p:cNvSpPr txBox="1"/>
          <p:nvPr>
            <p:ph idx="3" type="body"/>
          </p:nvPr>
        </p:nvSpPr>
        <p:spPr>
          <a:xfrm>
            <a:off x="2286000" y="2088749"/>
            <a:ext cx="4419599" cy="4007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marR="0" rtl="0" algn="l"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Font typeface="Arial"/>
              <a:buNone/>
              <a:defRPr b="1" sz="2400">
                <a:solidFill>
                  <a:srgbClr val="242424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중간목차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Shape 5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5" y="0"/>
            <a:ext cx="9902282" cy="685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" y="1600200"/>
            <a:ext cx="9902285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Shape 576"/>
          <p:cNvSpPr txBox="1"/>
          <p:nvPr>
            <p:ph type="title"/>
          </p:nvPr>
        </p:nvSpPr>
        <p:spPr>
          <a:xfrm>
            <a:off x="685800" y="1600200"/>
            <a:ext cx="8305799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 b="1"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685800" y="3041266"/>
            <a:ext cx="7162799" cy="2902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457200" marL="457200" marR="0" rtl="0" algn="r"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buClr>
                <a:schemeClr val="lt2"/>
              </a:buClr>
              <a:buFont typeface="Arial"/>
              <a:buNone/>
              <a:defRPr b="1" sz="2400">
                <a:solidFill>
                  <a:srgbClr val="242424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간지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Shape 5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3" y="3464005"/>
            <a:ext cx="9902285" cy="3393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질문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Shape 5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34282" y="1995606"/>
            <a:ext cx="4071717" cy="486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071717" cy="486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0595" y="1304391"/>
            <a:ext cx="6884804" cy="4249214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Shape 584"/>
          <p:cNvSpPr/>
          <p:nvPr/>
        </p:nvSpPr>
        <p:spPr>
          <a:xfrm>
            <a:off x="3657600" y="3200400"/>
            <a:ext cx="2438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Q&amp;A</a:t>
            </a:r>
          </a:p>
        </p:txBody>
      </p:sp>
      <p:sp>
        <p:nvSpPr>
          <p:cNvPr id="585" name="Shape 585"/>
          <p:cNvSpPr/>
          <p:nvPr/>
        </p:nvSpPr>
        <p:spPr>
          <a:xfrm>
            <a:off x="2057400" y="1676400"/>
            <a:ext cx="609599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586" name="Shape 586"/>
          <p:cNvSpPr/>
          <p:nvPr/>
        </p:nvSpPr>
        <p:spPr>
          <a:xfrm>
            <a:off x="7239000" y="4003357"/>
            <a:ext cx="609599" cy="492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587" name="Shape 587"/>
          <p:cNvSpPr/>
          <p:nvPr/>
        </p:nvSpPr>
        <p:spPr>
          <a:xfrm>
            <a:off x="3124200" y="4953000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588" name="Shape 588"/>
          <p:cNvSpPr/>
          <p:nvPr/>
        </p:nvSpPr>
        <p:spPr>
          <a:xfrm>
            <a:off x="7696200" y="2819400"/>
            <a:ext cx="609599" cy="196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589" name="Shape 589"/>
          <p:cNvSpPr/>
          <p:nvPr/>
        </p:nvSpPr>
        <p:spPr>
          <a:xfrm>
            <a:off x="5943600" y="1828800"/>
            <a:ext cx="609599" cy="2462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마지막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/>
          <p:nvPr/>
        </p:nvSpPr>
        <p:spPr>
          <a:xfrm>
            <a:off x="1981200" y="2869584"/>
            <a:ext cx="5791200" cy="8140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26AB2"/>
              </a:gs>
              <a:gs pos="100000">
                <a:srgbClr val="7B84F0"/>
              </a:gs>
            </a:gsLst>
            <a:lin ang="16200000" scaled="0"/>
          </a:gradFill>
          <a:ln>
            <a:noFill/>
          </a:ln>
          <a:effectLst>
            <a:reflection blurRad="0" dir="0" dist="0" endA="300" endPos="35000" kx="0" rotWithShape="0" algn="bl" stA="52000" stPos="0" sy="-100000" ky="0"/>
          </a:effectLst>
        </p:spPr>
        <p:txBody>
          <a:bodyPr anchorCtr="0" anchor="ctr" bIns="108000" lIns="108000" rIns="108000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감사합니다.</a:t>
            </a: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5438944" y="-395336"/>
            <a:ext cx="4071717" cy="486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95337" y="2390942"/>
            <a:ext cx="4071717" cy="4862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1_전략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7" name="Shape 3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회사 소개</a:t>
            </a:r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41" name="Shape 4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42" name="Shape 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Shape 4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44" name="Shape 4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Ⅰ</a:t>
                </a:r>
              </a:p>
            </p:txBody>
          </p:sp>
          <p:pic>
            <p:nvPicPr>
              <p:cNvPr id="45" name="Shape 4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48" name="Shape 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사업의 이해</a:t>
            </a:r>
          </a:p>
        </p:txBody>
      </p:sp>
      <p:grpSp>
        <p:nvGrpSpPr>
          <p:cNvPr id="50" name="Shape 5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51" name="Shape 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" name="Shape 5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53" name="Shape 5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Ⅱ</a:t>
                </a:r>
              </a:p>
            </p:txBody>
          </p:sp>
          <p:pic>
            <p:nvPicPr>
              <p:cNvPr id="54" name="Shape 5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2_전략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7" name="Shape 5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사업의 이해</a:t>
            </a: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61" name="Shape 6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62" name="Shape 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" name="Shape 6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64" name="Shape 6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Ⅱ</a:t>
                </a:r>
              </a:p>
            </p:txBody>
          </p:sp>
          <p:pic>
            <p:nvPicPr>
              <p:cNvPr id="65" name="Shape 6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시스템  구축 방안</a:t>
            </a:r>
          </a:p>
        </p:txBody>
      </p:sp>
      <p:grpSp>
        <p:nvGrpSpPr>
          <p:cNvPr id="70" name="Shape 7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71" name="Shape 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" name="Shape 7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73" name="Shape 7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Ⅲ</a:t>
                </a:r>
              </a:p>
            </p:txBody>
          </p:sp>
          <p:pic>
            <p:nvPicPr>
              <p:cNvPr id="74" name="Shape 7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3_전략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7" name="Shape 7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시스템  구축 방안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80" name="Shape 8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81" name="Shape 8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82" name="Shape 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" name="Shape 8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84" name="Shape 8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Ⅲ</a:t>
                </a:r>
              </a:p>
            </p:txBody>
          </p:sp>
          <p:pic>
            <p:nvPicPr>
              <p:cNvPr id="85" name="Shape 8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pic>
        <p:nvPicPr>
          <p:cNvPr id="88" name="Shape 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25908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사업 지원 방향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91" name="Shape 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" name="Shape 92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93" name="Shape 93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Ⅳ</a:t>
                </a:r>
              </a:p>
            </p:txBody>
          </p:sp>
          <p:pic>
            <p:nvPicPr>
              <p:cNvPr id="94" name="Shape 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본문4_전략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subTitle"/>
          </p:nvPr>
        </p:nvSpPr>
        <p:spPr>
          <a:xfrm>
            <a:off x="914400" y="152400"/>
            <a:ext cx="6019798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Noto Sans Symbols"/>
              <a:buNone/>
              <a:defRPr b="1" baseline="0" i="0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7" name="Shape 97"/>
          <p:cNvSpPr txBox="1"/>
          <p:nvPr/>
        </p:nvSpPr>
        <p:spPr>
          <a:xfrm>
            <a:off x="7010400" y="117893"/>
            <a:ext cx="2220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1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사업 지원 방향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53024" cy="70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2" type="body"/>
          </p:nvPr>
        </p:nvSpPr>
        <p:spPr>
          <a:xfrm>
            <a:off x="0" y="120593"/>
            <a:ext cx="538037" cy="2031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sp>
        <p:nvSpPr>
          <p:cNvPr id="100" name="Shape 100"/>
          <p:cNvSpPr txBox="1"/>
          <p:nvPr>
            <p:ph idx="3" type="body"/>
          </p:nvPr>
        </p:nvSpPr>
        <p:spPr>
          <a:xfrm>
            <a:off x="4638" y="304800"/>
            <a:ext cx="538037" cy="30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lt1"/>
              </a:buClr>
              <a:buFont typeface="Arial"/>
              <a:buNone/>
              <a:defRPr b="1" sz="1800">
                <a:solidFill>
                  <a:schemeClr val="lt1"/>
                </a:solidFill>
              </a:defRPr>
            </a:lvl1pPr>
            <a:lvl2pPr indent="0" marL="457200" rtl="0">
              <a:spcBef>
                <a:spcPts val="0"/>
              </a:spcBef>
              <a:buFont typeface="Arial"/>
              <a:buNone/>
              <a:defRPr sz="1200"/>
            </a:lvl2pPr>
            <a:lvl3pPr indent="0" marL="914400" rtl="0">
              <a:spcBef>
                <a:spcPts val="0"/>
              </a:spcBef>
              <a:buFont typeface="Arial"/>
              <a:buNone/>
              <a:defRPr sz="1000"/>
            </a:lvl3pPr>
            <a:lvl4pPr indent="0" marL="1371600" rtl="0">
              <a:spcBef>
                <a:spcPts val="0"/>
              </a:spcBef>
              <a:buFont typeface="Arial"/>
              <a:buNone/>
              <a:defRPr sz="900"/>
            </a:lvl4pPr>
            <a:lvl5pPr indent="0" marL="1828800" rtl="0">
              <a:spcBef>
                <a:spcPts val="0"/>
              </a:spcBef>
              <a:buFont typeface="Arial"/>
              <a:buNone/>
              <a:defRPr sz="900"/>
            </a:lvl5pPr>
            <a:lvl6pPr indent="0" marL="2286000" rtl="0">
              <a:spcBef>
                <a:spcPts val="0"/>
              </a:spcBef>
              <a:buFont typeface="Arial"/>
              <a:buNone/>
              <a:defRPr sz="900"/>
            </a:lvl6pPr>
            <a:lvl7pPr indent="0" marL="2743200" rtl="0">
              <a:spcBef>
                <a:spcPts val="0"/>
              </a:spcBef>
              <a:buFont typeface="Arial"/>
              <a:buNone/>
              <a:defRPr sz="900"/>
            </a:lvl7pPr>
            <a:lvl8pPr indent="0" marL="3200400" rtl="0">
              <a:spcBef>
                <a:spcPts val="0"/>
              </a:spcBef>
              <a:buFont typeface="Arial"/>
              <a:buNone/>
              <a:defRPr sz="900"/>
            </a:lvl8pPr>
            <a:lvl9pPr indent="0" marL="3657600" rtl="0">
              <a:spcBef>
                <a:spcPts val="0"/>
              </a:spcBef>
              <a:buFont typeface="Arial"/>
              <a:buNone/>
              <a:defRPr sz="900"/>
            </a:lvl9pPr>
          </a:lstStyle>
          <a:p/>
        </p:txBody>
      </p:sp>
      <p:grpSp>
        <p:nvGrpSpPr>
          <p:cNvPr id="101" name="Shape 101"/>
          <p:cNvGrpSpPr/>
          <p:nvPr/>
        </p:nvGrpSpPr>
        <p:grpSpPr>
          <a:xfrm>
            <a:off x="9314335" y="0"/>
            <a:ext cx="591662" cy="709996"/>
            <a:chOff x="9314335" y="0"/>
            <a:chExt cx="591662" cy="709996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14335" y="0"/>
              <a:ext cx="591662" cy="709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3" name="Shape 103"/>
            <p:cNvGrpSpPr/>
            <p:nvPr/>
          </p:nvGrpSpPr>
          <p:grpSpPr>
            <a:xfrm>
              <a:off x="9593339" y="104001"/>
              <a:ext cx="236460" cy="276998"/>
              <a:chOff x="9593339" y="104001"/>
              <a:chExt cx="236460" cy="276998"/>
            </a:xfrm>
          </p:grpSpPr>
          <p:sp>
            <p:nvSpPr>
              <p:cNvPr id="104" name="Shape 104"/>
              <p:cNvSpPr txBox="1"/>
              <p:nvPr/>
            </p:nvSpPr>
            <p:spPr>
              <a:xfrm>
                <a:off x="9598967" y="104001"/>
                <a:ext cx="230832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baseline="0" i="0" lang="en-US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Ⅳ</a:t>
                </a:r>
              </a:p>
            </p:txBody>
          </p:sp>
          <p:pic>
            <p:nvPicPr>
              <p:cNvPr id="105" name="Shape 1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3339" y="228601"/>
                <a:ext cx="139847" cy="1452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2.png"/><Relationship Id="rId2" Type="http://schemas.openxmlformats.org/officeDocument/2006/relationships/image" Target="../media/image01.png"/><Relationship Id="rId3" Type="http://schemas.openxmlformats.org/officeDocument/2006/relationships/image" Target="../media/image00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0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55" y="43"/>
            <a:ext cx="9902285" cy="685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6792" y="652414"/>
            <a:ext cx="5669207" cy="96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4335" y="0"/>
            <a:ext cx="591662" cy="7099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hape 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3" y="0"/>
            <a:ext cx="990241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3324930" y="6609259"/>
            <a:ext cx="3058934" cy="169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25000"/>
              <a:buFont typeface="Arial"/>
              <a:buNone/>
            </a:pPr>
            <a:r>
              <a:rPr b="1" baseline="0" i="0" lang="en-US" sz="11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fld id="{00000000-1234-1234-1234-123412341234}" type="slidenum">
              <a:rPr b="1" baseline="0" i="0" lang="en-US" sz="11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</a:p>
        </p:txBody>
      </p:sp>
      <p:sp>
        <p:nvSpPr>
          <p:cNvPr id="28" name="Shape 28"/>
          <p:cNvSpPr/>
          <p:nvPr/>
        </p:nvSpPr>
        <p:spPr>
          <a:xfrm>
            <a:off x="7185246" y="397360"/>
            <a:ext cx="2017711" cy="223328"/>
          </a:xfrm>
          <a:prstGeom prst="roundRect">
            <a:avLst>
              <a:gd fmla="val 50000" name="adj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900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OSS2 – Team Project</a:t>
            </a: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Shape 5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93" y="0"/>
            <a:ext cx="9902413" cy="685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60.jpg"/><Relationship Id="rId6" Type="http://schemas.openxmlformats.org/officeDocument/2006/relationships/image" Target="../media/image48.jpg"/><Relationship Id="rId7" Type="http://schemas.openxmlformats.org/officeDocument/2006/relationships/image" Target="../media/image4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7.png"/><Relationship Id="rId4" Type="http://schemas.openxmlformats.org/officeDocument/2006/relationships/image" Target="../media/image44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1128836" y="1865375"/>
            <a:ext cx="8420099" cy="5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6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Bankit! 프로젝트</a:t>
            </a:r>
          </a:p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5676873" y="4536832"/>
            <a:ext cx="3581398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520"/>
              </a:spcAft>
              <a:buClr>
                <a:srgbClr val="003366"/>
              </a:buClr>
              <a:buSzPct val="25000"/>
              <a:buFont typeface="Arial"/>
              <a:buNone/>
            </a:pPr>
            <a:r>
              <a:rPr b="0" baseline="0" i="0" lang="en-US" sz="3000" u="none" cap="none" strike="noStrike">
                <a:solidFill>
                  <a:srgbClr val="2B378D"/>
                </a:solidFill>
                <a:latin typeface="Arial"/>
                <a:ea typeface="Arial"/>
                <a:cs typeface="Arial"/>
                <a:sym typeface="Arial"/>
                <a:rtl val="0"/>
              </a:rPr>
              <a:t> BanKMU팀</a:t>
            </a:r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5667314" y="5162550"/>
            <a:ext cx="3560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0" baseline="0" i="0" lang="en-US" sz="1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2015년 11월 17일</a:t>
            </a:r>
          </a:p>
        </p:txBody>
      </p:sp>
      <p:sp>
        <p:nvSpPr>
          <p:cNvPr id="24" name="Shape 24"/>
          <p:cNvSpPr txBox="1"/>
          <p:nvPr>
            <p:ph idx="3" type="body"/>
          </p:nvPr>
        </p:nvSpPr>
        <p:spPr>
          <a:xfrm>
            <a:off x="4355976" y="764704"/>
            <a:ext cx="4548158" cy="256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OSS2 – Team Project 기획서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5639225" y="3690494"/>
            <a:ext cx="3962399" cy="3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1354" y="120000"/>
                </a:lnTo>
                <a:lnTo>
                  <a:pt x="120000" y="118738"/>
                </a:lnTo>
                <a:lnTo>
                  <a:pt x="44661" y="162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465746" y="3708762"/>
            <a:ext cx="2935051" cy="397249"/>
          </a:xfrm>
          <a:custGeom>
            <a:pathLst>
              <a:path extrusionOk="0" h="120000" w="120000">
                <a:moveTo>
                  <a:pt x="0" y="119474"/>
                </a:moveTo>
                <a:lnTo>
                  <a:pt x="40043" y="0"/>
                </a:lnTo>
                <a:lnTo>
                  <a:pt x="78192" y="0"/>
                </a:lnTo>
                <a:lnTo>
                  <a:pt x="120000" y="120000"/>
                </a:lnTo>
                <a:lnTo>
                  <a:pt x="0" y="119474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28600" y="3715628"/>
            <a:ext cx="3943227" cy="403049"/>
          </a:xfrm>
          <a:custGeom>
            <a:pathLst>
              <a:path extrusionOk="0" h="120000" w="120000">
                <a:moveTo>
                  <a:pt x="0" y="117064"/>
                </a:moveTo>
                <a:lnTo>
                  <a:pt x="76823" y="863"/>
                </a:lnTo>
                <a:lnTo>
                  <a:pt x="120000" y="0"/>
                </a:lnTo>
                <a:lnTo>
                  <a:pt x="88200" y="120000"/>
                </a:lnTo>
                <a:lnTo>
                  <a:pt x="0" y="117064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3" name="Shape 233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프로젝트 소개</a:t>
            </a:r>
          </a:p>
        </p:txBody>
      </p:sp>
      <p:grpSp>
        <p:nvGrpSpPr>
          <p:cNvPr id="234" name="Shape 234"/>
          <p:cNvGrpSpPr/>
          <p:nvPr/>
        </p:nvGrpSpPr>
        <p:grpSpPr>
          <a:xfrm>
            <a:off x="170213" y="710808"/>
            <a:ext cx="9482743" cy="842313"/>
            <a:chOff x="170213" y="710808"/>
            <a:chExt cx="9482743" cy="935903"/>
          </a:xfrm>
        </p:grpSpPr>
        <p:pic>
          <p:nvPicPr>
            <p:cNvPr id="235" name="Shape 2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0213" y="710808"/>
              <a:ext cx="9482743" cy="935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Shape 236"/>
            <p:cNvSpPr/>
            <p:nvPr/>
          </p:nvSpPr>
          <p:spPr>
            <a:xfrm>
              <a:off x="457200" y="838199"/>
              <a:ext cx="8991600" cy="609599"/>
            </a:xfrm>
            <a:prstGeom prst="roundRect">
              <a:avLst>
                <a:gd fmla="val 11140" name="adj"/>
              </a:avLst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은행업무의 거의 모든 기능을 실행하는 application입니다. </a:t>
              </a:r>
            </a:p>
          </p:txBody>
        </p:sp>
      </p:grpSp>
      <p:grpSp>
        <p:nvGrpSpPr>
          <p:cNvPr id="237" name="Shape 237"/>
          <p:cNvGrpSpPr/>
          <p:nvPr/>
        </p:nvGrpSpPr>
        <p:grpSpPr>
          <a:xfrm>
            <a:off x="203200" y="1695450"/>
            <a:ext cx="9381068" cy="2162176"/>
            <a:chOff x="203200" y="1643050"/>
            <a:chExt cx="9381068" cy="2133598"/>
          </a:xfrm>
        </p:grpSpPr>
        <p:sp>
          <p:nvSpPr>
            <p:cNvPr id="238" name="Shape 238"/>
            <p:cNvSpPr/>
            <p:nvPr/>
          </p:nvSpPr>
          <p:spPr>
            <a:xfrm rot="-5400000">
              <a:off x="3826935" y="-1980683"/>
              <a:ext cx="2133598" cy="9381068"/>
            </a:xfrm>
            <a:prstGeom prst="roundRect">
              <a:avLst>
                <a:gd fmla="val 569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 rot="-5400000">
              <a:off x="3855923" y="-1972038"/>
              <a:ext cx="2068418" cy="9339586"/>
            </a:xfrm>
            <a:prstGeom prst="roundRect">
              <a:avLst>
                <a:gd fmla="val 4995" name="adj"/>
              </a:avLst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40" name="Shape 240"/>
          <p:cNvSpPr txBox="1"/>
          <p:nvPr/>
        </p:nvSpPr>
        <p:spPr>
          <a:xfrm>
            <a:off x="301000" y="1854774"/>
            <a:ext cx="9141599" cy="1835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프로젝트명   :  은행의 bank와 도구의 kit를 합쳐서 은행업무를 하는 어플임을 강조했습니다.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목표 :  Git Hub를 이용한 협업 방법과 자바 언어를 익힌다.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473EFC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팀원  : 이창현, 송재영, 채한울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이 팀이어야 하는 이유  :  각 분야별 천재들이 모였습니다ㅎ</a:t>
            </a:r>
          </a:p>
          <a:p>
            <a:pPr indent="0" lvl="0" marL="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473EFC"/>
                </a:solidFill>
                <a:latin typeface="Arial"/>
                <a:ea typeface="Arial"/>
                <a:cs typeface="Arial"/>
                <a:sym typeface="Arial"/>
                <a:rtl val="0"/>
              </a:rPr>
              <a:t> 우리 팀의 강점</a:t>
            </a: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:  실제 현장과 가깝도록 확실한 분업과 적절한 협업을 통해 개발효율이 높습니다.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657600" y="5026098"/>
            <a:ext cx="2622947" cy="476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76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28739" y="5022532"/>
            <a:ext cx="2622947" cy="4762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43" name="Shape 243"/>
          <p:cNvGrpSpPr/>
          <p:nvPr/>
        </p:nvGrpSpPr>
        <p:grpSpPr>
          <a:xfrm>
            <a:off x="200470" y="4076718"/>
            <a:ext cx="2981961" cy="2209801"/>
            <a:chOff x="200470" y="4076718"/>
            <a:chExt cx="2981961" cy="2209801"/>
          </a:xfrm>
        </p:grpSpPr>
        <p:sp>
          <p:nvSpPr>
            <p:cNvPr id="244" name="Shape 244"/>
            <p:cNvSpPr/>
            <p:nvPr/>
          </p:nvSpPr>
          <p:spPr>
            <a:xfrm>
              <a:off x="210203" y="4093714"/>
              <a:ext cx="2971799" cy="2192806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45" name="Shape 245"/>
            <p:cNvGrpSpPr/>
            <p:nvPr/>
          </p:nvGrpSpPr>
          <p:grpSpPr>
            <a:xfrm>
              <a:off x="200470" y="4076718"/>
              <a:ext cx="2981961" cy="472067"/>
              <a:chOff x="796680" y="1752600"/>
              <a:chExt cx="2479178" cy="472067"/>
            </a:xfrm>
          </p:grpSpPr>
          <p:grpSp>
            <p:nvGrpSpPr>
              <p:cNvPr id="246" name="Shape 246"/>
              <p:cNvGrpSpPr/>
              <p:nvPr/>
            </p:nvGrpSpPr>
            <p:grpSpPr>
              <a:xfrm>
                <a:off x="796680" y="1759599"/>
                <a:ext cx="2479178" cy="465068"/>
                <a:chOff x="796680" y="2216799"/>
                <a:chExt cx="2479178" cy="465068"/>
              </a:xfrm>
            </p:grpSpPr>
            <p:sp>
              <p:nvSpPr>
                <p:cNvPr id="247" name="Shape 247"/>
                <p:cNvSpPr/>
                <p:nvPr/>
              </p:nvSpPr>
              <p:spPr>
                <a:xfrm>
                  <a:off x="797681" y="2216799"/>
                  <a:ext cx="2478178" cy="381411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48" name="Shape 248"/>
                <p:cNvSpPr/>
                <p:nvPr/>
              </p:nvSpPr>
              <p:spPr>
                <a:xfrm flipH="1">
                  <a:off x="814811" y="2234121"/>
                  <a:ext cx="2447452" cy="22098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249" name="Shape 249"/>
                <p:cNvGrpSpPr/>
                <p:nvPr/>
              </p:nvGrpSpPr>
              <p:grpSpPr>
                <a:xfrm>
                  <a:off x="796680" y="2325986"/>
                  <a:ext cx="2464818" cy="355881"/>
                  <a:chOff x="2236451" y="2928933"/>
                  <a:chExt cx="6844456" cy="593247"/>
                </a:xfrm>
              </p:grpSpPr>
              <p:sp>
                <p:nvSpPr>
                  <p:cNvPr id="250" name="Shape 250"/>
                  <p:cNvSpPr/>
                  <p:nvPr/>
                </p:nvSpPr>
                <p:spPr>
                  <a:xfrm>
                    <a:off x="2236451" y="2928933"/>
                    <a:ext cx="6786698" cy="593247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251" name="Shape 251"/>
                  <p:cNvSpPr/>
                  <p:nvPr/>
                </p:nvSpPr>
                <p:spPr>
                  <a:xfrm>
                    <a:off x="4801576" y="2956725"/>
                    <a:ext cx="4279332" cy="425251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252" name="Shape 252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코딩 실력 향상</a:t>
                </a:r>
              </a:p>
            </p:txBody>
          </p:sp>
        </p:grpSp>
      </p:grpSp>
      <p:sp>
        <p:nvSpPr>
          <p:cNvPr id="253" name="Shape 253"/>
          <p:cNvSpPr txBox="1"/>
          <p:nvPr/>
        </p:nvSpPr>
        <p:spPr>
          <a:xfrm>
            <a:off x="421850" y="4864987"/>
            <a:ext cx="26229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예정된 프로젝트 일정 시작 전 팀원이 모두 같이 Java를익힌다.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자바 코딩스타일에 입각한 소스코드 작성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팀원간 각자 코드에 대한 평가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290107" y="4552039"/>
            <a:ext cx="281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CC9"/>
              </a:buClr>
              <a:buSzPct val="25000"/>
              <a:buFont typeface="Arial"/>
              <a:buNone/>
            </a:pPr>
            <a:r>
              <a:rPr b="1" baseline="0" i="0" lang="en-US" sz="13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직접 Java Program을 만들어보자!</a:t>
            </a:r>
          </a:p>
        </p:txBody>
      </p:sp>
      <p:grpSp>
        <p:nvGrpSpPr>
          <p:cNvPr id="255" name="Shape 255"/>
          <p:cNvGrpSpPr/>
          <p:nvPr/>
        </p:nvGrpSpPr>
        <p:grpSpPr>
          <a:xfrm>
            <a:off x="3440444" y="4076718"/>
            <a:ext cx="2980759" cy="2209801"/>
            <a:chOff x="3439520" y="4076718"/>
            <a:chExt cx="2980759" cy="2209801"/>
          </a:xfrm>
        </p:grpSpPr>
        <p:sp>
          <p:nvSpPr>
            <p:cNvPr id="256" name="Shape 256"/>
            <p:cNvSpPr/>
            <p:nvPr/>
          </p:nvSpPr>
          <p:spPr>
            <a:xfrm>
              <a:off x="3448050" y="4093714"/>
              <a:ext cx="2971799" cy="2192806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57" name="Shape 257"/>
            <p:cNvGrpSpPr/>
            <p:nvPr/>
          </p:nvGrpSpPr>
          <p:grpSpPr>
            <a:xfrm>
              <a:off x="3439520" y="4076718"/>
              <a:ext cx="2980759" cy="472067"/>
              <a:chOff x="797681" y="1752600"/>
              <a:chExt cx="2478178" cy="472067"/>
            </a:xfrm>
          </p:grpSpPr>
          <p:grpSp>
            <p:nvGrpSpPr>
              <p:cNvPr id="258" name="Shape 258"/>
              <p:cNvGrpSpPr/>
              <p:nvPr/>
            </p:nvGrpSpPr>
            <p:grpSpPr>
              <a:xfrm>
                <a:off x="797681" y="1759599"/>
                <a:ext cx="2478178" cy="465068"/>
                <a:chOff x="797681" y="2216799"/>
                <a:chExt cx="2478178" cy="465068"/>
              </a:xfrm>
            </p:grpSpPr>
            <p:sp>
              <p:nvSpPr>
                <p:cNvPr id="259" name="Shape 259"/>
                <p:cNvSpPr/>
                <p:nvPr/>
              </p:nvSpPr>
              <p:spPr>
                <a:xfrm>
                  <a:off x="797681" y="2216799"/>
                  <a:ext cx="2478178" cy="381411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60" name="Shape 260"/>
                <p:cNvSpPr/>
                <p:nvPr/>
              </p:nvSpPr>
              <p:spPr>
                <a:xfrm flipH="1">
                  <a:off x="814811" y="2234121"/>
                  <a:ext cx="2447452" cy="22098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261" name="Shape 261"/>
                <p:cNvGrpSpPr/>
                <p:nvPr/>
              </p:nvGrpSpPr>
              <p:grpSpPr>
                <a:xfrm>
                  <a:off x="817480" y="2325986"/>
                  <a:ext cx="2444018" cy="355881"/>
                  <a:chOff x="2294209" y="2928933"/>
                  <a:chExt cx="6786698" cy="593247"/>
                </a:xfrm>
              </p:grpSpPr>
              <p:sp>
                <p:nvSpPr>
                  <p:cNvPr id="262" name="Shape 262"/>
                  <p:cNvSpPr/>
                  <p:nvPr/>
                </p:nvSpPr>
                <p:spPr>
                  <a:xfrm>
                    <a:off x="2294209" y="2928933"/>
                    <a:ext cx="6786698" cy="593247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263" name="Shape 263"/>
                  <p:cNvSpPr/>
                  <p:nvPr/>
                </p:nvSpPr>
                <p:spPr>
                  <a:xfrm>
                    <a:off x="4801576" y="2956725"/>
                    <a:ext cx="4279332" cy="425251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264" name="Shape 264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Git 사용</a:t>
                </a:r>
              </a:p>
            </p:txBody>
          </p:sp>
        </p:grpSp>
      </p:grpSp>
      <p:sp>
        <p:nvSpPr>
          <p:cNvPr id="265" name="Shape 265"/>
          <p:cNvSpPr txBox="1"/>
          <p:nvPr/>
        </p:nvSpPr>
        <p:spPr>
          <a:xfrm>
            <a:off x="3518346" y="4529166"/>
            <a:ext cx="281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CC9"/>
              </a:buClr>
              <a:buSzPct val="25000"/>
              <a:buFont typeface="Arial"/>
              <a:buNone/>
            </a:pPr>
            <a:r>
              <a:rPr b="1" baseline="0" i="0" lang="en-US" sz="13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Git을 이용한 협업에 익숙해지자!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643387" y="4833632"/>
            <a:ext cx="2622900" cy="125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- 각 팀원을 github의 team기능을 통해 묶어준다.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- 각 팀원들의commit, push가 언제 이뤄졌는지 직접 확인해본다.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 - 소스코드 충돌 회피를 위해 branch를 이용해본다.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6620871" y="4076718"/>
            <a:ext cx="2980759" cy="2209801"/>
            <a:chOff x="6620871" y="4076718"/>
            <a:chExt cx="2980759" cy="2209801"/>
          </a:xfrm>
        </p:grpSpPr>
        <p:sp>
          <p:nvSpPr>
            <p:cNvPr id="268" name="Shape 268"/>
            <p:cNvSpPr/>
            <p:nvPr/>
          </p:nvSpPr>
          <p:spPr>
            <a:xfrm>
              <a:off x="6629400" y="4093714"/>
              <a:ext cx="2971799" cy="2192806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69" name="Shape 269"/>
            <p:cNvGrpSpPr/>
            <p:nvPr/>
          </p:nvGrpSpPr>
          <p:grpSpPr>
            <a:xfrm>
              <a:off x="6620871" y="4076718"/>
              <a:ext cx="2980759" cy="472067"/>
              <a:chOff x="797681" y="1752600"/>
              <a:chExt cx="2478178" cy="472067"/>
            </a:xfrm>
          </p:grpSpPr>
          <p:grpSp>
            <p:nvGrpSpPr>
              <p:cNvPr id="270" name="Shape 270"/>
              <p:cNvGrpSpPr/>
              <p:nvPr/>
            </p:nvGrpSpPr>
            <p:grpSpPr>
              <a:xfrm>
                <a:off x="797681" y="1759599"/>
                <a:ext cx="2478178" cy="465068"/>
                <a:chOff x="797681" y="2216799"/>
                <a:chExt cx="2478178" cy="465068"/>
              </a:xfrm>
            </p:grpSpPr>
            <p:sp>
              <p:nvSpPr>
                <p:cNvPr id="271" name="Shape 271"/>
                <p:cNvSpPr/>
                <p:nvPr/>
              </p:nvSpPr>
              <p:spPr>
                <a:xfrm>
                  <a:off x="797681" y="2216799"/>
                  <a:ext cx="2478178" cy="381411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 flipH="1">
                  <a:off x="814811" y="2234121"/>
                  <a:ext cx="2447452" cy="22098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273" name="Shape 273"/>
                <p:cNvGrpSpPr/>
                <p:nvPr/>
              </p:nvGrpSpPr>
              <p:grpSpPr>
                <a:xfrm>
                  <a:off x="817480" y="2325986"/>
                  <a:ext cx="2444018" cy="355881"/>
                  <a:chOff x="2294209" y="2928933"/>
                  <a:chExt cx="6786698" cy="593247"/>
                </a:xfrm>
              </p:grpSpPr>
              <p:sp>
                <p:nvSpPr>
                  <p:cNvPr id="274" name="Shape 274"/>
                  <p:cNvSpPr/>
                  <p:nvPr/>
                </p:nvSpPr>
                <p:spPr>
                  <a:xfrm>
                    <a:off x="2294209" y="2928933"/>
                    <a:ext cx="6786698" cy="593247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275" name="Shape 275"/>
                  <p:cNvSpPr/>
                  <p:nvPr/>
                </p:nvSpPr>
                <p:spPr>
                  <a:xfrm>
                    <a:off x="4801576" y="2956725"/>
                    <a:ext cx="4279332" cy="425251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276" name="Shape 276"/>
              <p:cNvSpPr txBox="1"/>
              <p:nvPr/>
            </p:nvSpPr>
            <p:spPr>
              <a:xfrm>
                <a:off x="800100" y="1752600"/>
                <a:ext cx="2466974" cy="361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테스팅</a:t>
                </a:r>
              </a:p>
            </p:txBody>
          </p:sp>
        </p:grpSp>
      </p:grpSp>
      <p:sp>
        <p:nvSpPr>
          <p:cNvPr id="277" name="Shape 277"/>
          <p:cNvSpPr txBox="1"/>
          <p:nvPr/>
        </p:nvSpPr>
        <p:spPr>
          <a:xfrm>
            <a:off x="6752150" y="4525600"/>
            <a:ext cx="2762399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CC9"/>
              </a:buClr>
              <a:buSzPct val="25000"/>
              <a:buFont typeface="Arial"/>
              <a:buNone/>
            </a:pPr>
            <a:r>
              <a:rPr b="1" baseline="0" i="0" lang="en-US" sz="13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테스팅의 각 과정을 직접 실천해보기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6858000" y="4833635"/>
            <a:ext cx="2622900" cy="125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다른 팀원이 commit한 코드는 나머지 팀원이 필수적으로 테스팅 후 결과 상의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JUnit을 이용한 단위/회귀테스팅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5638800" y="3695719"/>
            <a:ext cx="3962399" cy="3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31354" y="120000"/>
                </a:lnTo>
                <a:lnTo>
                  <a:pt x="120000" y="118738"/>
                </a:lnTo>
                <a:lnTo>
                  <a:pt x="44661" y="162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84" name="Shape 284"/>
          <p:cNvGrpSpPr/>
          <p:nvPr/>
        </p:nvGrpSpPr>
        <p:grpSpPr>
          <a:xfrm>
            <a:off x="6620868" y="4076718"/>
            <a:ext cx="2980899" cy="2209694"/>
            <a:chOff x="6620868" y="4076718"/>
            <a:chExt cx="2980899" cy="2209694"/>
          </a:xfrm>
        </p:grpSpPr>
        <p:sp>
          <p:nvSpPr>
            <p:cNvPr id="285" name="Shape 285"/>
            <p:cNvSpPr/>
            <p:nvPr/>
          </p:nvSpPr>
          <p:spPr>
            <a:xfrm>
              <a:off x="6629400" y="4093714"/>
              <a:ext cx="2971799" cy="2192699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86" name="Shape 286"/>
            <p:cNvGrpSpPr/>
            <p:nvPr/>
          </p:nvGrpSpPr>
          <p:grpSpPr>
            <a:xfrm>
              <a:off x="6620868" y="4076718"/>
              <a:ext cx="2980899" cy="472025"/>
              <a:chOff x="797681" y="1752600"/>
              <a:chExt cx="2478299" cy="472025"/>
            </a:xfrm>
          </p:grpSpPr>
          <p:grpSp>
            <p:nvGrpSpPr>
              <p:cNvPr id="287" name="Shape 287"/>
              <p:cNvGrpSpPr/>
              <p:nvPr/>
            </p:nvGrpSpPr>
            <p:grpSpPr>
              <a:xfrm>
                <a:off x="797681" y="1759599"/>
                <a:ext cx="2478299" cy="465026"/>
                <a:chOff x="797681" y="2216799"/>
                <a:chExt cx="2478299" cy="465026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797681" y="2216799"/>
                  <a:ext cx="2478299" cy="381300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 flipH="1">
                  <a:off x="814864" y="2234121"/>
                  <a:ext cx="2447400" cy="22110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290" name="Shape 290"/>
                <p:cNvGrpSpPr/>
                <p:nvPr/>
              </p:nvGrpSpPr>
              <p:grpSpPr>
                <a:xfrm>
                  <a:off x="817438" y="2326025"/>
                  <a:ext cx="2443854" cy="355799"/>
                  <a:chOff x="2294209" y="2928933"/>
                  <a:chExt cx="6786600" cy="593098"/>
                </a:xfrm>
              </p:grpSpPr>
              <p:sp>
                <p:nvSpPr>
                  <p:cNvPr id="291" name="Shape 291"/>
                  <p:cNvSpPr/>
                  <p:nvPr/>
                </p:nvSpPr>
                <p:spPr>
                  <a:xfrm>
                    <a:off x="2294209" y="2928933"/>
                    <a:ext cx="6786600" cy="593098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292" name="Shape 292"/>
                  <p:cNvSpPr/>
                  <p:nvPr/>
                </p:nvSpPr>
                <p:spPr>
                  <a:xfrm>
                    <a:off x="4801576" y="2956725"/>
                    <a:ext cx="4279199" cy="425400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293" name="Shape 293"/>
              <p:cNvSpPr txBox="1"/>
              <p:nvPr/>
            </p:nvSpPr>
            <p:spPr>
              <a:xfrm>
                <a:off x="800100" y="1752600"/>
                <a:ext cx="2466900" cy="3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			Git</a:t>
                </a:r>
              </a:p>
            </p:txBody>
          </p:sp>
        </p:grpSp>
      </p:grpSp>
      <p:sp>
        <p:nvSpPr>
          <p:cNvPr id="294" name="Shape 294"/>
          <p:cNvSpPr/>
          <p:nvPr/>
        </p:nvSpPr>
        <p:spPr>
          <a:xfrm>
            <a:off x="3465746" y="3708762"/>
            <a:ext cx="2935199" cy="397200"/>
          </a:xfrm>
          <a:custGeom>
            <a:pathLst>
              <a:path extrusionOk="0" h="120000" w="120000">
                <a:moveTo>
                  <a:pt x="0" y="119474"/>
                </a:moveTo>
                <a:lnTo>
                  <a:pt x="40043" y="0"/>
                </a:lnTo>
                <a:lnTo>
                  <a:pt x="78192" y="0"/>
                </a:lnTo>
                <a:lnTo>
                  <a:pt x="120000" y="120000"/>
                </a:lnTo>
                <a:lnTo>
                  <a:pt x="0" y="119474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95" name="Shape 295"/>
          <p:cNvGrpSpPr/>
          <p:nvPr/>
        </p:nvGrpSpPr>
        <p:grpSpPr>
          <a:xfrm>
            <a:off x="3439518" y="4076718"/>
            <a:ext cx="2980899" cy="2209694"/>
            <a:chOff x="3439518" y="4076718"/>
            <a:chExt cx="2980899" cy="2209694"/>
          </a:xfrm>
        </p:grpSpPr>
        <p:sp>
          <p:nvSpPr>
            <p:cNvPr id="296" name="Shape 296"/>
            <p:cNvSpPr/>
            <p:nvPr/>
          </p:nvSpPr>
          <p:spPr>
            <a:xfrm>
              <a:off x="3448050" y="4093714"/>
              <a:ext cx="2971799" cy="2192699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297" name="Shape 297"/>
            <p:cNvGrpSpPr/>
            <p:nvPr/>
          </p:nvGrpSpPr>
          <p:grpSpPr>
            <a:xfrm>
              <a:off x="3439518" y="4076718"/>
              <a:ext cx="2980899" cy="472025"/>
              <a:chOff x="797681" y="1752600"/>
              <a:chExt cx="2478299" cy="472025"/>
            </a:xfrm>
          </p:grpSpPr>
          <p:grpSp>
            <p:nvGrpSpPr>
              <p:cNvPr id="298" name="Shape 298"/>
              <p:cNvGrpSpPr/>
              <p:nvPr/>
            </p:nvGrpSpPr>
            <p:grpSpPr>
              <a:xfrm>
                <a:off x="797681" y="1759599"/>
                <a:ext cx="2478299" cy="465026"/>
                <a:chOff x="797681" y="2216799"/>
                <a:chExt cx="2478299" cy="465026"/>
              </a:xfrm>
            </p:grpSpPr>
            <p:sp>
              <p:nvSpPr>
                <p:cNvPr id="299" name="Shape 299"/>
                <p:cNvSpPr/>
                <p:nvPr/>
              </p:nvSpPr>
              <p:spPr>
                <a:xfrm>
                  <a:off x="797681" y="2216799"/>
                  <a:ext cx="2478299" cy="381300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 flipH="1">
                  <a:off x="814864" y="2234121"/>
                  <a:ext cx="2447400" cy="22110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301" name="Shape 301"/>
                <p:cNvGrpSpPr/>
                <p:nvPr/>
              </p:nvGrpSpPr>
              <p:grpSpPr>
                <a:xfrm>
                  <a:off x="817438" y="2326025"/>
                  <a:ext cx="2443854" cy="355799"/>
                  <a:chOff x="2294209" y="2928933"/>
                  <a:chExt cx="6786600" cy="593098"/>
                </a:xfrm>
              </p:grpSpPr>
              <p:sp>
                <p:nvSpPr>
                  <p:cNvPr id="302" name="Shape 302"/>
                  <p:cNvSpPr/>
                  <p:nvPr/>
                </p:nvSpPr>
                <p:spPr>
                  <a:xfrm>
                    <a:off x="2294209" y="2928933"/>
                    <a:ext cx="6786600" cy="593098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303" name="Shape 303"/>
                  <p:cNvSpPr/>
                  <p:nvPr/>
                </p:nvSpPr>
                <p:spPr>
                  <a:xfrm>
                    <a:off x="4801576" y="2956725"/>
                    <a:ext cx="4279199" cy="425400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304" name="Shape 304"/>
              <p:cNvSpPr txBox="1"/>
              <p:nvPr/>
            </p:nvSpPr>
            <p:spPr>
              <a:xfrm>
                <a:off x="800100" y="1752600"/>
                <a:ext cx="2466900" cy="3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Junit</a:t>
                </a:r>
              </a:p>
            </p:txBody>
          </p:sp>
        </p:grpSp>
      </p:grpSp>
      <p:sp>
        <p:nvSpPr>
          <p:cNvPr id="305" name="Shape 305"/>
          <p:cNvSpPr/>
          <p:nvPr/>
        </p:nvSpPr>
        <p:spPr>
          <a:xfrm>
            <a:off x="228600" y="3715628"/>
            <a:ext cx="3943199" cy="402898"/>
          </a:xfrm>
          <a:custGeom>
            <a:pathLst>
              <a:path extrusionOk="0" h="120000" w="120000">
                <a:moveTo>
                  <a:pt x="0" y="117064"/>
                </a:moveTo>
                <a:lnTo>
                  <a:pt x="76823" y="863"/>
                </a:lnTo>
                <a:lnTo>
                  <a:pt x="120000" y="0"/>
                </a:lnTo>
                <a:lnTo>
                  <a:pt x="88200" y="120000"/>
                </a:lnTo>
                <a:lnTo>
                  <a:pt x="0" y="117064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06" name="Shape 306"/>
          <p:cNvGrpSpPr/>
          <p:nvPr/>
        </p:nvGrpSpPr>
        <p:grpSpPr>
          <a:xfrm>
            <a:off x="201672" y="4076718"/>
            <a:ext cx="2980899" cy="2209694"/>
            <a:chOff x="201672" y="4076718"/>
            <a:chExt cx="2980899" cy="2209694"/>
          </a:xfrm>
        </p:grpSpPr>
        <p:sp>
          <p:nvSpPr>
            <p:cNvPr id="307" name="Shape 307"/>
            <p:cNvSpPr/>
            <p:nvPr/>
          </p:nvSpPr>
          <p:spPr>
            <a:xfrm>
              <a:off x="210203" y="4093714"/>
              <a:ext cx="2971799" cy="2192699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08" name="Shape 308"/>
            <p:cNvGrpSpPr/>
            <p:nvPr/>
          </p:nvGrpSpPr>
          <p:grpSpPr>
            <a:xfrm>
              <a:off x="201672" y="4076718"/>
              <a:ext cx="2980899" cy="472025"/>
              <a:chOff x="797681" y="1752600"/>
              <a:chExt cx="2478299" cy="472025"/>
            </a:xfrm>
          </p:grpSpPr>
          <p:grpSp>
            <p:nvGrpSpPr>
              <p:cNvPr id="309" name="Shape 309"/>
              <p:cNvGrpSpPr/>
              <p:nvPr/>
            </p:nvGrpSpPr>
            <p:grpSpPr>
              <a:xfrm>
                <a:off x="797681" y="1759599"/>
                <a:ext cx="2478299" cy="465026"/>
                <a:chOff x="797681" y="2216799"/>
                <a:chExt cx="2478299" cy="465026"/>
              </a:xfrm>
            </p:grpSpPr>
            <p:sp>
              <p:nvSpPr>
                <p:cNvPr id="310" name="Shape 310"/>
                <p:cNvSpPr/>
                <p:nvPr/>
              </p:nvSpPr>
              <p:spPr>
                <a:xfrm>
                  <a:off x="797681" y="2216799"/>
                  <a:ext cx="2478299" cy="381300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 flipH="1">
                  <a:off x="814864" y="2234121"/>
                  <a:ext cx="2447400" cy="22110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312" name="Shape 312"/>
                <p:cNvGrpSpPr/>
                <p:nvPr/>
              </p:nvGrpSpPr>
              <p:grpSpPr>
                <a:xfrm>
                  <a:off x="817438" y="2326025"/>
                  <a:ext cx="2443854" cy="355799"/>
                  <a:chOff x="2294209" y="2928933"/>
                  <a:chExt cx="6786600" cy="593098"/>
                </a:xfrm>
              </p:grpSpPr>
              <p:sp>
                <p:nvSpPr>
                  <p:cNvPr id="313" name="Shape 313"/>
                  <p:cNvSpPr/>
                  <p:nvPr/>
                </p:nvSpPr>
                <p:spPr>
                  <a:xfrm>
                    <a:off x="2294209" y="2928933"/>
                    <a:ext cx="6786600" cy="593098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314" name="Shape 314"/>
                  <p:cNvSpPr/>
                  <p:nvPr/>
                </p:nvSpPr>
                <p:spPr>
                  <a:xfrm>
                    <a:off x="4801576" y="2956725"/>
                    <a:ext cx="4279199" cy="425400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315" name="Shape 315"/>
              <p:cNvSpPr txBox="1"/>
              <p:nvPr/>
            </p:nvSpPr>
            <p:spPr>
              <a:xfrm>
                <a:off x="800100" y="1752600"/>
                <a:ext cx="2466900" cy="3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PICT</a:t>
                </a:r>
              </a:p>
            </p:txBody>
          </p:sp>
        </p:grpSp>
      </p:grpSp>
      <p:sp>
        <p:nvSpPr>
          <p:cNvPr id="316" name="Shape 316"/>
          <p:cNvSpPr txBox="1"/>
          <p:nvPr>
            <p:ph idx="1" type="subTitle"/>
          </p:nvPr>
        </p:nvSpPr>
        <p:spPr>
          <a:xfrm>
            <a:off x="381000" y="152400"/>
            <a:ext cx="6553200" cy="341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개발 방법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203200" y="944800"/>
            <a:ext cx="9381000" cy="2913004"/>
            <a:chOff x="203200" y="1643051"/>
            <a:chExt cx="9381000" cy="2133598"/>
          </a:xfrm>
        </p:grpSpPr>
        <p:sp>
          <p:nvSpPr>
            <p:cNvPr id="318" name="Shape 318"/>
            <p:cNvSpPr/>
            <p:nvPr/>
          </p:nvSpPr>
          <p:spPr>
            <a:xfrm rot="-5400000">
              <a:off x="3826901" y="-1980649"/>
              <a:ext cx="2133598" cy="9381000"/>
            </a:xfrm>
            <a:prstGeom prst="roundRect">
              <a:avLst>
                <a:gd fmla="val 569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 rot="-5400000">
              <a:off x="3855888" y="-1972085"/>
              <a:ext cx="2068499" cy="9339599"/>
            </a:xfrm>
            <a:prstGeom prst="roundRect">
              <a:avLst>
                <a:gd fmla="val 4995" name="adj"/>
              </a:avLst>
            </a:prstGeom>
            <a:blipFill rotWithShape="1">
              <a:blip r:embed="rId3">
                <a:alphaModFix/>
              </a:blip>
              <a:tile algn="tl" flip="none" tx="0" sx="100002" ty="0" sy="100002"/>
            </a:blip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20" name="Shape 320"/>
          <p:cNvSpPr txBox="1"/>
          <p:nvPr/>
        </p:nvSpPr>
        <p:spPr>
          <a:xfrm>
            <a:off x="322925" y="1411675"/>
            <a:ext cx="9141599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오픈소스 라이선스   : MIT License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라이선스 선정 이유 :  많은 사람들이 이 어플을 사용했으면 좋겠다. 하지만 그로인한 책임까지 지지는 않겠다.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473EFC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소스코드 버전관리 도구  : Github.com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소스코드 버전관리 URL : https://github.com/KMU-bank/KMU-Bank.git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828DF6"/>
              </a:buClr>
              <a:buSzPct val="80000"/>
              <a:buFont typeface="Noto Sans Symbols"/>
              <a:buChar char="◆"/>
            </a:pPr>
            <a:r>
              <a:rPr b="1" baseline="0" i="0" lang="en-US" sz="1400" u="none" cap="none" strike="noStrike">
                <a:solidFill>
                  <a:srgbClr val="473EFC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b="1" baseline="0" i="0" lang="en-US" sz="14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테스트 방안  : junit을 이용한 테스트 주도개발 + pairwise (pict)를 사용한 테스트값 결정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518346" y="4681566"/>
            <a:ext cx="281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CC9"/>
              </a:buClr>
              <a:buSzPct val="25000"/>
              <a:buFont typeface="Arial"/>
              <a:buNone/>
            </a:pPr>
            <a:r>
              <a:rPr b="1" baseline="0" i="0" lang="en-US" sz="13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코드의 품질을 높이자!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567212" y="5181775"/>
            <a:ext cx="2819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테스트 주도 개발을 통해  코드의 품질을 높인다.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6771425" y="4678001"/>
            <a:ext cx="281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CC9"/>
              </a:buClr>
              <a:buSzPct val="25000"/>
              <a:buFont typeface="Arial"/>
              <a:buNone/>
            </a:pPr>
            <a:r>
              <a:rPr b="1" baseline="0" i="0" lang="en-US" sz="13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버전관리를 스마트하게 하자!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6910678" y="5085289"/>
            <a:ext cx="2622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7620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289485" y="4678001"/>
            <a:ext cx="281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CC9"/>
              </a:buClr>
              <a:buSzPct val="25000"/>
              <a:buFont typeface="Arial"/>
              <a:buNone/>
            </a:pPr>
            <a:r>
              <a:rPr b="1" baseline="0" i="0" lang="en-US" sz="1300" u="none" cap="none" strike="noStrike">
                <a:solidFill>
                  <a:srgbClr val="3F4CC9"/>
                </a:solidFill>
                <a:latin typeface="Arial"/>
                <a:ea typeface="Arial"/>
                <a:cs typeface="Arial"/>
                <a:sym typeface="Arial"/>
                <a:rtl val="0"/>
              </a:rPr>
              <a:t>효율적으로 테스트 하자!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22923" y="5237700"/>
            <a:ext cx="2786099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적은 개발기간동안 효과적인 테스트를 하기 위해 pairwise testing 툴을 사용한다.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6771425" y="5125375"/>
            <a:ext cx="2693100" cy="51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Git을 이용하여 스마트하게 버전관리를 한다.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Shape 332"/>
          <p:cNvGrpSpPr/>
          <p:nvPr/>
        </p:nvGrpSpPr>
        <p:grpSpPr>
          <a:xfrm>
            <a:off x="6639725" y="1119531"/>
            <a:ext cx="2980899" cy="5075452"/>
            <a:chOff x="6620868" y="4083716"/>
            <a:chExt cx="2980899" cy="2202696"/>
          </a:xfrm>
        </p:grpSpPr>
        <p:sp>
          <p:nvSpPr>
            <p:cNvPr id="333" name="Shape 333"/>
            <p:cNvSpPr/>
            <p:nvPr/>
          </p:nvSpPr>
          <p:spPr>
            <a:xfrm>
              <a:off x="6629400" y="4093714"/>
              <a:ext cx="2971799" cy="2192699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34" name="Shape 334"/>
            <p:cNvGrpSpPr/>
            <p:nvPr/>
          </p:nvGrpSpPr>
          <p:grpSpPr>
            <a:xfrm>
              <a:off x="6620868" y="4083716"/>
              <a:ext cx="2980899" cy="465031"/>
              <a:chOff x="797680" y="1759598"/>
              <a:chExt cx="2478299" cy="465031"/>
            </a:xfrm>
          </p:grpSpPr>
          <p:grpSp>
            <p:nvGrpSpPr>
              <p:cNvPr id="335" name="Shape 335"/>
              <p:cNvGrpSpPr/>
              <p:nvPr/>
            </p:nvGrpSpPr>
            <p:grpSpPr>
              <a:xfrm>
                <a:off x="797680" y="1759598"/>
                <a:ext cx="2478299" cy="465031"/>
                <a:chOff x="797681" y="2216799"/>
                <a:chExt cx="2478299" cy="465031"/>
              </a:xfrm>
            </p:grpSpPr>
            <p:sp>
              <p:nvSpPr>
                <p:cNvPr id="336" name="Shape 336"/>
                <p:cNvSpPr/>
                <p:nvPr/>
              </p:nvSpPr>
              <p:spPr>
                <a:xfrm>
                  <a:off x="797681" y="2216799"/>
                  <a:ext cx="2478299" cy="381300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 flipH="1">
                  <a:off x="814864" y="2234121"/>
                  <a:ext cx="2447400" cy="22110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338" name="Shape 338"/>
                <p:cNvGrpSpPr/>
                <p:nvPr/>
              </p:nvGrpSpPr>
              <p:grpSpPr>
                <a:xfrm>
                  <a:off x="817437" y="2326030"/>
                  <a:ext cx="2443854" cy="355799"/>
                  <a:chOff x="2294209" y="2928933"/>
                  <a:chExt cx="6786600" cy="593098"/>
                </a:xfrm>
              </p:grpSpPr>
              <p:sp>
                <p:nvSpPr>
                  <p:cNvPr id="339" name="Shape 339"/>
                  <p:cNvSpPr/>
                  <p:nvPr/>
                </p:nvSpPr>
                <p:spPr>
                  <a:xfrm>
                    <a:off x="2294209" y="2928933"/>
                    <a:ext cx="6786600" cy="593098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340" name="Shape 340"/>
                  <p:cNvSpPr/>
                  <p:nvPr/>
                </p:nvSpPr>
                <p:spPr>
                  <a:xfrm>
                    <a:off x="4801576" y="2956725"/>
                    <a:ext cx="4279199" cy="425400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341" name="Shape 341"/>
              <p:cNvSpPr txBox="1"/>
              <p:nvPr/>
            </p:nvSpPr>
            <p:spPr>
              <a:xfrm>
                <a:off x="800100" y="1782527"/>
                <a:ext cx="2466900" cy="3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시간 부족</a:t>
                </a:r>
              </a:p>
            </p:txBody>
          </p:sp>
        </p:grpSp>
      </p:grpSp>
      <p:grpSp>
        <p:nvGrpSpPr>
          <p:cNvPr id="342" name="Shape 342"/>
          <p:cNvGrpSpPr/>
          <p:nvPr/>
        </p:nvGrpSpPr>
        <p:grpSpPr>
          <a:xfrm>
            <a:off x="3429449" y="1119667"/>
            <a:ext cx="2980759" cy="5077458"/>
            <a:chOff x="201675" y="4083717"/>
            <a:chExt cx="2980759" cy="2202802"/>
          </a:xfrm>
        </p:grpSpPr>
        <p:sp>
          <p:nvSpPr>
            <p:cNvPr id="343" name="Shape 343"/>
            <p:cNvSpPr/>
            <p:nvPr/>
          </p:nvSpPr>
          <p:spPr>
            <a:xfrm>
              <a:off x="210203" y="4093714"/>
              <a:ext cx="2971799" cy="2192806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44" name="Shape 344"/>
            <p:cNvGrpSpPr/>
            <p:nvPr/>
          </p:nvGrpSpPr>
          <p:grpSpPr>
            <a:xfrm>
              <a:off x="201675" y="4083717"/>
              <a:ext cx="2980759" cy="465068"/>
              <a:chOff x="797681" y="1759599"/>
              <a:chExt cx="2478178" cy="465068"/>
            </a:xfrm>
          </p:grpSpPr>
          <p:grpSp>
            <p:nvGrpSpPr>
              <p:cNvPr id="345" name="Shape 345"/>
              <p:cNvGrpSpPr/>
              <p:nvPr/>
            </p:nvGrpSpPr>
            <p:grpSpPr>
              <a:xfrm>
                <a:off x="797681" y="1759599"/>
                <a:ext cx="2478178" cy="465068"/>
                <a:chOff x="797681" y="2216799"/>
                <a:chExt cx="2478178" cy="465068"/>
              </a:xfrm>
            </p:grpSpPr>
            <p:sp>
              <p:nvSpPr>
                <p:cNvPr id="346" name="Shape 346"/>
                <p:cNvSpPr/>
                <p:nvPr/>
              </p:nvSpPr>
              <p:spPr>
                <a:xfrm>
                  <a:off x="797681" y="2216799"/>
                  <a:ext cx="2478178" cy="381411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47" name="Shape 347"/>
                <p:cNvSpPr/>
                <p:nvPr/>
              </p:nvSpPr>
              <p:spPr>
                <a:xfrm flipH="1">
                  <a:off x="814811" y="2234121"/>
                  <a:ext cx="2447452" cy="22098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348" name="Shape 348"/>
                <p:cNvGrpSpPr/>
                <p:nvPr/>
              </p:nvGrpSpPr>
              <p:grpSpPr>
                <a:xfrm>
                  <a:off x="817480" y="2325986"/>
                  <a:ext cx="2444018" cy="355881"/>
                  <a:chOff x="2294209" y="2928933"/>
                  <a:chExt cx="6786698" cy="593247"/>
                </a:xfrm>
              </p:grpSpPr>
              <p:sp>
                <p:nvSpPr>
                  <p:cNvPr id="349" name="Shape 349"/>
                  <p:cNvSpPr/>
                  <p:nvPr/>
                </p:nvSpPr>
                <p:spPr>
                  <a:xfrm>
                    <a:off x="2294209" y="2928933"/>
                    <a:ext cx="6786698" cy="593247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350" name="Shape 350"/>
                  <p:cNvSpPr/>
                  <p:nvPr/>
                </p:nvSpPr>
                <p:spPr>
                  <a:xfrm>
                    <a:off x="4801576" y="2956725"/>
                    <a:ext cx="4279332" cy="425251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351" name="Shape 351"/>
              <p:cNvSpPr txBox="1"/>
              <p:nvPr/>
            </p:nvSpPr>
            <p:spPr>
              <a:xfrm>
                <a:off x="800100" y="1782967"/>
                <a:ext cx="2466900" cy="3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디자인 소양 부족</a:t>
                </a:r>
              </a:p>
            </p:txBody>
          </p:sp>
        </p:grpSp>
      </p:grpSp>
      <p:sp>
        <p:nvSpPr>
          <p:cNvPr id="352" name="Shape 352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프로젝트의 리스크 및 해결 방안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6857300" y="2484966"/>
            <a:ext cx="2622900" cy="1744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자바를 익히고 코딩 후 테스팅까지 수행할 시간이 부족하다.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______________________________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클래스간의 관계를 간소화시킨다.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테스팅을 한꺼번에 몰아서 하기보다 중간중간 수행한다.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코딩보다 설계를 우선한다.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3652801" y="2484966"/>
            <a:ext cx="26229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컴퓨터 공학부 학생들로만 구성되어 만족스러운 디자인을 만들어내기 힘들다.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______________________________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Console에서만 구동한다.</a:t>
            </a:r>
          </a:p>
        </p:txBody>
      </p:sp>
      <p:grpSp>
        <p:nvGrpSpPr>
          <p:cNvPr id="355" name="Shape 355"/>
          <p:cNvGrpSpPr/>
          <p:nvPr/>
        </p:nvGrpSpPr>
        <p:grpSpPr>
          <a:xfrm>
            <a:off x="196502" y="1096650"/>
            <a:ext cx="2980759" cy="5179448"/>
            <a:chOff x="201675" y="4083717"/>
            <a:chExt cx="2980759" cy="2202802"/>
          </a:xfrm>
        </p:grpSpPr>
        <p:sp>
          <p:nvSpPr>
            <p:cNvPr id="356" name="Shape 356"/>
            <p:cNvSpPr/>
            <p:nvPr/>
          </p:nvSpPr>
          <p:spPr>
            <a:xfrm>
              <a:off x="210203" y="4093714"/>
              <a:ext cx="2971799" cy="2192806"/>
            </a:xfrm>
            <a:prstGeom prst="roundRect">
              <a:avLst>
                <a:gd fmla="val 4088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57" name="Shape 357"/>
            <p:cNvGrpSpPr/>
            <p:nvPr/>
          </p:nvGrpSpPr>
          <p:grpSpPr>
            <a:xfrm>
              <a:off x="201675" y="4083717"/>
              <a:ext cx="2980759" cy="465068"/>
              <a:chOff x="797681" y="1759599"/>
              <a:chExt cx="2478178" cy="465068"/>
            </a:xfrm>
          </p:grpSpPr>
          <p:grpSp>
            <p:nvGrpSpPr>
              <p:cNvPr id="358" name="Shape 358"/>
              <p:cNvGrpSpPr/>
              <p:nvPr/>
            </p:nvGrpSpPr>
            <p:grpSpPr>
              <a:xfrm>
                <a:off x="797681" y="1759599"/>
                <a:ext cx="2478178" cy="465068"/>
                <a:chOff x="797681" y="2216799"/>
                <a:chExt cx="2478178" cy="465068"/>
              </a:xfrm>
            </p:grpSpPr>
            <p:sp>
              <p:nvSpPr>
                <p:cNvPr id="359" name="Shape 359"/>
                <p:cNvSpPr/>
                <p:nvPr/>
              </p:nvSpPr>
              <p:spPr>
                <a:xfrm>
                  <a:off x="797681" y="2216799"/>
                  <a:ext cx="2478178" cy="381411"/>
                </a:xfrm>
                <a:prstGeom prst="round2SameRect">
                  <a:avLst>
                    <a:gd fmla="val 12671" name="adj1"/>
                    <a:gd fmla="val 0" name="adj2"/>
                  </a:avLst>
                </a:prstGeom>
                <a:solidFill>
                  <a:srgbClr val="4C61CC"/>
                </a:soli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 flipH="1">
                  <a:off x="814811" y="2234121"/>
                  <a:ext cx="2447452" cy="220980"/>
                </a:xfrm>
                <a:prstGeom prst="round2SameRect">
                  <a:avLst>
                    <a:gd fmla="val 21142" name="adj1"/>
                    <a:gd fmla="val 0" name="adj2"/>
                  </a:avLst>
                </a:prstGeom>
                <a:gradFill>
                  <a:gsLst>
                    <a:gs pos="0">
                      <a:srgbClr val="F2F2F2">
                        <a:alpha val="29411"/>
                      </a:srgbClr>
                    </a:gs>
                    <a:gs pos="100000">
                      <a:srgbClr val="0070C0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baseline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endParaRPr>
                </a:p>
              </p:txBody>
            </p:sp>
            <p:grpSp>
              <p:nvGrpSpPr>
                <p:cNvPr id="361" name="Shape 361"/>
                <p:cNvGrpSpPr/>
                <p:nvPr/>
              </p:nvGrpSpPr>
              <p:grpSpPr>
                <a:xfrm>
                  <a:off x="817480" y="2325986"/>
                  <a:ext cx="2444018" cy="355881"/>
                  <a:chOff x="2294209" y="2928933"/>
                  <a:chExt cx="6786698" cy="593247"/>
                </a:xfrm>
              </p:grpSpPr>
              <p:sp>
                <p:nvSpPr>
                  <p:cNvPr id="362" name="Shape 362"/>
                  <p:cNvSpPr/>
                  <p:nvPr/>
                </p:nvSpPr>
                <p:spPr>
                  <a:xfrm>
                    <a:off x="2294209" y="2928933"/>
                    <a:ext cx="6786698" cy="593247"/>
                  </a:xfrm>
                  <a:custGeom>
                    <a:pathLst>
                      <a:path extrusionOk="0" h="120000" w="120000">
                        <a:moveTo>
                          <a:pt x="41" y="49867"/>
                        </a:moveTo>
                        <a:cubicBezTo>
                          <a:pt x="19559" y="0"/>
                          <a:pt x="79350" y="120000"/>
                          <a:pt x="119734" y="47807"/>
                        </a:cubicBezTo>
                        <a:lnTo>
                          <a:pt x="120000" y="90929"/>
                        </a:lnTo>
                        <a:lnTo>
                          <a:pt x="35" y="90515"/>
                        </a:lnTo>
                        <a:cubicBezTo>
                          <a:pt x="0" y="77127"/>
                          <a:pt x="77" y="63256"/>
                          <a:pt x="41" y="498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9411"/>
                        </a:srgbClr>
                      </a:gs>
                      <a:gs pos="100000">
                        <a:srgbClr val="FFFFFF">
                          <a:alpha val="9411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  <p:sp>
                <p:nvSpPr>
                  <p:cNvPr id="363" name="Shape 363"/>
                  <p:cNvSpPr/>
                  <p:nvPr/>
                </p:nvSpPr>
                <p:spPr>
                  <a:xfrm>
                    <a:off x="4801576" y="2956725"/>
                    <a:ext cx="4279332" cy="425251"/>
                  </a:xfrm>
                  <a:custGeom>
                    <a:pathLst>
                      <a:path extrusionOk="0" h="120000" w="120000">
                        <a:moveTo>
                          <a:pt x="119804" y="0"/>
                        </a:moveTo>
                        <a:cubicBezTo>
                          <a:pt x="100210" y="105585"/>
                          <a:pt x="23259" y="116369"/>
                          <a:pt x="0" y="120000"/>
                        </a:cubicBezTo>
                        <a:lnTo>
                          <a:pt x="120000" y="118778"/>
                        </a:lnTo>
                        <a:cubicBezTo>
                          <a:pt x="119872" y="78588"/>
                          <a:pt x="119932" y="40190"/>
                          <a:pt x="11980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2F2F2">
                          <a:alpha val="2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baseline="0" i="0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endParaRPr>
                  </a:p>
                </p:txBody>
              </p:sp>
            </p:grpSp>
          </p:grpSp>
          <p:sp>
            <p:nvSpPr>
              <p:cNvPr id="364" name="Shape 364"/>
              <p:cNvSpPr txBox="1"/>
              <p:nvPr/>
            </p:nvSpPr>
            <p:spPr>
              <a:xfrm>
                <a:off x="800100" y="1792292"/>
                <a:ext cx="2466900" cy="3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baseline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rPr>
                  <a:t>자바 활용능력 부족</a:t>
                </a:r>
              </a:p>
            </p:txBody>
          </p:sp>
        </p:grpSp>
      </p:grpSp>
      <p:sp>
        <p:nvSpPr>
          <p:cNvPr id="365" name="Shape 365"/>
          <p:cNvSpPr txBox="1"/>
          <p:nvPr/>
        </p:nvSpPr>
        <p:spPr>
          <a:xfrm>
            <a:off x="359450" y="2484975"/>
            <a:ext cx="2622900" cy="1229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Char char="-"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자바를 배운지 2개월이 채 되지 않았다.</a:t>
            </a:r>
          </a:p>
          <a:p>
            <a:pPr indent="-15240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______________________________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- c, c++, python 코딩 경험을 이용한다.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72820" l="0" r="0" t="0"/>
          <a:stretch/>
        </p:blipFill>
        <p:spPr>
          <a:xfrm>
            <a:off x="5391414" y="1510754"/>
            <a:ext cx="4705122" cy="184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 b="72820" l="0" r="0" t="0"/>
          <a:stretch/>
        </p:blipFill>
        <p:spPr>
          <a:xfrm flipH="1">
            <a:off x="-47660" y="1500174"/>
            <a:ext cx="4286280" cy="184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개발팀 구성</a:t>
            </a:r>
          </a:p>
        </p:txBody>
      </p:sp>
      <p:grpSp>
        <p:nvGrpSpPr>
          <p:cNvPr id="374" name="Shape 374"/>
          <p:cNvGrpSpPr/>
          <p:nvPr/>
        </p:nvGrpSpPr>
        <p:grpSpPr>
          <a:xfrm>
            <a:off x="170213" y="710808"/>
            <a:ext cx="9482743" cy="842313"/>
            <a:chOff x="170213" y="710808"/>
            <a:chExt cx="9482743" cy="935903"/>
          </a:xfrm>
        </p:grpSpPr>
        <p:pic>
          <p:nvPicPr>
            <p:cNvPr id="375" name="Shape 3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13" y="710808"/>
              <a:ext cx="9482743" cy="935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Shape 376"/>
            <p:cNvSpPr/>
            <p:nvPr/>
          </p:nvSpPr>
          <p:spPr>
            <a:xfrm>
              <a:off x="457200" y="838199"/>
              <a:ext cx="8991600" cy="609599"/>
            </a:xfrm>
            <a:prstGeom prst="roundRect">
              <a:avLst>
                <a:gd fmla="val 11140" name="adj"/>
              </a:avLst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우리 프로젝트의 이름은 Bankit! 프로젝트입니다.</a:t>
              </a: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팀원은 컴퓨터공학부 채한울, 이창현, 송재영 총 세 명 입니다.</a:t>
              </a:r>
            </a:p>
          </p:txBody>
        </p:sp>
      </p:grpSp>
      <p:sp>
        <p:nvSpPr>
          <p:cNvPr id="377" name="Shape 377"/>
          <p:cNvSpPr/>
          <p:nvPr/>
        </p:nvSpPr>
        <p:spPr>
          <a:xfrm rot="-5400000">
            <a:off x="4180124" y="3754439"/>
            <a:ext cx="4571788" cy="492373"/>
          </a:xfrm>
          <a:custGeom>
            <a:pathLst>
              <a:path extrusionOk="0" h="120000" w="120000">
                <a:moveTo>
                  <a:pt x="9383" y="0"/>
                </a:moveTo>
                <a:lnTo>
                  <a:pt x="0" y="120000"/>
                </a:lnTo>
                <a:lnTo>
                  <a:pt x="120000" y="109125"/>
                </a:lnTo>
                <a:cubicBezTo>
                  <a:pt x="116140" y="71437"/>
                  <a:pt x="105619" y="34312"/>
                  <a:pt x="101252" y="4687"/>
                </a:cubicBezTo>
                <a:lnTo>
                  <a:pt x="9383" y="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8" name="Shape 378"/>
          <p:cNvSpPr/>
          <p:nvPr/>
        </p:nvSpPr>
        <p:spPr>
          <a:xfrm rot="5400000">
            <a:off x="1059803" y="3750536"/>
            <a:ext cx="4591132" cy="480832"/>
          </a:xfrm>
          <a:custGeom>
            <a:pathLst>
              <a:path extrusionOk="0" h="120000" w="120000">
                <a:moveTo>
                  <a:pt x="19174" y="0"/>
                </a:moveTo>
                <a:cubicBezTo>
                  <a:pt x="15432" y="38016"/>
                  <a:pt x="2366" y="86784"/>
                  <a:pt x="0" y="120000"/>
                </a:cubicBezTo>
                <a:lnTo>
                  <a:pt x="120000" y="117696"/>
                </a:lnTo>
                <a:lnTo>
                  <a:pt x="108794" y="13632"/>
                </a:lnTo>
                <a:lnTo>
                  <a:pt x="19174" y="0"/>
                </a:lnTo>
                <a:close/>
              </a:path>
            </a:pathLst>
          </a:custGeom>
          <a:gradFill>
            <a:gsLst>
              <a:gs pos="0">
                <a:srgbClr val="A5A5A5"/>
              </a:gs>
              <a:gs pos="5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6628967" y="1693391"/>
            <a:ext cx="2963273" cy="4602629"/>
          </a:xfrm>
          <a:prstGeom prst="roundRect">
            <a:avLst>
              <a:gd fmla="val 31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437528" y="1693391"/>
            <a:ext cx="2963273" cy="4602629"/>
          </a:xfrm>
          <a:prstGeom prst="roundRect">
            <a:avLst>
              <a:gd fmla="val 31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210203" y="1693391"/>
            <a:ext cx="2963273" cy="4602629"/>
          </a:xfrm>
          <a:prstGeom prst="roundRect">
            <a:avLst>
              <a:gd fmla="val 318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2" name="Shape 382"/>
          <p:cNvSpPr/>
          <p:nvPr/>
        </p:nvSpPr>
        <p:spPr>
          <a:xfrm rot="10800000">
            <a:off x="237060" y="2143116"/>
            <a:ext cx="2904065" cy="685799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762" lvl="0" marL="436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83" name="Shape 383"/>
          <p:cNvGrpSpPr/>
          <p:nvPr/>
        </p:nvGrpSpPr>
        <p:grpSpPr>
          <a:xfrm>
            <a:off x="211040" y="1678046"/>
            <a:ext cx="2964205" cy="465068"/>
            <a:chOff x="211040" y="1678046"/>
            <a:chExt cx="2964205" cy="465068"/>
          </a:xfrm>
        </p:grpSpPr>
        <p:sp>
          <p:nvSpPr>
            <p:cNvPr id="384" name="Shape 384"/>
            <p:cNvSpPr/>
            <p:nvPr/>
          </p:nvSpPr>
          <p:spPr>
            <a:xfrm>
              <a:off x="211040" y="1678046"/>
              <a:ext cx="2964205" cy="381411"/>
            </a:xfrm>
            <a:prstGeom prst="round2SameRect">
              <a:avLst>
                <a:gd fmla="val 12671" name="adj1"/>
                <a:gd fmla="val 0" name="adj2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 flipH="1">
              <a:off x="231528" y="1695366"/>
              <a:ext cx="2927455" cy="220980"/>
            </a:xfrm>
            <a:prstGeom prst="round2SameRect">
              <a:avLst>
                <a:gd fmla="val 21142" name="adj1"/>
                <a:gd fmla="val 0" name="adj2"/>
              </a:avLst>
            </a:pr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86" name="Shape 386"/>
            <p:cNvGrpSpPr/>
            <p:nvPr/>
          </p:nvGrpSpPr>
          <p:grpSpPr>
            <a:xfrm>
              <a:off x="234723" y="1787233"/>
              <a:ext cx="2923346" cy="355881"/>
              <a:chOff x="2294209" y="2928933"/>
              <a:chExt cx="6786698" cy="593247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2294209" y="2928933"/>
                <a:ext cx="6786698" cy="593247"/>
              </a:xfrm>
              <a:custGeom>
                <a:pathLst>
                  <a:path extrusionOk="0" h="120000" w="120000">
                    <a:moveTo>
                      <a:pt x="41" y="49867"/>
                    </a:moveTo>
                    <a:cubicBezTo>
                      <a:pt x="19559" y="0"/>
                      <a:pt x="79350" y="120000"/>
                      <a:pt x="119734" y="47807"/>
                    </a:cubicBezTo>
                    <a:lnTo>
                      <a:pt x="120000" y="90929"/>
                    </a:lnTo>
                    <a:lnTo>
                      <a:pt x="35" y="90515"/>
                    </a:lnTo>
                    <a:cubicBezTo>
                      <a:pt x="0" y="77127"/>
                      <a:pt x="77" y="63256"/>
                      <a:pt x="41" y="498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FFFFFF">
                      <a:alpha val="9411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388" name="Shape 388"/>
              <p:cNvSpPr/>
              <p:nvPr/>
            </p:nvSpPr>
            <p:spPr>
              <a:xfrm>
                <a:off x="4801576" y="2956725"/>
                <a:ext cx="4279332" cy="425251"/>
              </a:xfrm>
              <a:custGeom>
                <a:pathLst>
                  <a:path extrusionOk="0" h="120000" w="120000">
                    <a:moveTo>
                      <a:pt x="119804" y="0"/>
                    </a:moveTo>
                    <a:cubicBezTo>
                      <a:pt x="100210" y="105585"/>
                      <a:pt x="23259" y="116369"/>
                      <a:pt x="0" y="120000"/>
                    </a:cubicBezTo>
                    <a:lnTo>
                      <a:pt x="120000" y="118778"/>
                    </a:lnTo>
                    <a:cubicBezTo>
                      <a:pt x="119872" y="78588"/>
                      <a:pt x="119932" y="40190"/>
                      <a:pt x="1198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389" name="Shape 389"/>
          <p:cNvGrpSpPr/>
          <p:nvPr/>
        </p:nvGrpSpPr>
        <p:grpSpPr>
          <a:xfrm>
            <a:off x="3434557" y="1678046"/>
            <a:ext cx="2964205" cy="465068"/>
            <a:chOff x="3434557" y="1678046"/>
            <a:chExt cx="2964205" cy="465068"/>
          </a:xfrm>
        </p:grpSpPr>
        <p:sp>
          <p:nvSpPr>
            <p:cNvPr id="390" name="Shape 390"/>
            <p:cNvSpPr/>
            <p:nvPr/>
          </p:nvSpPr>
          <p:spPr>
            <a:xfrm>
              <a:off x="3434557" y="1678046"/>
              <a:ext cx="2964205" cy="381411"/>
            </a:xfrm>
            <a:prstGeom prst="round2SameRect">
              <a:avLst>
                <a:gd fmla="val 12671" name="adj1"/>
                <a:gd fmla="val 0" name="adj2"/>
              </a:avLst>
            </a:prstGeom>
            <a:solidFill>
              <a:srgbClr val="2CA2B2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flipH="1">
              <a:off x="3455046" y="1695366"/>
              <a:ext cx="2927455" cy="220980"/>
            </a:xfrm>
            <a:prstGeom prst="round2SameRect">
              <a:avLst>
                <a:gd fmla="val 21142" name="adj1"/>
                <a:gd fmla="val 0" name="adj2"/>
              </a:avLst>
            </a:pr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92" name="Shape 392"/>
            <p:cNvGrpSpPr/>
            <p:nvPr/>
          </p:nvGrpSpPr>
          <p:grpSpPr>
            <a:xfrm>
              <a:off x="3458240" y="1787233"/>
              <a:ext cx="2923346" cy="355881"/>
              <a:chOff x="2294209" y="2928933"/>
              <a:chExt cx="6786698" cy="593247"/>
            </a:xfrm>
          </p:grpSpPr>
          <p:sp>
            <p:nvSpPr>
              <p:cNvPr id="393" name="Shape 393"/>
              <p:cNvSpPr/>
              <p:nvPr/>
            </p:nvSpPr>
            <p:spPr>
              <a:xfrm>
                <a:off x="2294209" y="2928933"/>
                <a:ext cx="6786698" cy="593247"/>
              </a:xfrm>
              <a:custGeom>
                <a:pathLst>
                  <a:path extrusionOk="0" h="120000" w="120000">
                    <a:moveTo>
                      <a:pt x="41" y="49867"/>
                    </a:moveTo>
                    <a:cubicBezTo>
                      <a:pt x="19559" y="0"/>
                      <a:pt x="79350" y="120000"/>
                      <a:pt x="119734" y="47807"/>
                    </a:cubicBezTo>
                    <a:lnTo>
                      <a:pt x="120000" y="90929"/>
                    </a:lnTo>
                    <a:lnTo>
                      <a:pt x="35" y="90515"/>
                    </a:lnTo>
                    <a:cubicBezTo>
                      <a:pt x="0" y="77127"/>
                      <a:pt x="77" y="63256"/>
                      <a:pt x="41" y="498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FFFFFF">
                      <a:alpha val="9411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4801576" y="2956725"/>
                <a:ext cx="4279332" cy="425251"/>
              </a:xfrm>
              <a:custGeom>
                <a:pathLst>
                  <a:path extrusionOk="0" h="120000" w="120000">
                    <a:moveTo>
                      <a:pt x="119804" y="0"/>
                    </a:moveTo>
                    <a:cubicBezTo>
                      <a:pt x="100210" y="105585"/>
                      <a:pt x="23259" y="116369"/>
                      <a:pt x="0" y="120000"/>
                    </a:cubicBezTo>
                    <a:lnTo>
                      <a:pt x="120000" y="118778"/>
                    </a:lnTo>
                    <a:cubicBezTo>
                      <a:pt x="119872" y="78588"/>
                      <a:pt x="119932" y="40190"/>
                      <a:pt x="1198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395" name="Shape 395"/>
          <p:cNvGrpSpPr/>
          <p:nvPr/>
        </p:nvGrpSpPr>
        <p:grpSpPr>
          <a:xfrm>
            <a:off x="6626184" y="1678046"/>
            <a:ext cx="2964205" cy="465068"/>
            <a:chOff x="6626184" y="1678046"/>
            <a:chExt cx="2964205" cy="465068"/>
          </a:xfrm>
        </p:grpSpPr>
        <p:sp>
          <p:nvSpPr>
            <p:cNvPr id="396" name="Shape 396"/>
            <p:cNvSpPr/>
            <p:nvPr/>
          </p:nvSpPr>
          <p:spPr>
            <a:xfrm>
              <a:off x="6626184" y="1678046"/>
              <a:ext cx="2964205" cy="381411"/>
            </a:xfrm>
            <a:prstGeom prst="round2SameRect">
              <a:avLst>
                <a:gd fmla="val 12671" name="adj1"/>
                <a:gd fmla="val 0" name="adj2"/>
              </a:avLst>
            </a:prstGeom>
            <a:solidFill>
              <a:srgbClr val="6BA42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flipH="1">
              <a:off x="6646672" y="1695366"/>
              <a:ext cx="2927455" cy="220980"/>
            </a:xfrm>
            <a:prstGeom prst="round2SameRect">
              <a:avLst>
                <a:gd fmla="val 21142" name="adj1"/>
                <a:gd fmla="val 0" name="adj2"/>
              </a:avLst>
            </a:pr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98" name="Shape 398"/>
            <p:cNvGrpSpPr/>
            <p:nvPr/>
          </p:nvGrpSpPr>
          <p:grpSpPr>
            <a:xfrm>
              <a:off x="6649866" y="1787233"/>
              <a:ext cx="2923346" cy="355881"/>
              <a:chOff x="2294209" y="2928933"/>
              <a:chExt cx="6786698" cy="593247"/>
            </a:xfrm>
          </p:grpSpPr>
          <p:sp>
            <p:nvSpPr>
              <p:cNvPr id="399" name="Shape 399"/>
              <p:cNvSpPr/>
              <p:nvPr/>
            </p:nvSpPr>
            <p:spPr>
              <a:xfrm>
                <a:off x="2294209" y="2928933"/>
                <a:ext cx="6786698" cy="593247"/>
              </a:xfrm>
              <a:custGeom>
                <a:pathLst>
                  <a:path extrusionOk="0" h="120000" w="120000">
                    <a:moveTo>
                      <a:pt x="41" y="49867"/>
                    </a:moveTo>
                    <a:cubicBezTo>
                      <a:pt x="19559" y="0"/>
                      <a:pt x="79350" y="120000"/>
                      <a:pt x="119734" y="47807"/>
                    </a:cubicBezTo>
                    <a:lnTo>
                      <a:pt x="120000" y="90929"/>
                    </a:lnTo>
                    <a:lnTo>
                      <a:pt x="35" y="90515"/>
                    </a:lnTo>
                    <a:cubicBezTo>
                      <a:pt x="0" y="77127"/>
                      <a:pt x="77" y="63256"/>
                      <a:pt x="41" y="498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FFFFFF">
                      <a:alpha val="9411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00" name="Shape 400"/>
              <p:cNvSpPr/>
              <p:nvPr/>
            </p:nvSpPr>
            <p:spPr>
              <a:xfrm>
                <a:off x="4801576" y="2956725"/>
                <a:ext cx="4279332" cy="425251"/>
              </a:xfrm>
              <a:custGeom>
                <a:pathLst>
                  <a:path extrusionOk="0" h="120000" w="120000">
                    <a:moveTo>
                      <a:pt x="119804" y="0"/>
                    </a:moveTo>
                    <a:cubicBezTo>
                      <a:pt x="100210" y="105585"/>
                      <a:pt x="23259" y="116369"/>
                      <a:pt x="0" y="120000"/>
                    </a:cubicBezTo>
                    <a:lnTo>
                      <a:pt x="120000" y="118778"/>
                    </a:lnTo>
                    <a:cubicBezTo>
                      <a:pt x="119872" y="78588"/>
                      <a:pt x="119932" y="40190"/>
                      <a:pt x="1198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401" name="Shape 401"/>
          <p:cNvSpPr/>
          <p:nvPr/>
        </p:nvSpPr>
        <p:spPr>
          <a:xfrm>
            <a:off x="3512500" y="1697700"/>
            <a:ext cx="2730299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(팀원) 이창현 20113313</a:t>
            </a:r>
          </a:p>
        </p:txBody>
      </p:sp>
      <p:sp>
        <p:nvSpPr>
          <p:cNvPr id="402" name="Shape 402"/>
          <p:cNvSpPr/>
          <p:nvPr/>
        </p:nvSpPr>
        <p:spPr>
          <a:xfrm>
            <a:off x="380966" y="1697693"/>
            <a:ext cx="2627098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(팀장)채한울 20113336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737335" y="2314024"/>
            <a:ext cx="2286839" cy="300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잘하는 것 : 코딩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369902" y="2356886"/>
            <a:ext cx="263370" cy="228598"/>
            <a:chOff x="3676782" y="2467708"/>
            <a:chExt cx="263370" cy="228598"/>
          </a:xfrm>
        </p:grpSpPr>
        <p:sp>
          <p:nvSpPr>
            <p:cNvPr id="405" name="Shape 405"/>
            <p:cNvSpPr/>
            <p:nvPr/>
          </p:nvSpPr>
          <p:spPr>
            <a:xfrm rot="5400000">
              <a:off x="3690999" y="2455192"/>
              <a:ext cx="226898" cy="255331"/>
            </a:xfrm>
            <a:prstGeom prst="roundRect">
              <a:avLst>
                <a:gd fmla="val 31014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5400000">
              <a:off x="3700487" y="2467141"/>
              <a:ext cx="201222" cy="226503"/>
            </a:xfrm>
            <a:prstGeom prst="roundRect">
              <a:avLst>
                <a:gd fmla="val 28432" name="adj"/>
              </a:avLst>
            </a:pr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 flipH="1">
              <a:off x="3687845" y="2467708"/>
              <a:ext cx="252308" cy="221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</p:grpSp>
      <p:sp>
        <p:nvSpPr>
          <p:cNvPr id="408" name="Shape 408"/>
          <p:cNvSpPr/>
          <p:nvPr/>
        </p:nvSpPr>
        <p:spPr>
          <a:xfrm rot="10800000">
            <a:off x="3458306" y="2143116"/>
            <a:ext cx="2904065" cy="685799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762" lvl="0" marL="436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3958578" y="2314024"/>
            <a:ext cx="2286839" cy="300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잘하는 것 : 설계</a:t>
            </a:r>
          </a:p>
        </p:txBody>
      </p:sp>
      <p:grpSp>
        <p:nvGrpSpPr>
          <p:cNvPr id="410" name="Shape 410"/>
          <p:cNvGrpSpPr/>
          <p:nvPr/>
        </p:nvGrpSpPr>
        <p:grpSpPr>
          <a:xfrm>
            <a:off x="3591146" y="2356886"/>
            <a:ext cx="263370" cy="228598"/>
            <a:chOff x="3676782" y="2467708"/>
            <a:chExt cx="263370" cy="228598"/>
          </a:xfrm>
        </p:grpSpPr>
        <p:sp>
          <p:nvSpPr>
            <p:cNvPr id="411" name="Shape 411"/>
            <p:cNvSpPr/>
            <p:nvPr/>
          </p:nvSpPr>
          <p:spPr>
            <a:xfrm rot="5400000">
              <a:off x="3690999" y="2455192"/>
              <a:ext cx="226898" cy="255331"/>
            </a:xfrm>
            <a:prstGeom prst="roundRect">
              <a:avLst>
                <a:gd fmla="val 31014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 rot="5400000">
              <a:off x="3700487" y="2467141"/>
              <a:ext cx="201222" cy="226503"/>
            </a:xfrm>
            <a:prstGeom prst="roundRect">
              <a:avLst>
                <a:gd fmla="val 28432" name="adj"/>
              </a:avLst>
            </a:pr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 flipH="1">
              <a:off x="3687845" y="2467708"/>
              <a:ext cx="252308" cy="221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</p:grpSp>
      <p:sp>
        <p:nvSpPr>
          <p:cNvPr id="414" name="Shape 414"/>
          <p:cNvSpPr/>
          <p:nvPr/>
        </p:nvSpPr>
        <p:spPr>
          <a:xfrm rot="10800000">
            <a:off x="6652419" y="2143116"/>
            <a:ext cx="2904065" cy="685799"/>
          </a:xfrm>
          <a:prstGeom prst="rect">
            <a:avLst/>
          </a:prstGeom>
          <a:solidFill>
            <a:srgbClr val="D2D3D5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762" lvl="0" marL="436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7152692" y="2314024"/>
            <a:ext cx="2286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잘하는 것 : 디자인</a:t>
            </a:r>
          </a:p>
        </p:txBody>
      </p:sp>
      <p:grpSp>
        <p:nvGrpSpPr>
          <p:cNvPr id="416" name="Shape 416"/>
          <p:cNvGrpSpPr/>
          <p:nvPr/>
        </p:nvGrpSpPr>
        <p:grpSpPr>
          <a:xfrm>
            <a:off x="6785259" y="2356886"/>
            <a:ext cx="263370" cy="228598"/>
            <a:chOff x="3676782" y="2467708"/>
            <a:chExt cx="263370" cy="228598"/>
          </a:xfrm>
        </p:grpSpPr>
        <p:sp>
          <p:nvSpPr>
            <p:cNvPr id="417" name="Shape 417"/>
            <p:cNvSpPr/>
            <p:nvPr/>
          </p:nvSpPr>
          <p:spPr>
            <a:xfrm rot="5400000">
              <a:off x="3690999" y="2455192"/>
              <a:ext cx="226898" cy="255331"/>
            </a:xfrm>
            <a:prstGeom prst="roundRect">
              <a:avLst>
                <a:gd fmla="val 31014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 rot="5400000">
              <a:off x="3700487" y="2467141"/>
              <a:ext cx="201222" cy="226503"/>
            </a:xfrm>
            <a:prstGeom prst="roundRect">
              <a:avLst>
                <a:gd fmla="val 28432" name="adj"/>
              </a:avLst>
            </a:pr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 flipH="1">
              <a:off x="3687845" y="2467708"/>
              <a:ext cx="252308" cy="221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737335" y="3063901"/>
            <a:ext cx="1816462" cy="1581345"/>
            <a:chOff x="309530" y="2928933"/>
            <a:chExt cx="1071570" cy="1071570"/>
          </a:xfrm>
        </p:grpSpPr>
        <p:sp>
          <p:nvSpPr>
            <p:cNvPr id="421" name="Shape 421"/>
            <p:cNvSpPr/>
            <p:nvPr/>
          </p:nvSpPr>
          <p:spPr>
            <a:xfrm>
              <a:off x="309530" y="2928933"/>
              <a:ext cx="1071570" cy="10715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309530" y="2928933"/>
              <a:ext cx="1071570" cy="1071570"/>
            </a:xfrm>
            <a:prstGeom prst="frame">
              <a:avLst>
                <a:gd fmla="val 2247" name="adj1"/>
              </a:avLst>
            </a:prstGeom>
            <a:gradFill>
              <a:gsLst>
                <a:gs pos="0">
                  <a:srgbClr val="595959"/>
                </a:gs>
                <a:gs pos="100000">
                  <a:srgbClr val="A5A5A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23" name="Shape 423"/>
          <p:cNvSpPr/>
          <p:nvPr/>
        </p:nvSpPr>
        <p:spPr>
          <a:xfrm rot="10800000">
            <a:off x="220087" y="4929198"/>
            <a:ext cx="2932986" cy="1339828"/>
          </a:xfrm>
          <a:prstGeom prst="round2SameRect">
            <a:avLst>
              <a:gd fmla="val 6642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24" name="Shape 424"/>
          <p:cNvCxnSpPr/>
          <p:nvPr/>
        </p:nvCxnSpPr>
        <p:spPr>
          <a:xfrm>
            <a:off x="220543" y="4929200"/>
            <a:ext cx="2941754" cy="0"/>
          </a:xfrm>
          <a:prstGeom prst="straightConnector1">
            <a:avLst/>
          </a:prstGeom>
          <a:noFill/>
          <a:ln cap="flat" cmpd="sng" w="1905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Shape 425"/>
          <p:cNvSpPr txBox="1"/>
          <p:nvPr/>
        </p:nvSpPr>
        <p:spPr>
          <a:xfrm>
            <a:off x="380966" y="5058742"/>
            <a:ext cx="2643205" cy="90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메인 코딩 및 테스팅(Pict)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lunahc92@gmail.com</a:t>
            </a:r>
          </a:p>
        </p:txBody>
      </p:sp>
      <p:sp>
        <p:nvSpPr>
          <p:cNvPr id="426" name="Shape 426"/>
          <p:cNvSpPr/>
          <p:nvPr/>
        </p:nvSpPr>
        <p:spPr>
          <a:xfrm rot="10800000">
            <a:off x="3444372" y="4929198"/>
            <a:ext cx="2932986" cy="1339828"/>
          </a:xfrm>
          <a:prstGeom prst="round2SameRect">
            <a:avLst>
              <a:gd fmla="val 6642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27" name="Shape 427"/>
          <p:cNvCxnSpPr/>
          <p:nvPr/>
        </p:nvCxnSpPr>
        <p:spPr>
          <a:xfrm>
            <a:off x="3444830" y="4929200"/>
            <a:ext cx="2941754" cy="0"/>
          </a:xfrm>
          <a:prstGeom prst="straightConnector1">
            <a:avLst/>
          </a:prstGeom>
          <a:noFill/>
          <a:ln cap="flat" cmpd="sng" w="19050">
            <a:solidFill>
              <a:srgbClr val="2CA2B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Shape 428"/>
          <p:cNvSpPr txBox="1"/>
          <p:nvPr/>
        </p:nvSpPr>
        <p:spPr>
          <a:xfrm>
            <a:off x="3605253" y="5058742"/>
            <a:ext cx="2705068" cy="90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설계 및 코딩, 문서/</a:t>
            </a:r>
            <a:r>
              <a:rPr b="1" lang="en-US" sz="1600">
                <a:solidFill>
                  <a:srgbClr val="262626"/>
                </a:solidFill>
                <a:rtl val="0"/>
              </a:rPr>
              <a:t>주석 </a:t>
            </a:r>
            <a:r>
              <a:rPr b="1" baseline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작성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lch01387@gmail.com</a:t>
            </a:r>
          </a:p>
        </p:txBody>
      </p:sp>
      <p:sp>
        <p:nvSpPr>
          <p:cNvPr id="429" name="Shape 429"/>
          <p:cNvSpPr/>
          <p:nvPr/>
        </p:nvSpPr>
        <p:spPr>
          <a:xfrm rot="10800000">
            <a:off x="6633800" y="4929198"/>
            <a:ext cx="2932986" cy="1339828"/>
          </a:xfrm>
          <a:prstGeom prst="round2SameRect">
            <a:avLst>
              <a:gd fmla="val 6642" name="adj1"/>
              <a:gd fmla="val 0" name="adj2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430" name="Shape 430"/>
          <p:cNvCxnSpPr/>
          <p:nvPr/>
        </p:nvCxnSpPr>
        <p:spPr>
          <a:xfrm>
            <a:off x="6634257" y="4929200"/>
            <a:ext cx="2941754" cy="0"/>
          </a:xfrm>
          <a:prstGeom prst="straightConnector1">
            <a:avLst/>
          </a:prstGeom>
          <a:noFill/>
          <a:ln cap="flat" cmpd="sng" w="19050">
            <a:solidFill>
              <a:srgbClr val="6BA42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Shape 431"/>
          <p:cNvSpPr txBox="1"/>
          <p:nvPr/>
        </p:nvSpPr>
        <p:spPr>
          <a:xfrm>
            <a:off x="6794675" y="5058750"/>
            <a:ext cx="2730299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콘솔 디자인, 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lang="en-US" sz="1600">
                <a:solidFill>
                  <a:srgbClr val="262626"/>
                </a:solidFill>
                <a:rtl val="0"/>
              </a:rPr>
              <a:t>깃허브Team 관리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rtl val="0"/>
              </a:rPr>
              <a:t>sjy920404@gmail.com</a:t>
            </a:r>
          </a:p>
        </p:txBody>
      </p:sp>
      <p:sp>
        <p:nvSpPr>
          <p:cNvPr id="432" name="Shape 432"/>
          <p:cNvSpPr/>
          <p:nvPr/>
        </p:nvSpPr>
        <p:spPr>
          <a:xfrm>
            <a:off x="6782960" y="1686930"/>
            <a:ext cx="2627098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(팀원) 송재영20113290</a:t>
            </a:r>
          </a:p>
        </p:txBody>
      </p:sp>
      <p:grpSp>
        <p:nvGrpSpPr>
          <p:cNvPr id="433" name="Shape 433"/>
          <p:cNvGrpSpPr/>
          <p:nvPr/>
        </p:nvGrpSpPr>
        <p:grpSpPr>
          <a:xfrm>
            <a:off x="4023278" y="3075126"/>
            <a:ext cx="1816462" cy="1581345"/>
            <a:chOff x="309530" y="2928933"/>
            <a:chExt cx="1071570" cy="1071570"/>
          </a:xfrm>
        </p:grpSpPr>
        <p:sp>
          <p:nvSpPr>
            <p:cNvPr id="434" name="Shape 434"/>
            <p:cNvSpPr/>
            <p:nvPr/>
          </p:nvSpPr>
          <p:spPr>
            <a:xfrm>
              <a:off x="309530" y="2928933"/>
              <a:ext cx="1071570" cy="10715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309530" y="2928933"/>
              <a:ext cx="1071570" cy="1071570"/>
            </a:xfrm>
            <a:prstGeom prst="frame">
              <a:avLst>
                <a:gd fmla="val 2247" name="adj1"/>
              </a:avLst>
            </a:prstGeom>
            <a:gradFill>
              <a:gsLst>
                <a:gs pos="0">
                  <a:srgbClr val="595959"/>
                </a:gs>
                <a:gs pos="100000">
                  <a:srgbClr val="A5A5A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7185325" y="3063901"/>
            <a:ext cx="1816462" cy="1581345"/>
            <a:chOff x="309530" y="2928933"/>
            <a:chExt cx="1071570" cy="1071570"/>
          </a:xfrm>
        </p:grpSpPr>
        <p:sp>
          <p:nvSpPr>
            <p:cNvPr id="437" name="Shape 437"/>
            <p:cNvSpPr/>
            <p:nvPr/>
          </p:nvSpPr>
          <p:spPr>
            <a:xfrm>
              <a:off x="309530" y="2928933"/>
              <a:ext cx="1071570" cy="10715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309530" y="2928933"/>
              <a:ext cx="1071570" cy="1071570"/>
            </a:xfrm>
            <a:prstGeom prst="frame">
              <a:avLst>
                <a:gd fmla="val 2247" name="adj1"/>
              </a:avLst>
            </a:prstGeom>
            <a:gradFill>
              <a:gsLst>
                <a:gs pos="0">
                  <a:srgbClr val="595959"/>
                </a:gs>
                <a:gs pos="100000">
                  <a:srgbClr val="A5A5A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pic>
        <p:nvPicPr>
          <p:cNvPr id="439" name="Shape 4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6952" y="3082650"/>
            <a:ext cx="1570483" cy="1570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Shape 4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1288" y="3122916"/>
            <a:ext cx="1228500" cy="15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24196" y="3104908"/>
            <a:ext cx="1212300" cy="15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Shape 446"/>
          <p:cNvPicPr preferRelativeResize="0"/>
          <p:nvPr/>
        </p:nvPicPr>
        <p:blipFill rotWithShape="1">
          <a:blip r:embed="rId3">
            <a:alphaModFix/>
          </a:blip>
          <a:srcRect b="72820" l="0" r="0" t="0"/>
          <a:stretch/>
        </p:blipFill>
        <p:spPr>
          <a:xfrm>
            <a:off x="5391414" y="1510754"/>
            <a:ext cx="4705122" cy="184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 b="72820" l="0" r="0" t="0"/>
          <a:stretch/>
        </p:blipFill>
        <p:spPr>
          <a:xfrm flipH="1">
            <a:off x="-47660" y="1500174"/>
            <a:ext cx="4286280" cy="1846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Shape 448"/>
          <p:cNvGrpSpPr/>
          <p:nvPr/>
        </p:nvGrpSpPr>
        <p:grpSpPr>
          <a:xfrm>
            <a:off x="6624637" y="1571611"/>
            <a:ext cx="2971832" cy="1500197"/>
            <a:chOff x="6624637" y="1571612"/>
            <a:chExt cx="2971832" cy="1428760"/>
          </a:xfrm>
        </p:grpSpPr>
        <p:grpSp>
          <p:nvGrpSpPr>
            <p:cNvPr id="449" name="Shape 449"/>
            <p:cNvGrpSpPr/>
            <p:nvPr/>
          </p:nvGrpSpPr>
          <p:grpSpPr>
            <a:xfrm>
              <a:off x="6624637" y="1686740"/>
              <a:ext cx="2971832" cy="1109524"/>
              <a:chOff x="797681" y="2216799"/>
              <a:chExt cx="2478178" cy="381411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797681" y="2216799"/>
                <a:ext cx="2478178" cy="381411"/>
              </a:xfrm>
              <a:prstGeom prst="round2SameRect">
                <a:avLst>
                  <a:gd fmla="val 12671" name="adj1"/>
                  <a:gd fmla="val 0" name="adj2"/>
                </a:avLst>
              </a:prstGeom>
              <a:gradFill>
                <a:gsLst>
                  <a:gs pos="0">
                    <a:srgbClr val="4C61CC"/>
                  </a:gs>
                  <a:gs pos="100000">
                    <a:srgbClr val="EBE8F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51" name="Shape 451"/>
              <p:cNvSpPr/>
              <p:nvPr/>
            </p:nvSpPr>
            <p:spPr>
              <a:xfrm flipH="1">
                <a:off x="814812" y="2224446"/>
                <a:ext cx="2447452" cy="116494"/>
              </a:xfrm>
              <a:prstGeom prst="round2SameRect">
                <a:avLst>
                  <a:gd fmla="val 36259" name="adj1"/>
                  <a:gd fmla="val 0" name="adj2"/>
                </a:avLst>
              </a:pr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0070C0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52" name="Shape 452"/>
            <p:cNvGrpSpPr/>
            <p:nvPr/>
          </p:nvGrpSpPr>
          <p:grpSpPr>
            <a:xfrm>
              <a:off x="6636625" y="1571612"/>
              <a:ext cx="2954185" cy="1428760"/>
              <a:chOff x="2292192" y="2928933"/>
              <a:chExt cx="6794757" cy="593247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2292192" y="2928933"/>
                <a:ext cx="6794757" cy="593247"/>
              </a:xfrm>
              <a:custGeom>
                <a:pathLst>
                  <a:path extrusionOk="0" h="120000" w="120000">
                    <a:moveTo>
                      <a:pt x="76" y="49867"/>
                    </a:moveTo>
                    <a:cubicBezTo>
                      <a:pt x="19572" y="0"/>
                      <a:pt x="79292" y="120000"/>
                      <a:pt x="119628" y="47807"/>
                    </a:cubicBezTo>
                    <a:lnTo>
                      <a:pt x="120000" y="108571"/>
                    </a:lnTo>
                    <a:lnTo>
                      <a:pt x="35" y="108571"/>
                    </a:lnTo>
                    <a:cubicBezTo>
                      <a:pt x="0" y="95182"/>
                      <a:pt x="112" y="63256"/>
                      <a:pt x="76" y="498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FFFFFF">
                      <a:alpha val="9411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4801576" y="2956725"/>
                <a:ext cx="4279332" cy="425251"/>
              </a:xfrm>
              <a:custGeom>
                <a:pathLst>
                  <a:path extrusionOk="0" h="120000" w="120000">
                    <a:moveTo>
                      <a:pt x="119804" y="0"/>
                    </a:moveTo>
                    <a:cubicBezTo>
                      <a:pt x="100210" y="105585"/>
                      <a:pt x="23259" y="116369"/>
                      <a:pt x="0" y="120000"/>
                    </a:cubicBezTo>
                    <a:lnTo>
                      <a:pt x="120000" y="118778"/>
                    </a:lnTo>
                    <a:cubicBezTo>
                      <a:pt x="119872" y="78588"/>
                      <a:pt x="119932" y="40190"/>
                      <a:pt x="1198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sp>
        <p:nvSpPr>
          <p:cNvPr id="455" name="Shape 455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Noto Sans Symbols"/>
              <a:buNone/>
            </a:pPr>
            <a:r>
              <a:rPr b="1" baseline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주요 기능 목록 (Main Functions)</a:t>
            </a:r>
          </a:p>
        </p:txBody>
      </p:sp>
      <p:grpSp>
        <p:nvGrpSpPr>
          <p:cNvPr id="456" name="Shape 456"/>
          <p:cNvGrpSpPr/>
          <p:nvPr/>
        </p:nvGrpSpPr>
        <p:grpSpPr>
          <a:xfrm>
            <a:off x="170213" y="710808"/>
            <a:ext cx="9482743" cy="842313"/>
            <a:chOff x="170213" y="710808"/>
            <a:chExt cx="9482743" cy="935903"/>
          </a:xfrm>
        </p:grpSpPr>
        <p:pic>
          <p:nvPicPr>
            <p:cNvPr id="457" name="Shape 4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0213" y="710808"/>
              <a:ext cx="9482743" cy="935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Shape 458"/>
            <p:cNvSpPr/>
            <p:nvPr/>
          </p:nvSpPr>
          <p:spPr>
            <a:xfrm>
              <a:off x="457200" y="838200"/>
              <a:ext cx="8991600" cy="609599"/>
            </a:xfrm>
            <a:prstGeom prst="roundRect">
              <a:avLst>
                <a:gd fmla="val 11140" name="adj"/>
              </a:avLst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Bankit 프로젝트의 주요 기능은 은행업무의 총집합으로, 대상 사용자는 은행업무를 보는 모든 이용자입니다.</a:t>
              </a: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238090" y="1571611"/>
            <a:ext cx="2971832" cy="1500197"/>
            <a:chOff x="238090" y="1571612"/>
            <a:chExt cx="2971832" cy="1428760"/>
          </a:xfrm>
        </p:grpSpPr>
        <p:grpSp>
          <p:nvGrpSpPr>
            <p:cNvPr id="460" name="Shape 460"/>
            <p:cNvGrpSpPr/>
            <p:nvPr/>
          </p:nvGrpSpPr>
          <p:grpSpPr>
            <a:xfrm>
              <a:off x="238090" y="1686740"/>
              <a:ext cx="2971832" cy="1109524"/>
              <a:chOff x="797681" y="2216799"/>
              <a:chExt cx="2478178" cy="381411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797681" y="2216799"/>
                <a:ext cx="2478178" cy="381411"/>
              </a:xfrm>
              <a:prstGeom prst="round2SameRect">
                <a:avLst>
                  <a:gd fmla="val 13670" name="adj1"/>
                  <a:gd fmla="val 0" name="adj2"/>
                </a:avLst>
              </a:prstGeom>
              <a:gradFill>
                <a:gsLst>
                  <a:gs pos="0">
                    <a:srgbClr val="13616B">
                      <a:alpha val="0"/>
                    </a:srgbClr>
                  </a:gs>
                  <a:gs pos="100000">
                    <a:srgbClr val="21A9BC"/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62" name="Shape 462"/>
              <p:cNvSpPr/>
              <p:nvPr/>
            </p:nvSpPr>
            <p:spPr>
              <a:xfrm flipH="1">
                <a:off x="814812" y="2224446"/>
                <a:ext cx="2447452" cy="116494"/>
              </a:xfrm>
              <a:prstGeom prst="round2SameRect">
                <a:avLst>
                  <a:gd fmla="val 28700" name="adj1"/>
                  <a:gd fmla="val 0" name="adj2"/>
                </a:avLst>
              </a:pr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0070C0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  <p:grpSp>
          <p:nvGrpSpPr>
            <p:cNvPr id="463" name="Shape 463"/>
            <p:cNvGrpSpPr/>
            <p:nvPr/>
          </p:nvGrpSpPr>
          <p:grpSpPr>
            <a:xfrm>
              <a:off x="238090" y="1571612"/>
              <a:ext cx="2954185" cy="1428760"/>
              <a:chOff x="2292192" y="2928933"/>
              <a:chExt cx="6794757" cy="593247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2292192" y="2928933"/>
                <a:ext cx="6794757" cy="593247"/>
              </a:xfrm>
              <a:custGeom>
                <a:pathLst>
                  <a:path extrusionOk="0" h="120000" w="120000">
                    <a:moveTo>
                      <a:pt x="76" y="49867"/>
                    </a:moveTo>
                    <a:cubicBezTo>
                      <a:pt x="19572" y="0"/>
                      <a:pt x="79292" y="120000"/>
                      <a:pt x="119628" y="47807"/>
                    </a:cubicBezTo>
                    <a:lnTo>
                      <a:pt x="120000" y="108571"/>
                    </a:lnTo>
                    <a:lnTo>
                      <a:pt x="35" y="108571"/>
                    </a:lnTo>
                    <a:cubicBezTo>
                      <a:pt x="0" y="95182"/>
                      <a:pt x="112" y="63256"/>
                      <a:pt x="76" y="498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FFFFFF">
                      <a:alpha val="9411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4801576" y="2956725"/>
                <a:ext cx="4279332" cy="425251"/>
              </a:xfrm>
              <a:custGeom>
                <a:pathLst>
                  <a:path extrusionOk="0" h="120000" w="120000">
                    <a:moveTo>
                      <a:pt x="119804" y="0"/>
                    </a:moveTo>
                    <a:cubicBezTo>
                      <a:pt x="100210" y="105585"/>
                      <a:pt x="23259" y="116369"/>
                      <a:pt x="0" y="120000"/>
                    </a:cubicBezTo>
                    <a:lnTo>
                      <a:pt x="120000" y="118778"/>
                    </a:lnTo>
                    <a:cubicBezTo>
                      <a:pt x="119872" y="78588"/>
                      <a:pt x="119932" y="40190"/>
                      <a:pt x="1198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2F2F2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66" name="Shape 466"/>
          <p:cNvGrpSpPr/>
          <p:nvPr/>
        </p:nvGrpSpPr>
        <p:grpSpPr>
          <a:xfrm>
            <a:off x="3452801" y="1571611"/>
            <a:ext cx="2971833" cy="1500197"/>
            <a:chOff x="3452801" y="1571612"/>
            <a:chExt cx="2971833" cy="1428759"/>
          </a:xfrm>
        </p:grpSpPr>
        <p:sp>
          <p:nvSpPr>
            <p:cNvPr id="467" name="Shape 467"/>
            <p:cNvSpPr/>
            <p:nvPr/>
          </p:nvSpPr>
          <p:spPr>
            <a:xfrm>
              <a:off x="3452801" y="1686740"/>
              <a:ext cx="2971833" cy="1109524"/>
            </a:xfrm>
            <a:prstGeom prst="round2SameRect">
              <a:avLst>
                <a:gd fmla="val 12671" name="adj1"/>
                <a:gd fmla="val 0" name="adj2"/>
              </a:avLst>
            </a:prstGeom>
            <a:gradFill>
              <a:gsLst>
                <a:gs pos="0">
                  <a:srgbClr val="004177">
                    <a:alpha val="0"/>
                  </a:srgbClr>
                </a:gs>
                <a:gs pos="100000">
                  <a:srgbClr val="0072CE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3464789" y="1571612"/>
              <a:ext cx="2954185" cy="1428759"/>
            </a:xfrm>
            <a:custGeom>
              <a:pathLst>
                <a:path extrusionOk="0" h="120000" w="120000">
                  <a:moveTo>
                    <a:pt x="76" y="49867"/>
                  </a:moveTo>
                  <a:cubicBezTo>
                    <a:pt x="19572" y="0"/>
                    <a:pt x="79292" y="120000"/>
                    <a:pt x="119628" y="47807"/>
                  </a:cubicBezTo>
                  <a:lnTo>
                    <a:pt x="120000" y="108571"/>
                  </a:lnTo>
                  <a:lnTo>
                    <a:pt x="35" y="108571"/>
                  </a:lnTo>
                  <a:cubicBezTo>
                    <a:pt x="0" y="95182"/>
                    <a:pt x="112" y="63256"/>
                    <a:pt x="76" y="49867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FFFFFF">
                    <a:alpha val="9411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555805" y="1638543"/>
              <a:ext cx="1860543" cy="1024165"/>
            </a:xfrm>
            <a:custGeom>
              <a:pathLst>
                <a:path extrusionOk="0" h="120000" w="120000">
                  <a:moveTo>
                    <a:pt x="119804" y="0"/>
                  </a:moveTo>
                  <a:cubicBezTo>
                    <a:pt x="100210" y="105585"/>
                    <a:pt x="23259" y="116369"/>
                    <a:pt x="0" y="120000"/>
                  </a:cubicBezTo>
                  <a:lnTo>
                    <a:pt x="120000" y="118778"/>
                  </a:lnTo>
                  <a:cubicBezTo>
                    <a:pt x="119872" y="78588"/>
                    <a:pt x="119932" y="40190"/>
                    <a:pt x="119804" y="0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 flipH="1">
              <a:off x="3473344" y="1708983"/>
              <a:ext cx="2934988" cy="338880"/>
            </a:xfrm>
            <a:prstGeom prst="round2SameRect">
              <a:avLst>
                <a:gd fmla="val 36259" name="adj1"/>
                <a:gd fmla="val 0" name="adj2"/>
              </a:avLst>
            </a:prstGeom>
            <a:gradFill>
              <a:gsLst>
                <a:gs pos="0">
                  <a:srgbClr val="F2F2F2">
                    <a:alpha val="29411"/>
                  </a:srgbClr>
                </a:gs>
                <a:gs pos="100000">
                  <a:srgbClr val="0070C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71" name="Shape 471"/>
          <p:cNvSpPr txBox="1"/>
          <p:nvPr/>
        </p:nvSpPr>
        <p:spPr>
          <a:xfrm>
            <a:off x="3655928" y="1902114"/>
            <a:ext cx="2428798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2EF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rgbClr val="9FE2E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사용자 계정관리 기능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452406" y="1933564"/>
            <a:ext cx="2428798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2EF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rgbClr val="9FE2EF"/>
                </a:solidFill>
                <a:latin typeface="Arial"/>
                <a:ea typeface="Arial"/>
                <a:cs typeface="Arial"/>
                <a:sym typeface="Arial"/>
                <a:rtl val="0"/>
              </a:rPr>
              <a:t>예금 출금 조회 등 기본 기능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6859450" y="1924489"/>
            <a:ext cx="2428798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2EF"/>
              </a:buClr>
              <a:buSzPct val="25000"/>
              <a:buFont typeface="Arial"/>
              <a:buNone/>
            </a:pPr>
            <a:r>
              <a:rPr b="1" baseline="0" i="0" lang="en-US" sz="2000" u="none" cap="none" strike="noStrike">
                <a:solidFill>
                  <a:srgbClr val="9FE2EF"/>
                </a:solidFill>
                <a:latin typeface="Arial"/>
                <a:ea typeface="Arial"/>
                <a:cs typeface="Arial"/>
                <a:sym typeface="Arial"/>
                <a:rtl val="0"/>
              </a:rPr>
              <a:t>기타 특이 기능</a:t>
            </a:r>
          </a:p>
        </p:txBody>
      </p:sp>
      <p:grpSp>
        <p:nvGrpSpPr>
          <p:cNvPr id="474" name="Shape 474"/>
          <p:cNvGrpSpPr/>
          <p:nvPr/>
        </p:nvGrpSpPr>
        <p:grpSpPr>
          <a:xfrm>
            <a:off x="227256" y="2657468"/>
            <a:ext cx="2982633" cy="3581406"/>
            <a:chOff x="227256" y="2647942"/>
            <a:chExt cx="2982633" cy="1095363"/>
          </a:xfrm>
        </p:grpSpPr>
        <p:sp>
          <p:nvSpPr>
            <p:cNvPr id="475" name="Shape 475"/>
            <p:cNvSpPr/>
            <p:nvPr/>
          </p:nvSpPr>
          <p:spPr>
            <a:xfrm>
              <a:off x="238090" y="2647942"/>
              <a:ext cx="2971799" cy="1095363"/>
            </a:xfrm>
            <a:prstGeom prst="roundRect">
              <a:avLst>
                <a:gd fmla="val 112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6" name="Shape 476"/>
            <p:cNvSpPr txBox="1"/>
            <p:nvPr/>
          </p:nvSpPr>
          <p:spPr>
            <a:xfrm>
              <a:off x="434462" y="2708858"/>
              <a:ext cx="2622947" cy="762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은행 기본기능.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예금 – Client의 자산을 감소시킨 만큼 은행계좌의 예금액을 증가시킵니다.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출금 – 은행계좌의 예금액을 감소시킨 만큼 Client의 예금액을 증가시킵니다.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조회 – 지금까지 거래한 내역과 이자내역을 출력합니다.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이자 – 해당 은행의 이자율에 맞게 매년 이자를 지급합니다.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대출 – 은행에서 대출을 받습니다. 대출금에도 이자가 붙습니다.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시간이동 – 1년 후로 이동해 계좌에 이자가 쌓입니다.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계좌 삭제 – 계좌를 삭제하고 계좌에 남은 예금은 개인자산에 포함시킵니다.</a:t>
              </a:r>
            </a:p>
          </p:txBody>
        </p:sp>
        <p:grpSp>
          <p:nvGrpSpPr>
            <p:cNvPr id="477" name="Shape 477"/>
            <p:cNvGrpSpPr/>
            <p:nvPr/>
          </p:nvGrpSpPr>
          <p:grpSpPr>
            <a:xfrm>
              <a:off x="227256" y="2828016"/>
              <a:ext cx="211711" cy="128730"/>
              <a:chOff x="3658251" y="2337483"/>
              <a:chExt cx="211711" cy="128730"/>
            </a:xfrm>
          </p:grpSpPr>
          <p:sp>
            <p:nvSpPr>
              <p:cNvPr id="478" name="Shape 478"/>
              <p:cNvSpPr/>
              <p:nvPr/>
            </p:nvSpPr>
            <p:spPr>
              <a:xfrm rot="5400000">
                <a:off x="3691060" y="2305632"/>
                <a:ext cx="127773" cy="19338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24ACBE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79" name="Shape 479"/>
              <p:cNvSpPr/>
              <p:nvPr/>
            </p:nvSpPr>
            <p:spPr>
              <a:xfrm rot="5400000">
                <a:off x="3694904" y="2310069"/>
                <a:ext cx="110876" cy="184179"/>
              </a:xfrm>
              <a:prstGeom prst="round2SameRect">
                <a:avLst>
                  <a:gd fmla="val 50000" name="adj1"/>
                  <a:gd fmla="val 4285" name="adj2"/>
                </a:avLst>
              </a:pr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0070C0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80" name="Shape 480"/>
              <p:cNvSpPr/>
              <p:nvPr/>
            </p:nvSpPr>
            <p:spPr>
              <a:xfrm flipH="1">
                <a:off x="3658251" y="2337483"/>
                <a:ext cx="211711" cy="124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81" name="Shape 481"/>
          <p:cNvGrpSpPr/>
          <p:nvPr/>
        </p:nvGrpSpPr>
        <p:grpSpPr>
          <a:xfrm>
            <a:off x="6630617" y="2657468"/>
            <a:ext cx="2980106" cy="3581406"/>
            <a:chOff x="6630617" y="2647942"/>
            <a:chExt cx="2980106" cy="1095363"/>
          </a:xfrm>
        </p:grpSpPr>
        <p:sp>
          <p:nvSpPr>
            <p:cNvPr id="482" name="Shape 482"/>
            <p:cNvSpPr/>
            <p:nvPr/>
          </p:nvSpPr>
          <p:spPr>
            <a:xfrm>
              <a:off x="6638925" y="2647942"/>
              <a:ext cx="2971799" cy="1095363"/>
            </a:xfrm>
            <a:prstGeom prst="roundRect">
              <a:avLst>
                <a:gd fmla="val 112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6776753" y="2708858"/>
              <a:ext cx="2667599" cy="7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대출 – 은행에서 대출받으면 대출금액만큼 계좌의 예금이 늘어납니다. 대출 상환과 대출 이자 현황은 조회 기능으로 확인 가능합니다. 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분실신고 - 카드사용을 정지하고 정지 상태에서 카드 사용 시 결재 대신 경고문을 출력합니다.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484" name="Shape 484"/>
            <p:cNvGrpSpPr/>
            <p:nvPr/>
          </p:nvGrpSpPr>
          <p:grpSpPr>
            <a:xfrm>
              <a:off x="6630617" y="2818489"/>
              <a:ext cx="211711" cy="128730"/>
              <a:chOff x="6621092" y="2337483"/>
              <a:chExt cx="211711" cy="128730"/>
            </a:xfrm>
          </p:grpSpPr>
          <p:sp>
            <p:nvSpPr>
              <p:cNvPr id="485" name="Shape 485"/>
              <p:cNvSpPr/>
              <p:nvPr/>
            </p:nvSpPr>
            <p:spPr>
              <a:xfrm rot="5400000">
                <a:off x="6653900" y="2305632"/>
                <a:ext cx="127773" cy="19338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6D88DD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86" name="Shape 486"/>
              <p:cNvSpPr/>
              <p:nvPr/>
            </p:nvSpPr>
            <p:spPr>
              <a:xfrm rot="5400000">
                <a:off x="6657745" y="2310069"/>
                <a:ext cx="110876" cy="184179"/>
              </a:xfrm>
              <a:prstGeom prst="round2SameRect">
                <a:avLst>
                  <a:gd fmla="val 50000" name="adj1"/>
                  <a:gd fmla="val 4285" name="adj2"/>
                </a:avLst>
              </a:pr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0070C0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87" name="Shape 487"/>
              <p:cNvSpPr/>
              <p:nvPr/>
            </p:nvSpPr>
            <p:spPr>
              <a:xfrm flipH="1">
                <a:off x="6621092" y="2337483"/>
                <a:ext cx="211711" cy="124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88" name="Shape 488"/>
          <p:cNvGrpSpPr/>
          <p:nvPr/>
        </p:nvGrpSpPr>
        <p:grpSpPr>
          <a:xfrm>
            <a:off x="3451693" y="2657468"/>
            <a:ext cx="2982432" cy="3581406"/>
            <a:chOff x="3451693" y="2647942"/>
            <a:chExt cx="2982432" cy="1095363"/>
          </a:xfrm>
        </p:grpSpPr>
        <p:sp>
          <p:nvSpPr>
            <p:cNvPr id="489" name="Shape 489"/>
            <p:cNvSpPr/>
            <p:nvPr/>
          </p:nvSpPr>
          <p:spPr>
            <a:xfrm>
              <a:off x="3462326" y="2647942"/>
              <a:ext cx="2971799" cy="1095363"/>
            </a:xfrm>
            <a:prstGeom prst="roundRect">
              <a:avLst>
                <a:gd fmla="val 1128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3650312" y="2708858"/>
              <a:ext cx="2622947" cy="476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계정 선택 – 은행을 이용할 계정을 선택합니다.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계정 생성 – 새로운 계정을 생성합니다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계정 삭제 – 기존의 계정을 삭제합니다.</a:t>
              </a: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None/>
              </a:pPr>
              <a:r>
                <a:rPr b="0" baseline="0" i="0" lang="en-US" sz="1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  <a:rtl val="0"/>
                </a:rPr>
                <a:t>계좌 생성 – 해당 Client가 선택한 은행에 대한 계좌를 생성합니다.</a:t>
              </a:r>
            </a:p>
          </p:txBody>
        </p:sp>
        <p:grpSp>
          <p:nvGrpSpPr>
            <p:cNvPr id="491" name="Shape 491"/>
            <p:cNvGrpSpPr/>
            <p:nvPr/>
          </p:nvGrpSpPr>
          <p:grpSpPr>
            <a:xfrm>
              <a:off x="3451693" y="2818489"/>
              <a:ext cx="211711" cy="128730"/>
              <a:chOff x="3658251" y="2337483"/>
              <a:chExt cx="211711" cy="128730"/>
            </a:xfrm>
          </p:grpSpPr>
          <p:sp>
            <p:nvSpPr>
              <p:cNvPr id="492" name="Shape 492"/>
              <p:cNvSpPr/>
              <p:nvPr/>
            </p:nvSpPr>
            <p:spPr>
              <a:xfrm rot="5400000">
                <a:off x="3691060" y="2305632"/>
                <a:ext cx="127773" cy="193388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93" name="Shape 493"/>
              <p:cNvSpPr/>
              <p:nvPr/>
            </p:nvSpPr>
            <p:spPr>
              <a:xfrm rot="5400000">
                <a:off x="3694904" y="2310069"/>
                <a:ext cx="110876" cy="184179"/>
              </a:xfrm>
              <a:prstGeom prst="round2SameRect">
                <a:avLst>
                  <a:gd fmla="val 50000" name="adj1"/>
                  <a:gd fmla="val 4285" name="adj2"/>
                </a:avLst>
              </a:prstGeom>
              <a:gradFill>
                <a:gsLst>
                  <a:gs pos="0">
                    <a:srgbClr val="F2F2F2">
                      <a:alpha val="29411"/>
                    </a:srgbClr>
                  </a:gs>
                  <a:gs pos="100000">
                    <a:srgbClr val="0070C0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  <p:sp>
            <p:nvSpPr>
              <p:cNvPr id="494" name="Shape 494"/>
              <p:cNvSpPr/>
              <p:nvPr/>
            </p:nvSpPr>
            <p:spPr>
              <a:xfrm flipH="1">
                <a:off x="3658251" y="2337483"/>
                <a:ext cx="211711" cy="124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baseline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rtl val="0"/>
                </a:endParaRPr>
              </a:p>
            </p:txBody>
          </p:sp>
        </p:grpSp>
      </p:grpSp>
      <p:grpSp>
        <p:nvGrpSpPr>
          <p:cNvPr id="495" name="Shape 495"/>
          <p:cNvGrpSpPr/>
          <p:nvPr/>
        </p:nvGrpSpPr>
        <p:grpSpPr>
          <a:xfrm>
            <a:off x="8691514" y="1857363"/>
            <a:ext cx="790639" cy="523866"/>
            <a:chOff x="9906000" y="1766888"/>
            <a:chExt cx="1040604" cy="789202"/>
          </a:xfrm>
        </p:grpSpPr>
        <p:sp>
          <p:nvSpPr>
            <p:cNvPr id="496" name="Shape 496"/>
            <p:cNvSpPr/>
            <p:nvPr/>
          </p:nvSpPr>
          <p:spPr>
            <a:xfrm>
              <a:off x="9909917" y="1942766"/>
              <a:ext cx="967631" cy="84233"/>
            </a:xfrm>
            <a:prstGeom prst="rect">
              <a:avLst/>
            </a:prstGeom>
            <a:solidFill>
              <a:srgbClr val="C0C0C0">
                <a:alpha val="2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9909917" y="2116498"/>
              <a:ext cx="967631" cy="84233"/>
            </a:xfrm>
            <a:prstGeom prst="rect">
              <a:avLst/>
            </a:prstGeom>
            <a:solidFill>
              <a:srgbClr val="C0C0C0">
                <a:alpha val="2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9909917" y="2292860"/>
              <a:ext cx="967631" cy="84233"/>
            </a:xfrm>
            <a:prstGeom prst="rect">
              <a:avLst/>
            </a:prstGeom>
            <a:solidFill>
              <a:srgbClr val="C0C0C0">
                <a:alpha val="2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9909917" y="2463960"/>
              <a:ext cx="967631" cy="84233"/>
            </a:xfrm>
            <a:prstGeom prst="rect">
              <a:avLst/>
            </a:prstGeom>
            <a:solidFill>
              <a:srgbClr val="C0C0C0">
                <a:alpha val="2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0387628" y="1934433"/>
              <a:ext cx="274272" cy="284288"/>
            </a:xfrm>
            <a:prstGeom prst="ellipse">
              <a:avLst/>
            </a:prstGeom>
            <a:solidFill>
              <a:srgbClr val="FFFFFF">
                <a:alpha val="29803"/>
              </a:srgbClr>
            </a:solidFill>
            <a:ln cap="flat" cmpd="sng" w="1270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501" name="Shape 501"/>
            <p:cNvCxnSpPr/>
            <p:nvPr/>
          </p:nvCxnSpPr>
          <p:spPr>
            <a:xfrm flipH="1" rot="10800000">
              <a:off x="9972331" y="2312385"/>
              <a:ext cx="133212" cy="5264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Shape 502"/>
            <p:cNvCxnSpPr/>
            <p:nvPr/>
          </p:nvCxnSpPr>
          <p:spPr>
            <a:xfrm flipH="1" rot="10800000">
              <a:off x="10105542" y="2307120"/>
              <a:ext cx="144965" cy="7897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Shape 503"/>
            <p:cNvCxnSpPr/>
            <p:nvPr/>
          </p:nvCxnSpPr>
          <p:spPr>
            <a:xfrm flipH="1" rot="10800000">
              <a:off x="10250510" y="2236050"/>
              <a:ext cx="133212" cy="7107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Shape 504"/>
            <p:cNvCxnSpPr/>
            <p:nvPr/>
          </p:nvCxnSpPr>
          <p:spPr>
            <a:xfrm flipH="1" rot="10800000">
              <a:off x="10383721" y="2130757"/>
              <a:ext cx="137130" cy="10529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Shape 505"/>
            <p:cNvCxnSpPr/>
            <p:nvPr/>
          </p:nvCxnSpPr>
          <p:spPr>
            <a:xfrm flipH="1" rot="10800000">
              <a:off x="10518892" y="2035995"/>
              <a:ext cx="143007" cy="9476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Shape 506"/>
            <p:cNvCxnSpPr/>
            <p:nvPr/>
          </p:nvCxnSpPr>
          <p:spPr>
            <a:xfrm flipH="1" rot="10800000">
              <a:off x="10659939" y="1949128"/>
              <a:ext cx="137130" cy="842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Shape 507"/>
            <p:cNvCxnSpPr/>
            <p:nvPr/>
          </p:nvCxnSpPr>
          <p:spPr>
            <a:xfrm flipH="1" rot="10800000">
              <a:off x="9984581" y="2504544"/>
              <a:ext cx="124879" cy="26721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Shape 508"/>
            <p:cNvCxnSpPr/>
            <p:nvPr/>
          </p:nvCxnSpPr>
          <p:spPr>
            <a:xfrm flipH="1" rot="10800000">
              <a:off x="10107503" y="2467690"/>
              <a:ext cx="144965" cy="3685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Shape 509"/>
            <p:cNvCxnSpPr/>
            <p:nvPr/>
          </p:nvCxnSpPr>
          <p:spPr>
            <a:xfrm flipH="1" rot="10800000">
              <a:off x="10252467" y="2307122"/>
              <a:ext cx="131253" cy="16320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Shape 510"/>
            <p:cNvCxnSpPr/>
            <p:nvPr/>
          </p:nvCxnSpPr>
          <p:spPr>
            <a:xfrm flipH="1" rot="10800000">
              <a:off x="10383721" y="2059686"/>
              <a:ext cx="139088" cy="247435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Shape 511"/>
            <p:cNvCxnSpPr/>
            <p:nvPr/>
          </p:nvCxnSpPr>
          <p:spPr>
            <a:xfrm flipH="1" rot="10800000">
              <a:off x="10514975" y="1941232"/>
              <a:ext cx="144965" cy="12635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Shape 512"/>
            <p:cNvCxnSpPr/>
            <p:nvPr/>
          </p:nvCxnSpPr>
          <p:spPr>
            <a:xfrm flipH="1" rot="10800000">
              <a:off x="10659939" y="1883322"/>
              <a:ext cx="129293" cy="57909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Shape 513"/>
            <p:cNvCxnSpPr/>
            <p:nvPr/>
          </p:nvCxnSpPr>
          <p:spPr>
            <a:xfrm>
              <a:off x="10043128" y="1853405"/>
              <a:ext cx="0" cy="694247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Shape 514"/>
            <p:cNvCxnSpPr/>
            <p:nvPr/>
          </p:nvCxnSpPr>
          <p:spPr>
            <a:xfrm>
              <a:off x="10182217" y="1853405"/>
              <a:ext cx="0" cy="694247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Shape 515"/>
            <p:cNvCxnSpPr/>
            <p:nvPr/>
          </p:nvCxnSpPr>
          <p:spPr>
            <a:xfrm>
              <a:off x="10319350" y="1853405"/>
              <a:ext cx="0" cy="694247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Shape 516"/>
            <p:cNvCxnSpPr/>
            <p:nvPr/>
          </p:nvCxnSpPr>
          <p:spPr>
            <a:xfrm>
              <a:off x="10458439" y="1853405"/>
              <a:ext cx="0" cy="694247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Shape 517"/>
            <p:cNvCxnSpPr/>
            <p:nvPr/>
          </p:nvCxnSpPr>
          <p:spPr>
            <a:xfrm>
              <a:off x="10595567" y="1853405"/>
              <a:ext cx="0" cy="694247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Shape 518"/>
            <p:cNvCxnSpPr/>
            <p:nvPr/>
          </p:nvCxnSpPr>
          <p:spPr>
            <a:xfrm>
              <a:off x="10734657" y="1853405"/>
              <a:ext cx="0" cy="694247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Shape 519"/>
            <p:cNvCxnSpPr/>
            <p:nvPr/>
          </p:nvCxnSpPr>
          <p:spPr>
            <a:xfrm>
              <a:off x="10871788" y="1853405"/>
              <a:ext cx="0" cy="694247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" name="Shape 520"/>
            <p:cNvCxnSpPr/>
            <p:nvPr/>
          </p:nvCxnSpPr>
          <p:spPr>
            <a:xfrm rot="10800000">
              <a:off x="9906000" y="1766888"/>
              <a:ext cx="0" cy="789202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69019"/>
                </a:srgbClr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521" name="Shape 521"/>
            <p:cNvCxnSpPr/>
            <p:nvPr/>
          </p:nvCxnSpPr>
          <p:spPr>
            <a:xfrm>
              <a:off x="9909917" y="1855900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Shape 522"/>
            <p:cNvCxnSpPr/>
            <p:nvPr/>
          </p:nvCxnSpPr>
          <p:spPr>
            <a:xfrm>
              <a:off x="9909917" y="1940133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Shape 523"/>
            <p:cNvCxnSpPr/>
            <p:nvPr/>
          </p:nvCxnSpPr>
          <p:spPr>
            <a:xfrm>
              <a:off x="9909917" y="2029632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4" name="Shape 524"/>
            <p:cNvCxnSpPr/>
            <p:nvPr/>
          </p:nvCxnSpPr>
          <p:spPr>
            <a:xfrm>
              <a:off x="9909917" y="2116498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Shape 525"/>
            <p:cNvCxnSpPr/>
            <p:nvPr/>
          </p:nvCxnSpPr>
          <p:spPr>
            <a:xfrm>
              <a:off x="9909917" y="2203364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Shape 526"/>
            <p:cNvCxnSpPr/>
            <p:nvPr/>
          </p:nvCxnSpPr>
          <p:spPr>
            <a:xfrm>
              <a:off x="9909917" y="2290230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Shape 527"/>
            <p:cNvCxnSpPr/>
            <p:nvPr/>
          </p:nvCxnSpPr>
          <p:spPr>
            <a:xfrm>
              <a:off x="9909917" y="2377096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Shape 528"/>
            <p:cNvCxnSpPr/>
            <p:nvPr/>
          </p:nvCxnSpPr>
          <p:spPr>
            <a:xfrm>
              <a:off x="9909917" y="2463960"/>
              <a:ext cx="962731" cy="0"/>
            </a:xfrm>
            <a:prstGeom prst="straightConnector1">
              <a:avLst/>
            </a:prstGeom>
            <a:noFill/>
            <a:ln cap="flat" cmpd="sng" w="9525">
              <a:solidFill>
                <a:srgbClr val="DDDDDD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Shape 529"/>
            <p:cNvCxnSpPr/>
            <p:nvPr/>
          </p:nvCxnSpPr>
          <p:spPr>
            <a:xfrm>
              <a:off x="9909917" y="2550825"/>
              <a:ext cx="1036687" cy="1873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69019"/>
                </a:srgbClr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grpSp>
        <p:nvGrpSpPr>
          <p:cNvPr id="530" name="Shape 530"/>
          <p:cNvGrpSpPr/>
          <p:nvPr/>
        </p:nvGrpSpPr>
        <p:grpSpPr>
          <a:xfrm>
            <a:off x="5697877" y="1809749"/>
            <a:ext cx="612442" cy="627663"/>
            <a:chOff x="5664532" y="1785925"/>
            <a:chExt cx="671426" cy="651486"/>
          </a:xfrm>
        </p:grpSpPr>
        <p:sp>
          <p:nvSpPr>
            <p:cNvPr id="531" name="Shape 531"/>
            <p:cNvSpPr/>
            <p:nvPr/>
          </p:nvSpPr>
          <p:spPr>
            <a:xfrm>
              <a:off x="5953132" y="1928800"/>
              <a:ext cx="142875" cy="142875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5810255" y="2143116"/>
              <a:ext cx="142875" cy="142875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6056126" y="2157358"/>
              <a:ext cx="142875" cy="142875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5998932" y="1785925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115948" y="1808715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6167446" y="1897243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6247653" y="2120326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6264521" y="2260355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539" name="Shape 539"/>
            <p:cNvCxnSpPr>
              <a:stCxn id="531" idx="3"/>
              <a:endCxn id="532" idx="0"/>
            </p:cNvCxnSpPr>
            <p:nvPr/>
          </p:nvCxnSpPr>
          <p:spPr>
            <a:xfrm flipH="1">
              <a:off x="5881655" y="2050752"/>
              <a:ext cx="92400" cy="924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69019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Shape 540"/>
            <p:cNvCxnSpPr>
              <a:stCxn id="531" idx="5"/>
              <a:endCxn id="533" idx="0"/>
            </p:cNvCxnSpPr>
            <p:nvPr/>
          </p:nvCxnSpPr>
          <p:spPr>
            <a:xfrm>
              <a:off x="6075083" y="2050752"/>
              <a:ext cx="52500" cy="1065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69019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Shape 541"/>
            <p:cNvCxnSpPr>
              <a:stCxn id="532" idx="5"/>
              <a:endCxn id="533" idx="3"/>
            </p:cNvCxnSpPr>
            <p:nvPr/>
          </p:nvCxnSpPr>
          <p:spPr>
            <a:xfrm>
              <a:off x="5932206" y="2265067"/>
              <a:ext cx="144600" cy="14400"/>
            </a:xfrm>
            <a:prstGeom prst="straightConnector1">
              <a:avLst/>
            </a:prstGeom>
            <a:noFill/>
            <a:ln cap="flat" cmpd="sng" w="12700">
              <a:solidFill>
                <a:srgbClr val="FFFFFF">
                  <a:alpha val="69019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Shape 542"/>
            <p:cNvCxnSpPr>
              <a:stCxn id="531" idx="7"/>
              <a:endCxn id="535" idx="3"/>
            </p:cNvCxnSpPr>
            <p:nvPr/>
          </p:nvCxnSpPr>
          <p:spPr>
            <a:xfrm flipH="1" rot="10800000">
              <a:off x="6075083" y="1869624"/>
              <a:ext cx="51300" cy="801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Shape 543"/>
            <p:cNvCxnSpPr>
              <a:stCxn id="531" idx="0"/>
              <a:endCxn id="534" idx="4"/>
            </p:cNvCxnSpPr>
            <p:nvPr/>
          </p:nvCxnSpPr>
          <p:spPr>
            <a:xfrm flipH="1" rot="10800000">
              <a:off x="6024569" y="1857400"/>
              <a:ext cx="10200" cy="714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Shape 544"/>
            <p:cNvCxnSpPr>
              <a:stCxn id="531" idx="6"/>
              <a:endCxn id="536" idx="3"/>
            </p:cNvCxnSpPr>
            <p:nvPr/>
          </p:nvCxnSpPr>
          <p:spPr>
            <a:xfrm flipH="1" rot="10800000">
              <a:off x="6096007" y="1958238"/>
              <a:ext cx="81900" cy="420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Shape 545"/>
            <p:cNvCxnSpPr>
              <a:stCxn id="533" idx="7"/>
              <a:endCxn id="537" idx="2"/>
            </p:cNvCxnSpPr>
            <p:nvPr/>
          </p:nvCxnSpPr>
          <p:spPr>
            <a:xfrm flipH="1" rot="10800000">
              <a:off x="6178077" y="2156081"/>
              <a:ext cx="69600" cy="222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Shape 546"/>
            <p:cNvCxnSpPr>
              <a:stCxn id="533" idx="6"/>
              <a:endCxn id="538" idx="1"/>
            </p:cNvCxnSpPr>
            <p:nvPr/>
          </p:nvCxnSpPr>
          <p:spPr>
            <a:xfrm>
              <a:off x="6199001" y="2228795"/>
              <a:ext cx="75900" cy="420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7" name="Shape 547"/>
            <p:cNvSpPr/>
            <p:nvPr/>
          </p:nvSpPr>
          <p:spPr>
            <a:xfrm>
              <a:off x="5833044" y="2365975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5724351" y="2317325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549" name="Shape 549"/>
            <p:cNvCxnSpPr>
              <a:stCxn id="532" idx="4"/>
              <a:endCxn id="547" idx="0"/>
            </p:cNvCxnSpPr>
            <p:nvPr/>
          </p:nvCxnSpPr>
          <p:spPr>
            <a:xfrm flipH="1">
              <a:off x="5868792" y="2285991"/>
              <a:ext cx="12900" cy="801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Shape 550"/>
            <p:cNvCxnSpPr>
              <a:stCxn id="532" idx="3"/>
              <a:endCxn id="548" idx="7"/>
            </p:cNvCxnSpPr>
            <p:nvPr/>
          </p:nvCxnSpPr>
          <p:spPr>
            <a:xfrm flipH="1">
              <a:off x="5785578" y="2265067"/>
              <a:ext cx="45600" cy="627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1" name="Shape 551"/>
            <p:cNvSpPr/>
            <p:nvPr/>
          </p:nvSpPr>
          <p:spPr>
            <a:xfrm>
              <a:off x="5664532" y="2194614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552" name="Shape 552"/>
            <p:cNvCxnSpPr>
              <a:stCxn id="532" idx="2"/>
              <a:endCxn id="551" idx="6"/>
            </p:cNvCxnSpPr>
            <p:nvPr/>
          </p:nvCxnSpPr>
          <p:spPr>
            <a:xfrm flipH="1">
              <a:off x="5735855" y="2214553"/>
              <a:ext cx="74400" cy="159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3" name="Shape 553"/>
            <p:cNvSpPr/>
            <p:nvPr/>
          </p:nvSpPr>
          <p:spPr>
            <a:xfrm>
              <a:off x="6207550" y="2357651"/>
              <a:ext cx="71436" cy="71436"/>
            </a:xfrm>
            <a:prstGeom prst="ellipse">
              <a:avLst/>
            </a:prstGeom>
            <a:solidFill>
              <a:srgbClr val="FFFFFF">
                <a:alpha val="4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cxnSp>
          <p:nvCxnSpPr>
            <p:cNvPr id="554" name="Shape 554"/>
            <p:cNvCxnSpPr>
              <a:stCxn id="533" idx="5"/>
              <a:endCxn id="553" idx="1"/>
            </p:cNvCxnSpPr>
            <p:nvPr/>
          </p:nvCxnSpPr>
          <p:spPr>
            <a:xfrm>
              <a:off x="6178077" y="2279309"/>
              <a:ext cx="39900" cy="88800"/>
            </a:xfrm>
            <a:prstGeom prst="straightConnector1">
              <a:avLst/>
            </a:prstGeom>
            <a:noFill/>
            <a:ln cap="flat" cmpd="sng" w="9525">
              <a:solidFill>
                <a:srgbClr val="FFFFFF">
                  <a:alpha val="49803"/>
                </a:srgbClr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5" name="Shape 555"/>
          <p:cNvGrpSpPr/>
          <p:nvPr/>
        </p:nvGrpSpPr>
        <p:grpSpPr>
          <a:xfrm>
            <a:off x="2238354" y="1720784"/>
            <a:ext cx="908054" cy="908055"/>
            <a:chOff x="2095477" y="1674192"/>
            <a:chExt cx="937391" cy="970452"/>
          </a:xfrm>
        </p:grpSpPr>
        <p:pic>
          <p:nvPicPr>
            <p:cNvPr id="556" name="Shape 5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95477" y="1674192"/>
              <a:ext cx="937391" cy="970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Shape 5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25977" y="1857364"/>
              <a:ext cx="483881" cy="48388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subTitle"/>
          </p:nvPr>
        </p:nvSpPr>
        <p:spPr>
          <a:xfrm>
            <a:off x="381000" y="152400"/>
            <a:ext cx="65532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b="1" baseline="0" i="0" lang="en-US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  <a:rtl val="0"/>
              </a:rPr>
              <a:t>프로젝트 일정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668524" y="1304762"/>
            <a:ext cx="8424935" cy="4356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488502" y="1160748"/>
            <a:ext cx="9037005" cy="243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1주차 : 아이디어 회의, 기능명세 및 프로젝트 문서 작성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2주차 : 클래스간 관계 설계 및 구체화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3주차 : Console UI, 파일처리 구현과 테스팅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Arial"/>
              <a:buNone/>
            </a:pPr>
            <a:r>
              <a:rPr b="0" baseline="0" i="0" lang="en-US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rtl val="0"/>
              </a:rPr>
              <a:t>4주차 : 테스팅, 개선요소파악 및 보완 (</a:t>
            </a:r>
            <a:r>
              <a:rPr lang="en-US" sz="2200">
                <a:solidFill>
                  <a:srgbClr val="3F3F3F"/>
                </a:solidFill>
                <a:rtl val="0"/>
              </a:rPr>
              <a:t>목표 : junit 코드커버리지 100%!)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본문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목차_간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