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77" r:id="rId39"/>
    <p:sldId id="274" r:id="rId40"/>
    <p:sldId id="25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6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CE3C-F2C6-4A0D-9F1E-3D525E2ED60E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50E2-2F1A-4049-A040-FF707D8AE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5/11/20/silverpush_soundwave_ad_tra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Security for Web Developers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Toby </a:t>
            </a:r>
            <a:r>
              <a:rPr lang="en-GB" dirty="0" err="1" smtClean="0"/>
              <a:t>Dussek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0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Endpoint </a:t>
            </a:r>
            <a:r>
              <a:rPr lang="en-GB" dirty="0" smtClean="0"/>
              <a:t>Defence </a:t>
            </a:r>
            <a:r>
              <a:rPr lang="en-GB" dirty="0"/>
              <a:t>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endpoint is a destination for network traffic, such as a service or a </a:t>
            </a:r>
            <a:r>
              <a:rPr lang="en-GB" dirty="0" smtClean="0"/>
              <a:t>browser (including BYOD)</a:t>
            </a:r>
          </a:p>
          <a:p>
            <a:r>
              <a:rPr lang="en-GB" dirty="0"/>
              <a:t>Endpoint security is essential because </a:t>
            </a:r>
            <a:r>
              <a:rPr lang="en-GB" dirty="0" smtClean="0"/>
              <a:t>endpoints represent </a:t>
            </a:r>
            <a:r>
              <a:rPr lang="en-GB" dirty="0"/>
              <a:t>a major point of entry for </a:t>
            </a:r>
            <a:r>
              <a:rPr lang="en-GB" dirty="0" smtClean="0"/>
              <a:t>networks</a:t>
            </a:r>
          </a:p>
          <a:p>
            <a:r>
              <a:rPr lang="en-GB" dirty="0" smtClean="0"/>
              <a:t>Unless </a:t>
            </a:r>
            <a:r>
              <a:rPr lang="en-GB" dirty="0"/>
              <a:t>the endpoint is secure, the </a:t>
            </a:r>
            <a:r>
              <a:rPr lang="en-GB" dirty="0" smtClean="0"/>
              <a:t>network will </a:t>
            </a:r>
            <a:r>
              <a:rPr lang="en-GB" dirty="0"/>
              <a:t>receive bad data </a:t>
            </a:r>
            <a:r>
              <a:rPr lang="en-GB" dirty="0" smtClean="0"/>
              <a:t>transmissions</a:t>
            </a:r>
          </a:p>
          <a:p>
            <a:r>
              <a:rPr lang="en-GB" dirty="0" smtClean="0"/>
              <a:t>In </a:t>
            </a:r>
            <a:r>
              <a:rPr lang="en-GB" dirty="0"/>
              <a:t>addition, broken endpoint security </a:t>
            </a:r>
            <a:r>
              <a:rPr lang="en-GB" dirty="0" smtClean="0"/>
              <a:t>can cause </a:t>
            </a:r>
            <a:r>
              <a:rPr lang="en-GB" dirty="0"/>
              <a:t>harm to other nodes on the </a:t>
            </a:r>
            <a:r>
              <a:rPr lang="en-GB" dirty="0" smtClean="0"/>
              <a:t>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of Cybercrime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dirty="0"/>
              <a:t>12.7 million in </a:t>
            </a:r>
            <a:r>
              <a:rPr lang="en-GB" dirty="0" smtClean="0"/>
              <a:t>2014</a:t>
            </a:r>
          </a:p>
          <a:p>
            <a:r>
              <a:rPr lang="en-GB" dirty="0"/>
              <a:t>U</a:t>
            </a:r>
            <a:r>
              <a:rPr lang="en-GB" dirty="0" smtClean="0"/>
              <a:t>p </a:t>
            </a:r>
            <a:r>
              <a:rPr lang="en-GB" dirty="0"/>
              <a:t>from </a:t>
            </a:r>
            <a:r>
              <a:rPr lang="en-GB" dirty="0" smtClean="0"/>
              <a:t>$</a:t>
            </a:r>
            <a:r>
              <a:rPr lang="en-GB" dirty="0"/>
              <a:t>6.5 million in 2010.</a:t>
            </a:r>
          </a:p>
        </p:txBody>
      </p:sp>
    </p:spTree>
    <p:extLst>
      <p:ext uri="{BB962C8B-B14F-4D97-AF65-F5344CB8AC3E}">
        <p14:creationId xmlns:p14="http://schemas.microsoft.com/office/powerpoint/2010/main" val="8635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Tenets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Starting with </a:t>
            </a:r>
            <a:r>
              <a:rPr lang="en-GB" dirty="0"/>
              <a:t>the </a:t>
            </a:r>
            <a:r>
              <a:rPr lang="en-GB" dirty="0" smtClean="0"/>
              <a:t>notion </a:t>
            </a:r>
            <a:r>
              <a:rPr lang="en-GB" dirty="0"/>
              <a:t>that </a:t>
            </a:r>
            <a:r>
              <a:rPr lang="en-GB" dirty="0" smtClean="0"/>
              <a:t>a hacker </a:t>
            </a:r>
            <a:r>
              <a:rPr lang="en-GB" dirty="0"/>
              <a:t>will not only break into your organization, but also make off with the goods</a:t>
            </a:r>
            <a:r>
              <a:rPr lang="en-GB" dirty="0" smtClean="0"/>
              <a:t>, you </a:t>
            </a:r>
            <a:r>
              <a:rPr lang="en-GB" dirty="0"/>
              <a:t>can </a:t>
            </a:r>
            <a:r>
              <a:rPr lang="en-GB" dirty="0" smtClean="0"/>
              <a:t>begin to </a:t>
            </a:r>
            <a:r>
              <a:rPr lang="en-GB" dirty="0"/>
              <a:t>prepare for </a:t>
            </a:r>
            <a:r>
              <a:rPr lang="en-GB" dirty="0" smtClean="0"/>
              <a:t>real-world scenarios</a:t>
            </a:r>
          </a:p>
          <a:p>
            <a:r>
              <a:rPr lang="en-GB" dirty="0"/>
              <a:t>Security is </a:t>
            </a:r>
            <a:r>
              <a:rPr lang="en-GB" dirty="0" smtClean="0"/>
              <a:t>a </a:t>
            </a:r>
            <a:r>
              <a:rPr lang="en-GB" dirty="0"/>
              <a:t>problem that an entire organization has to solve</a:t>
            </a:r>
          </a:p>
        </p:txBody>
      </p:sp>
    </p:spTree>
    <p:extLst>
      <p:ext uri="{BB962C8B-B14F-4D97-AF65-F5344CB8AC3E}">
        <p14:creationId xmlns:p14="http://schemas.microsoft.com/office/powerpoint/2010/main" val="33977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application </a:t>
            </a:r>
            <a:r>
              <a:rPr lang="en-GB" dirty="0" smtClean="0"/>
              <a:t>you build </a:t>
            </a:r>
            <a:r>
              <a:rPr lang="en-GB" dirty="0"/>
              <a:t>must be robust enough to</a:t>
            </a:r>
          </a:p>
          <a:p>
            <a:pPr lvl="1"/>
            <a:r>
              <a:rPr lang="en-GB" dirty="0" smtClean="0"/>
              <a:t>Withstand </a:t>
            </a:r>
            <a:r>
              <a:rPr lang="en-GB" dirty="0"/>
              <a:t>common attacks</a:t>
            </a:r>
          </a:p>
          <a:p>
            <a:pPr lvl="1"/>
            <a:r>
              <a:rPr lang="en-GB" dirty="0" smtClean="0"/>
              <a:t>Report </a:t>
            </a:r>
            <a:r>
              <a:rPr lang="en-GB" dirty="0"/>
              <a:t>intrusions when your security fails to work as expected</a:t>
            </a:r>
          </a:p>
          <a:p>
            <a:pPr lvl="1"/>
            <a:r>
              <a:rPr lang="en-GB" dirty="0" smtClean="0"/>
              <a:t>Avoid </a:t>
            </a:r>
            <a:r>
              <a:rPr lang="en-GB" dirty="0"/>
              <a:t>making </a:t>
            </a:r>
            <a:r>
              <a:rPr lang="en-GB" dirty="0" smtClean="0"/>
              <a:t>simple assumptions </a:t>
            </a:r>
            <a:r>
              <a:rPr lang="en-GB" dirty="0"/>
              <a:t>about where breaches will occur</a:t>
            </a:r>
          </a:p>
          <a:p>
            <a:pPr lvl="1"/>
            <a:r>
              <a:rPr lang="en-GB" dirty="0" smtClean="0"/>
              <a:t>Assume that even </a:t>
            </a:r>
            <a:r>
              <a:rPr lang="en-GB" dirty="0"/>
              <a:t>with training, users will make mistakes causing a breach</a:t>
            </a:r>
          </a:p>
        </p:txBody>
      </p:sp>
    </p:spTree>
    <p:extLst>
      <p:ext uri="{BB962C8B-B14F-4D97-AF65-F5344CB8AC3E}">
        <p14:creationId xmlns:p14="http://schemas.microsoft.com/office/powerpoint/2010/main" val="40348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essentials of preventing a </a:t>
            </a:r>
            <a:r>
              <a:rPr lang="en-GB" dirty="0" smtClean="0"/>
              <a:t>breach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Create applications that users understand and like to </a:t>
            </a:r>
            <a:r>
              <a:rPr lang="en-GB" dirty="0" smtClean="0"/>
              <a:t>use</a:t>
            </a:r>
            <a:endParaRPr lang="en-GB" dirty="0"/>
          </a:p>
          <a:p>
            <a:r>
              <a:rPr lang="en-GB" dirty="0" smtClean="0"/>
              <a:t>Choose </a:t>
            </a:r>
            <a:r>
              <a:rPr lang="en-GB" dirty="0"/>
              <a:t>external data sources </a:t>
            </a:r>
            <a:r>
              <a:rPr lang="en-GB" dirty="0" smtClean="0"/>
              <a:t>carefully</a:t>
            </a:r>
          </a:p>
          <a:p>
            <a:r>
              <a:rPr lang="en-GB" dirty="0" smtClean="0"/>
              <a:t>Build </a:t>
            </a:r>
            <a:r>
              <a:rPr lang="en-GB" dirty="0"/>
              <a:t>applications that provide natural intrusion </a:t>
            </a:r>
            <a:r>
              <a:rPr lang="en-GB" dirty="0" smtClean="0"/>
              <a:t>barriers</a:t>
            </a:r>
            <a:endParaRPr lang="en-GB" dirty="0"/>
          </a:p>
          <a:p>
            <a:r>
              <a:rPr lang="en-GB" dirty="0" smtClean="0"/>
              <a:t>Test </a:t>
            </a:r>
            <a:r>
              <a:rPr lang="en-GB" dirty="0"/>
              <a:t>the reliability of the code you create, and carefully record both </a:t>
            </a:r>
            <a:r>
              <a:rPr lang="en-GB" dirty="0" smtClean="0"/>
              <a:t>downtime and causes</a:t>
            </a:r>
            <a:endParaRPr lang="en-GB" dirty="0"/>
          </a:p>
          <a:p>
            <a:r>
              <a:rPr lang="en-GB" dirty="0" smtClean="0"/>
              <a:t>Choose </a:t>
            </a:r>
            <a:r>
              <a:rPr lang="en-GB" dirty="0"/>
              <a:t>libraries, APIs, and </a:t>
            </a:r>
            <a:r>
              <a:rPr lang="en-GB" dirty="0" err="1"/>
              <a:t>microservices</a:t>
            </a:r>
            <a:r>
              <a:rPr lang="en-GB" dirty="0"/>
              <a:t> with </a:t>
            </a:r>
            <a:r>
              <a:rPr lang="en-GB" dirty="0" smtClean="0"/>
              <a:t>care</a:t>
            </a:r>
          </a:p>
          <a:p>
            <a:r>
              <a:rPr lang="en-GB" dirty="0" smtClean="0"/>
              <a:t>Implement </a:t>
            </a:r>
            <a:r>
              <a:rPr lang="en-GB" dirty="0"/>
              <a:t>a comprehensive testing strategy for all application elements, </a:t>
            </a:r>
            <a:r>
              <a:rPr lang="en-GB" dirty="0" smtClean="0"/>
              <a:t>even those </a:t>
            </a:r>
            <a:r>
              <a:rPr lang="en-GB" dirty="0"/>
              <a:t>you don’t </a:t>
            </a:r>
            <a:r>
              <a:rPr lang="en-GB" dirty="0" smtClean="0"/>
              <a:t>own</a:t>
            </a:r>
          </a:p>
          <a:p>
            <a:r>
              <a:rPr lang="en-GB" dirty="0" smtClean="0"/>
              <a:t>Manage </a:t>
            </a:r>
            <a:r>
              <a:rPr lang="en-GB" dirty="0"/>
              <a:t>your application components to ensure application </a:t>
            </a:r>
            <a:r>
              <a:rPr lang="en-GB" dirty="0" smtClean="0"/>
              <a:t>defences </a:t>
            </a:r>
            <a:r>
              <a:rPr lang="en-GB" dirty="0"/>
              <a:t>don’t </a:t>
            </a:r>
            <a:r>
              <a:rPr lang="en-GB" dirty="0" smtClean="0"/>
              <a:t>languish after </a:t>
            </a:r>
            <a:r>
              <a:rPr lang="en-GB" dirty="0"/>
              <a:t>the application is </a:t>
            </a:r>
            <a:r>
              <a:rPr lang="en-GB" dirty="0" smtClean="0"/>
              <a:t>released</a:t>
            </a:r>
            <a:endParaRPr lang="en-GB" dirty="0"/>
          </a:p>
          <a:p>
            <a:r>
              <a:rPr lang="en-GB" dirty="0" smtClean="0"/>
              <a:t>Keep </a:t>
            </a:r>
            <a:r>
              <a:rPr lang="en-GB" dirty="0"/>
              <a:t>up to date on current security threats and strategies for overcoming them</a:t>
            </a:r>
          </a:p>
          <a:p>
            <a:r>
              <a:rPr lang="en-GB" dirty="0" smtClean="0"/>
              <a:t>Train </a:t>
            </a:r>
            <a:r>
              <a:rPr lang="en-GB" dirty="0"/>
              <a:t>your developers to think about security from beginning to end of </a:t>
            </a:r>
            <a:r>
              <a:rPr lang="en-GB" dirty="0" smtClean="0"/>
              <a:t>every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Considering Cloud </a:t>
            </a:r>
            <a:r>
              <a:rPr lang="en-GB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isn’t a matter of if, but when, a hacker will find a way inside the cloud </a:t>
            </a:r>
            <a:r>
              <a:rPr lang="en-GB" dirty="0" smtClean="0"/>
              <a:t>storage service </a:t>
            </a:r>
            <a:r>
              <a:rPr lang="en-GB" dirty="0"/>
              <a:t>or the service itself will drop the ball </a:t>
            </a:r>
            <a:r>
              <a:rPr lang="en-GB" dirty="0" smtClean="0"/>
              <a:t>(yet again)</a:t>
            </a:r>
          </a:p>
          <a:p>
            <a:r>
              <a:rPr lang="en-GB" dirty="0"/>
              <a:t>A major problem with most cloud storage is that it’s public </a:t>
            </a:r>
            <a:r>
              <a:rPr lang="en-GB" dirty="0" smtClean="0"/>
              <a:t>in nature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Dropbox for Business sounds like a great </a:t>
            </a:r>
            <a:r>
              <a:rPr lang="en-GB" dirty="0" smtClean="0"/>
              <a:t>idea and </a:t>
            </a:r>
            <a:r>
              <a:rPr lang="en-GB" dirty="0"/>
              <a:t>it does provide additional security features, but the service </a:t>
            </a:r>
            <a:r>
              <a:rPr lang="en-GB" dirty="0" smtClean="0"/>
              <a:t>is still public A </a:t>
            </a:r>
            <a:r>
              <a:rPr lang="en-GB" dirty="0"/>
              <a:t>business can’t host the service within its own </a:t>
            </a:r>
            <a:r>
              <a:rPr lang="en-GB" dirty="0" smtClean="0"/>
              <a:t>private cloud</a:t>
            </a:r>
            <a:endParaRPr lang="en-GB" dirty="0"/>
          </a:p>
          <a:p>
            <a:r>
              <a:rPr lang="en-GB" dirty="0" smtClean="0"/>
              <a:t>Most </a:t>
            </a:r>
            <a:r>
              <a:rPr lang="en-GB" dirty="0"/>
              <a:t>cloud services advertise that they encrypt </a:t>
            </a:r>
            <a:r>
              <a:rPr lang="en-GB" dirty="0" smtClean="0"/>
              <a:t>data </a:t>
            </a:r>
            <a:r>
              <a:rPr lang="en-GB" dirty="0"/>
              <a:t>on their servers, which is likely </a:t>
            </a:r>
            <a:r>
              <a:rPr lang="en-GB" dirty="0" smtClean="0"/>
              <a:t>true</a:t>
            </a:r>
          </a:p>
          <a:p>
            <a:r>
              <a:rPr lang="en-GB" dirty="0" smtClean="0"/>
              <a:t>However</a:t>
            </a:r>
            <a:r>
              <a:rPr lang="en-GB" dirty="0"/>
              <a:t>, the service </a:t>
            </a:r>
            <a:r>
              <a:rPr lang="en-GB" dirty="0" smtClean="0"/>
              <a:t>provider usually </a:t>
            </a:r>
            <a:r>
              <a:rPr lang="en-GB" dirty="0"/>
              <a:t>holds the encryption keys </a:t>
            </a:r>
            <a:r>
              <a:rPr lang="en-GB" dirty="0" smtClean="0"/>
              <a:t>to </a:t>
            </a:r>
            <a:r>
              <a:rPr lang="en-GB" dirty="0"/>
              <a:t>allow authorities with the proper warrants access to </a:t>
            </a:r>
            <a:r>
              <a:rPr lang="en-GB" dirty="0" smtClean="0"/>
              <a:t>your data</a:t>
            </a:r>
          </a:p>
          <a:p>
            <a:r>
              <a:rPr lang="en-GB" dirty="0" smtClean="0"/>
              <a:t>Because </a:t>
            </a:r>
            <a:r>
              <a:rPr lang="en-GB" dirty="0"/>
              <a:t>you don’t hold the keys to your encrypted data, </a:t>
            </a:r>
            <a:r>
              <a:rPr lang="en-GB" dirty="0" smtClean="0"/>
              <a:t>you can’t </a:t>
            </a:r>
            <a:r>
              <a:rPr lang="en-GB" dirty="0"/>
              <a:t>control access to it and the encryption is less useful than </a:t>
            </a:r>
            <a:r>
              <a:rPr lang="en-GB" dirty="0" smtClean="0"/>
              <a:t>you might </a:t>
            </a:r>
            <a:r>
              <a:rPr lang="en-GB" dirty="0"/>
              <a:t>think</a:t>
            </a:r>
          </a:p>
        </p:txBody>
      </p:sp>
    </p:spTree>
    <p:extLst>
      <p:ext uri="{BB962C8B-B14F-4D97-AF65-F5344CB8AC3E}">
        <p14:creationId xmlns:p14="http://schemas.microsoft.com/office/powerpoint/2010/main" val="16919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External Code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</a:t>
            </a:r>
            <a:r>
              <a:rPr lang="en-GB" dirty="0" smtClean="0"/>
              <a:t>Libraries (e.g. jQuery, AngularJS)</a:t>
            </a:r>
          </a:p>
          <a:p>
            <a:r>
              <a:rPr lang="en-GB" dirty="0"/>
              <a:t>Use of </a:t>
            </a:r>
            <a:r>
              <a:rPr lang="en-GB" dirty="0" smtClean="0"/>
              <a:t>APIs (e.g. Amazon, Twitter, Facebook etc</a:t>
            </a:r>
            <a:r>
              <a:rPr lang="en-GB" dirty="0"/>
              <a:t>.</a:t>
            </a:r>
            <a:r>
              <a:rPr lang="en-GB" dirty="0" smtClean="0"/>
              <a:t>)</a:t>
            </a:r>
          </a:p>
          <a:p>
            <a:r>
              <a:rPr lang="en-GB" dirty="0"/>
              <a:t>Use of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GB" dirty="0"/>
              <a:t>Accessing External </a:t>
            </a:r>
            <a:r>
              <a:rPr lang="en-GB" dirty="0" smtClean="0"/>
              <a:t>Data</a:t>
            </a:r>
          </a:p>
          <a:p>
            <a:r>
              <a:rPr lang="en-GB" dirty="0" smtClean="0"/>
              <a:t>Content Delivery Networks (CDNs)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5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Devising Password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with </a:t>
            </a:r>
            <a:r>
              <a:rPr lang="en-GB" dirty="0" smtClean="0"/>
              <a:t>Passphrases</a:t>
            </a:r>
          </a:p>
          <a:p>
            <a:r>
              <a:rPr lang="en-GB" dirty="0"/>
              <a:t>Using Biometric </a:t>
            </a:r>
            <a:r>
              <a:rPr lang="en-GB" dirty="0" smtClean="0"/>
              <a:t>Solutions</a:t>
            </a:r>
          </a:p>
          <a:p>
            <a:r>
              <a:rPr lang="en-GB" dirty="0"/>
              <a:t>Two-Factor </a:t>
            </a:r>
            <a:r>
              <a:rPr lang="en-GB" dirty="0" smtClean="0"/>
              <a:t>Authentication</a:t>
            </a:r>
          </a:p>
          <a:p>
            <a:r>
              <a:rPr lang="en-GB" dirty="0"/>
              <a:t>Key </a:t>
            </a:r>
            <a:r>
              <a:rPr lang="en-GB" dirty="0" smtClean="0"/>
              <a:t>Cards and </a:t>
            </a:r>
            <a:r>
              <a:rPr lang="en-GB" dirty="0"/>
              <a:t>USB </a:t>
            </a:r>
            <a:r>
              <a:rPr lang="en-GB" dirty="0" smtClean="0"/>
              <a:t>Keys</a:t>
            </a:r>
          </a:p>
          <a:p>
            <a:r>
              <a:rPr lang="en-GB" dirty="0" smtClean="0"/>
              <a:t>Tokens (e.g. sounds, images)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5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Successful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Clear </a:t>
            </a:r>
            <a:r>
              <a:rPr lang="en-GB" dirty="0" smtClean="0"/>
              <a:t>Interface</a:t>
            </a:r>
          </a:p>
          <a:p>
            <a:r>
              <a:rPr lang="en-GB" dirty="0"/>
              <a:t>Making Interfaces </a:t>
            </a:r>
            <a:r>
              <a:rPr lang="en-GB" dirty="0" smtClean="0"/>
              <a:t>Flexible</a:t>
            </a:r>
          </a:p>
          <a:p>
            <a:r>
              <a:rPr lang="en-GB" dirty="0"/>
              <a:t>Providing User </a:t>
            </a:r>
            <a:r>
              <a:rPr lang="en-GB" dirty="0" smtClean="0"/>
              <a:t>Aids</a:t>
            </a:r>
          </a:p>
          <a:p>
            <a:r>
              <a:rPr lang="en-GB" dirty="0" smtClean="0"/>
              <a:t>Accessibility (use Opera browser to turn features on/off easily)	</a:t>
            </a:r>
          </a:p>
          <a:p>
            <a:r>
              <a:rPr lang="en-GB" dirty="0"/>
              <a:t>Providing Controlled </a:t>
            </a:r>
            <a:r>
              <a:rPr lang="en-GB" dirty="0" smtClean="0"/>
              <a:t>Choices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User Interface Solution </a:t>
            </a:r>
            <a:r>
              <a:rPr lang="en-GB" dirty="0" smtClean="0"/>
              <a:t>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Standard </a:t>
            </a:r>
            <a:r>
              <a:rPr lang="en-GB" dirty="0"/>
              <a:t>HTML </a:t>
            </a:r>
            <a:r>
              <a:rPr lang="en-GB" dirty="0" smtClean="0"/>
              <a:t>Controls</a:t>
            </a:r>
          </a:p>
          <a:p>
            <a:r>
              <a:rPr lang="en-GB" dirty="0"/>
              <a:t>Working with CSS </a:t>
            </a:r>
            <a:r>
              <a:rPr lang="en-GB" dirty="0" smtClean="0"/>
              <a:t>Controls</a:t>
            </a:r>
          </a:p>
          <a:p>
            <a:r>
              <a:rPr lang="en-GB" dirty="0"/>
              <a:t>Creating Controls Using </a:t>
            </a:r>
            <a:r>
              <a:rPr lang="en-GB" dirty="0" smtClean="0"/>
              <a:t>JavaScript</a:t>
            </a:r>
          </a:p>
          <a:p>
            <a:r>
              <a:rPr lang="en-GB" dirty="0" smtClean="0"/>
              <a:t>Client and Server Controls</a:t>
            </a:r>
          </a:p>
          <a:p>
            <a:pPr lvl="1"/>
            <a:r>
              <a:rPr lang="en-GB" dirty="0" smtClean="0"/>
              <a:t>Use Client-Side </a:t>
            </a:r>
            <a:r>
              <a:rPr lang="en-GB" dirty="0"/>
              <a:t>and Server-Side Validation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1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/>
          <a:lstStyle/>
          <a:p>
            <a:r>
              <a:rPr lang="en-GB" dirty="0" smtClean="0"/>
              <a:t>Some Web </a:t>
            </a:r>
            <a:r>
              <a:rPr lang="en-GB" dirty="0"/>
              <a:t>Application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590"/>
            <a:ext cx="10515600" cy="474864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Buffer </a:t>
            </a:r>
            <a:r>
              <a:rPr lang="en-GB" dirty="0" smtClean="0"/>
              <a:t>overflow</a:t>
            </a:r>
          </a:p>
          <a:p>
            <a:r>
              <a:rPr lang="en-GB" dirty="0" smtClean="0"/>
              <a:t>Code Injection</a:t>
            </a:r>
          </a:p>
          <a:p>
            <a:r>
              <a:rPr lang="en-GB" dirty="0"/>
              <a:t>Cross-site scripting (XSS)</a:t>
            </a:r>
          </a:p>
          <a:p>
            <a:r>
              <a:rPr lang="en-GB" dirty="0"/>
              <a:t>File uploads</a:t>
            </a:r>
          </a:p>
          <a:p>
            <a:r>
              <a:rPr lang="en-GB" dirty="0"/>
              <a:t>Hardcoded authentication</a:t>
            </a:r>
          </a:p>
          <a:p>
            <a:r>
              <a:rPr lang="en-GB" dirty="0"/>
              <a:t>Hidden or restricted file/directory discovery</a:t>
            </a:r>
          </a:p>
          <a:p>
            <a:r>
              <a:rPr lang="en-GB" dirty="0"/>
              <a:t>Missing or incorrect </a:t>
            </a:r>
            <a:r>
              <a:rPr lang="en-GB" dirty="0" smtClean="0"/>
              <a:t>Authentication, Authorization or encryption</a:t>
            </a:r>
            <a:endParaRPr lang="en-GB" dirty="0"/>
          </a:p>
          <a:p>
            <a:r>
              <a:rPr lang="en-GB" dirty="0"/>
              <a:t>Operating system command injection</a:t>
            </a:r>
          </a:p>
          <a:p>
            <a:r>
              <a:rPr lang="en-GB" dirty="0"/>
              <a:t>Parameter manipulation</a:t>
            </a:r>
          </a:p>
          <a:p>
            <a:r>
              <a:rPr lang="en-GB" dirty="0"/>
              <a:t>Remote code inclusion</a:t>
            </a:r>
          </a:p>
          <a:p>
            <a:r>
              <a:rPr lang="en-GB" dirty="0"/>
              <a:t>Session hijacking</a:t>
            </a:r>
          </a:p>
          <a:p>
            <a:r>
              <a:rPr lang="en-GB" dirty="0"/>
              <a:t>SQL </a:t>
            </a:r>
            <a:r>
              <a:rPr lang="en-GB" dirty="0" smtClean="0"/>
              <a:t>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hacker will </a:t>
            </a:r>
            <a:r>
              <a:rPr lang="en-GB" dirty="0" smtClean="0"/>
              <a:t>continue probing </a:t>
            </a:r>
            <a:r>
              <a:rPr lang="en-GB" dirty="0"/>
              <a:t>your </a:t>
            </a:r>
            <a:r>
              <a:rPr lang="en-GB" dirty="0" smtClean="0"/>
              <a:t>defences </a:t>
            </a:r>
            <a:r>
              <a:rPr lang="en-GB" dirty="0"/>
              <a:t>looking for a way in until </a:t>
            </a:r>
            <a:r>
              <a:rPr lang="en-GB" dirty="0" smtClean="0"/>
              <a:t>a better target </a:t>
            </a:r>
            <a:r>
              <a:rPr lang="en-GB" dirty="0"/>
              <a:t>comes into view, </a:t>
            </a:r>
            <a:r>
              <a:rPr lang="en-GB" dirty="0" smtClean="0"/>
              <a:t>they gets </a:t>
            </a:r>
            <a:r>
              <a:rPr lang="en-GB" dirty="0"/>
              <a:t>bored, or </a:t>
            </a:r>
            <a:r>
              <a:rPr lang="en-GB" dirty="0" smtClean="0"/>
              <a:t>they find a way in</a:t>
            </a:r>
          </a:p>
          <a:p>
            <a:r>
              <a:rPr lang="en-GB" dirty="0" smtClean="0"/>
              <a:t>In </a:t>
            </a:r>
            <a:r>
              <a:rPr lang="en-GB" dirty="0"/>
              <a:t>most cases, the hacker will find </a:t>
            </a:r>
            <a:r>
              <a:rPr lang="en-GB" dirty="0" smtClean="0"/>
              <a:t>a way </a:t>
            </a:r>
            <a:r>
              <a:rPr lang="en-GB" dirty="0"/>
              <a:t>in when truly determined to do </a:t>
            </a:r>
            <a:r>
              <a:rPr lang="en-GB" dirty="0" smtClean="0"/>
              <a:t>so</a:t>
            </a:r>
          </a:p>
          <a:p>
            <a:pPr lvl="1"/>
            <a:r>
              <a:rPr lang="en-GB" dirty="0" smtClean="0"/>
              <a:t>It’s </a:t>
            </a:r>
            <a:r>
              <a:rPr lang="en-GB" dirty="0"/>
              <a:t>never a matter of if the hacker will </a:t>
            </a:r>
            <a:r>
              <a:rPr lang="en-GB" dirty="0" smtClean="0"/>
              <a:t>gain access </a:t>
            </a:r>
            <a:r>
              <a:rPr lang="en-GB" dirty="0"/>
              <a:t>to your application, but the timing of when the hacker will </a:t>
            </a:r>
            <a:r>
              <a:rPr lang="en-GB" dirty="0" smtClean="0"/>
              <a:t>succeed</a:t>
            </a:r>
          </a:p>
          <a:p>
            <a:r>
              <a:rPr lang="en-GB" dirty="0" smtClean="0"/>
              <a:t>This may well be automated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Team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Protect against:</a:t>
            </a:r>
          </a:p>
          <a:p>
            <a:pPr lvl="1"/>
            <a:r>
              <a:rPr lang="en-GB" dirty="0" smtClean="0"/>
              <a:t>Accidental </a:t>
            </a:r>
            <a:r>
              <a:rPr lang="en-GB" dirty="0"/>
              <a:t>design or implementation </a:t>
            </a:r>
            <a:r>
              <a:rPr lang="en-GB" dirty="0" smtClean="0"/>
              <a:t>errors</a:t>
            </a:r>
          </a:p>
          <a:p>
            <a:pPr lvl="1"/>
            <a:r>
              <a:rPr lang="en-GB" dirty="0"/>
              <a:t>Changing </a:t>
            </a:r>
            <a:r>
              <a:rPr lang="en-GB" dirty="0" smtClean="0"/>
              <a:t>technology</a:t>
            </a:r>
          </a:p>
          <a:p>
            <a:r>
              <a:rPr lang="en-GB" dirty="0"/>
              <a:t>Hackers </a:t>
            </a:r>
            <a:r>
              <a:rPr lang="en-GB" dirty="0" smtClean="0"/>
              <a:t>innovate </a:t>
            </a:r>
            <a:r>
              <a:rPr lang="en-GB" dirty="0"/>
              <a:t>and become better at their </a:t>
            </a:r>
            <a:r>
              <a:rPr lang="en-GB" dirty="0" smtClean="0"/>
              <a:t>jobs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security or </a:t>
            </a:r>
            <a:r>
              <a:rPr lang="en-GB" dirty="0" smtClean="0"/>
              <a:t>reliability problem </a:t>
            </a:r>
            <a:r>
              <a:rPr lang="en-GB" dirty="0"/>
              <a:t>that wasn’t an issue when you started a project may become </a:t>
            </a:r>
            <a:r>
              <a:rPr lang="en-GB" dirty="0" smtClean="0"/>
              <a:t>quite problematic </a:t>
            </a:r>
            <a:r>
              <a:rPr lang="en-GB" dirty="0"/>
              <a:t>before you complete the </a:t>
            </a:r>
            <a:r>
              <a:rPr lang="en-GB" dirty="0" smtClean="0"/>
              <a:t>application</a:t>
            </a:r>
          </a:p>
          <a:p>
            <a:r>
              <a:rPr lang="en-GB" dirty="0" smtClean="0"/>
              <a:t>Guard against malicious intent</a:t>
            </a:r>
          </a:p>
          <a:p>
            <a:r>
              <a:rPr lang="en-GB" dirty="0" smtClean="0"/>
              <a:t>Provide reliability </a:t>
            </a:r>
            <a:r>
              <a:rPr lang="en-GB" dirty="0"/>
              <a:t>and security </a:t>
            </a:r>
            <a:r>
              <a:rPr lang="en-GB" dirty="0" smtClean="0"/>
              <a:t>training</a:t>
            </a:r>
          </a:p>
          <a:p>
            <a:r>
              <a:rPr lang="en-GB" dirty="0" smtClean="0"/>
              <a:t>Ensure secure </a:t>
            </a:r>
            <a:r>
              <a:rPr lang="en-GB" dirty="0"/>
              <a:t>source code </a:t>
            </a:r>
            <a:r>
              <a:rPr lang="en-GB" dirty="0" smtClean="0"/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3494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External </a:t>
            </a:r>
            <a:r>
              <a:rPr lang="en-GB" dirty="0" smtClean="0"/>
              <a:t>APIs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response annoys users</a:t>
            </a:r>
          </a:p>
          <a:p>
            <a:r>
              <a:rPr lang="en-GB" dirty="0" smtClean="0"/>
              <a:t>Tell them if unusually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8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jQuery Page Content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</a:p>
          <a:p>
            <a:pPr lvl="1"/>
            <a:r>
              <a:rPr lang="en-GB" dirty="0" smtClean="0"/>
              <a:t>jQuery {html</a:t>
            </a:r>
            <a:r>
              <a:rPr lang="en-GB" dirty="0"/>
              <a:t>: </a:t>
            </a:r>
            <a:r>
              <a:rPr lang="en-GB" dirty="0" err="1"/>
              <a:t>items.join</a:t>
            </a:r>
            <a:r>
              <a:rPr lang="en-GB" dirty="0" smtClean="0"/>
              <a:t>("")}</a:t>
            </a:r>
          </a:p>
          <a:p>
            <a:r>
              <a:rPr lang="en-GB" dirty="0" smtClean="0"/>
              <a:t>Instead of </a:t>
            </a:r>
          </a:p>
          <a:p>
            <a:pPr lvl="1"/>
            <a:r>
              <a:rPr lang="en-GB" dirty="0" err="1" smtClean="0"/>
              <a:t>Document.write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</a:t>
            </a:r>
            <a:r>
              <a:rPr lang="en-GB" dirty="0"/>
              <a:t>E</a:t>
            </a:r>
            <a:r>
              <a:rPr lang="en-GB" dirty="0" smtClean="0"/>
              <a:t>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Hackers may try to put </a:t>
            </a:r>
            <a:r>
              <a:rPr lang="en-GB" dirty="0"/>
              <a:t>the user at ease by presenting </a:t>
            </a:r>
            <a:r>
              <a:rPr lang="en-GB" dirty="0" smtClean="0"/>
              <a:t>e.g. a dialog box </a:t>
            </a:r>
            <a:r>
              <a:rPr lang="en-GB" dirty="0"/>
              <a:t>as part of the application and then using that situation to do something nasty</a:t>
            </a:r>
          </a:p>
        </p:txBody>
      </p:sp>
    </p:spTree>
    <p:extLst>
      <p:ext uri="{BB962C8B-B14F-4D97-AF65-F5344CB8AC3E}">
        <p14:creationId xmlns:p14="http://schemas.microsoft.com/office/powerpoint/2010/main" val="3619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Means including </a:t>
            </a:r>
            <a:r>
              <a:rPr lang="en-GB" dirty="0"/>
              <a:t>the appropriate content tags, such as script-</a:t>
            </a:r>
            <a:r>
              <a:rPr lang="en-GB" dirty="0" err="1"/>
              <a:t>src</a:t>
            </a:r>
            <a:r>
              <a:rPr lang="en-GB" dirty="0"/>
              <a:t> 'self' and </a:t>
            </a:r>
            <a:r>
              <a:rPr lang="en-GB" dirty="0" smtClean="0"/>
              <a:t>object-</a:t>
            </a:r>
            <a:r>
              <a:rPr lang="en-GB" dirty="0" err="1" smtClean="0"/>
              <a:t>src</a:t>
            </a:r>
            <a:r>
              <a:rPr lang="en-GB" dirty="0" smtClean="0"/>
              <a:t> 'self</a:t>
            </a:r>
            <a:r>
              <a:rPr lang="en-GB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93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a 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CSP provides the means for </a:t>
            </a:r>
            <a:r>
              <a:rPr lang="en-GB" dirty="0" smtClean="0"/>
              <a:t>preventing browsers from using </a:t>
            </a:r>
            <a:r>
              <a:rPr lang="en-GB" dirty="0"/>
              <a:t>scripts and contents from unsupported </a:t>
            </a:r>
            <a:r>
              <a:rPr lang="en-GB" dirty="0" smtClean="0"/>
              <a:t>sites</a:t>
            </a:r>
          </a:p>
          <a:p>
            <a:r>
              <a:rPr lang="en-GB" dirty="0" smtClean="0"/>
              <a:t>The </a:t>
            </a:r>
            <a:r>
              <a:rPr lang="en-GB" dirty="0"/>
              <a:t>policy </a:t>
            </a:r>
            <a:r>
              <a:rPr lang="en-GB" dirty="0" smtClean="0"/>
              <a:t>appears as </a:t>
            </a:r>
            <a:r>
              <a:rPr lang="en-GB" dirty="0"/>
              <a:t>a series of headings that you add to the top of the </a:t>
            </a:r>
            <a:r>
              <a:rPr lang="en-GB" dirty="0" smtClean="0"/>
              <a:t>page</a:t>
            </a:r>
          </a:p>
          <a:p>
            <a:r>
              <a:rPr lang="en-GB" dirty="0" smtClean="0"/>
              <a:t>When </a:t>
            </a:r>
            <a:r>
              <a:rPr lang="en-GB" dirty="0"/>
              <a:t>a browser sees </a:t>
            </a:r>
            <a:r>
              <a:rPr lang="en-GB" dirty="0" smtClean="0"/>
              <a:t>the headings</a:t>
            </a:r>
            <a:r>
              <a:rPr lang="en-GB" dirty="0"/>
              <a:t>, it uses them to determine which scripts and content are safe to load</a:t>
            </a:r>
          </a:p>
        </p:txBody>
      </p:sp>
    </p:spTree>
    <p:extLst>
      <p:ext uri="{BB962C8B-B14F-4D97-AF65-F5344CB8AC3E}">
        <p14:creationId xmlns:p14="http://schemas.microsoft.com/office/powerpoint/2010/main" val="5728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a CSP heading that contains just one data </a:t>
            </a:r>
            <a:r>
              <a:rPr lang="en-GB" dirty="0" smtClean="0"/>
              <a:t>type</a:t>
            </a:r>
          </a:p>
          <a:p>
            <a:pPr lvl="1"/>
            <a:r>
              <a:rPr lang="en-GB" dirty="0"/>
              <a:t>Content-Security-Policy: script-</a:t>
            </a:r>
            <a:r>
              <a:rPr lang="en-GB" dirty="0" err="1"/>
              <a:t>src</a:t>
            </a:r>
            <a:r>
              <a:rPr lang="en-GB" dirty="0"/>
              <a:t> </a:t>
            </a:r>
            <a:r>
              <a:rPr lang="en-GB" dirty="0" smtClean="0"/>
              <a:t>'self‘</a:t>
            </a:r>
          </a:p>
        </p:txBody>
      </p:sp>
    </p:spTree>
    <p:extLst>
      <p:ext uri="{BB962C8B-B14F-4D97-AF65-F5344CB8AC3E}">
        <p14:creationId xmlns:p14="http://schemas.microsoft.com/office/powerpoint/2010/main" val="20724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Mustache</a:t>
            </a:r>
            <a:r>
              <a:rPr lang="en-GB" dirty="0" smtClean="0"/>
              <a:t>-Security Website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956" y="1825625"/>
            <a:ext cx="4122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Defensively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writing your application, always </a:t>
            </a:r>
            <a:r>
              <a:rPr lang="en-GB" dirty="0" smtClean="0"/>
              <a:t>assume: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inputs and outputs are </a:t>
            </a:r>
            <a:r>
              <a:rPr lang="en-GB" dirty="0" smtClean="0"/>
              <a:t>wrong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user is going to handle everything </a:t>
            </a:r>
            <a:r>
              <a:rPr lang="en-GB" dirty="0" smtClean="0"/>
              <a:t>incorrectly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is a hacker </a:t>
            </a:r>
            <a:r>
              <a:rPr lang="en-GB" dirty="0" smtClean="0"/>
              <a:t>looking over </a:t>
            </a:r>
            <a:r>
              <a:rPr lang="en-GB" dirty="0"/>
              <a:t>your </a:t>
            </a:r>
            <a:r>
              <a:rPr lang="en-GB" dirty="0" smtClean="0"/>
              <a:t>shoulder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1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and Privacy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Privacy is the </a:t>
            </a:r>
            <a:r>
              <a:rPr lang="en-GB" dirty="0"/>
              <a:t>protection of user </a:t>
            </a:r>
            <a:r>
              <a:rPr lang="en-GB" dirty="0" smtClean="0"/>
              <a:t>data so no </a:t>
            </a:r>
            <a:r>
              <a:rPr lang="en-GB" dirty="0"/>
              <a:t>one misuses or exposes the information without the user’s </a:t>
            </a:r>
            <a:r>
              <a:rPr lang="en-GB" dirty="0" smtClean="0"/>
              <a:t>knowledge and consent</a:t>
            </a:r>
          </a:p>
          <a:p>
            <a:r>
              <a:rPr lang="en-GB" dirty="0" smtClean="0"/>
              <a:t>When </a:t>
            </a:r>
            <a:r>
              <a:rPr lang="en-GB" dirty="0"/>
              <a:t>building an </a:t>
            </a:r>
            <a:r>
              <a:rPr lang="en-GB" dirty="0" smtClean="0"/>
              <a:t>application consider </a:t>
            </a:r>
            <a:r>
              <a:rPr lang="en-GB" dirty="0"/>
              <a:t>the </a:t>
            </a:r>
            <a:r>
              <a:rPr lang="en-GB" dirty="0" smtClean="0"/>
              <a:t>privacy of </a:t>
            </a:r>
            <a:r>
              <a:rPr lang="en-GB" dirty="0"/>
              <a:t>user data as </a:t>
            </a:r>
            <a:r>
              <a:rPr lang="en-GB" dirty="0" smtClean="0"/>
              <a:t>an important security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Defending against cross-site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cross-site request forgery (CSRF or XSRF) is an attempt by an attacker to get a </a:t>
            </a:r>
            <a:r>
              <a:rPr lang="en-GB" dirty="0" smtClean="0"/>
              <a:t>user to </a:t>
            </a:r>
            <a:r>
              <a:rPr lang="en-GB" dirty="0"/>
              <a:t>execute code unwittingly or </a:t>
            </a:r>
            <a:r>
              <a:rPr lang="en-GB" dirty="0" smtClean="0"/>
              <a:t>unknowingly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user logs in to an application that relies on </a:t>
            </a:r>
            <a:r>
              <a:rPr lang="en-GB" dirty="0" err="1" smtClean="0"/>
              <a:t>microservices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user performs various tasks, each of which relies on REST for </a:t>
            </a:r>
            <a:r>
              <a:rPr lang="en-GB" dirty="0" smtClean="0"/>
              <a:t>communication in </a:t>
            </a:r>
            <a:r>
              <a:rPr lang="en-GB" dirty="0"/>
              <a:t>the </a:t>
            </a:r>
            <a:r>
              <a:rPr lang="en-GB" dirty="0" smtClean="0"/>
              <a:t>background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 </a:t>
            </a:r>
            <a:r>
              <a:rPr lang="en-GB" dirty="0"/>
              <a:t>attacker sends the user an URL that is specially formatted to look just like </a:t>
            </a:r>
            <a:r>
              <a:rPr lang="en-GB" dirty="0" smtClean="0"/>
              <a:t>the other </a:t>
            </a:r>
            <a:r>
              <a:rPr lang="en-GB" dirty="0"/>
              <a:t>REST messages, but does something the attacker wants the user to </a:t>
            </a:r>
            <a:r>
              <a:rPr lang="en-GB" dirty="0" smtClean="0"/>
              <a:t>do</a:t>
            </a:r>
          </a:p>
          <a:p>
            <a:pPr lvl="1"/>
            <a:r>
              <a:rPr lang="en-GB" dirty="0" smtClean="0"/>
              <a:t>The URL </a:t>
            </a:r>
            <a:r>
              <a:rPr lang="en-GB" dirty="0"/>
              <a:t>could appear as part of an email message or some other communication, </a:t>
            </a:r>
            <a:r>
              <a:rPr lang="en-GB" dirty="0" smtClean="0"/>
              <a:t>or even </a:t>
            </a:r>
            <a:r>
              <a:rPr lang="en-GB" dirty="0"/>
              <a:t>as a link on a </a:t>
            </a:r>
            <a:r>
              <a:rPr lang="en-GB" dirty="0" smtClean="0"/>
              <a:t>website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user initiates the request by sending the URL to the </a:t>
            </a:r>
            <a:r>
              <a:rPr lang="en-GB" dirty="0" err="1"/>
              <a:t>microservice</a:t>
            </a:r>
            <a:r>
              <a:rPr lang="en-GB" dirty="0"/>
              <a:t> just </a:t>
            </a:r>
            <a:r>
              <a:rPr lang="en-GB" dirty="0" smtClean="0"/>
              <a:t>like normal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malicious request executes and the user may not even realize it has </a:t>
            </a:r>
            <a:r>
              <a:rPr lang="en-GB" dirty="0" smtClean="0"/>
              <a:t>happened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1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Transport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issues with using HTTPS with public-facing networks </a:t>
            </a:r>
            <a:r>
              <a:rPr lang="en-GB" dirty="0" smtClean="0"/>
              <a:t>is that </a:t>
            </a:r>
            <a:r>
              <a:rPr lang="en-GB" dirty="0"/>
              <a:t>you must have a certificate from a Certificate Authority (CA)</a:t>
            </a:r>
          </a:p>
          <a:p>
            <a:r>
              <a:rPr lang="en-GB" dirty="0" smtClean="0"/>
              <a:t>This is expensive and may </a:t>
            </a:r>
            <a:r>
              <a:rPr lang="en-GB" dirty="0"/>
              <a:t>keep some </a:t>
            </a:r>
            <a:r>
              <a:rPr lang="en-GB" dirty="0" smtClean="0"/>
              <a:t>organizations from </a:t>
            </a:r>
            <a:r>
              <a:rPr lang="en-GB" dirty="0"/>
              <a:t>using HTTPS</a:t>
            </a:r>
          </a:p>
        </p:txBody>
      </p:sp>
    </p:spTree>
    <p:extLst>
      <p:ext uri="{BB962C8B-B14F-4D97-AF65-F5344CB8AC3E}">
        <p14:creationId xmlns:p14="http://schemas.microsoft.com/office/powerpoint/2010/main" val="3890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Avoiding SQL 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8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Cross-Site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Tackling Denial-of-Service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9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Predictable </a:t>
            </a:r>
            <a:r>
              <a:rPr lang="en-GB" dirty="0"/>
              <a:t>Resource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resources in unpredictable </a:t>
            </a:r>
            <a:r>
              <a:rPr lang="en-GB" dirty="0" smtClean="0"/>
              <a:t>locations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9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Penetration Testing (also for Java)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9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and Fix Bugs Early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610" y="1825625"/>
            <a:ext cx="7762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 </a:t>
            </a:r>
            <a:r>
              <a:rPr lang="en-GB" dirty="0"/>
              <a:t>Specific Input </a:t>
            </a:r>
            <a:r>
              <a:rPr lang="en-GB" dirty="0" smtClean="0"/>
              <a:t>Only</a:t>
            </a:r>
          </a:p>
          <a:p>
            <a:r>
              <a:rPr lang="en-GB" dirty="0" smtClean="0"/>
              <a:t>Look out </a:t>
            </a:r>
            <a:r>
              <a:rPr lang="en-GB" dirty="0"/>
              <a:t>for </a:t>
            </a:r>
            <a:r>
              <a:rPr lang="en-GB" dirty="0" smtClean="0"/>
              <a:t>sneaky inputs</a:t>
            </a:r>
          </a:p>
          <a:p>
            <a:r>
              <a:rPr lang="en-GB" dirty="0" smtClean="0"/>
              <a:t>Do not use </a:t>
            </a:r>
            <a:r>
              <a:rPr lang="en-GB" dirty="0"/>
              <a:t>dynamic scripts at all unless </a:t>
            </a:r>
            <a:r>
              <a:rPr lang="en-GB" dirty="0" smtClean="0"/>
              <a:t>you can </a:t>
            </a:r>
            <a:r>
              <a:rPr lang="en-GB" dirty="0"/>
              <a:t>be sure of the source of the data used to create the </a:t>
            </a:r>
            <a:r>
              <a:rPr lang="en-GB" dirty="0" smtClean="0"/>
              <a:t>dynamic script</a:t>
            </a:r>
          </a:p>
          <a:p>
            <a:r>
              <a:rPr lang="en-GB" dirty="0" smtClean="0"/>
              <a:t>When requesting new input, be as vigilant as the first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8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 Field Communication (NFC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same device can act as a sender and </a:t>
            </a:r>
            <a:r>
              <a:rPr lang="en-GB" dirty="0" smtClean="0"/>
              <a:t>a tag</a:t>
            </a:r>
            <a:endParaRPr lang="en-GB" dirty="0"/>
          </a:p>
          <a:p>
            <a:r>
              <a:rPr lang="en-GB" dirty="0" smtClean="0"/>
              <a:t>Devices </a:t>
            </a:r>
            <a:r>
              <a:rPr lang="en-GB" dirty="0"/>
              <a:t>exchange information </a:t>
            </a:r>
            <a:r>
              <a:rPr lang="en-GB" dirty="0" smtClean="0"/>
              <a:t>securely</a:t>
            </a:r>
            <a:endParaRPr lang="en-GB" dirty="0"/>
          </a:p>
          <a:p>
            <a:r>
              <a:rPr lang="en-GB" dirty="0" smtClean="0"/>
              <a:t>You </a:t>
            </a:r>
            <a:r>
              <a:rPr lang="en-GB" dirty="0"/>
              <a:t>can reprogram a device as </a:t>
            </a:r>
            <a:r>
              <a:rPr lang="en-GB" dirty="0" smtClean="0"/>
              <a:t>needed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device contains both intelligence and local memory, making it more </a:t>
            </a:r>
            <a:r>
              <a:rPr lang="en-GB" dirty="0" smtClean="0"/>
              <a:t>flexible than RFID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9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048"/>
          </a:xfrm>
        </p:spPr>
        <p:txBody>
          <a:bodyPr/>
          <a:lstStyle/>
          <a:p>
            <a:r>
              <a:rPr lang="en-GB" dirty="0" smtClean="0"/>
              <a:t>Security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464949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Evaluate </a:t>
            </a:r>
            <a:r>
              <a:rPr lang="en-GB" dirty="0"/>
              <a:t>the software and develop a plan to </a:t>
            </a:r>
            <a:r>
              <a:rPr lang="en-GB" dirty="0" smtClean="0"/>
              <a:t>secure it</a:t>
            </a:r>
            <a:endParaRPr lang="en-GB" dirty="0"/>
          </a:p>
          <a:p>
            <a:r>
              <a:rPr lang="en-GB" dirty="0" smtClean="0"/>
              <a:t>Define </a:t>
            </a:r>
            <a:r>
              <a:rPr lang="en-GB" dirty="0"/>
              <a:t>the risks that the security issues represent to the data and categorize </a:t>
            </a:r>
            <a:r>
              <a:rPr lang="en-GB" dirty="0" smtClean="0"/>
              <a:t>these risks </a:t>
            </a:r>
            <a:r>
              <a:rPr lang="en-GB" dirty="0"/>
              <a:t>to remediate the worst risks </a:t>
            </a:r>
            <a:r>
              <a:rPr lang="en-GB" dirty="0" smtClean="0"/>
              <a:t>first</a:t>
            </a:r>
            <a:endParaRPr lang="en-GB" dirty="0"/>
          </a:p>
          <a:p>
            <a:r>
              <a:rPr lang="en-GB" dirty="0" smtClean="0"/>
              <a:t>Implement </a:t>
            </a:r>
            <a:r>
              <a:rPr lang="en-GB" dirty="0"/>
              <a:t>the required </a:t>
            </a:r>
            <a:r>
              <a:rPr lang="en-GB" dirty="0" smtClean="0"/>
              <a:t>changes</a:t>
            </a:r>
            <a:endParaRPr lang="en-GB" dirty="0"/>
          </a:p>
          <a:p>
            <a:r>
              <a:rPr lang="en-GB" dirty="0" smtClean="0"/>
              <a:t>Test </a:t>
            </a:r>
            <a:r>
              <a:rPr lang="en-GB" dirty="0"/>
              <a:t>the fixes you create and verify that they actually do work on the </a:t>
            </a:r>
            <a:r>
              <a:rPr lang="en-GB" dirty="0" smtClean="0"/>
              <a:t>production system</a:t>
            </a:r>
            <a:endParaRPr lang="en-GB" dirty="0"/>
          </a:p>
          <a:p>
            <a:r>
              <a:rPr lang="en-GB" dirty="0" smtClean="0"/>
              <a:t>Define defences </a:t>
            </a:r>
            <a:r>
              <a:rPr lang="en-GB" dirty="0"/>
              <a:t>for protecting application access and therefore the data that </a:t>
            </a:r>
            <a:r>
              <a:rPr lang="en-GB" dirty="0" smtClean="0"/>
              <a:t>the application manages</a:t>
            </a:r>
            <a:endParaRPr lang="en-GB" dirty="0"/>
          </a:p>
          <a:p>
            <a:r>
              <a:rPr lang="en-GB" dirty="0" smtClean="0"/>
              <a:t>Measure </a:t>
            </a:r>
            <a:r>
              <a:rPr lang="en-GB" dirty="0"/>
              <a:t>the effectiveness of the changes you have </a:t>
            </a:r>
            <a:r>
              <a:rPr lang="en-GB" dirty="0" smtClean="0"/>
              <a:t>made</a:t>
            </a:r>
            <a:endParaRPr lang="en-GB" dirty="0"/>
          </a:p>
          <a:p>
            <a:r>
              <a:rPr lang="en-GB" dirty="0" smtClean="0"/>
              <a:t>Educate </a:t>
            </a:r>
            <a:r>
              <a:rPr lang="en-GB" dirty="0"/>
              <a:t>management, users, and developers in the proper methods to </a:t>
            </a:r>
            <a:r>
              <a:rPr lang="en-GB" dirty="0" smtClean="0"/>
              <a:t>ensure good </a:t>
            </a:r>
            <a:r>
              <a:rPr lang="en-GB" dirty="0"/>
              <a:t>application </a:t>
            </a:r>
            <a:r>
              <a:rPr lang="en-GB" dirty="0" smtClean="0"/>
              <a:t>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Transfer </a:t>
            </a:r>
            <a:r>
              <a:rPr lang="en-GB" dirty="0"/>
              <a:t>of sound-encoded information from </a:t>
            </a:r>
            <a:r>
              <a:rPr lang="en-GB" dirty="0" smtClean="0"/>
              <a:t>TV </a:t>
            </a:r>
            <a:r>
              <a:rPr lang="en-GB" dirty="0"/>
              <a:t>to </a:t>
            </a:r>
            <a:r>
              <a:rPr lang="en-GB" dirty="0" smtClean="0"/>
              <a:t>phone </a:t>
            </a:r>
            <a:r>
              <a:rPr lang="en-GB" dirty="0"/>
              <a:t>to </a:t>
            </a:r>
            <a:r>
              <a:rPr lang="en-GB" dirty="0" smtClean="0"/>
              <a:t>backend </a:t>
            </a:r>
            <a:r>
              <a:rPr lang="en-GB" dirty="0"/>
              <a:t>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91" y="2133094"/>
            <a:ext cx="9696017" cy="4038698"/>
          </a:xfrm>
        </p:spPr>
      </p:pic>
      <p:sp>
        <p:nvSpPr>
          <p:cNvPr id="5" name="Rectangle 4"/>
          <p:cNvSpPr/>
          <p:nvPr/>
        </p:nvSpPr>
        <p:spPr>
          <a:xfrm>
            <a:off x="2673928" y="6423493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3"/>
              </a:rPr>
              <a:t>http://www.theregister.co.uk/2015/11/20/silverpush_soundwave_ad_tracker/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12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Define security requirements to overlay the product </a:t>
            </a:r>
            <a:r>
              <a:rPr lang="en-GB" dirty="0" smtClean="0"/>
              <a:t>requirements</a:t>
            </a:r>
            <a:endParaRPr lang="en-GB" dirty="0"/>
          </a:p>
          <a:p>
            <a:r>
              <a:rPr lang="en-GB" dirty="0" smtClean="0"/>
              <a:t>Define </a:t>
            </a:r>
            <a:r>
              <a:rPr lang="en-GB" dirty="0"/>
              <a:t>and communicate secure coding requirements that developers must </a:t>
            </a:r>
            <a:r>
              <a:rPr lang="en-GB" dirty="0" smtClean="0"/>
              <a:t>use when </a:t>
            </a:r>
            <a:r>
              <a:rPr lang="en-GB" dirty="0"/>
              <a:t>writing </a:t>
            </a:r>
            <a:r>
              <a:rPr lang="en-GB" dirty="0" smtClean="0"/>
              <a:t>code</a:t>
            </a:r>
            <a:endParaRPr lang="en-GB" dirty="0"/>
          </a:p>
          <a:p>
            <a:r>
              <a:rPr lang="en-GB" dirty="0" smtClean="0"/>
              <a:t>Perform </a:t>
            </a:r>
            <a:r>
              <a:rPr lang="en-GB" dirty="0"/>
              <a:t>automated code reviews as developers create new </a:t>
            </a:r>
            <a:r>
              <a:rPr lang="en-GB" dirty="0" smtClean="0"/>
              <a:t>code</a:t>
            </a:r>
            <a:endParaRPr lang="en-GB" dirty="0"/>
          </a:p>
          <a:p>
            <a:r>
              <a:rPr lang="en-GB" dirty="0" smtClean="0"/>
              <a:t>Perform </a:t>
            </a:r>
            <a:r>
              <a:rPr lang="en-GB" dirty="0"/>
              <a:t>a complete code review after completing the </a:t>
            </a:r>
            <a:r>
              <a:rPr lang="en-GB" dirty="0" smtClean="0"/>
              <a:t>application</a:t>
            </a:r>
            <a:endParaRPr lang="en-GB" dirty="0"/>
          </a:p>
          <a:p>
            <a:r>
              <a:rPr lang="en-GB" dirty="0" smtClean="0"/>
              <a:t>Perform </a:t>
            </a:r>
            <a:r>
              <a:rPr lang="en-GB" dirty="0"/>
              <a:t>penetration testing and vulnerability assessment of the </a:t>
            </a:r>
            <a:r>
              <a:rPr lang="en-GB"/>
              <a:t>complete </a:t>
            </a:r>
            <a:r>
              <a:rPr lang="en-GB" smtClean="0"/>
              <a:t>application</a:t>
            </a:r>
            <a:endParaRPr lang="en-GB" dirty="0"/>
          </a:p>
          <a:p>
            <a:r>
              <a:rPr lang="en-GB" dirty="0" smtClean="0"/>
              <a:t>Evaluate </a:t>
            </a:r>
            <a:r>
              <a:rPr lang="en-GB" dirty="0"/>
              <a:t>the test findings to find a balance between security and business </a:t>
            </a:r>
            <a:r>
              <a:rPr lang="en-GB" dirty="0" smtClean="0"/>
              <a:t>risks</a:t>
            </a:r>
            <a:endParaRPr lang="en-GB" dirty="0"/>
          </a:p>
          <a:p>
            <a:r>
              <a:rPr lang="en-GB" dirty="0"/>
              <a:t>Plan fixes for any vulnerabilities identified as too risky for the </a:t>
            </a:r>
            <a:r>
              <a:rPr lang="en-GB" dirty="0" smtClean="0"/>
              <a:t>business</a:t>
            </a:r>
            <a:endParaRPr lang="en-GB" dirty="0"/>
          </a:p>
          <a:p>
            <a:r>
              <a:rPr lang="en-GB" dirty="0" smtClean="0"/>
              <a:t>Implement </a:t>
            </a:r>
            <a:r>
              <a:rPr lang="en-GB" dirty="0"/>
              <a:t>any required security </a:t>
            </a:r>
            <a:r>
              <a:rPr lang="en-GB" dirty="0" smtClean="0"/>
              <a:t>fixes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1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 Surfaces and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feature </a:t>
            </a:r>
            <a:r>
              <a:rPr lang="en-GB" dirty="0" smtClean="0"/>
              <a:t>bloat has a major impact </a:t>
            </a:r>
            <a:r>
              <a:rPr lang="en-GB" dirty="0"/>
              <a:t>on security </a:t>
            </a:r>
            <a:r>
              <a:rPr lang="en-GB" dirty="0" smtClean="0"/>
              <a:t>due to </a:t>
            </a:r>
            <a:r>
              <a:rPr lang="en-GB" dirty="0"/>
              <a:t>increased attack </a:t>
            </a:r>
            <a:r>
              <a:rPr lang="en-GB" dirty="0" smtClean="0"/>
              <a:t>surface</a:t>
            </a:r>
          </a:p>
          <a:p>
            <a:r>
              <a:rPr lang="en-GB" dirty="0" smtClean="0"/>
              <a:t>‘hint interface’ gives away the security features </a:t>
            </a:r>
            <a:r>
              <a:rPr lang="en-GB" dirty="0"/>
              <a:t>of the application </a:t>
            </a:r>
            <a:r>
              <a:rPr lang="en-GB" dirty="0" smtClean="0"/>
              <a:t>by </a:t>
            </a:r>
            <a:r>
              <a:rPr lang="en-GB" dirty="0"/>
              <a:t>providing a potential hacker with too much </a:t>
            </a:r>
            <a:r>
              <a:rPr lang="en-GB" dirty="0" smtClean="0"/>
              <a:t>information or </a:t>
            </a:r>
            <a:r>
              <a:rPr lang="en-GB" dirty="0"/>
              <a:t>too many </a:t>
            </a:r>
            <a:r>
              <a:rPr lang="en-GB" dirty="0" smtClean="0"/>
              <a:t>features</a:t>
            </a:r>
            <a:endParaRPr lang="en-GB" dirty="0"/>
          </a:p>
          <a:p>
            <a:r>
              <a:rPr lang="en-GB" dirty="0" smtClean="0"/>
              <a:t>Constraints are methods </a:t>
            </a:r>
            <a:r>
              <a:rPr lang="en-GB" dirty="0"/>
              <a:t>of ensuring that actions meet specific criteria </a:t>
            </a:r>
            <a:r>
              <a:rPr lang="en-GB" dirty="0" smtClean="0"/>
              <a:t>before the </a:t>
            </a:r>
            <a:r>
              <a:rPr lang="en-GB" dirty="0"/>
              <a:t>action is </a:t>
            </a:r>
            <a:r>
              <a:rPr lang="en-GB" dirty="0" smtClean="0"/>
              <a:t>allowed, e.g.</a:t>
            </a:r>
          </a:p>
          <a:p>
            <a:pPr lvl="1"/>
            <a:r>
              <a:rPr lang="en-GB" dirty="0"/>
              <a:t>Ensure the data is the right type</a:t>
            </a:r>
          </a:p>
          <a:p>
            <a:pPr lvl="1"/>
            <a:r>
              <a:rPr lang="en-GB" dirty="0" smtClean="0"/>
              <a:t>Define </a:t>
            </a:r>
            <a:r>
              <a:rPr lang="en-GB" dirty="0"/>
              <a:t>the range of values the data can accept</a:t>
            </a:r>
          </a:p>
          <a:p>
            <a:pPr lvl="1"/>
            <a:r>
              <a:rPr lang="en-GB" dirty="0" smtClean="0"/>
              <a:t>Specify </a:t>
            </a:r>
            <a:r>
              <a:rPr lang="en-GB" dirty="0"/>
              <a:t>the maximum and minimum data lengths</a:t>
            </a:r>
          </a:p>
          <a:p>
            <a:pPr lvl="1"/>
            <a:r>
              <a:rPr lang="en-GB" dirty="0" smtClean="0"/>
              <a:t>List </a:t>
            </a:r>
            <a:r>
              <a:rPr lang="en-GB" dirty="0"/>
              <a:t>any unacceptable data values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5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HTML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</a:t>
            </a:r>
            <a:r>
              <a:rPr lang="en-GB" dirty="0" smtClean="0"/>
              <a:t>injection</a:t>
            </a:r>
          </a:p>
          <a:p>
            <a:r>
              <a:rPr lang="en-GB" dirty="0"/>
              <a:t>User </a:t>
            </a:r>
            <a:r>
              <a:rPr lang="en-GB" dirty="0" smtClean="0"/>
              <a:t>tracking</a:t>
            </a:r>
          </a:p>
          <a:p>
            <a:r>
              <a:rPr lang="en-GB" dirty="0"/>
              <a:t>Tainted </a:t>
            </a:r>
            <a:r>
              <a:rPr lang="en-GB" dirty="0" smtClean="0"/>
              <a:t>inputs</a:t>
            </a:r>
          </a:p>
          <a:p>
            <a:r>
              <a:rPr lang="en-GB" dirty="0" err="1" smtClean="0"/>
              <a:t>LocalStorage</a:t>
            </a:r>
            <a:endParaRPr lang="en-GB" dirty="0" smtClean="0"/>
          </a:p>
          <a:p>
            <a:r>
              <a:rPr lang="en-GB" dirty="0" err="1" smtClean="0"/>
              <a:t>WebSockets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1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CSS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Overwhelming the </a:t>
            </a:r>
            <a:r>
              <a:rPr lang="en-GB" dirty="0" smtClean="0"/>
              <a:t>design</a:t>
            </a:r>
          </a:p>
          <a:p>
            <a:r>
              <a:rPr lang="en-GB" dirty="0"/>
              <a:t>Uploaded </a:t>
            </a:r>
            <a:r>
              <a:rPr lang="en-GB" dirty="0" smtClean="0"/>
              <a:t>CSS</a:t>
            </a:r>
          </a:p>
          <a:p>
            <a:r>
              <a:rPr lang="en-GB" dirty="0" smtClean="0"/>
              <a:t>CSS </a:t>
            </a:r>
            <a:r>
              <a:rPr lang="en-GB" dirty="0" err="1" smtClean="0"/>
              <a:t>shaders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6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JavaScript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Cross-site scripting (XSS</a:t>
            </a:r>
            <a:r>
              <a:rPr lang="en-GB" dirty="0" smtClean="0"/>
              <a:t>)</a:t>
            </a:r>
          </a:p>
          <a:p>
            <a:r>
              <a:rPr lang="en-GB" dirty="0"/>
              <a:t>Cross-site request forgery (CSRF</a:t>
            </a:r>
            <a:r>
              <a:rPr lang="en-GB" dirty="0" smtClean="0"/>
              <a:t>)</a:t>
            </a:r>
          </a:p>
          <a:p>
            <a:r>
              <a:rPr lang="en-GB" dirty="0" smtClean="0"/>
              <a:t>Cross </a:t>
            </a:r>
            <a:r>
              <a:rPr lang="en-GB" smtClean="0"/>
              <a:t>Origin Resource Sharing (CORS)</a:t>
            </a:r>
            <a:endParaRPr lang="en-GB" dirty="0" smtClean="0"/>
          </a:p>
          <a:p>
            <a:r>
              <a:rPr lang="en-GB" dirty="0"/>
              <a:t>Browser and browser plug-in </a:t>
            </a:r>
            <a:r>
              <a:rPr lang="en-GB" dirty="0" smtClean="0"/>
              <a:t>vulnerabilities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1579</Words>
  <Application>Microsoft Office PowerPoint</Application>
  <PresentationFormat>Widescreen</PresentationFormat>
  <Paragraphs>183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Security for Web Developers</vt:lpstr>
      <vt:lpstr>Some Web Application Threats</vt:lpstr>
      <vt:lpstr>Security and Privacy</vt:lpstr>
      <vt:lpstr>Security Strategies</vt:lpstr>
      <vt:lpstr>Security Strategies</vt:lpstr>
      <vt:lpstr>Attack Surfaces and Constraints</vt:lpstr>
      <vt:lpstr>Key HTML Issues</vt:lpstr>
      <vt:lpstr>Key CSS Issues</vt:lpstr>
      <vt:lpstr>Key JavaScript Issues</vt:lpstr>
      <vt:lpstr>Endpoint Defence Essentials</vt:lpstr>
      <vt:lpstr>Cost of Cybercrime</vt:lpstr>
      <vt:lpstr>Basic Tenets</vt:lpstr>
      <vt:lpstr>Building Applications</vt:lpstr>
      <vt:lpstr>The essentials of preventing a breach</vt:lpstr>
      <vt:lpstr>Considering Cloud Storage</vt:lpstr>
      <vt:lpstr>Using External Code and Resources</vt:lpstr>
      <vt:lpstr>Devising Password Alternatives</vt:lpstr>
      <vt:lpstr>Developing Successful Interfaces</vt:lpstr>
      <vt:lpstr>Choosing a User Interface Solution Level</vt:lpstr>
      <vt:lpstr>PowerPoint Presentation</vt:lpstr>
      <vt:lpstr>Developing Team Protocols</vt:lpstr>
      <vt:lpstr>Dealing with External APIs</vt:lpstr>
      <vt:lpstr>Sample jQuery Page Content Handling</vt:lpstr>
      <vt:lpstr>Social Engineering</vt:lpstr>
      <vt:lpstr>Content Security Policy</vt:lpstr>
      <vt:lpstr>Developing a Content Security Policy (CSP)</vt:lpstr>
      <vt:lpstr>PowerPoint Presentation</vt:lpstr>
      <vt:lpstr>Mustache-Security Website</vt:lpstr>
      <vt:lpstr>Coding Defensively</vt:lpstr>
      <vt:lpstr>Defending against cross-site request forgery</vt:lpstr>
      <vt:lpstr>Defining Transport Layer Security</vt:lpstr>
      <vt:lpstr>Avoiding SQL Injection Attacks</vt:lpstr>
      <vt:lpstr>Understanding Cross-Site Scripting</vt:lpstr>
      <vt:lpstr>Tackling Denial-of-Service Issues</vt:lpstr>
      <vt:lpstr>Avoid Predictable Resource Location</vt:lpstr>
      <vt:lpstr>Penetration Testing (also for Java)</vt:lpstr>
      <vt:lpstr>Find and Fix Bugs Early</vt:lpstr>
      <vt:lpstr>Validating the Input</vt:lpstr>
      <vt:lpstr>Near Field Communication (NFC)</vt:lpstr>
      <vt:lpstr>Transfer of sound-encoded information from TV to phone to backend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rf711</cp:lastModifiedBy>
  <cp:revision>66</cp:revision>
  <dcterms:created xsi:type="dcterms:W3CDTF">2015-11-20T18:42:45Z</dcterms:created>
  <dcterms:modified xsi:type="dcterms:W3CDTF">2017-11-24T14:53:56Z</dcterms:modified>
</cp:coreProperties>
</file>